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386" r:id="rId6"/>
    <p:sldId id="387" r:id="rId7"/>
    <p:sldId id="389" r:id="rId8"/>
    <p:sldId id="390" r:id="rId9"/>
    <p:sldId id="402" r:id="rId10"/>
    <p:sldId id="403" r:id="rId11"/>
    <p:sldId id="404" r:id="rId12"/>
    <p:sldId id="405" r:id="rId13"/>
    <p:sldId id="406" r:id="rId14"/>
    <p:sldId id="407" r:id="rId15"/>
    <p:sldId id="408" r:id="rId16"/>
    <p:sldId id="409" r:id="rId17"/>
    <p:sldId id="410" r:id="rId18"/>
    <p:sldId id="391" r:id="rId19"/>
    <p:sldId id="392" r:id="rId20"/>
    <p:sldId id="393" r:id="rId21"/>
    <p:sldId id="394" r:id="rId22"/>
    <p:sldId id="395" r:id="rId23"/>
    <p:sldId id="400" r:id="rId24"/>
    <p:sldId id="399" r:id="rId25"/>
    <p:sldId id="428" r:id="rId26"/>
    <p:sldId id="411" r:id="rId27"/>
    <p:sldId id="412" r:id="rId28"/>
    <p:sldId id="413" r:id="rId29"/>
    <p:sldId id="414" r:id="rId30"/>
    <p:sldId id="415" r:id="rId31"/>
    <p:sldId id="416" r:id="rId32"/>
    <p:sldId id="417" r:id="rId33"/>
    <p:sldId id="419" r:id="rId34"/>
    <p:sldId id="420" r:id="rId35"/>
    <p:sldId id="422" r:id="rId36"/>
    <p:sldId id="424" r:id="rId37"/>
    <p:sldId id="423" r:id="rId38"/>
    <p:sldId id="429" r:id="rId39"/>
    <p:sldId id="430" r:id="rId40"/>
    <p:sldId id="431" r:id="rId41"/>
    <p:sldId id="432" r:id="rId42"/>
    <p:sldId id="331" r:id="rId43"/>
    <p:sldId id="425" r:id="rId44"/>
    <p:sldId id="418" r:id="rId45"/>
  </p:sldIdLst>
  <p:sldSz cx="9144000" cy="5143500" type="screen16x9"/>
  <p:notesSz cx="6858000" cy="9144000"/>
  <p:custDataLst>
    <p:tags r:id="rId5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684" y="-402"/>
      </p:cViewPr>
      <p:guideLst>
        <p:guide orient="horz" pos="1620"/>
        <p:guide pos="28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0" Type="http://schemas.openxmlformats.org/officeDocument/2006/relationships/tags" Target="tags/tag23.xml"/><Relationship Id="rId5" Type="http://schemas.openxmlformats.org/officeDocument/2006/relationships/slide" Target="slides/slide2.xml"/><Relationship Id="rId49" Type="http://schemas.openxmlformats.org/officeDocument/2006/relationships/commentAuthors" Target="commentAuthors.xml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19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21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921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40409" y="4333854"/>
            <a:ext cx="9003591" cy="685384"/>
            <a:chOff x="511504" y="778442"/>
            <a:chExt cx="11307854" cy="1280532"/>
          </a:xfrm>
        </p:grpSpPr>
        <p:grpSp>
          <p:nvGrpSpPr>
            <p:cNvPr id="3" name="组合 17"/>
            <p:cNvGrpSpPr/>
            <p:nvPr/>
          </p:nvGrpSpPr>
          <p:grpSpPr>
            <a:xfrm flipH="1">
              <a:off x="511504" y="906088"/>
              <a:ext cx="685800" cy="875286"/>
              <a:chOff x="9085015" y="2407058"/>
              <a:chExt cx="685800" cy="875286"/>
            </a:xfrm>
          </p:grpSpPr>
          <p:sp>
            <p:nvSpPr>
              <p:cNvPr id="11" name="Freeform 265"/>
              <p:cNvSpPr>
                <a:spLocks noEditPoints="1"/>
              </p:cNvSpPr>
              <p:nvPr/>
            </p:nvSpPr>
            <p:spPr bwMode="auto">
              <a:xfrm>
                <a:off x="9310440" y="2779106"/>
                <a:ext cx="328613" cy="179388"/>
              </a:xfrm>
              <a:custGeom>
                <a:avLst/>
                <a:gdLst>
                  <a:gd name="T0" fmla="*/ 10 w 70"/>
                  <a:gd name="T1" fmla="*/ 38 h 38"/>
                  <a:gd name="T2" fmla="*/ 3 w 70"/>
                  <a:gd name="T3" fmla="*/ 35 h 38"/>
                  <a:gd name="T4" fmla="*/ 3 w 70"/>
                  <a:gd name="T5" fmla="*/ 35 h 38"/>
                  <a:gd name="T6" fmla="*/ 0 w 70"/>
                  <a:gd name="T7" fmla="*/ 29 h 38"/>
                  <a:gd name="T8" fmla="*/ 0 w 70"/>
                  <a:gd name="T9" fmla="*/ 29 h 38"/>
                  <a:gd name="T10" fmla="*/ 9 w 70"/>
                  <a:gd name="T11" fmla="*/ 18 h 38"/>
                  <a:gd name="T12" fmla="*/ 9 w 70"/>
                  <a:gd name="T13" fmla="*/ 18 h 38"/>
                  <a:gd name="T14" fmla="*/ 25 w 70"/>
                  <a:gd name="T15" fmla="*/ 9 h 38"/>
                  <a:gd name="T16" fmla="*/ 25 w 70"/>
                  <a:gd name="T17" fmla="*/ 9 h 38"/>
                  <a:gd name="T18" fmla="*/ 60 w 70"/>
                  <a:gd name="T19" fmla="*/ 0 h 38"/>
                  <a:gd name="T20" fmla="*/ 60 w 70"/>
                  <a:gd name="T21" fmla="*/ 0 h 38"/>
                  <a:gd name="T22" fmla="*/ 62 w 70"/>
                  <a:gd name="T23" fmla="*/ 0 h 38"/>
                  <a:gd name="T24" fmla="*/ 62 w 70"/>
                  <a:gd name="T25" fmla="*/ 0 h 38"/>
                  <a:gd name="T26" fmla="*/ 65 w 70"/>
                  <a:gd name="T27" fmla="*/ 5 h 38"/>
                  <a:gd name="T28" fmla="*/ 65 w 70"/>
                  <a:gd name="T29" fmla="*/ 5 h 38"/>
                  <a:gd name="T30" fmla="*/ 65 w 70"/>
                  <a:gd name="T31" fmla="*/ 5 h 38"/>
                  <a:gd name="T32" fmla="*/ 65 w 70"/>
                  <a:gd name="T33" fmla="*/ 5 h 38"/>
                  <a:gd name="T34" fmla="*/ 66 w 70"/>
                  <a:gd name="T35" fmla="*/ 5 h 38"/>
                  <a:gd name="T36" fmla="*/ 66 w 70"/>
                  <a:gd name="T37" fmla="*/ 5 h 38"/>
                  <a:gd name="T38" fmla="*/ 70 w 70"/>
                  <a:gd name="T39" fmla="*/ 12 h 38"/>
                  <a:gd name="T40" fmla="*/ 70 w 70"/>
                  <a:gd name="T41" fmla="*/ 12 h 38"/>
                  <a:gd name="T42" fmla="*/ 62 w 70"/>
                  <a:gd name="T43" fmla="*/ 23 h 38"/>
                  <a:gd name="T44" fmla="*/ 62 w 70"/>
                  <a:gd name="T45" fmla="*/ 23 h 38"/>
                  <a:gd name="T46" fmla="*/ 50 w 70"/>
                  <a:gd name="T47" fmla="*/ 29 h 38"/>
                  <a:gd name="T48" fmla="*/ 50 w 70"/>
                  <a:gd name="T49" fmla="*/ 29 h 38"/>
                  <a:gd name="T50" fmla="*/ 13 w 70"/>
                  <a:gd name="T51" fmla="*/ 38 h 38"/>
                  <a:gd name="T52" fmla="*/ 13 w 70"/>
                  <a:gd name="T53" fmla="*/ 38 h 38"/>
                  <a:gd name="T54" fmla="*/ 10 w 70"/>
                  <a:gd name="T55" fmla="*/ 38 h 38"/>
                  <a:gd name="T56" fmla="*/ 8 w 70"/>
                  <a:gd name="T57" fmla="*/ 29 h 38"/>
                  <a:gd name="T58" fmla="*/ 12 w 70"/>
                  <a:gd name="T59" fmla="*/ 30 h 38"/>
                  <a:gd name="T60" fmla="*/ 12 w 70"/>
                  <a:gd name="T61" fmla="*/ 30 h 38"/>
                  <a:gd name="T62" fmla="*/ 13 w 70"/>
                  <a:gd name="T63" fmla="*/ 30 h 38"/>
                  <a:gd name="T64" fmla="*/ 13 w 70"/>
                  <a:gd name="T65" fmla="*/ 30 h 38"/>
                  <a:gd name="T66" fmla="*/ 48 w 70"/>
                  <a:gd name="T67" fmla="*/ 22 h 38"/>
                  <a:gd name="T68" fmla="*/ 48 w 70"/>
                  <a:gd name="T69" fmla="*/ 22 h 38"/>
                  <a:gd name="T70" fmla="*/ 61 w 70"/>
                  <a:gd name="T71" fmla="*/ 13 h 38"/>
                  <a:gd name="T72" fmla="*/ 61 w 70"/>
                  <a:gd name="T73" fmla="*/ 13 h 38"/>
                  <a:gd name="T74" fmla="*/ 62 w 70"/>
                  <a:gd name="T75" fmla="*/ 12 h 38"/>
                  <a:gd name="T76" fmla="*/ 62 w 70"/>
                  <a:gd name="T77" fmla="*/ 12 h 38"/>
                  <a:gd name="T78" fmla="*/ 61 w 70"/>
                  <a:gd name="T79" fmla="*/ 12 h 38"/>
                  <a:gd name="T80" fmla="*/ 61 w 70"/>
                  <a:gd name="T81" fmla="*/ 12 h 38"/>
                  <a:gd name="T82" fmla="*/ 56 w 70"/>
                  <a:gd name="T83" fmla="*/ 10 h 38"/>
                  <a:gd name="T84" fmla="*/ 56 w 70"/>
                  <a:gd name="T85" fmla="*/ 10 h 38"/>
                  <a:gd name="T86" fmla="*/ 54 w 70"/>
                  <a:gd name="T87" fmla="*/ 9 h 38"/>
                  <a:gd name="T88" fmla="*/ 54 w 70"/>
                  <a:gd name="T89" fmla="*/ 9 h 38"/>
                  <a:gd name="T90" fmla="*/ 14 w 70"/>
                  <a:gd name="T91" fmla="*/ 24 h 38"/>
                  <a:gd name="T92" fmla="*/ 14 w 70"/>
                  <a:gd name="T93" fmla="*/ 24 h 38"/>
                  <a:gd name="T94" fmla="*/ 8 w 70"/>
                  <a:gd name="T95" fmla="*/ 29 h 38"/>
                  <a:gd name="T96" fmla="*/ 8 w 70"/>
                  <a:gd name="T97" fmla="*/ 29 h 38"/>
                  <a:gd name="T98" fmla="*/ 8 w 70"/>
                  <a:gd name="T99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38">
                    <a:moveTo>
                      <a:pt x="10" y="38"/>
                    </a:moveTo>
                    <a:cubicBezTo>
                      <a:pt x="7" y="37"/>
                      <a:pt x="5" y="36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2" y="34"/>
                      <a:pt x="0" y="31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4"/>
                      <a:pt x="4" y="21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3" y="15"/>
                      <a:pt x="19" y="12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37" y="4"/>
                      <a:pt x="51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1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4" y="0"/>
                      <a:pt x="66" y="2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8" y="7"/>
                      <a:pt x="70" y="9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69" y="17"/>
                      <a:pt x="66" y="20"/>
                      <a:pt x="62" y="23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58" y="26"/>
                      <a:pt x="54" y="28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44" y="31"/>
                      <a:pt x="23" y="38"/>
                      <a:pt x="13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2" y="38"/>
                      <a:pt x="11" y="38"/>
                      <a:pt x="10" y="38"/>
                    </a:cubicBezTo>
                    <a:close/>
                    <a:moveTo>
                      <a:pt x="8" y="29"/>
                    </a:moveTo>
                    <a:cubicBezTo>
                      <a:pt x="9" y="29"/>
                      <a:pt x="10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20" y="31"/>
                      <a:pt x="42" y="24"/>
                      <a:pt x="48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51" y="21"/>
                      <a:pt x="59" y="17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1"/>
                      <a:pt x="59" y="11"/>
                      <a:pt x="56" y="10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5" y="10"/>
                      <a:pt x="54" y="9"/>
                      <a:pt x="54" y="9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43" y="11"/>
                      <a:pt x="24" y="17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6"/>
                      <a:pt x="9" y="28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2" name="Freeform 267"/>
              <p:cNvSpPr>
                <a:spLocks noEditPoints="1"/>
              </p:cNvSpPr>
              <p:nvPr/>
            </p:nvSpPr>
            <p:spPr bwMode="auto">
              <a:xfrm>
                <a:off x="9319965" y="2868006"/>
                <a:ext cx="450850" cy="414338"/>
              </a:xfrm>
              <a:custGeom>
                <a:avLst/>
                <a:gdLst>
                  <a:gd name="T0" fmla="*/ 18 w 96"/>
                  <a:gd name="T1" fmla="*/ 86 h 88"/>
                  <a:gd name="T2" fmla="*/ 0 w 96"/>
                  <a:gd name="T3" fmla="*/ 48 h 88"/>
                  <a:gd name="T4" fmla="*/ 0 w 96"/>
                  <a:gd name="T5" fmla="*/ 48 h 88"/>
                  <a:gd name="T6" fmla="*/ 4 w 96"/>
                  <a:gd name="T7" fmla="*/ 20 h 88"/>
                  <a:gd name="T8" fmla="*/ 4 w 96"/>
                  <a:gd name="T9" fmla="*/ 20 h 88"/>
                  <a:gd name="T10" fmla="*/ 4 w 96"/>
                  <a:gd name="T11" fmla="*/ 20 h 88"/>
                  <a:gd name="T12" fmla="*/ 10 w 96"/>
                  <a:gd name="T13" fmla="*/ 18 h 88"/>
                  <a:gd name="T14" fmla="*/ 10 w 96"/>
                  <a:gd name="T15" fmla="*/ 18 h 88"/>
                  <a:gd name="T16" fmla="*/ 12 w 96"/>
                  <a:gd name="T17" fmla="*/ 23 h 88"/>
                  <a:gd name="T18" fmla="*/ 12 w 96"/>
                  <a:gd name="T19" fmla="*/ 23 h 88"/>
                  <a:gd name="T20" fmla="*/ 8 w 96"/>
                  <a:gd name="T21" fmla="*/ 48 h 88"/>
                  <a:gd name="T22" fmla="*/ 8 w 96"/>
                  <a:gd name="T23" fmla="*/ 48 h 88"/>
                  <a:gd name="T24" fmla="*/ 21 w 96"/>
                  <a:gd name="T25" fmla="*/ 78 h 88"/>
                  <a:gd name="T26" fmla="*/ 21 w 96"/>
                  <a:gd name="T27" fmla="*/ 78 h 88"/>
                  <a:gd name="T28" fmla="*/ 28 w 96"/>
                  <a:gd name="T29" fmla="*/ 80 h 88"/>
                  <a:gd name="T30" fmla="*/ 28 w 96"/>
                  <a:gd name="T31" fmla="*/ 80 h 88"/>
                  <a:gd name="T32" fmla="*/ 40 w 96"/>
                  <a:gd name="T33" fmla="*/ 74 h 88"/>
                  <a:gd name="T34" fmla="*/ 40 w 96"/>
                  <a:gd name="T35" fmla="*/ 74 h 88"/>
                  <a:gd name="T36" fmla="*/ 44 w 96"/>
                  <a:gd name="T37" fmla="*/ 65 h 88"/>
                  <a:gd name="T38" fmla="*/ 44 w 96"/>
                  <a:gd name="T39" fmla="*/ 65 h 88"/>
                  <a:gd name="T40" fmla="*/ 33 w 96"/>
                  <a:gd name="T41" fmla="*/ 49 h 88"/>
                  <a:gd name="T42" fmla="*/ 33 w 96"/>
                  <a:gd name="T43" fmla="*/ 49 h 88"/>
                  <a:gd name="T44" fmla="*/ 37 w 96"/>
                  <a:gd name="T45" fmla="*/ 38 h 88"/>
                  <a:gd name="T46" fmla="*/ 37 w 96"/>
                  <a:gd name="T47" fmla="*/ 38 h 88"/>
                  <a:gd name="T48" fmla="*/ 43 w 96"/>
                  <a:gd name="T49" fmla="*/ 37 h 88"/>
                  <a:gd name="T50" fmla="*/ 43 w 96"/>
                  <a:gd name="T51" fmla="*/ 37 h 88"/>
                  <a:gd name="T52" fmla="*/ 52 w 96"/>
                  <a:gd name="T53" fmla="*/ 59 h 88"/>
                  <a:gd name="T54" fmla="*/ 52 w 96"/>
                  <a:gd name="T55" fmla="*/ 59 h 88"/>
                  <a:gd name="T56" fmla="*/ 52 w 96"/>
                  <a:gd name="T57" fmla="*/ 60 h 88"/>
                  <a:gd name="T58" fmla="*/ 52 w 96"/>
                  <a:gd name="T59" fmla="*/ 60 h 88"/>
                  <a:gd name="T60" fmla="*/ 68 w 96"/>
                  <a:gd name="T61" fmla="*/ 63 h 88"/>
                  <a:gd name="T62" fmla="*/ 68 w 96"/>
                  <a:gd name="T63" fmla="*/ 63 h 88"/>
                  <a:gd name="T64" fmla="*/ 80 w 96"/>
                  <a:gd name="T65" fmla="*/ 60 h 88"/>
                  <a:gd name="T66" fmla="*/ 80 w 96"/>
                  <a:gd name="T67" fmla="*/ 60 h 88"/>
                  <a:gd name="T68" fmla="*/ 88 w 96"/>
                  <a:gd name="T69" fmla="*/ 46 h 88"/>
                  <a:gd name="T70" fmla="*/ 88 w 96"/>
                  <a:gd name="T71" fmla="*/ 46 h 88"/>
                  <a:gd name="T72" fmla="*/ 57 w 96"/>
                  <a:gd name="T73" fmla="*/ 8 h 88"/>
                  <a:gd name="T74" fmla="*/ 57 w 96"/>
                  <a:gd name="T75" fmla="*/ 8 h 88"/>
                  <a:gd name="T76" fmla="*/ 56 w 96"/>
                  <a:gd name="T77" fmla="*/ 2 h 88"/>
                  <a:gd name="T78" fmla="*/ 56 w 96"/>
                  <a:gd name="T79" fmla="*/ 2 h 88"/>
                  <a:gd name="T80" fmla="*/ 61 w 96"/>
                  <a:gd name="T81" fmla="*/ 1 h 88"/>
                  <a:gd name="T82" fmla="*/ 61 w 96"/>
                  <a:gd name="T83" fmla="*/ 1 h 88"/>
                  <a:gd name="T84" fmla="*/ 96 w 96"/>
                  <a:gd name="T85" fmla="*/ 46 h 88"/>
                  <a:gd name="T86" fmla="*/ 96 w 96"/>
                  <a:gd name="T87" fmla="*/ 46 h 88"/>
                  <a:gd name="T88" fmla="*/ 85 w 96"/>
                  <a:gd name="T89" fmla="*/ 66 h 88"/>
                  <a:gd name="T90" fmla="*/ 85 w 96"/>
                  <a:gd name="T91" fmla="*/ 66 h 88"/>
                  <a:gd name="T92" fmla="*/ 68 w 96"/>
                  <a:gd name="T93" fmla="*/ 71 h 88"/>
                  <a:gd name="T94" fmla="*/ 68 w 96"/>
                  <a:gd name="T95" fmla="*/ 71 h 88"/>
                  <a:gd name="T96" fmla="*/ 51 w 96"/>
                  <a:gd name="T97" fmla="*/ 68 h 88"/>
                  <a:gd name="T98" fmla="*/ 51 w 96"/>
                  <a:gd name="T99" fmla="*/ 68 h 88"/>
                  <a:gd name="T100" fmla="*/ 28 w 96"/>
                  <a:gd name="T101" fmla="*/ 88 h 88"/>
                  <a:gd name="T102" fmla="*/ 28 w 96"/>
                  <a:gd name="T103" fmla="*/ 88 h 88"/>
                  <a:gd name="T104" fmla="*/ 28 w 96"/>
                  <a:gd name="T105" fmla="*/ 88 h 88"/>
                  <a:gd name="T106" fmla="*/ 28 w 96"/>
                  <a:gd name="T107" fmla="*/ 88 h 88"/>
                  <a:gd name="T108" fmla="*/ 18 w 96"/>
                  <a:gd name="T109" fmla="*/ 86 h 88"/>
                  <a:gd name="T110" fmla="*/ 41 w 96"/>
                  <a:gd name="T111" fmla="*/ 49 h 88"/>
                  <a:gd name="T112" fmla="*/ 44 w 96"/>
                  <a:gd name="T113" fmla="*/ 55 h 88"/>
                  <a:gd name="T114" fmla="*/ 44 w 96"/>
                  <a:gd name="T115" fmla="*/ 55 h 88"/>
                  <a:gd name="T116" fmla="*/ 41 w 96"/>
                  <a:gd name="T117" fmla="*/ 47 h 88"/>
                  <a:gd name="T118" fmla="*/ 41 w 96"/>
                  <a:gd name="T119" fmla="*/ 47 h 88"/>
                  <a:gd name="T120" fmla="*/ 41 w 96"/>
                  <a:gd name="T121" fmla="*/ 4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" h="88">
                    <a:moveTo>
                      <a:pt x="18" y="86"/>
                    </a:moveTo>
                    <a:cubicBezTo>
                      <a:pt x="4" y="79"/>
                      <a:pt x="0" y="62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37"/>
                      <a:pt x="2" y="27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7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2" y="18"/>
                      <a:pt x="13" y="21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0" y="29"/>
                      <a:pt x="8" y="3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61"/>
                      <a:pt x="12" y="74"/>
                      <a:pt x="21" y="78"/>
                    </a:cubicBezTo>
                    <a:cubicBezTo>
                      <a:pt x="21" y="78"/>
                      <a:pt x="21" y="78"/>
                      <a:pt x="21" y="78"/>
                    </a:cubicBezTo>
                    <a:cubicBezTo>
                      <a:pt x="24" y="80"/>
                      <a:pt x="26" y="80"/>
                      <a:pt x="28" y="80"/>
                    </a:cubicBezTo>
                    <a:cubicBezTo>
                      <a:pt x="28" y="80"/>
                      <a:pt x="28" y="80"/>
                      <a:pt x="28" y="80"/>
                    </a:cubicBezTo>
                    <a:cubicBezTo>
                      <a:pt x="33" y="80"/>
                      <a:pt x="37" y="78"/>
                      <a:pt x="40" y="74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2" y="71"/>
                      <a:pt x="43" y="68"/>
                      <a:pt x="44" y="65"/>
                    </a:cubicBezTo>
                    <a:cubicBezTo>
                      <a:pt x="44" y="65"/>
                      <a:pt x="44" y="65"/>
                      <a:pt x="44" y="65"/>
                    </a:cubicBezTo>
                    <a:cubicBezTo>
                      <a:pt x="38" y="61"/>
                      <a:pt x="33" y="56"/>
                      <a:pt x="33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5"/>
                      <a:pt x="34" y="41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8" y="36"/>
                      <a:pt x="41" y="36"/>
                      <a:pt x="43" y="37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50" y="42"/>
                      <a:pt x="53" y="51"/>
                      <a:pt x="52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7" y="62"/>
                      <a:pt x="63" y="63"/>
                      <a:pt x="68" y="63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73" y="63"/>
                      <a:pt x="78" y="62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6" y="55"/>
                      <a:pt x="88" y="51"/>
                      <a:pt x="88" y="46"/>
                    </a:cubicBezTo>
                    <a:cubicBezTo>
                      <a:pt x="88" y="46"/>
                      <a:pt x="88" y="46"/>
                      <a:pt x="88" y="46"/>
                    </a:cubicBezTo>
                    <a:cubicBezTo>
                      <a:pt x="89" y="33"/>
                      <a:pt x="69" y="15"/>
                      <a:pt x="57" y="8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5" y="6"/>
                      <a:pt x="55" y="4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7" y="0"/>
                      <a:pt x="60" y="0"/>
                      <a:pt x="61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74" y="9"/>
                      <a:pt x="96" y="26"/>
                      <a:pt x="96" y="46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53"/>
                      <a:pt x="93" y="60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1" y="70"/>
                      <a:pt x="75" y="71"/>
                      <a:pt x="68" y="71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62" y="71"/>
                      <a:pt x="57" y="70"/>
                      <a:pt x="51" y="68"/>
                    </a:cubicBezTo>
                    <a:cubicBezTo>
                      <a:pt x="51" y="68"/>
                      <a:pt x="51" y="68"/>
                      <a:pt x="51" y="68"/>
                    </a:cubicBezTo>
                    <a:cubicBezTo>
                      <a:pt x="48" y="79"/>
                      <a:pt x="40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5" y="88"/>
                      <a:pt x="21" y="87"/>
                      <a:pt x="18" y="86"/>
                    </a:cubicBezTo>
                    <a:close/>
                    <a:moveTo>
                      <a:pt x="41" y="49"/>
                    </a:moveTo>
                    <a:cubicBezTo>
                      <a:pt x="41" y="51"/>
                      <a:pt x="42" y="53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2"/>
                      <a:pt x="43" y="49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8"/>
                      <a:pt x="41" y="48"/>
                      <a:pt x="41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3" name="Freeform 268"/>
              <p:cNvSpPr>
                <a:spLocks noEditPoints="1"/>
              </p:cNvSpPr>
              <p:nvPr/>
            </p:nvSpPr>
            <p:spPr bwMode="auto">
              <a:xfrm>
                <a:off x="9085015" y="2848956"/>
                <a:ext cx="103188" cy="109538"/>
              </a:xfrm>
              <a:custGeom>
                <a:avLst/>
                <a:gdLst>
                  <a:gd name="T0" fmla="*/ 12 w 22"/>
                  <a:gd name="T1" fmla="*/ 22 h 23"/>
                  <a:gd name="T2" fmla="*/ 0 w 22"/>
                  <a:gd name="T3" fmla="*/ 8 h 23"/>
                  <a:gd name="T4" fmla="*/ 0 w 22"/>
                  <a:gd name="T5" fmla="*/ 8 h 23"/>
                  <a:gd name="T6" fmla="*/ 2 w 22"/>
                  <a:gd name="T7" fmla="*/ 3 h 23"/>
                  <a:gd name="T8" fmla="*/ 2 w 22"/>
                  <a:gd name="T9" fmla="*/ 3 h 23"/>
                  <a:gd name="T10" fmla="*/ 8 w 22"/>
                  <a:gd name="T11" fmla="*/ 0 h 23"/>
                  <a:gd name="T12" fmla="*/ 8 w 22"/>
                  <a:gd name="T13" fmla="*/ 0 h 23"/>
                  <a:gd name="T14" fmla="*/ 15 w 22"/>
                  <a:gd name="T15" fmla="*/ 2 h 23"/>
                  <a:gd name="T16" fmla="*/ 15 w 22"/>
                  <a:gd name="T17" fmla="*/ 2 h 23"/>
                  <a:gd name="T18" fmla="*/ 15 w 22"/>
                  <a:gd name="T19" fmla="*/ 3 h 23"/>
                  <a:gd name="T20" fmla="*/ 17 w 22"/>
                  <a:gd name="T21" fmla="*/ 6 h 23"/>
                  <a:gd name="T22" fmla="*/ 17 w 22"/>
                  <a:gd name="T23" fmla="*/ 6 h 23"/>
                  <a:gd name="T24" fmla="*/ 18 w 22"/>
                  <a:gd name="T25" fmla="*/ 6 h 23"/>
                  <a:gd name="T26" fmla="*/ 18 w 22"/>
                  <a:gd name="T27" fmla="*/ 6 h 23"/>
                  <a:gd name="T28" fmla="*/ 21 w 22"/>
                  <a:gd name="T29" fmla="*/ 13 h 23"/>
                  <a:gd name="T30" fmla="*/ 21 w 22"/>
                  <a:gd name="T31" fmla="*/ 13 h 23"/>
                  <a:gd name="T32" fmla="*/ 20 w 22"/>
                  <a:gd name="T33" fmla="*/ 17 h 23"/>
                  <a:gd name="T34" fmla="*/ 20 w 22"/>
                  <a:gd name="T35" fmla="*/ 17 h 23"/>
                  <a:gd name="T36" fmla="*/ 16 w 22"/>
                  <a:gd name="T37" fmla="*/ 22 h 23"/>
                  <a:gd name="T38" fmla="*/ 16 w 22"/>
                  <a:gd name="T39" fmla="*/ 22 h 23"/>
                  <a:gd name="T40" fmla="*/ 13 w 22"/>
                  <a:gd name="T41" fmla="*/ 23 h 23"/>
                  <a:gd name="T42" fmla="*/ 13 w 22"/>
                  <a:gd name="T43" fmla="*/ 23 h 23"/>
                  <a:gd name="T44" fmla="*/ 12 w 22"/>
                  <a:gd name="T45" fmla="*/ 22 h 23"/>
                  <a:gd name="T46" fmla="*/ 12 w 22"/>
                  <a:gd name="T47" fmla="*/ 14 h 23"/>
                  <a:gd name="T48" fmla="*/ 13 w 22"/>
                  <a:gd name="T49" fmla="*/ 13 h 23"/>
                  <a:gd name="T50" fmla="*/ 13 w 22"/>
                  <a:gd name="T51" fmla="*/ 13 h 23"/>
                  <a:gd name="T52" fmla="*/ 12 w 22"/>
                  <a:gd name="T53" fmla="*/ 12 h 23"/>
                  <a:gd name="T54" fmla="*/ 12 w 22"/>
                  <a:gd name="T55" fmla="*/ 12 h 23"/>
                  <a:gd name="T56" fmla="*/ 11 w 22"/>
                  <a:gd name="T57" fmla="*/ 12 h 23"/>
                  <a:gd name="T58" fmla="*/ 11 w 22"/>
                  <a:gd name="T59" fmla="*/ 12 h 23"/>
                  <a:gd name="T60" fmla="*/ 10 w 22"/>
                  <a:gd name="T61" fmla="*/ 12 h 23"/>
                  <a:gd name="T62" fmla="*/ 10 w 22"/>
                  <a:gd name="T63" fmla="*/ 12 h 23"/>
                  <a:gd name="T64" fmla="*/ 12 w 22"/>
                  <a:gd name="T65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" h="23">
                    <a:moveTo>
                      <a:pt x="12" y="22"/>
                    </a:moveTo>
                    <a:cubicBezTo>
                      <a:pt x="4" y="20"/>
                      <a:pt x="0" y="1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0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5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2" y="1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7" y="3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0" y="8"/>
                      <a:pt x="21" y="11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5"/>
                      <a:pt x="21" y="16"/>
                      <a:pt x="2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9"/>
                      <a:pt x="17" y="20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4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2" y="23"/>
                      <a:pt x="12" y="22"/>
                    </a:cubicBezTo>
                    <a:close/>
                    <a:moveTo>
                      <a:pt x="12" y="14"/>
                    </a:moveTo>
                    <a:cubicBezTo>
                      <a:pt x="12" y="14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2"/>
                      <a:pt x="13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3"/>
                      <a:pt x="11" y="13"/>
                      <a:pt x="1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4" name="Freeform 269"/>
              <p:cNvSpPr>
                <a:spLocks noEditPoints="1"/>
              </p:cNvSpPr>
              <p:nvPr/>
            </p:nvSpPr>
            <p:spPr bwMode="auto">
              <a:xfrm>
                <a:off x="9178678" y="2990244"/>
                <a:ext cx="98425" cy="103188"/>
              </a:xfrm>
              <a:custGeom>
                <a:avLst/>
                <a:gdLst>
                  <a:gd name="T0" fmla="*/ 1 w 21"/>
                  <a:gd name="T1" fmla="*/ 19 h 22"/>
                  <a:gd name="T2" fmla="*/ 0 w 21"/>
                  <a:gd name="T3" fmla="*/ 15 h 22"/>
                  <a:gd name="T4" fmla="*/ 0 w 21"/>
                  <a:gd name="T5" fmla="*/ 15 h 22"/>
                  <a:gd name="T6" fmla="*/ 12 w 21"/>
                  <a:gd name="T7" fmla="*/ 0 h 22"/>
                  <a:gd name="T8" fmla="*/ 12 w 21"/>
                  <a:gd name="T9" fmla="*/ 0 h 22"/>
                  <a:gd name="T10" fmla="*/ 16 w 21"/>
                  <a:gd name="T11" fmla="*/ 2 h 22"/>
                  <a:gd name="T12" fmla="*/ 16 w 21"/>
                  <a:gd name="T13" fmla="*/ 2 h 22"/>
                  <a:gd name="T14" fmla="*/ 18 w 21"/>
                  <a:gd name="T15" fmla="*/ 2 h 22"/>
                  <a:gd name="T16" fmla="*/ 18 w 21"/>
                  <a:gd name="T17" fmla="*/ 2 h 22"/>
                  <a:gd name="T18" fmla="*/ 21 w 21"/>
                  <a:gd name="T19" fmla="*/ 7 h 22"/>
                  <a:gd name="T20" fmla="*/ 21 w 21"/>
                  <a:gd name="T21" fmla="*/ 7 h 22"/>
                  <a:gd name="T22" fmla="*/ 5 w 21"/>
                  <a:gd name="T23" fmla="*/ 22 h 22"/>
                  <a:gd name="T24" fmla="*/ 5 w 21"/>
                  <a:gd name="T25" fmla="*/ 22 h 22"/>
                  <a:gd name="T26" fmla="*/ 4 w 21"/>
                  <a:gd name="T27" fmla="*/ 22 h 22"/>
                  <a:gd name="T28" fmla="*/ 4 w 21"/>
                  <a:gd name="T29" fmla="*/ 22 h 22"/>
                  <a:gd name="T30" fmla="*/ 1 w 21"/>
                  <a:gd name="T31" fmla="*/ 19 h 22"/>
                  <a:gd name="T32" fmla="*/ 8 w 21"/>
                  <a:gd name="T33" fmla="*/ 12 h 22"/>
                  <a:gd name="T34" fmla="*/ 9 w 21"/>
                  <a:gd name="T35" fmla="*/ 12 h 22"/>
                  <a:gd name="T36" fmla="*/ 9 w 21"/>
                  <a:gd name="T37" fmla="*/ 12 h 22"/>
                  <a:gd name="T38" fmla="*/ 8 w 21"/>
                  <a:gd name="T39" fmla="*/ 12 h 22"/>
                  <a:gd name="T40" fmla="*/ 8 w 21"/>
                  <a:gd name="T41" fmla="*/ 12 h 22"/>
                  <a:gd name="T42" fmla="*/ 8 w 21"/>
                  <a:gd name="T43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2">
                    <a:moveTo>
                      <a:pt x="1" y="19"/>
                    </a:moveTo>
                    <a:cubicBezTo>
                      <a:pt x="0" y="18"/>
                      <a:pt x="0" y="16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8"/>
                      <a:pt x="4" y="1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0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7" y="2"/>
                      <a:pt x="17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0" y="3"/>
                      <a:pt x="21" y="5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9" y="15"/>
                      <a:pt x="13" y="21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2"/>
                      <a:pt x="1" y="21"/>
                      <a:pt x="1" y="19"/>
                    </a:cubicBezTo>
                    <a:close/>
                    <a:moveTo>
                      <a:pt x="8" y="12"/>
                    </a:moveTo>
                    <a:cubicBezTo>
                      <a:pt x="8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5" name="Freeform 266"/>
              <p:cNvSpPr>
                <a:spLocks noEditPoints="1"/>
              </p:cNvSpPr>
              <p:nvPr/>
            </p:nvSpPr>
            <p:spPr bwMode="auto">
              <a:xfrm>
                <a:off x="9085015" y="2407058"/>
                <a:ext cx="511175" cy="469900"/>
              </a:xfrm>
              <a:custGeom>
                <a:avLst/>
                <a:gdLst>
                  <a:gd name="T0" fmla="*/ 0 w 109"/>
                  <a:gd name="T1" fmla="*/ 47 h 100"/>
                  <a:gd name="T2" fmla="*/ 12 w 109"/>
                  <a:gd name="T3" fmla="*/ 22 h 100"/>
                  <a:gd name="T4" fmla="*/ 33 w 109"/>
                  <a:gd name="T5" fmla="*/ 13 h 100"/>
                  <a:gd name="T6" fmla="*/ 50 w 109"/>
                  <a:gd name="T7" fmla="*/ 20 h 100"/>
                  <a:gd name="T8" fmla="*/ 78 w 109"/>
                  <a:gd name="T9" fmla="*/ 0 h 100"/>
                  <a:gd name="T10" fmla="*/ 80 w 109"/>
                  <a:gd name="T11" fmla="*/ 0 h 100"/>
                  <a:gd name="T12" fmla="*/ 103 w 109"/>
                  <a:gd name="T13" fmla="*/ 12 h 100"/>
                  <a:gd name="T14" fmla="*/ 109 w 109"/>
                  <a:gd name="T15" fmla="*/ 35 h 100"/>
                  <a:gd name="T16" fmla="*/ 99 w 109"/>
                  <a:gd name="T17" fmla="*/ 74 h 100"/>
                  <a:gd name="T18" fmla="*/ 93 w 109"/>
                  <a:gd name="T19" fmla="*/ 76 h 100"/>
                  <a:gd name="T20" fmla="*/ 92 w 109"/>
                  <a:gd name="T21" fmla="*/ 70 h 100"/>
                  <a:gd name="T22" fmla="*/ 101 w 109"/>
                  <a:gd name="T23" fmla="*/ 35 h 100"/>
                  <a:gd name="T24" fmla="*/ 96 w 109"/>
                  <a:gd name="T25" fmla="*/ 16 h 100"/>
                  <a:gd name="T26" fmla="*/ 79 w 109"/>
                  <a:gd name="T27" fmla="*/ 8 h 100"/>
                  <a:gd name="T28" fmla="*/ 78 w 109"/>
                  <a:gd name="T29" fmla="*/ 8 h 100"/>
                  <a:gd name="T30" fmla="*/ 60 w 109"/>
                  <a:gd name="T31" fmla="*/ 18 h 100"/>
                  <a:gd name="T32" fmla="*/ 56 w 109"/>
                  <a:gd name="T33" fmla="*/ 26 h 100"/>
                  <a:gd name="T34" fmla="*/ 59 w 109"/>
                  <a:gd name="T35" fmla="*/ 31 h 100"/>
                  <a:gd name="T36" fmla="*/ 69 w 109"/>
                  <a:gd name="T37" fmla="*/ 63 h 100"/>
                  <a:gd name="T38" fmla="*/ 69 w 109"/>
                  <a:gd name="T39" fmla="*/ 63 h 100"/>
                  <a:gd name="T40" fmla="*/ 67 w 109"/>
                  <a:gd name="T41" fmla="*/ 67 h 100"/>
                  <a:gd name="T42" fmla="*/ 64 w 109"/>
                  <a:gd name="T43" fmla="*/ 67 h 100"/>
                  <a:gd name="T44" fmla="*/ 44 w 109"/>
                  <a:gd name="T45" fmla="*/ 41 h 100"/>
                  <a:gd name="T46" fmla="*/ 47 w 109"/>
                  <a:gd name="T47" fmla="*/ 27 h 100"/>
                  <a:gd name="T48" fmla="*/ 33 w 109"/>
                  <a:gd name="T49" fmla="*/ 21 h 100"/>
                  <a:gd name="T50" fmla="*/ 17 w 109"/>
                  <a:gd name="T51" fmla="*/ 28 h 100"/>
                  <a:gd name="T52" fmla="*/ 8 w 109"/>
                  <a:gd name="T53" fmla="*/ 47 h 100"/>
                  <a:gd name="T54" fmla="*/ 47 w 109"/>
                  <a:gd name="T55" fmla="*/ 92 h 100"/>
                  <a:gd name="T56" fmla="*/ 50 w 109"/>
                  <a:gd name="T57" fmla="*/ 97 h 100"/>
                  <a:gd name="T58" fmla="*/ 46 w 109"/>
                  <a:gd name="T59" fmla="*/ 100 h 100"/>
                  <a:gd name="T60" fmla="*/ 45 w 109"/>
                  <a:gd name="T61" fmla="*/ 100 h 100"/>
                  <a:gd name="T62" fmla="*/ 61 w 109"/>
                  <a:gd name="T63" fmla="*/ 58 h 100"/>
                  <a:gd name="T64" fmla="*/ 53 w 109"/>
                  <a:gd name="T65" fmla="*/ 35 h 100"/>
                  <a:gd name="T66" fmla="*/ 52 w 109"/>
                  <a:gd name="T67" fmla="*/ 4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" h="100">
                    <a:moveTo>
                      <a:pt x="45" y="100"/>
                    </a:moveTo>
                    <a:cubicBezTo>
                      <a:pt x="25" y="93"/>
                      <a:pt x="1" y="71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38"/>
                      <a:pt x="4" y="29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9" y="16"/>
                      <a:pt x="26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9" y="13"/>
                      <a:pt x="45" y="16"/>
                      <a:pt x="50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5" y="9"/>
                      <a:pt x="65" y="0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9" y="0"/>
                      <a:pt x="79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0" y="0"/>
                      <a:pt x="98" y="5"/>
                      <a:pt x="103" y="12"/>
                    </a:cubicBezTo>
                    <a:cubicBezTo>
                      <a:pt x="103" y="12"/>
                      <a:pt x="103" y="12"/>
                      <a:pt x="103" y="12"/>
                    </a:cubicBezTo>
                    <a:cubicBezTo>
                      <a:pt x="107" y="18"/>
                      <a:pt x="109" y="26"/>
                      <a:pt x="109" y="35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09" y="49"/>
                      <a:pt x="104" y="64"/>
                      <a:pt x="99" y="74"/>
                    </a:cubicBezTo>
                    <a:cubicBezTo>
                      <a:pt x="99" y="74"/>
                      <a:pt x="99" y="74"/>
                      <a:pt x="99" y="74"/>
                    </a:cubicBezTo>
                    <a:cubicBezTo>
                      <a:pt x="97" y="76"/>
                      <a:pt x="95" y="77"/>
                      <a:pt x="93" y="76"/>
                    </a:cubicBezTo>
                    <a:cubicBezTo>
                      <a:pt x="93" y="76"/>
                      <a:pt x="93" y="76"/>
                      <a:pt x="93" y="76"/>
                    </a:cubicBezTo>
                    <a:cubicBezTo>
                      <a:pt x="91" y="75"/>
                      <a:pt x="91" y="72"/>
                      <a:pt x="92" y="70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97" y="61"/>
                      <a:pt x="101" y="47"/>
                      <a:pt x="101" y="35"/>
                    </a:cubicBezTo>
                    <a:cubicBezTo>
                      <a:pt x="101" y="35"/>
                      <a:pt x="101" y="35"/>
                      <a:pt x="101" y="35"/>
                    </a:cubicBezTo>
                    <a:cubicBezTo>
                      <a:pt x="101" y="27"/>
                      <a:pt x="100" y="21"/>
                      <a:pt x="96" y="16"/>
                    </a:cubicBezTo>
                    <a:cubicBezTo>
                      <a:pt x="96" y="16"/>
                      <a:pt x="96" y="16"/>
                      <a:pt x="96" y="16"/>
                    </a:cubicBezTo>
                    <a:cubicBezTo>
                      <a:pt x="93" y="12"/>
                      <a:pt x="88" y="8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8"/>
                      <a:pt x="79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1" y="8"/>
                      <a:pt x="65" y="12"/>
                      <a:pt x="60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58" y="21"/>
                      <a:pt x="57" y="23"/>
                      <a:pt x="56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7" y="27"/>
                      <a:pt x="58" y="29"/>
                      <a:pt x="59" y="31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65" y="40"/>
                      <a:pt x="69" y="52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5"/>
                      <a:pt x="68" y="66"/>
                      <a:pt x="67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7" y="67"/>
                      <a:pt x="65" y="68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50" y="65"/>
                      <a:pt x="44" y="53"/>
                      <a:pt x="44" y="4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4" y="37"/>
                      <a:pt x="45" y="32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2" y="23"/>
                      <a:pt x="38" y="21"/>
                      <a:pt x="33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29" y="21"/>
                      <a:pt x="23" y="23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1" y="34"/>
                      <a:pt x="8" y="40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65"/>
                      <a:pt x="30" y="87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49" y="93"/>
                      <a:pt x="51" y="95"/>
                      <a:pt x="50" y="97"/>
                    </a:cubicBezTo>
                    <a:cubicBezTo>
                      <a:pt x="50" y="97"/>
                      <a:pt x="50" y="97"/>
                      <a:pt x="50" y="97"/>
                    </a:cubicBezTo>
                    <a:cubicBezTo>
                      <a:pt x="49" y="99"/>
                      <a:pt x="48" y="10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46" y="100"/>
                      <a:pt x="45" y="100"/>
                      <a:pt x="45" y="100"/>
                    </a:cubicBezTo>
                    <a:close/>
                    <a:moveTo>
                      <a:pt x="52" y="41"/>
                    </a:moveTo>
                    <a:cubicBezTo>
                      <a:pt x="53" y="49"/>
                      <a:pt x="55" y="55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0" y="50"/>
                      <a:pt x="57" y="42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2" y="39"/>
                      <a:pt x="52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</p:grpSp>
        <p:sp>
          <p:nvSpPr>
            <p:cNvPr id="4" name="任意多边形: 形状 14"/>
            <p:cNvSpPr/>
            <p:nvPr/>
          </p:nvSpPr>
          <p:spPr>
            <a:xfrm>
              <a:off x="679989" y="1192168"/>
              <a:ext cx="10796469" cy="866806"/>
            </a:xfrm>
            <a:custGeom>
              <a:avLst/>
              <a:gdLst>
                <a:gd name="connsiteX0" fmla="*/ 0 w 11756572"/>
                <a:gd name="connsiteY0" fmla="*/ 145143 h 1061662"/>
                <a:gd name="connsiteX1" fmla="*/ 2394857 w 11756572"/>
                <a:gd name="connsiteY1" fmla="*/ 928915 h 1061662"/>
                <a:gd name="connsiteX2" fmla="*/ 5631543 w 11756572"/>
                <a:gd name="connsiteY2" fmla="*/ 290286 h 1061662"/>
                <a:gd name="connsiteX3" fmla="*/ 9245600 w 11756572"/>
                <a:gd name="connsiteY3" fmla="*/ 1059543 h 1061662"/>
                <a:gd name="connsiteX4" fmla="*/ 11756572 w 11756572"/>
                <a:gd name="connsiteY4" fmla="*/ 0 h 106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6572" h="1061662">
                  <a:moveTo>
                    <a:pt x="0" y="145143"/>
                  </a:moveTo>
                  <a:cubicBezTo>
                    <a:pt x="728133" y="524933"/>
                    <a:pt x="1456266" y="904724"/>
                    <a:pt x="2394857" y="928915"/>
                  </a:cubicBezTo>
                  <a:cubicBezTo>
                    <a:pt x="3333448" y="953106"/>
                    <a:pt x="4489753" y="268515"/>
                    <a:pt x="5631543" y="290286"/>
                  </a:cubicBezTo>
                  <a:cubicBezTo>
                    <a:pt x="6773333" y="312057"/>
                    <a:pt x="8224762" y="1107924"/>
                    <a:pt x="9245600" y="1059543"/>
                  </a:cubicBezTo>
                  <a:cubicBezTo>
                    <a:pt x="10266438" y="1011162"/>
                    <a:pt x="11011505" y="505581"/>
                    <a:pt x="11756572" y="0"/>
                  </a:cubicBezTo>
                </a:path>
              </a:pathLst>
            </a:custGeom>
            <a:noFill/>
            <a:ln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grpSp>
          <p:nvGrpSpPr>
            <p:cNvPr id="5" name="组合 24"/>
            <p:cNvGrpSpPr/>
            <p:nvPr/>
          </p:nvGrpSpPr>
          <p:grpSpPr>
            <a:xfrm>
              <a:off x="11133558" y="778442"/>
              <a:ext cx="685800" cy="875286"/>
              <a:chOff x="9085015" y="2407058"/>
              <a:chExt cx="685800" cy="875286"/>
            </a:xfrm>
          </p:grpSpPr>
          <p:sp>
            <p:nvSpPr>
              <p:cNvPr id="6" name="Freeform 265"/>
              <p:cNvSpPr>
                <a:spLocks noEditPoints="1"/>
              </p:cNvSpPr>
              <p:nvPr/>
            </p:nvSpPr>
            <p:spPr bwMode="auto">
              <a:xfrm>
                <a:off x="9310440" y="2779106"/>
                <a:ext cx="328613" cy="179388"/>
              </a:xfrm>
              <a:custGeom>
                <a:avLst/>
                <a:gdLst>
                  <a:gd name="T0" fmla="*/ 10 w 70"/>
                  <a:gd name="T1" fmla="*/ 38 h 38"/>
                  <a:gd name="T2" fmla="*/ 3 w 70"/>
                  <a:gd name="T3" fmla="*/ 35 h 38"/>
                  <a:gd name="T4" fmla="*/ 3 w 70"/>
                  <a:gd name="T5" fmla="*/ 35 h 38"/>
                  <a:gd name="T6" fmla="*/ 0 w 70"/>
                  <a:gd name="T7" fmla="*/ 29 h 38"/>
                  <a:gd name="T8" fmla="*/ 0 w 70"/>
                  <a:gd name="T9" fmla="*/ 29 h 38"/>
                  <a:gd name="T10" fmla="*/ 9 w 70"/>
                  <a:gd name="T11" fmla="*/ 18 h 38"/>
                  <a:gd name="T12" fmla="*/ 9 w 70"/>
                  <a:gd name="T13" fmla="*/ 18 h 38"/>
                  <a:gd name="T14" fmla="*/ 25 w 70"/>
                  <a:gd name="T15" fmla="*/ 9 h 38"/>
                  <a:gd name="T16" fmla="*/ 25 w 70"/>
                  <a:gd name="T17" fmla="*/ 9 h 38"/>
                  <a:gd name="T18" fmla="*/ 60 w 70"/>
                  <a:gd name="T19" fmla="*/ 0 h 38"/>
                  <a:gd name="T20" fmla="*/ 60 w 70"/>
                  <a:gd name="T21" fmla="*/ 0 h 38"/>
                  <a:gd name="T22" fmla="*/ 62 w 70"/>
                  <a:gd name="T23" fmla="*/ 0 h 38"/>
                  <a:gd name="T24" fmla="*/ 62 w 70"/>
                  <a:gd name="T25" fmla="*/ 0 h 38"/>
                  <a:gd name="T26" fmla="*/ 65 w 70"/>
                  <a:gd name="T27" fmla="*/ 5 h 38"/>
                  <a:gd name="T28" fmla="*/ 65 w 70"/>
                  <a:gd name="T29" fmla="*/ 5 h 38"/>
                  <a:gd name="T30" fmla="*/ 65 w 70"/>
                  <a:gd name="T31" fmla="*/ 5 h 38"/>
                  <a:gd name="T32" fmla="*/ 65 w 70"/>
                  <a:gd name="T33" fmla="*/ 5 h 38"/>
                  <a:gd name="T34" fmla="*/ 66 w 70"/>
                  <a:gd name="T35" fmla="*/ 5 h 38"/>
                  <a:gd name="T36" fmla="*/ 66 w 70"/>
                  <a:gd name="T37" fmla="*/ 5 h 38"/>
                  <a:gd name="T38" fmla="*/ 70 w 70"/>
                  <a:gd name="T39" fmla="*/ 12 h 38"/>
                  <a:gd name="T40" fmla="*/ 70 w 70"/>
                  <a:gd name="T41" fmla="*/ 12 h 38"/>
                  <a:gd name="T42" fmla="*/ 62 w 70"/>
                  <a:gd name="T43" fmla="*/ 23 h 38"/>
                  <a:gd name="T44" fmla="*/ 62 w 70"/>
                  <a:gd name="T45" fmla="*/ 23 h 38"/>
                  <a:gd name="T46" fmla="*/ 50 w 70"/>
                  <a:gd name="T47" fmla="*/ 29 h 38"/>
                  <a:gd name="T48" fmla="*/ 50 w 70"/>
                  <a:gd name="T49" fmla="*/ 29 h 38"/>
                  <a:gd name="T50" fmla="*/ 13 w 70"/>
                  <a:gd name="T51" fmla="*/ 38 h 38"/>
                  <a:gd name="T52" fmla="*/ 13 w 70"/>
                  <a:gd name="T53" fmla="*/ 38 h 38"/>
                  <a:gd name="T54" fmla="*/ 10 w 70"/>
                  <a:gd name="T55" fmla="*/ 38 h 38"/>
                  <a:gd name="T56" fmla="*/ 8 w 70"/>
                  <a:gd name="T57" fmla="*/ 29 h 38"/>
                  <a:gd name="T58" fmla="*/ 12 w 70"/>
                  <a:gd name="T59" fmla="*/ 30 h 38"/>
                  <a:gd name="T60" fmla="*/ 12 w 70"/>
                  <a:gd name="T61" fmla="*/ 30 h 38"/>
                  <a:gd name="T62" fmla="*/ 13 w 70"/>
                  <a:gd name="T63" fmla="*/ 30 h 38"/>
                  <a:gd name="T64" fmla="*/ 13 w 70"/>
                  <a:gd name="T65" fmla="*/ 30 h 38"/>
                  <a:gd name="T66" fmla="*/ 48 w 70"/>
                  <a:gd name="T67" fmla="*/ 22 h 38"/>
                  <a:gd name="T68" fmla="*/ 48 w 70"/>
                  <a:gd name="T69" fmla="*/ 22 h 38"/>
                  <a:gd name="T70" fmla="*/ 61 w 70"/>
                  <a:gd name="T71" fmla="*/ 13 h 38"/>
                  <a:gd name="T72" fmla="*/ 61 w 70"/>
                  <a:gd name="T73" fmla="*/ 13 h 38"/>
                  <a:gd name="T74" fmla="*/ 62 w 70"/>
                  <a:gd name="T75" fmla="*/ 12 h 38"/>
                  <a:gd name="T76" fmla="*/ 62 w 70"/>
                  <a:gd name="T77" fmla="*/ 12 h 38"/>
                  <a:gd name="T78" fmla="*/ 61 w 70"/>
                  <a:gd name="T79" fmla="*/ 12 h 38"/>
                  <a:gd name="T80" fmla="*/ 61 w 70"/>
                  <a:gd name="T81" fmla="*/ 12 h 38"/>
                  <a:gd name="T82" fmla="*/ 56 w 70"/>
                  <a:gd name="T83" fmla="*/ 10 h 38"/>
                  <a:gd name="T84" fmla="*/ 56 w 70"/>
                  <a:gd name="T85" fmla="*/ 10 h 38"/>
                  <a:gd name="T86" fmla="*/ 54 w 70"/>
                  <a:gd name="T87" fmla="*/ 9 h 38"/>
                  <a:gd name="T88" fmla="*/ 54 w 70"/>
                  <a:gd name="T89" fmla="*/ 9 h 38"/>
                  <a:gd name="T90" fmla="*/ 14 w 70"/>
                  <a:gd name="T91" fmla="*/ 24 h 38"/>
                  <a:gd name="T92" fmla="*/ 14 w 70"/>
                  <a:gd name="T93" fmla="*/ 24 h 38"/>
                  <a:gd name="T94" fmla="*/ 8 w 70"/>
                  <a:gd name="T95" fmla="*/ 29 h 38"/>
                  <a:gd name="T96" fmla="*/ 8 w 70"/>
                  <a:gd name="T97" fmla="*/ 29 h 38"/>
                  <a:gd name="T98" fmla="*/ 8 w 70"/>
                  <a:gd name="T99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38">
                    <a:moveTo>
                      <a:pt x="10" y="38"/>
                    </a:moveTo>
                    <a:cubicBezTo>
                      <a:pt x="7" y="37"/>
                      <a:pt x="5" y="36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2" y="34"/>
                      <a:pt x="0" y="31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4"/>
                      <a:pt x="4" y="21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3" y="15"/>
                      <a:pt x="19" y="12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37" y="4"/>
                      <a:pt x="51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1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4" y="0"/>
                      <a:pt x="66" y="2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8" y="7"/>
                      <a:pt x="70" y="9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69" y="17"/>
                      <a:pt x="66" y="20"/>
                      <a:pt x="62" y="23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58" y="26"/>
                      <a:pt x="54" y="28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44" y="31"/>
                      <a:pt x="23" y="38"/>
                      <a:pt x="13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2" y="38"/>
                      <a:pt x="11" y="38"/>
                      <a:pt x="10" y="38"/>
                    </a:cubicBezTo>
                    <a:close/>
                    <a:moveTo>
                      <a:pt x="8" y="29"/>
                    </a:moveTo>
                    <a:cubicBezTo>
                      <a:pt x="9" y="29"/>
                      <a:pt x="10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20" y="31"/>
                      <a:pt x="42" y="24"/>
                      <a:pt x="48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51" y="21"/>
                      <a:pt x="59" y="17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1"/>
                      <a:pt x="59" y="11"/>
                      <a:pt x="56" y="10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5" y="10"/>
                      <a:pt x="54" y="9"/>
                      <a:pt x="54" y="9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43" y="11"/>
                      <a:pt x="24" y="17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6"/>
                      <a:pt x="9" y="28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7" name="Freeform 267"/>
              <p:cNvSpPr>
                <a:spLocks noEditPoints="1"/>
              </p:cNvSpPr>
              <p:nvPr/>
            </p:nvSpPr>
            <p:spPr bwMode="auto">
              <a:xfrm>
                <a:off x="9319965" y="2868006"/>
                <a:ext cx="450850" cy="414338"/>
              </a:xfrm>
              <a:custGeom>
                <a:avLst/>
                <a:gdLst>
                  <a:gd name="T0" fmla="*/ 18 w 96"/>
                  <a:gd name="T1" fmla="*/ 86 h 88"/>
                  <a:gd name="T2" fmla="*/ 0 w 96"/>
                  <a:gd name="T3" fmla="*/ 48 h 88"/>
                  <a:gd name="T4" fmla="*/ 0 w 96"/>
                  <a:gd name="T5" fmla="*/ 48 h 88"/>
                  <a:gd name="T6" fmla="*/ 4 w 96"/>
                  <a:gd name="T7" fmla="*/ 20 h 88"/>
                  <a:gd name="T8" fmla="*/ 4 w 96"/>
                  <a:gd name="T9" fmla="*/ 20 h 88"/>
                  <a:gd name="T10" fmla="*/ 4 w 96"/>
                  <a:gd name="T11" fmla="*/ 20 h 88"/>
                  <a:gd name="T12" fmla="*/ 10 w 96"/>
                  <a:gd name="T13" fmla="*/ 18 h 88"/>
                  <a:gd name="T14" fmla="*/ 10 w 96"/>
                  <a:gd name="T15" fmla="*/ 18 h 88"/>
                  <a:gd name="T16" fmla="*/ 12 w 96"/>
                  <a:gd name="T17" fmla="*/ 23 h 88"/>
                  <a:gd name="T18" fmla="*/ 12 w 96"/>
                  <a:gd name="T19" fmla="*/ 23 h 88"/>
                  <a:gd name="T20" fmla="*/ 8 w 96"/>
                  <a:gd name="T21" fmla="*/ 48 h 88"/>
                  <a:gd name="T22" fmla="*/ 8 w 96"/>
                  <a:gd name="T23" fmla="*/ 48 h 88"/>
                  <a:gd name="T24" fmla="*/ 21 w 96"/>
                  <a:gd name="T25" fmla="*/ 78 h 88"/>
                  <a:gd name="T26" fmla="*/ 21 w 96"/>
                  <a:gd name="T27" fmla="*/ 78 h 88"/>
                  <a:gd name="T28" fmla="*/ 28 w 96"/>
                  <a:gd name="T29" fmla="*/ 80 h 88"/>
                  <a:gd name="T30" fmla="*/ 28 w 96"/>
                  <a:gd name="T31" fmla="*/ 80 h 88"/>
                  <a:gd name="T32" fmla="*/ 40 w 96"/>
                  <a:gd name="T33" fmla="*/ 74 h 88"/>
                  <a:gd name="T34" fmla="*/ 40 w 96"/>
                  <a:gd name="T35" fmla="*/ 74 h 88"/>
                  <a:gd name="T36" fmla="*/ 44 w 96"/>
                  <a:gd name="T37" fmla="*/ 65 h 88"/>
                  <a:gd name="T38" fmla="*/ 44 w 96"/>
                  <a:gd name="T39" fmla="*/ 65 h 88"/>
                  <a:gd name="T40" fmla="*/ 33 w 96"/>
                  <a:gd name="T41" fmla="*/ 49 h 88"/>
                  <a:gd name="T42" fmla="*/ 33 w 96"/>
                  <a:gd name="T43" fmla="*/ 49 h 88"/>
                  <a:gd name="T44" fmla="*/ 37 w 96"/>
                  <a:gd name="T45" fmla="*/ 38 h 88"/>
                  <a:gd name="T46" fmla="*/ 37 w 96"/>
                  <a:gd name="T47" fmla="*/ 38 h 88"/>
                  <a:gd name="T48" fmla="*/ 43 w 96"/>
                  <a:gd name="T49" fmla="*/ 37 h 88"/>
                  <a:gd name="T50" fmla="*/ 43 w 96"/>
                  <a:gd name="T51" fmla="*/ 37 h 88"/>
                  <a:gd name="T52" fmla="*/ 52 w 96"/>
                  <a:gd name="T53" fmla="*/ 59 h 88"/>
                  <a:gd name="T54" fmla="*/ 52 w 96"/>
                  <a:gd name="T55" fmla="*/ 59 h 88"/>
                  <a:gd name="T56" fmla="*/ 52 w 96"/>
                  <a:gd name="T57" fmla="*/ 60 h 88"/>
                  <a:gd name="T58" fmla="*/ 52 w 96"/>
                  <a:gd name="T59" fmla="*/ 60 h 88"/>
                  <a:gd name="T60" fmla="*/ 68 w 96"/>
                  <a:gd name="T61" fmla="*/ 63 h 88"/>
                  <a:gd name="T62" fmla="*/ 68 w 96"/>
                  <a:gd name="T63" fmla="*/ 63 h 88"/>
                  <a:gd name="T64" fmla="*/ 80 w 96"/>
                  <a:gd name="T65" fmla="*/ 60 h 88"/>
                  <a:gd name="T66" fmla="*/ 80 w 96"/>
                  <a:gd name="T67" fmla="*/ 60 h 88"/>
                  <a:gd name="T68" fmla="*/ 88 w 96"/>
                  <a:gd name="T69" fmla="*/ 46 h 88"/>
                  <a:gd name="T70" fmla="*/ 88 w 96"/>
                  <a:gd name="T71" fmla="*/ 46 h 88"/>
                  <a:gd name="T72" fmla="*/ 57 w 96"/>
                  <a:gd name="T73" fmla="*/ 8 h 88"/>
                  <a:gd name="T74" fmla="*/ 57 w 96"/>
                  <a:gd name="T75" fmla="*/ 8 h 88"/>
                  <a:gd name="T76" fmla="*/ 56 w 96"/>
                  <a:gd name="T77" fmla="*/ 2 h 88"/>
                  <a:gd name="T78" fmla="*/ 56 w 96"/>
                  <a:gd name="T79" fmla="*/ 2 h 88"/>
                  <a:gd name="T80" fmla="*/ 61 w 96"/>
                  <a:gd name="T81" fmla="*/ 1 h 88"/>
                  <a:gd name="T82" fmla="*/ 61 w 96"/>
                  <a:gd name="T83" fmla="*/ 1 h 88"/>
                  <a:gd name="T84" fmla="*/ 96 w 96"/>
                  <a:gd name="T85" fmla="*/ 46 h 88"/>
                  <a:gd name="T86" fmla="*/ 96 w 96"/>
                  <a:gd name="T87" fmla="*/ 46 h 88"/>
                  <a:gd name="T88" fmla="*/ 85 w 96"/>
                  <a:gd name="T89" fmla="*/ 66 h 88"/>
                  <a:gd name="T90" fmla="*/ 85 w 96"/>
                  <a:gd name="T91" fmla="*/ 66 h 88"/>
                  <a:gd name="T92" fmla="*/ 68 w 96"/>
                  <a:gd name="T93" fmla="*/ 71 h 88"/>
                  <a:gd name="T94" fmla="*/ 68 w 96"/>
                  <a:gd name="T95" fmla="*/ 71 h 88"/>
                  <a:gd name="T96" fmla="*/ 51 w 96"/>
                  <a:gd name="T97" fmla="*/ 68 h 88"/>
                  <a:gd name="T98" fmla="*/ 51 w 96"/>
                  <a:gd name="T99" fmla="*/ 68 h 88"/>
                  <a:gd name="T100" fmla="*/ 28 w 96"/>
                  <a:gd name="T101" fmla="*/ 88 h 88"/>
                  <a:gd name="T102" fmla="*/ 28 w 96"/>
                  <a:gd name="T103" fmla="*/ 88 h 88"/>
                  <a:gd name="T104" fmla="*/ 28 w 96"/>
                  <a:gd name="T105" fmla="*/ 88 h 88"/>
                  <a:gd name="T106" fmla="*/ 28 w 96"/>
                  <a:gd name="T107" fmla="*/ 88 h 88"/>
                  <a:gd name="T108" fmla="*/ 18 w 96"/>
                  <a:gd name="T109" fmla="*/ 86 h 88"/>
                  <a:gd name="T110" fmla="*/ 41 w 96"/>
                  <a:gd name="T111" fmla="*/ 49 h 88"/>
                  <a:gd name="T112" fmla="*/ 44 w 96"/>
                  <a:gd name="T113" fmla="*/ 55 h 88"/>
                  <a:gd name="T114" fmla="*/ 44 w 96"/>
                  <a:gd name="T115" fmla="*/ 55 h 88"/>
                  <a:gd name="T116" fmla="*/ 41 w 96"/>
                  <a:gd name="T117" fmla="*/ 47 h 88"/>
                  <a:gd name="T118" fmla="*/ 41 w 96"/>
                  <a:gd name="T119" fmla="*/ 47 h 88"/>
                  <a:gd name="T120" fmla="*/ 41 w 96"/>
                  <a:gd name="T121" fmla="*/ 4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" h="88">
                    <a:moveTo>
                      <a:pt x="18" y="86"/>
                    </a:moveTo>
                    <a:cubicBezTo>
                      <a:pt x="4" y="79"/>
                      <a:pt x="0" y="62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37"/>
                      <a:pt x="2" y="27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7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2" y="18"/>
                      <a:pt x="13" y="21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0" y="29"/>
                      <a:pt x="8" y="3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61"/>
                      <a:pt x="12" y="74"/>
                      <a:pt x="21" y="78"/>
                    </a:cubicBezTo>
                    <a:cubicBezTo>
                      <a:pt x="21" y="78"/>
                      <a:pt x="21" y="78"/>
                      <a:pt x="21" y="78"/>
                    </a:cubicBezTo>
                    <a:cubicBezTo>
                      <a:pt x="24" y="80"/>
                      <a:pt x="26" y="80"/>
                      <a:pt x="28" y="80"/>
                    </a:cubicBezTo>
                    <a:cubicBezTo>
                      <a:pt x="28" y="80"/>
                      <a:pt x="28" y="80"/>
                      <a:pt x="28" y="80"/>
                    </a:cubicBezTo>
                    <a:cubicBezTo>
                      <a:pt x="33" y="80"/>
                      <a:pt x="37" y="78"/>
                      <a:pt x="40" y="74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2" y="71"/>
                      <a:pt x="43" y="68"/>
                      <a:pt x="44" y="65"/>
                    </a:cubicBezTo>
                    <a:cubicBezTo>
                      <a:pt x="44" y="65"/>
                      <a:pt x="44" y="65"/>
                      <a:pt x="44" y="65"/>
                    </a:cubicBezTo>
                    <a:cubicBezTo>
                      <a:pt x="38" y="61"/>
                      <a:pt x="33" y="56"/>
                      <a:pt x="33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5"/>
                      <a:pt x="34" y="41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8" y="36"/>
                      <a:pt x="41" y="36"/>
                      <a:pt x="43" y="37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50" y="42"/>
                      <a:pt x="53" y="51"/>
                      <a:pt x="52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7" y="62"/>
                      <a:pt x="63" y="63"/>
                      <a:pt x="68" y="63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73" y="63"/>
                      <a:pt x="78" y="62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6" y="55"/>
                      <a:pt x="88" y="51"/>
                      <a:pt x="88" y="46"/>
                    </a:cubicBezTo>
                    <a:cubicBezTo>
                      <a:pt x="88" y="46"/>
                      <a:pt x="88" y="46"/>
                      <a:pt x="88" y="46"/>
                    </a:cubicBezTo>
                    <a:cubicBezTo>
                      <a:pt x="89" y="33"/>
                      <a:pt x="69" y="15"/>
                      <a:pt x="57" y="8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5" y="6"/>
                      <a:pt x="55" y="4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7" y="0"/>
                      <a:pt x="60" y="0"/>
                      <a:pt x="61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74" y="9"/>
                      <a:pt x="96" y="26"/>
                      <a:pt x="96" y="46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53"/>
                      <a:pt x="93" y="60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1" y="70"/>
                      <a:pt x="75" y="71"/>
                      <a:pt x="68" y="71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62" y="71"/>
                      <a:pt x="57" y="70"/>
                      <a:pt x="51" y="68"/>
                    </a:cubicBezTo>
                    <a:cubicBezTo>
                      <a:pt x="51" y="68"/>
                      <a:pt x="51" y="68"/>
                      <a:pt x="51" y="68"/>
                    </a:cubicBezTo>
                    <a:cubicBezTo>
                      <a:pt x="48" y="79"/>
                      <a:pt x="40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5" y="88"/>
                      <a:pt x="21" y="87"/>
                      <a:pt x="18" y="86"/>
                    </a:cubicBezTo>
                    <a:close/>
                    <a:moveTo>
                      <a:pt x="41" y="49"/>
                    </a:moveTo>
                    <a:cubicBezTo>
                      <a:pt x="41" y="51"/>
                      <a:pt x="42" y="53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2"/>
                      <a:pt x="43" y="49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8"/>
                      <a:pt x="41" y="48"/>
                      <a:pt x="41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8" name="Freeform 268"/>
              <p:cNvSpPr>
                <a:spLocks noEditPoints="1"/>
              </p:cNvSpPr>
              <p:nvPr/>
            </p:nvSpPr>
            <p:spPr bwMode="auto">
              <a:xfrm>
                <a:off x="9085015" y="2848956"/>
                <a:ext cx="103188" cy="109538"/>
              </a:xfrm>
              <a:custGeom>
                <a:avLst/>
                <a:gdLst>
                  <a:gd name="T0" fmla="*/ 12 w 22"/>
                  <a:gd name="T1" fmla="*/ 22 h 23"/>
                  <a:gd name="T2" fmla="*/ 0 w 22"/>
                  <a:gd name="T3" fmla="*/ 8 h 23"/>
                  <a:gd name="T4" fmla="*/ 0 w 22"/>
                  <a:gd name="T5" fmla="*/ 8 h 23"/>
                  <a:gd name="T6" fmla="*/ 2 w 22"/>
                  <a:gd name="T7" fmla="*/ 3 h 23"/>
                  <a:gd name="T8" fmla="*/ 2 w 22"/>
                  <a:gd name="T9" fmla="*/ 3 h 23"/>
                  <a:gd name="T10" fmla="*/ 8 w 22"/>
                  <a:gd name="T11" fmla="*/ 0 h 23"/>
                  <a:gd name="T12" fmla="*/ 8 w 22"/>
                  <a:gd name="T13" fmla="*/ 0 h 23"/>
                  <a:gd name="T14" fmla="*/ 15 w 22"/>
                  <a:gd name="T15" fmla="*/ 2 h 23"/>
                  <a:gd name="T16" fmla="*/ 15 w 22"/>
                  <a:gd name="T17" fmla="*/ 2 h 23"/>
                  <a:gd name="T18" fmla="*/ 15 w 22"/>
                  <a:gd name="T19" fmla="*/ 3 h 23"/>
                  <a:gd name="T20" fmla="*/ 17 w 22"/>
                  <a:gd name="T21" fmla="*/ 6 h 23"/>
                  <a:gd name="T22" fmla="*/ 17 w 22"/>
                  <a:gd name="T23" fmla="*/ 6 h 23"/>
                  <a:gd name="T24" fmla="*/ 18 w 22"/>
                  <a:gd name="T25" fmla="*/ 6 h 23"/>
                  <a:gd name="T26" fmla="*/ 18 w 22"/>
                  <a:gd name="T27" fmla="*/ 6 h 23"/>
                  <a:gd name="T28" fmla="*/ 21 w 22"/>
                  <a:gd name="T29" fmla="*/ 13 h 23"/>
                  <a:gd name="T30" fmla="*/ 21 w 22"/>
                  <a:gd name="T31" fmla="*/ 13 h 23"/>
                  <a:gd name="T32" fmla="*/ 20 w 22"/>
                  <a:gd name="T33" fmla="*/ 17 h 23"/>
                  <a:gd name="T34" fmla="*/ 20 w 22"/>
                  <a:gd name="T35" fmla="*/ 17 h 23"/>
                  <a:gd name="T36" fmla="*/ 16 w 22"/>
                  <a:gd name="T37" fmla="*/ 22 h 23"/>
                  <a:gd name="T38" fmla="*/ 16 w 22"/>
                  <a:gd name="T39" fmla="*/ 22 h 23"/>
                  <a:gd name="T40" fmla="*/ 13 w 22"/>
                  <a:gd name="T41" fmla="*/ 23 h 23"/>
                  <a:gd name="T42" fmla="*/ 13 w 22"/>
                  <a:gd name="T43" fmla="*/ 23 h 23"/>
                  <a:gd name="T44" fmla="*/ 12 w 22"/>
                  <a:gd name="T45" fmla="*/ 22 h 23"/>
                  <a:gd name="T46" fmla="*/ 12 w 22"/>
                  <a:gd name="T47" fmla="*/ 14 h 23"/>
                  <a:gd name="T48" fmla="*/ 13 w 22"/>
                  <a:gd name="T49" fmla="*/ 13 h 23"/>
                  <a:gd name="T50" fmla="*/ 13 w 22"/>
                  <a:gd name="T51" fmla="*/ 13 h 23"/>
                  <a:gd name="T52" fmla="*/ 12 w 22"/>
                  <a:gd name="T53" fmla="*/ 12 h 23"/>
                  <a:gd name="T54" fmla="*/ 12 w 22"/>
                  <a:gd name="T55" fmla="*/ 12 h 23"/>
                  <a:gd name="T56" fmla="*/ 11 w 22"/>
                  <a:gd name="T57" fmla="*/ 12 h 23"/>
                  <a:gd name="T58" fmla="*/ 11 w 22"/>
                  <a:gd name="T59" fmla="*/ 12 h 23"/>
                  <a:gd name="T60" fmla="*/ 10 w 22"/>
                  <a:gd name="T61" fmla="*/ 12 h 23"/>
                  <a:gd name="T62" fmla="*/ 10 w 22"/>
                  <a:gd name="T63" fmla="*/ 12 h 23"/>
                  <a:gd name="T64" fmla="*/ 12 w 22"/>
                  <a:gd name="T65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" h="23">
                    <a:moveTo>
                      <a:pt x="12" y="22"/>
                    </a:moveTo>
                    <a:cubicBezTo>
                      <a:pt x="4" y="20"/>
                      <a:pt x="0" y="1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0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5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2" y="1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7" y="3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0" y="8"/>
                      <a:pt x="21" y="11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5"/>
                      <a:pt x="21" y="16"/>
                      <a:pt x="2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9"/>
                      <a:pt x="17" y="20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4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2" y="23"/>
                      <a:pt x="12" y="22"/>
                    </a:cubicBezTo>
                    <a:close/>
                    <a:moveTo>
                      <a:pt x="12" y="14"/>
                    </a:moveTo>
                    <a:cubicBezTo>
                      <a:pt x="12" y="14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2"/>
                      <a:pt x="13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3"/>
                      <a:pt x="11" y="13"/>
                      <a:pt x="1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9" name="Freeform 269"/>
              <p:cNvSpPr>
                <a:spLocks noEditPoints="1"/>
              </p:cNvSpPr>
              <p:nvPr/>
            </p:nvSpPr>
            <p:spPr bwMode="auto">
              <a:xfrm>
                <a:off x="9178678" y="2990244"/>
                <a:ext cx="98425" cy="103188"/>
              </a:xfrm>
              <a:custGeom>
                <a:avLst/>
                <a:gdLst>
                  <a:gd name="T0" fmla="*/ 1 w 21"/>
                  <a:gd name="T1" fmla="*/ 19 h 22"/>
                  <a:gd name="T2" fmla="*/ 0 w 21"/>
                  <a:gd name="T3" fmla="*/ 15 h 22"/>
                  <a:gd name="T4" fmla="*/ 0 w 21"/>
                  <a:gd name="T5" fmla="*/ 15 h 22"/>
                  <a:gd name="T6" fmla="*/ 12 w 21"/>
                  <a:gd name="T7" fmla="*/ 0 h 22"/>
                  <a:gd name="T8" fmla="*/ 12 w 21"/>
                  <a:gd name="T9" fmla="*/ 0 h 22"/>
                  <a:gd name="T10" fmla="*/ 16 w 21"/>
                  <a:gd name="T11" fmla="*/ 2 h 22"/>
                  <a:gd name="T12" fmla="*/ 16 w 21"/>
                  <a:gd name="T13" fmla="*/ 2 h 22"/>
                  <a:gd name="T14" fmla="*/ 18 w 21"/>
                  <a:gd name="T15" fmla="*/ 2 h 22"/>
                  <a:gd name="T16" fmla="*/ 18 w 21"/>
                  <a:gd name="T17" fmla="*/ 2 h 22"/>
                  <a:gd name="T18" fmla="*/ 21 w 21"/>
                  <a:gd name="T19" fmla="*/ 7 h 22"/>
                  <a:gd name="T20" fmla="*/ 21 w 21"/>
                  <a:gd name="T21" fmla="*/ 7 h 22"/>
                  <a:gd name="T22" fmla="*/ 5 w 21"/>
                  <a:gd name="T23" fmla="*/ 22 h 22"/>
                  <a:gd name="T24" fmla="*/ 5 w 21"/>
                  <a:gd name="T25" fmla="*/ 22 h 22"/>
                  <a:gd name="T26" fmla="*/ 4 w 21"/>
                  <a:gd name="T27" fmla="*/ 22 h 22"/>
                  <a:gd name="T28" fmla="*/ 4 w 21"/>
                  <a:gd name="T29" fmla="*/ 22 h 22"/>
                  <a:gd name="T30" fmla="*/ 1 w 21"/>
                  <a:gd name="T31" fmla="*/ 19 h 22"/>
                  <a:gd name="T32" fmla="*/ 8 w 21"/>
                  <a:gd name="T33" fmla="*/ 12 h 22"/>
                  <a:gd name="T34" fmla="*/ 9 w 21"/>
                  <a:gd name="T35" fmla="*/ 12 h 22"/>
                  <a:gd name="T36" fmla="*/ 9 w 21"/>
                  <a:gd name="T37" fmla="*/ 12 h 22"/>
                  <a:gd name="T38" fmla="*/ 8 w 21"/>
                  <a:gd name="T39" fmla="*/ 12 h 22"/>
                  <a:gd name="T40" fmla="*/ 8 w 21"/>
                  <a:gd name="T41" fmla="*/ 12 h 22"/>
                  <a:gd name="T42" fmla="*/ 8 w 21"/>
                  <a:gd name="T43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2">
                    <a:moveTo>
                      <a:pt x="1" y="19"/>
                    </a:moveTo>
                    <a:cubicBezTo>
                      <a:pt x="0" y="18"/>
                      <a:pt x="0" y="16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8"/>
                      <a:pt x="4" y="1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0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7" y="2"/>
                      <a:pt x="17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0" y="3"/>
                      <a:pt x="21" y="5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9" y="15"/>
                      <a:pt x="13" y="21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2"/>
                      <a:pt x="1" y="21"/>
                      <a:pt x="1" y="19"/>
                    </a:cubicBezTo>
                    <a:close/>
                    <a:moveTo>
                      <a:pt x="8" y="12"/>
                    </a:moveTo>
                    <a:cubicBezTo>
                      <a:pt x="8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0" name="Freeform 266"/>
              <p:cNvSpPr>
                <a:spLocks noEditPoints="1"/>
              </p:cNvSpPr>
              <p:nvPr/>
            </p:nvSpPr>
            <p:spPr bwMode="auto">
              <a:xfrm>
                <a:off x="9085015" y="2407058"/>
                <a:ext cx="511175" cy="469900"/>
              </a:xfrm>
              <a:custGeom>
                <a:avLst/>
                <a:gdLst>
                  <a:gd name="T0" fmla="*/ 0 w 109"/>
                  <a:gd name="T1" fmla="*/ 47 h 100"/>
                  <a:gd name="T2" fmla="*/ 12 w 109"/>
                  <a:gd name="T3" fmla="*/ 22 h 100"/>
                  <a:gd name="T4" fmla="*/ 33 w 109"/>
                  <a:gd name="T5" fmla="*/ 13 h 100"/>
                  <a:gd name="T6" fmla="*/ 50 w 109"/>
                  <a:gd name="T7" fmla="*/ 20 h 100"/>
                  <a:gd name="T8" fmla="*/ 78 w 109"/>
                  <a:gd name="T9" fmla="*/ 0 h 100"/>
                  <a:gd name="T10" fmla="*/ 80 w 109"/>
                  <a:gd name="T11" fmla="*/ 0 h 100"/>
                  <a:gd name="T12" fmla="*/ 103 w 109"/>
                  <a:gd name="T13" fmla="*/ 12 h 100"/>
                  <a:gd name="T14" fmla="*/ 109 w 109"/>
                  <a:gd name="T15" fmla="*/ 35 h 100"/>
                  <a:gd name="T16" fmla="*/ 99 w 109"/>
                  <a:gd name="T17" fmla="*/ 74 h 100"/>
                  <a:gd name="T18" fmla="*/ 93 w 109"/>
                  <a:gd name="T19" fmla="*/ 76 h 100"/>
                  <a:gd name="T20" fmla="*/ 92 w 109"/>
                  <a:gd name="T21" fmla="*/ 70 h 100"/>
                  <a:gd name="T22" fmla="*/ 101 w 109"/>
                  <a:gd name="T23" fmla="*/ 35 h 100"/>
                  <a:gd name="T24" fmla="*/ 96 w 109"/>
                  <a:gd name="T25" fmla="*/ 16 h 100"/>
                  <a:gd name="T26" fmla="*/ 79 w 109"/>
                  <a:gd name="T27" fmla="*/ 8 h 100"/>
                  <a:gd name="T28" fmla="*/ 78 w 109"/>
                  <a:gd name="T29" fmla="*/ 8 h 100"/>
                  <a:gd name="T30" fmla="*/ 60 w 109"/>
                  <a:gd name="T31" fmla="*/ 18 h 100"/>
                  <a:gd name="T32" fmla="*/ 56 w 109"/>
                  <a:gd name="T33" fmla="*/ 26 h 100"/>
                  <a:gd name="T34" fmla="*/ 59 w 109"/>
                  <a:gd name="T35" fmla="*/ 31 h 100"/>
                  <a:gd name="T36" fmla="*/ 69 w 109"/>
                  <a:gd name="T37" fmla="*/ 63 h 100"/>
                  <a:gd name="T38" fmla="*/ 69 w 109"/>
                  <a:gd name="T39" fmla="*/ 63 h 100"/>
                  <a:gd name="T40" fmla="*/ 67 w 109"/>
                  <a:gd name="T41" fmla="*/ 67 h 100"/>
                  <a:gd name="T42" fmla="*/ 64 w 109"/>
                  <a:gd name="T43" fmla="*/ 67 h 100"/>
                  <a:gd name="T44" fmla="*/ 44 w 109"/>
                  <a:gd name="T45" fmla="*/ 41 h 100"/>
                  <a:gd name="T46" fmla="*/ 47 w 109"/>
                  <a:gd name="T47" fmla="*/ 27 h 100"/>
                  <a:gd name="T48" fmla="*/ 33 w 109"/>
                  <a:gd name="T49" fmla="*/ 21 h 100"/>
                  <a:gd name="T50" fmla="*/ 17 w 109"/>
                  <a:gd name="T51" fmla="*/ 28 h 100"/>
                  <a:gd name="T52" fmla="*/ 8 w 109"/>
                  <a:gd name="T53" fmla="*/ 47 h 100"/>
                  <a:gd name="T54" fmla="*/ 47 w 109"/>
                  <a:gd name="T55" fmla="*/ 92 h 100"/>
                  <a:gd name="T56" fmla="*/ 50 w 109"/>
                  <a:gd name="T57" fmla="*/ 97 h 100"/>
                  <a:gd name="T58" fmla="*/ 46 w 109"/>
                  <a:gd name="T59" fmla="*/ 100 h 100"/>
                  <a:gd name="T60" fmla="*/ 45 w 109"/>
                  <a:gd name="T61" fmla="*/ 100 h 100"/>
                  <a:gd name="T62" fmla="*/ 61 w 109"/>
                  <a:gd name="T63" fmla="*/ 58 h 100"/>
                  <a:gd name="T64" fmla="*/ 53 w 109"/>
                  <a:gd name="T65" fmla="*/ 35 h 100"/>
                  <a:gd name="T66" fmla="*/ 52 w 109"/>
                  <a:gd name="T67" fmla="*/ 4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" h="100">
                    <a:moveTo>
                      <a:pt x="45" y="100"/>
                    </a:moveTo>
                    <a:cubicBezTo>
                      <a:pt x="25" y="93"/>
                      <a:pt x="1" y="71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38"/>
                      <a:pt x="4" y="29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9" y="16"/>
                      <a:pt x="26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9" y="13"/>
                      <a:pt x="45" y="16"/>
                      <a:pt x="50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5" y="9"/>
                      <a:pt x="65" y="0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9" y="0"/>
                      <a:pt x="79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0" y="0"/>
                      <a:pt x="98" y="5"/>
                      <a:pt x="103" y="12"/>
                    </a:cubicBezTo>
                    <a:cubicBezTo>
                      <a:pt x="103" y="12"/>
                      <a:pt x="103" y="12"/>
                      <a:pt x="103" y="12"/>
                    </a:cubicBezTo>
                    <a:cubicBezTo>
                      <a:pt x="107" y="18"/>
                      <a:pt x="109" y="26"/>
                      <a:pt x="109" y="35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09" y="49"/>
                      <a:pt x="104" y="64"/>
                      <a:pt x="99" y="74"/>
                    </a:cubicBezTo>
                    <a:cubicBezTo>
                      <a:pt x="99" y="74"/>
                      <a:pt x="99" y="74"/>
                      <a:pt x="99" y="74"/>
                    </a:cubicBezTo>
                    <a:cubicBezTo>
                      <a:pt x="97" y="76"/>
                      <a:pt x="95" y="77"/>
                      <a:pt x="93" y="76"/>
                    </a:cubicBezTo>
                    <a:cubicBezTo>
                      <a:pt x="93" y="76"/>
                      <a:pt x="93" y="76"/>
                      <a:pt x="93" y="76"/>
                    </a:cubicBezTo>
                    <a:cubicBezTo>
                      <a:pt x="91" y="75"/>
                      <a:pt x="91" y="72"/>
                      <a:pt x="92" y="70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97" y="61"/>
                      <a:pt x="101" y="47"/>
                      <a:pt x="101" y="35"/>
                    </a:cubicBezTo>
                    <a:cubicBezTo>
                      <a:pt x="101" y="35"/>
                      <a:pt x="101" y="35"/>
                      <a:pt x="101" y="35"/>
                    </a:cubicBezTo>
                    <a:cubicBezTo>
                      <a:pt x="101" y="27"/>
                      <a:pt x="100" y="21"/>
                      <a:pt x="96" y="16"/>
                    </a:cubicBezTo>
                    <a:cubicBezTo>
                      <a:pt x="96" y="16"/>
                      <a:pt x="96" y="16"/>
                      <a:pt x="96" y="16"/>
                    </a:cubicBezTo>
                    <a:cubicBezTo>
                      <a:pt x="93" y="12"/>
                      <a:pt x="88" y="8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8"/>
                      <a:pt x="79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1" y="8"/>
                      <a:pt x="65" y="12"/>
                      <a:pt x="60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58" y="21"/>
                      <a:pt x="57" y="23"/>
                      <a:pt x="56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7" y="27"/>
                      <a:pt x="58" y="29"/>
                      <a:pt x="59" y="31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65" y="40"/>
                      <a:pt x="69" y="52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5"/>
                      <a:pt x="68" y="66"/>
                      <a:pt x="67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7" y="67"/>
                      <a:pt x="65" y="68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50" y="65"/>
                      <a:pt x="44" y="53"/>
                      <a:pt x="44" y="4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4" y="37"/>
                      <a:pt x="45" y="32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2" y="23"/>
                      <a:pt x="38" y="21"/>
                      <a:pt x="33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29" y="21"/>
                      <a:pt x="23" y="23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1" y="34"/>
                      <a:pt x="8" y="40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65"/>
                      <a:pt x="30" y="87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49" y="93"/>
                      <a:pt x="51" y="95"/>
                      <a:pt x="50" y="97"/>
                    </a:cubicBezTo>
                    <a:cubicBezTo>
                      <a:pt x="50" y="97"/>
                      <a:pt x="50" y="97"/>
                      <a:pt x="50" y="97"/>
                    </a:cubicBezTo>
                    <a:cubicBezTo>
                      <a:pt x="49" y="99"/>
                      <a:pt x="48" y="10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46" y="100"/>
                      <a:pt x="45" y="100"/>
                      <a:pt x="45" y="100"/>
                    </a:cubicBezTo>
                    <a:close/>
                    <a:moveTo>
                      <a:pt x="52" y="41"/>
                    </a:moveTo>
                    <a:cubicBezTo>
                      <a:pt x="53" y="49"/>
                      <a:pt x="55" y="55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0" y="50"/>
                      <a:pt x="57" y="42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2" y="39"/>
                      <a:pt x="52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</p:grpSp>
      </p:grp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hyperlink" Target="http://www.iecool.com/vector/show/194/92621.htm" TargetMode="Externa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4.xml"/><Relationship Id="rId4" Type="http://schemas.openxmlformats.org/officeDocument/2006/relationships/image" Target="../media/image4.png"/><Relationship Id="rId3" Type="http://schemas.openxmlformats.org/officeDocument/2006/relationships/tags" Target="../tags/tag3.xml"/><Relationship Id="rId2" Type="http://schemas.openxmlformats.org/officeDocument/2006/relationships/image" Target="../media/image3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9.xml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0.xml"/><Relationship Id="rId4" Type="http://schemas.openxmlformats.org/officeDocument/2006/relationships/image" Target="../media/image41.png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1.xml"/><Relationship Id="rId4" Type="http://schemas.openxmlformats.org/officeDocument/2006/relationships/image" Target="../media/image44.pn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image" Target="../media/image3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4.png"/></Relationships>
</file>

<file path=ppt/slides/_rels/slide4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22.xml"/><Relationship Id="rId4" Type="http://schemas.openxmlformats.org/officeDocument/2006/relationships/image" Target="../media/image48.png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矩形 10244"/>
          <p:cNvSpPr>
            <a:spLocks noTextEdit="1"/>
          </p:cNvSpPr>
          <p:nvPr/>
        </p:nvSpPr>
        <p:spPr>
          <a:xfrm>
            <a:off x="1581151" y="1599767"/>
            <a:ext cx="6106715" cy="920354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ArchUp">
              <a:avLst>
                <a:gd name="adj" fmla="val 10800000"/>
              </a:avLst>
            </a:prstTxWarp>
            <a:normAutofit/>
          </a:bodyPr>
          <a:lstStyle/>
          <a:p>
            <a:pPr algn="ctr"/>
            <a:r>
              <a:rPr lang="zh-CN" altLang="en-US" sz="4100" b="1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第八单元复习</a:t>
            </a:r>
            <a:endParaRPr lang="zh-CN" altLang="en-US" sz="4100" b="1" dirty="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128" name="图片 10247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9588" y="1977454"/>
            <a:ext cx="3144541" cy="27517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97342" y="123478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上册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Box 17"/>
          <p:cNvSpPr txBox="1"/>
          <p:nvPr/>
        </p:nvSpPr>
        <p:spPr>
          <a:xfrm>
            <a:off x="1733550" y="239316"/>
            <a:ext cx="309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zh-CN" sz="3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42" name="TextBox 2"/>
          <p:cNvSpPr txBox="1"/>
          <p:nvPr/>
        </p:nvSpPr>
        <p:spPr>
          <a:xfrm>
            <a:off x="1846660" y="1112044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49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3" name="TextBox 4"/>
          <p:cNvSpPr txBox="1"/>
          <p:nvPr/>
        </p:nvSpPr>
        <p:spPr>
          <a:xfrm>
            <a:off x="3189685" y="778669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4" name="TextBox 5"/>
          <p:cNvSpPr txBox="1"/>
          <p:nvPr/>
        </p:nvSpPr>
        <p:spPr>
          <a:xfrm>
            <a:off x="3198019" y="1400175"/>
            <a:ext cx="267843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：一只  只身  只言片语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5" name="TextBox 13"/>
          <p:cNvSpPr txBox="1"/>
          <p:nvPr/>
        </p:nvSpPr>
        <p:spPr>
          <a:xfrm>
            <a:off x="3208735" y="1724025"/>
            <a:ext cx="4193381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巧记：“八”撇胡，不在口上在“口”下。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6" name="TextBox 14"/>
          <p:cNvSpPr txBox="1"/>
          <p:nvPr/>
        </p:nvSpPr>
        <p:spPr>
          <a:xfrm>
            <a:off x="3189685" y="1100138"/>
            <a:ext cx="448151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书写提示：“口”上开下合，撇起笔稍高。</a:t>
            </a:r>
            <a:endParaRPr lang="en-US" altLang="zh-CN" sz="15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0247" name="TextBox 16"/>
          <p:cNvSpPr txBox="1"/>
          <p:nvPr/>
        </p:nvSpPr>
        <p:spPr>
          <a:xfrm>
            <a:off x="1800225" y="2905125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endParaRPr lang="zh-CN" altLang="en-US" sz="49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8" name="TextBox 17"/>
          <p:cNvSpPr txBox="1"/>
          <p:nvPr/>
        </p:nvSpPr>
        <p:spPr>
          <a:xfrm>
            <a:off x="2126456" y="2315766"/>
            <a:ext cx="686406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shí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10249" name="TextBox 18"/>
          <p:cNvSpPr txBox="1"/>
          <p:nvPr/>
        </p:nvSpPr>
        <p:spPr>
          <a:xfrm>
            <a:off x="3081338" y="2563416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0" name="TextBox 20"/>
          <p:cNvSpPr txBox="1"/>
          <p:nvPr/>
        </p:nvSpPr>
        <p:spPr>
          <a:xfrm>
            <a:off x="3139678" y="3203972"/>
            <a:ext cx="267843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：石块  钻石  飞沙走石  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1" name="TextBox 21"/>
          <p:cNvSpPr txBox="1"/>
          <p:nvPr/>
        </p:nvSpPr>
        <p:spPr>
          <a:xfrm>
            <a:off x="3145631" y="3487341"/>
            <a:ext cx="376951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巧记：“右”不出头，一块小“石”头。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2" name="TextBox 23"/>
          <p:cNvSpPr txBox="1"/>
          <p:nvPr/>
        </p:nvSpPr>
        <p:spPr>
          <a:xfrm>
            <a:off x="3081338" y="2908697"/>
            <a:ext cx="4657725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书写提示：撇的起笔在竖中线上，“口”宜扁。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3"/>
          <p:cNvGrpSpPr/>
          <p:nvPr/>
        </p:nvGrpSpPr>
        <p:grpSpPr>
          <a:xfrm>
            <a:off x="1810286" y="2862029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5" name="矩形 1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直接连接符 1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17" name="直接连接符 1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0254" name="TextBox 23"/>
          <p:cNvSpPr txBox="1"/>
          <p:nvPr/>
        </p:nvSpPr>
        <p:spPr>
          <a:xfrm>
            <a:off x="1840706" y="2777728"/>
            <a:ext cx="953691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石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18"/>
          <p:cNvGrpSpPr/>
          <p:nvPr/>
        </p:nvGrpSpPr>
        <p:grpSpPr>
          <a:xfrm>
            <a:off x="1814530" y="1100082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0" name="矩形 1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直接连接符 20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2" name="直接连接符 21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0256" name="TextBox 23"/>
          <p:cNvSpPr txBox="1"/>
          <p:nvPr/>
        </p:nvSpPr>
        <p:spPr>
          <a:xfrm>
            <a:off x="1893094" y="1017985"/>
            <a:ext cx="92035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只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7" name="矩形 23"/>
          <p:cNvSpPr/>
          <p:nvPr/>
        </p:nvSpPr>
        <p:spPr>
          <a:xfrm>
            <a:off x="3145631" y="3787378"/>
            <a:ext cx="363474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造句：这条路是由石块铺成的，真好看。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8" name="矩形 24"/>
          <p:cNvSpPr/>
          <p:nvPr/>
        </p:nvSpPr>
        <p:spPr>
          <a:xfrm>
            <a:off x="3198019" y="2002631"/>
            <a:ext cx="2675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造句：这是一只受伤的小鸟。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59" name="Picture 3" descr="C:\Users\Administrator\AppData\Roaming\Tencent\Users\56229019\QQ\WinTemp\RichOle\4Z1{H9`66Y0{4PV1V19JOJC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09988" y="2647950"/>
            <a:ext cx="1320404" cy="2928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60" name="Picture 5" descr="C:\Users\Administrator\Documents\Tencent Files\56229019\Image\C2C\C3L408U4ZX]B3PNO~MU46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300" y="853679"/>
            <a:ext cx="1209675" cy="2869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17"/>
          <p:cNvSpPr txBox="1"/>
          <p:nvPr/>
        </p:nvSpPr>
        <p:spPr>
          <a:xfrm>
            <a:off x="2058511" y="558721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zhī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2" name="TextBox 16"/>
          <p:cNvSpPr txBox="1"/>
          <p:nvPr/>
        </p:nvSpPr>
        <p:spPr>
          <a:xfrm>
            <a:off x="1732360" y="1905000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endParaRPr lang="zh-CN" altLang="en-US" sz="49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3" name="TextBox 17"/>
          <p:cNvSpPr txBox="1"/>
          <p:nvPr/>
        </p:nvSpPr>
        <p:spPr>
          <a:xfrm>
            <a:off x="1876425" y="1315641"/>
            <a:ext cx="849913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chū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11274" name="TextBox 18"/>
          <p:cNvSpPr txBox="1"/>
          <p:nvPr/>
        </p:nvSpPr>
        <p:spPr>
          <a:xfrm>
            <a:off x="3063478" y="1593056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5" name="TextBox 20"/>
          <p:cNvSpPr txBox="1"/>
          <p:nvPr/>
        </p:nvSpPr>
        <p:spPr>
          <a:xfrm>
            <a:off x="3073003" y="2239566"/>
            <a:ext cx="306324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：跑出来  日出  出席  出品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6" name="TextBox 21"/>
          <p:cNvSpPr txBox="1"/>
          <p:nvPr/>
        </p:nvSpPr>
        <p:spPr>
          <a:xfrm>
            <a:off x="3102769" y="2516981"/>
            <a:ext cx="396835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巧记：山上有山。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7" name="TextBox 23"/>
          <p:cNvSpPr txBox="1"/>
          <p:nvPr/>
        </p:nvSpPr>
        <p:spPr>
          <a:xfrm>
            <a:off x="3017044" y="1939528"/>
            <a:ext cx="4482704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书写提示：不要写成两个“山”。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30"/>
          <p:cNvGrpSpPr/>
          <p:nvPr/>
        </p:nvGrpSpPr>
        <p:grpSpPr>
          <a:xfrm>
            <a:off x="1742741" y="1862316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6" name="矩形 15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直接连接符 16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18" name="直接连接符 17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1279" name="TextBox 23"/>
          <p:cNvSpPr txBox="1"/>
          <p:nvPr/>
        </p:nvSpPr>
        <p:spPr>
          <a:xfrm>
            <a:off x="1819275" y="1777603"/>
            <a:ext cx="952500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出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3" name="矩形 25"/>
          <p:cNvSpPr/>
          <p:nvPr/>
        </p:nvSpPr>
        <p:spPr>
          <a:xfrm>
            <a:off x="3073003" y="2796778"/>
            <a:ext cx="4426744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造句：他听到一声巨响，赶紧从屋里跑出来。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85" name="Picture 2" descr="C:\Users\Administrator\AppData\Roaming\Tencent\Users\56229019\QQ\WinTemp\RichOle\T($]20@BD[@_P4ZW6A)@}_I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99272" y="1641872"/>
            <a:ext cx="1282303" cy="30718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Box 17"/>
          <p:cNvSpPr txBox="1"/>
          <p:nvPr/>
        </p:nvSpPr>
        <p:spPr>
          <a:xfrm>
            <a:off x="1733550" y="239316"/>
            <a:ext cx="309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zh-CN" sz="3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290" name="TextBox 2"/>
          <p:cNvSpPr txBox="1"/>
          <p:nvPr/>
        </p:nvSpPr>
        <p:spPr>
          <a:xfrm>
            <a:off x="1728788" y="1285875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49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1" name="TextBox 3"/>
          <p:cNvSpPr txBox="1"/>
          <p:nvPr/>
        </p:nvSpPr>
        <p:spPr>
          <a:xfrm>
            <a:off x="1839516" y="696516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duì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12292" name="TextBox 4"/>
          <p:cNvSpPr txBox="1"/>
          <p:nvPr/>
        </p:nvSpPr>
        <p:spPr>
          <a:xfrm>
            <a:off x="3071813" y="951310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3" name="TextBox 5"/>
          <p:cNvSpPr txBox="1"/>
          <p:nvPr/>
        </p:nvSpPr>
        <p:spPr>
          <a:xfrm>
            <a:off x="3080147" y="1572816"/>
            <a:ext cx="267843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：对话  对劲  对答如流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4" name="TextBox 13"/>
          <p:cNvSpPr txBox="1"/>
          <p:nvPr/>
        </p:nvSpPr>
        <p:spPr>
          <a:xfrm>
            <a:off x="3090863" y="1896666"/>
            <a:ext cx="4193381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巧记：又有一寸。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5" name="TextBox 14"/>
          <p:cNvSpPr txBox="1"/>
          <p:nvPr/>
        </p:nvSpPr>
        <p:spPr>
          <a:xfrm>
            <a:off x="3071812" y="1272779"/>
            <a:ext cx="4482704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书写提示：“又”宜小，“寸”的竖钩宜长。</a:t>
            </a:r>
            <a:endParaRPr lang="en-US" altLang="zh-CN" sz="15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2296" name="TextBox 16"/>
          <p:cNvSpPr txBox="1"/>
          <p:nvPr/>
        </p:nvSpPr>
        <p:spPr>
          <a:xfrm>
            <a:off x="1682354" y="3077766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endParaRPr lang="zh-CN" altLang="en-US" sz="49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7" name="TextBox 17"/>
          <p:cNvSpPr txBox="1"/>
          <p:nvPr/>
        </p:nvSpPr>
        <p:spPr>
          <a:xfrm>
            <a:off x="2008585" y="2489597"/>
            <a:ext cx="792205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mā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12298" name="TextBox 18"/>
          <p:cNvSpPr txBox="1"/>
          <p:nvPr/>
        </p:nvSpPr>
        <p:spPr>
          <a:xfrm>
            <a:off x="2963466" y="2736056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9" name="TextBox 20"/>
          <p:cNvSpPr txBox="1"/>
          <p:nvPr/>
        </p:nvSpPr>
        <p:spPr>
          <a:xfrm>
            <a:off x="3022997" y="3376613"/>
            <a:ext cx="229489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：妈妈  姑妈  大妈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0" name="TextBox 21"/>
          <p:cNvSpPr txBox="1"/>
          <p:nvPr/>
        </p:nvSpPr>
        <p:spPr>
          <a:xfrm>
            <a:off x="3027760" y="3661172"/>
            <a:ext cx="296941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巧记：一女牵一马。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1" name="TextBox 23"/>
          <p:cNvSpPr txBox="1"/>
          <p:nvPr/>
        </p:nvSpPr>
        <p:spPr>
          <a:xfrm>
            <a:off x="2963466" y="3082528"/>
            <a:ext cx="4657725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书写提示：左窄右宽，“女”的横变提。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41"/>
          <p:cNvGrpSpPr/>
          <p:nvPr/>
        </p:nvGrpSpPr>
        <p:grpSpPr>
          <a:xfrm>
            <a:off x="1692539" y="3035542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43" name="矩形 4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直接连接符 4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45" name="直接连接符 4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2303" name="TextBox 23"/>
          <p:cNvSpPr txBox="1"/>
          <p:nvPr/>
        </p:nvSpPr>
        <p:spPr>
          <a:xfrm>
            <a:off x="1722835" y="2951560"/>
            <a:ext cx="953690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妈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46"/>
          <p:cNvGrpSpPr/>
          <p:nvPr/>
        </p:nvGrpSpPr>
        <p:grpSpPr>
          <a:xfrm>
            <a:off x="1696784" y="1273595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48" name="矩形 4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直接连接符 4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50" name="直接连接符 4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2305" name="TextBox 23"/>
          <p:cNvSpPr txBox="1"/>
          <p:nvPr/>
        </p:nvSpPr>
        <p:spPr>
          <a:xfrm>
            <a:off x="1775222" y="1191816"/>
            <a:ext cx="92154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6" name="矩形 51"/>
          <p:cNvSpPr/>
          <p:nvPr/>
        </p:nvSpPr>
        <p:spPr>
          <a:xfrm>
            <a:off x="3027760" y="3961210"/>
            <a:ext cx="2675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造句：妈妈是一名纺织工人。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7" name="矩形 52"/>
          <p:cNvSpPr/>
          <p:nvPr/>
        </p:nvSpPr>
        <p:spPr>
          <a:xfrm>
            <a:off x="3080147" y="2176463"/>
            <a:ext cx="440182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造句：弟弟聪明好学，老师提问他总能对答如流。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308" name="Picture 1" descr="C:\Users\Administrator\AppData\Roaming\Tencent\Users\56229019\QQ\WinTemp\RichOle\[Q4%FEG][K5T}PP(NCJ1}6T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83794" y="977504"/>
            <a:ext cx="1332310" cy="277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09" name="Picture 2" descr="C:\Users\Administrator\AppData\Roaming\Tencent\Users\56229019\QQ\WinTemp\RichOle\P0RWU5TZWH]FIFD$UP6S(U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785" y="2780110"/>
            <a:ext cx="1407319" cy="264319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2"/>
          <p:cNvSpPr txBox="1"/>
          <p:nvPr/>
        </p:nvSpPr>
        <p:spPr>
          <a:xfrm>
            <a:off x="1900238" y="1276350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49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5" name="TextBox 4"/>
          <p:cNvSpPr txBox="1"/>
          <p:nvPr/>
        </p:nvSpPr>
        <p:spPr>
          <a:xfrm>
            <a:off x="3251597" y="895350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6" name="TextBox 5"/>
          <p:cNvSpPr txBox="1"/>
          <p:nvPr/>
        </p:nvSpPr>
        <p:spPr>
          <a:xfrm>
            <a:off x="3251597" y="1563291"/>
            <a:ext cx="34467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：全部  完全  全国  两全其美　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7" name="TextBox 13"/>
          <p:cNvSpPr txBox="1"/>
          <p:nvPr/>
        </p:nvSpPr>
        <p:spPr>
          <a:xfrm>
            <a:off x="3262313" y="1859756"/>
            <a:ext cx="3794522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巧记：点点成金。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8" name="TextBox 14"/>
          <p:cNvSpPr txBox="1"/>
          <p:nvPr/>
        </p:nvSpPr>
        <p:spPr>
          <a:xfrm>
            <a:off x="3233737" y="1233488"/>
            <a:ext cx="4392216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书写提示：撇的起笔在竖中线上，撇、捺舒展。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9" name="TextBox 16"/>
          <p:cNvSpPr txBox="1"/>
          <p:nvPr/>
        </p:nvSpPr>
        <p:spPr>
          <a:xfrm>
            <a:off x="1858566" y="3094435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endParaRPr lang="zh-CN" altLang="en-US" sz="49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0" name="TextBox 17"/>
          <p:cNvSpPr txBox="1"/>
          <p:nvPr/>
        </p:nvSpPr>
        <p:spPr>
          <a:xfrm>
            <a:off x="2081213" y="2462213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huí</a:t>
            </a:r>
            <a:endParaRPr lang="en-US" altLang="zh-CN" sz="3000" dirty="0" err="1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13321" name="TextBox 18"/>
          <p:cNvSpPr txBox="1"/>
          <p:nvPr/>
        </p:nvSpPr>
        <p:spPr>
          <a:xfrm>
            <a:off x="3189685" y="2782491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2" name="TextBox 20"/>
          <p:cNvSpPr txBox="1"/>
          <p:nvPr/>
        </p:nvSpPr>
        <p:spPr>
          <a:xfrm>
            <a:off x="3199210" y="3429000"/>
            <a:ext cx="402463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：回家  来回  回来   回头   来来回回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3" name="TextBox 21"/>
          <p:cNvSpPr txBox="1"/>
          <p:nvPr/>
        </p:nvSpPr>
        <p:spPr>
          <a:xfrm>
            <a:off x="3228975" y="3706416"/>
            <a:ext cx="396835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巧记：大口中有小口。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4" name="TextBox 23"/>
          <p:cNvSpPr txBox="1"/>
          <p:nvPr/>
        </p:nvSpPr>
        <p:spPr>
          <a:xfrm>
            <a:off x="3143250" y="3128963"/>
            <a:ext cx="4482704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书写提示：外面大“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口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”宜方正，内“口”稍内敛。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30"/>
          <p:cNvGrpSpPr/>
          <p:nvPr/>
        </p:nvGrpSpPr>
        <p:grpSpPr>
          <a:xfrm>
            <a:off x="1869110" y="3052268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5" name="矩形 1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直接连接符 1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17" name="直接连接符 1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3326" name="TextBox 23"/>
          <p:cNvSpPr txBox="1"/>
          <p:nvPr/>
        </p:nvSpPr>
        <p:spPr>
          <a:xfrm>
            <a:off x="1945481" y="2968228"/>
            <a:ext cx="953691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回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5"/>
          <p:cNvGrpSpPr/>
          <p:nvPr/>
        </p:nvGrpSpPr>
        <p:grpSpPr>
          <a:xfrm>
            <a:off x="1868512" y="1263642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0" name="矩形 1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直接连接符 20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2" name="直接连接符 21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3328" name="TextBox 23"/>
          <p:cNvSpPr txBox="1"/>
          <p:nvPr/>
        </p:nvSpPr>
        <p:spPr>
          <a:xfrm>
            <a:off x="1922860" y="1138238"/>
            <a:ext cx="92154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全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9" name="矩形 23"/>
          <p:cNvSpPr/>
          <p:nvPr/>
        </p:nvSpPr>
        <p:spPr>
          <a:xfrm>
            <a:off x="3281363" y="2162175"/>
            <a:ext cx="363474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造句：小猫的病完全好了，我非常高兴。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30" name="矩形 24"/>
          <p:cNvSpPr/>
          <p:nvPr/>
        </p:nvSpPr>
        <p:spPr>
          <a:xfrm>
            <a:off x="3199210" y="3986213"/>
            <a:ext cx="4426744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造句：一回家，我就开始写作业。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31" name="TextBox 17"/>
          <p:cNvSpPr txBox="1"/>
          <p:nvPr/>
        </p:nvSpPr>
        <p:spPr>
          <a:xfrm>
            <a:off x="2000250" y="696516"/>
            <a:ext cx="1091966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quán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pic>
        <p:nvPicPr>
          <p:cNvPr id="13332" name="Picture 1" descr="C:\Users\Administrator\AppData\Roaming\Tencent\Users\56229019\QQ\WinTemp\RichOle\GU8E(V[XC9{NGTRAW$]ARAK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57625" y="956072"/>
            <a:ext cx="1527572" cy="29170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3" name="Picture 2" descr="C:\Users\Administrator\AppData\Roaming\Tencent\Users\56229019\QQ\WinTemp\RichOle\@AV[6QL4W$~(WI_4@TBO)$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5" y="2832497"/>
            <a:ext cx="1527572" cy="2905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"/>
          <p:cNvSpPr txBox="1"/>
          <p:nvPr/>
        </p:nvSpPr>
        <p:spPr>
          <a:xfrm>
            <a:off x="1814513" y="1378744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49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38" name="TextBox 3"/>
          <p:cNvSpPr txBox="1"/>
          <p:nvPr/>
        </p:nvSpPr>
        <p:spPr>
          <a:xfrm>
            <a:off x="1754426" y="812880"/>
            <a:ext cx="1168910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gōng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14339" name="TextBox 4"/>
          <p:cNvSpPr txBox="1"/>
          <p:nvPr/>
        </p:nvSpPr>
        <p:spPr>
          <a:xfrm>
            <a:off x="3157538" y="1044179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0" name="TextBox 5"/>
          <p:cNvSpPr txBox="1"/>
          <p:nvPr/>
        </p:nvSpPr>
        <p:spPr>
          <a:xfrm>
            <a:off x="3165872" y="1665685"/>
            <a:ext cx="344805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：工人  工厂  打工  做工  工作 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4341" name="TextBox 13"/>
          <p:cNvSpPr txBox="1"/>
          <p:nvPr/>
        </p:nvSpPr>
        <p:spPr>
          <a:xfrm>
            <a:off x="3168253" y="1977629"/>
            <a:ext cx="318611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巧记：王字中间没有横。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2" name="TextBox 14"/>
          <p:cNvSpPr txBox="1"/>
          <p:nvPr/>
        </p:nvSpPr>
        <p:spPr>
          <a:xfrm>
            <a:off x="3157855" y="1365885"/>
            <a:ext cx="3195955" cy="321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书写提示：上横较短，下横较长。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4343" name="TextBox 16"/>
          <p:cNvSpPr txBox="1"/>
          <p:nvPr/>
        </p:nvSpPr>
        <p:spPr>
          <a:xfrm>
            <a:off x="1768079" y="3170635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endParaRPr lang="zh-CN" altLang="en-US" sz="49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4" name="TextBox 17"/>
          <p:cNvSpPr txBox="1"/>
          <p:nvPr/>
        </p:nvSpPr>
        <p:spPr>
          <a:xfrm>
            <a:off x="1861265" y="2617470"/>
            <a:ext cx="1317990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chǎng</a:t>
            </a:r>
            <a:endParaRPr lang="en-US" altLang="zh-CN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14345" name="TextBox 18"/>
          <p:cNvSpPr txBox="1"/>
          <p:nvPr/>
        </p:nvSpPr>
        <p:spPr>
          <a:xfrm>
            <a:off x="3049191" y="2828925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6" name="TextBox 20"/>
          <p:cNvSpPr txBox="1"/>
          <p:nvPr/>
        </p:nvSpPr>
        <p:spPr>
          <a:xfrm>
            <a:off x="3108722" y="3469481"/>
            <a:ext cx="239141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：工厂   铁厂  煤厂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en-US" altLang="zh-CN" sz="15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7" name="TextBox 21"/>
          <p:cNvSpPr txBox="1"/>
          <p:nvPr/>
        </p:nvSpPr>
        <p:spPr>
          <a:xfrm>
            <a:off x="3113485" y="3754041"/>
            <a:ext cx="296941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巧记：广字没有点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8" name="TextBox 23"/>
          <p:cNvSpPr txBox="1"/>
          <p:nvPr/>
        </p:nvSpPr>
        <p:spPr>
          <a:xfrm>
            <a:off x="3049270" y="3175635"/>
            <a:ext cx="4266565" cy="321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书写提示：写横时两端要顿笔，竖撇稍长。。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71"/>
          <p:cNvGrpSpPr/>
          <p:nvPr/>
        </p:nvGrpSpPr>
        <p:grpSpPr>
          <a:xfrm>
            <a:off x="1778288" y="3128178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3" name="矩形 7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4" name="直接连接符 7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5" name="直接连接符 7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4350" name="TextBox 23"/>
          <p:cNvSpPr txBox="1"/>
          <p:nvPr/>
        </p:nvSpPr>
        <p:spPr>
          <a:xfrm>
            <a:off x="1808560" y="3044428"/>
            <a:ext cx="953690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厂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76"/>
          <p:cNvGrpSpPr/>
          <p:nvPr/>
        </p:nvGrpSpPr>
        <p:grpSpPr>
          <a:xfrm>
            <a:off x="1782533" y="1366232"/>
            <a:ext cx="1158182" cy="1071202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8" name="矩形 7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9" name="直接连接符 7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80" name="直接连接符 7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4352" name="TextBox 23"/>
          <p:cNvSpPr txBox="1"/>
          <p:nvPr/>
        </p:nvSpPr>
        <p:spPr>
          <a:xfrm>
            <a:off x="1860947" y="1284685"/>
            <a:ext cx="92154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工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53" name="矩形 89"/>
          <p:cNvSpPr/>
          <p:nvPr/>
        </p:nvSpPr>
        <p:spPr>
          <a:xfrm>
            <a:off x="3113485" y="4054078"/>
            <a:ext cx="229235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造句：爸爸在煤厂上班。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54" name="矩形 90"/>
          <p:cNvSpPr/>
          <p:nvPr/>
        </p:nvSpPr>
        <p:spPr>
          <a:xfrm>
            <a:off x="3165872" y="2269331"/>
            <a:ext cx="286766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造句：我在和叔叔学习工笔画。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r="32835"/>
          <a:stretch>
            <a:fillRect/>
          </a:stretch>
        </p:blipFill>
        <p:spPr>
          <a:xfrm>
            <a:off x="3766820" y="973455"/>
            <a:ext cx="1609725" cy="3930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 t="1232" r="49111"/>
          <a:stretch>
            <a:fillRect/>
          </a:stretch>
        </p:blipFill>
        <p:spPr>
          <a:xfrm>
            <a:off x="3684270" y="2735580"/>
            <a:ext cx="1451610" cy="461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44600" y="1042670"/>
            <a:ext cx="4254500" cy="14903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50000"/>
          <a:stretch>
            <a:fillRect/>
          </a:stretch>
        </p:blipFill>
        <p:spPr>
          <a:xfrm>
            <a:off x="2259965" y="2721610"/>
            <a:ext cx="2651760" cy="1398270"/>
          </a:xfrm>
          <a:prstGeom prst="rect">
            <a:avLst/>
          </a:prstGeom>
        </p:spPr>
      </p:pic>
      <p:grpSp>
        <p:nvGrpSpPr>
          <p:cNvPr id="27" name="组合 3"/>
          <p:cNvGrpSpPr/>
          <p:nvPr/>
        </p:nvGrpSpPr>
        <p:grpSpPr>
          <a:xfrm>
            <a:off x="0" y="313969"/>
            <a:ext cx="1884998" cy="399635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流程图: 延期 2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29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新笔顺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0" name="云形标注 39"/>
          <p:cNvSpPr/>
          <p:nvPr/>
        </p:nvSpPr>
        <p:spPr>
          <a:xfrm>
            <a:off x="5498935" y="499790"/>
            <a:ext cx="3385800" cy="1089009"/>
          </a:xfrm>
          <a:prstGeom prst="cloudCallout">
            <a:avLst>
              <a:gd name="adj1" fmla="val -13859"/>
              <a:gd name="adj2" fmla="val 136412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zh-CN" altLang="en-US" sz="2100" b="1" dirty="0" smtClean="0">
                <a:solidFill>
                  <a:schemeClr val="tx1"/>
                </a:solidFill>
              </a:rPr>
              <a:t>本单元学习的笔顺你会写了吗？</a:t>
            </a:r>
            <a:endParaRPr lang="zh-CN" altLang="en-US" sz="2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36394" y="844154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8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36394" y="1815704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9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1625" y="2842022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0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1625" y="3759994"/>
            <a:ext cx="1404938" cy="8108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1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8441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2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181570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3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27872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4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375999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矩形 26"/>
          <p:cNvSpPr/>
          <p:nvPr/>
        </p:nvSpPr>
        <p:spPr>
          <a:xfrm>
            <a:off x="3067719" y="303591"/>
            <a:ext cx="2637086" cy="431045"/>
          </a:xfrm>
          <a:prstGeom prst="rect">
            <a:avLst/>
          </a:prstGeom>
          <a:noFill/>
          <a:ln w="12700"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帮鸟宝宝回家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sp>
        <p:nvSpPr>
          <p:cNvPr id="29706" name="Text Box 13"/>
          <p:cNvSpPr txBox="1"/>
          <p:nvPr/>
        </p:nvSpPr>
        <p:spPr>
          <a:xfrm>
            <a:off x="5513785" y="1060847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牙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7" name="Text Box 14"/>
          <p:cNvSpPr txBox="1"/>
          <p:nvPr/>
        </p:nvSpPr>
        <p:spPr>
          <a:xfrm>
            <a:off x="5582841" y="2028825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竹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8" name="Text Box 15"/>
          <p:cNvSpPr txBox="1"/>
          <p:nvPr/>
        </p:nvSpPr>
        <p:spPr>
          <a:xfrm>
            <a:off x="5528072" y="3055144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用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9" name="Text Box 16"/>
          <p:cNvSpPr txBox="1"/>
          <p:nvPr/>
        </p:nvSpPr>
        <p:spPr>
          <a:xfrm>
            <a:off x="5528072" y="3973116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孩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0" name="Text Box 18"/>
          <p:cNvSpPr txBox="1"/>
          <p:nvPr/>
        </p:nvSpPr>
        <p:spPr>
          <a:xfrm>
            <a:off x="2503646" y="2301320"/>
            <a:ext cx="457176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 b="1" err="1">
                <a:latin typeface="Arial" panose="020B0604020202020204" pitchFamily="34" charset="0"/>
                <a:ea typeface="宋体" panose="02010600030101010101" pitchFamily="2" charset="-122"/>
              </a:rPr>
              <a:t>y</a:t>
            </a:r>
            <a:r>
              <a:rPr lang="en-US" altLang="zh-CN" sz="2000" b="1" err="1">
                <a:latin typeface="黑体" panose="02010609060101010101" pitchFamily="49" charset="-122"/>
                <a:ea typeface="黑体" panose="02010609060101010101" pitchFamily="49" charset="-122"/>
              </a:rPr>
              <a:t>á</a:t>
            </a:r>
            <a:endParaRPr lang="en-US" altLang="zh-CN" sz="2000" b="1" err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711" name="Text Box 19"/>
          <p:cNvSpPr txBox="1"/>
          <p:nvPr/>
        </p:nvSpPr>
        <p:spPr>
          <a:xfrm>
            <a:off x="2519998" y="3390424"/>
            <a:ext cx="556563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 b="1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hái</a:t>
            </a:r>
            <a:endParaRPr lang="en-US" altLang="zh-CN" sz="2000" b="1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29712" name="Text Box 20"/>
          <p:cNvSpPr txBox="1"/>
          <p:nvPr/>
        </p:nvSpPr>
        <p:spPr>
          <a:xfrm>
            <a:off x="2412206" y="4300776"/>
            <a:ext cx="798617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 b="1" err="1">
                <a:latin typeface="Arial" panose="020B0604020202020204" pitchFamily="34" charset="0"/>
                <a:ea typeface="宋体" panose="02010600030101010101" pitchFamily="2" charset="-122"/>
              </a:rPr>
              <a:t>yòng</a:t>
            </a:r>
            <a:endParaRPr lang="en-US" altLang="zh-CN" sz="2000" b="1" err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7" name="Line 18"/>
          <p:cNvSpPr/>
          <p:nvPr/>
        </p:nvSpPr>
        <p:spPr>
          <a:xfrm>
            <a:off x="3330179" y="1653779"/>
            <a:ext cx="2159794" cy="6477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818" name="Line 18"/>
          <p:cNvSpPr/>
          <p:nvPr/>
        </p:nvSpPr>
        <p:spPr>
          <a:xfrm flipV="1">
            <a:off x="3330179" y="1383506"/>
            <a:ext cx="2159794" cy="1134666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819" name="Line 18"/>
          <p:cNvSpPr/>
          <p:nvPr/>
        </p:nvSpPr>
        <p:spPr>
          <a:xfrm>
            <a:off x="3330179" y="3543300"/>
            <a:ext cx="2051447" cy="7572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820" name="Line 18"/>
          <p:cNvSpPr/>
          <p:nvPr/>
        </p:nvSpPr>
        <p:spPr>
          <a:xfrm flipV="1">
            <a:off x="3330179" y="3489722"/>
            <a:ext cx="2106215" cy="100607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717" name="Text Box 18"/>
          <p:cNvSpPr txBox="1"/>
          <p:nvPr/>
        </p:nvSpPr>
        <p:spPr>
          <a:xfrm>
            <a:off x="2465785" y="1437085"/>
            <a:ext cx="627095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 b="1" err="1">
                <a:latin typeface="Arial" panose="020B0604020202020204" pitchFamily="34" charset="0"/>
                <a:ea typeface="宋体" panose="02010600030101010101" pitchFamily="2" charset="-122"/>
              </a:rPr>
              <a:t>zhú</a:t>
            </a:r>
            <a:endParaRPr lang="en-US" altLang="zh-CN" sz="2000" b="1" err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188640" y="254627"/>
            <a:ext cx="1554435" cy="4385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练习</a:t>
            </a:r>
            <a:endParaRPr lang="zh-CN" altLang="en-US" sz="21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36394" y="844154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2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36394" y="1815704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3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1625" y="2842022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4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1625" y="3759994"/>
            <a:ext cx="1404938" cy="8108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5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8441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6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181570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7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27872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8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375999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2412206" y="357188"/>
            <a:ext cx="3509963" cy="323850"/>
          </a:xfrm>
          <a:prstGeom prst="round2DiagRect">
            <a:avLst/>
          </a:prstGeom>
          <a:noFill/>
          <a:ln w="12700"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</a:rPr>
              <a:t>帮鸟宝宝回家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30730" name="Text Box 11"/>
          <p:cNvSpPr txBox="1"/>
          <p:nvPr/>
        </p:nvSpPr>
        <p:spPr>
          <a:xfrm>
            <a:off x="5485210" y="1060847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久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1" name="Text Box 12"/>
          <p:cNvSpPr txBox="1"/>
          <p:nvPr/>
        </p:nvSpPr>
        <p:spPr>
          <a:xfrm>
            <a:off x="5554266" y="2028825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几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2" name="Text Box 13"/>
          <p:cNvSpPr txBox="1"/>
          <p:nvPr/>
        </p:nvSpPr>
        <p:spPr>
          <a:xfrm>
            <a:off x="5499497" y="3055144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旁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3" name="Text Box 14"/>
          <p:cNvSpPr txBox="1"/>
          <p:nvPr/>
        </p:nvSpPr>
        <p:spPr>
          <a:xfrm>
            <a:off x="5499497" y="3973116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玩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4" name="Text Box 16"/>
          <p:cNvSpPr txBox="1"/>
          <p:nvPr/>
        </p:nvSpPr>
        <p:spPr>
          <a:xfrm>
            <a:off x="2519521" y="2341880"/>
            <a:ext cx="478016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 b="1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jiǔ</a:t>
            </a:r>
            <a:endParaRPr lang="en-US" altLang="zh-CN" sz="2000" b="1" err="1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30735" name="Text Box 17"/>
          <p:cNvSpPr txBox="1"/>
          <p:nvPr/>
        </p:nvSpPr>
        <p:spPr>
          <a:xfrm>
            <a:off x="2464118" y="3299698"/>
            <a:ext cx="702436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 b="1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wán</a:t>
            </a:r>
            <a:endParaRPr lang="en-US" altLang="zh-CN" sz="2000" b="1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30736" name="Text Box 18"/>
          <p:cNvSpPr txBox="1"/>
          <p:nvPr/>
        </p:nvSpPr>
        <p:spPr>
          <a:xfrm>
            <a:off x="2450941" y="4300776"/>
            <a:ext cx="78867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 b="1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páng</a:t>
            </a:r>
            <a:endParaRPr lang="en-US" altLang="zh-CN" sz="2000" b="1" err="1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73747" name="Line 18"/>
          <p:cNvSpPr/>
          <p:nvPr/>
        </p:nvSpPr>
        <p:spPr>
          <a:xfrm>
            <a:off x="3330179" y="1653779"/>
            <a:ext cx="2159794" cy="6477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748" name="Line 18"/>
          <p:cNvSpPr/>
          <p:nvPr/>
        </p:nvSpPr>
        <p:spPr>
          <a:xfrm flipV="1">
            <a:off x="3330179" y="1383506"/>
            <a:ext cx="2159794" cy="1134666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749" name="Line 18"/>
          <p:cNvSpPr/>
          <p:nvPr/>
        </p:nvSpPr>
        <p:spPr>
          <a:xfrm>
            <a:off x="3330179" y="3543300"/>
            <a:ext cx="2051447" cy="7572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750" name="Line 18"/>
          <p:cNvSpPr/>
          <p:nvPr/>
        </p:nvSpPr>
        <p:spPr>
          <a:xfrm flipV="1">
            <a:off x="3330179" y="3489722"/>
            <a:ext cx="2106215" cy="100607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41" name="Text Box 23"/>
          <p:cNvSpPr txBox="1"/>
          <p:nvPr/>
        </p:nvSpPr>
        <p:spPr>
          <a:xfrm>
            <a:off x="2464118" y="1293575"/>
            <a:ext cx="357790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 b="1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jǐ</a:t>
            </a:r>
            <a:endParaRPr lang="en-US" altLang="zh-CN" sz="2000" b="1" err="1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3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3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3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36394" y="844154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6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36394" y="1815704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7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1625" y="2842022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8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28047" y="3759994"/>
            <a:ext cx="1404938" cy="8108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9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8441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0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181570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1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27872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2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375999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2412206" y="357188"/>
            <a:ext cx="3509963" cy="323850"/>
          </a:xfrm>
          <a:prstGeom prst="round2DiagRect">
            <a:avLst/>
          </a:prstGeom>
          <a:noFill/>
          <a:ln w="12700"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</a:rPr>
              <a:t>帮鸟宝宝回家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31754" name="Text Box 11"/>
          <p:cNvSpPr txBox="1"/>
          <p:nvPr/>
        </p:nvSpPr>
        <p:spPr>
          <a:xfrm>
            <a:off x="5504260" y="1060847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芽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5" name="Text Box 12"/>
          <p:cNvSpPr txBox="1"/>
          <p:nvPr/>
        </p:nvSpPr>
        <p:spPr>
          <a:xfrm>
            <a:off x="5573316" y="2028825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爬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6" name="Text Box 13"/>
          <p:cNvSpPr txBox="1"/>
          <p:nvPr/>
        </p:nvSpPr>
        <p:spPr>
          <a:xfrm>
            <a:off x="5464969" y="3055144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回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7" name="Text Box 14"/>
          <p:cNvSpPr txBox="1"/>
          <p:nvPr/>
        </p:nvSpPr>
        <p:spPr>
          <a:xfrm>
            <a:off x="5518547" y="3973116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全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8" name="Text Box 15"/>
          <p:cNvSpPr txBox="1"/>
          <p:nvPr/>
        </p:nvSpPr>
        <p:spPr>
          <a:xfrm>
            <a:off x="2490311" y="2301320"/>
            <a:ext cx="495649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 b="1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yá</a:t>
            </a:r>
            <a:endParaRPr lang="en-US" altLang="zh-CN" sz="2000" b="1" err="1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31759" name="Text Box 16"/>
          <p:cNvSpPr txBox="1"/>
          <p:nvPr/>
        </p:nvSpPr>
        <p:spPr>
          <a:xfrm>
            <a:off x="2412048" y="3299698"/>
            <a:ext cx="779381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 b="1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qu</a:t>
            </a:r>
            <a:r>
              <a:rPr lang="en-US" altLang="zh-CN" sz="2000" b="1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á</a:t>
            </a:r>
            <a:r>
              <a:rPr lang="en-US" altLang="zh-CN" sz="2000" b="1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n</a:t>
            </a:r>
            <a:endParaRPr lang="en-US" altLang="zh-CN" sz="2000" b="1" err="1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31760" name="Text Box 17"/>
          <p:cNvSpPr txBox="1"/>
          <p:nvPr/>
        </p:nvSpPr>
        <p:spPr>
          <a:xfrm>
            <a:off x="2497931" y="4270851"/>
            <a:ext cx="553357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 b="1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h</a:t>
            </a:r>
            <a:r>
              <a:rPr lang="en-US" altLang="zh-CN" sz="2000" b="1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uí</a:t>
            </a:r>
            <a:endParaRPr lang="en-US" altLang="zh-CN" sz="2000" b="1" err="1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74770" name="Line 18"/>
          <p:cNvSpPr/>
          <p:nvPr/>
        </p:nvSpPr>
        <p:spPr>
          <a:xfrm>
            <a:off x="3330179" y="1653779"/>
            <a:ext cx="2159794" cy="6477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771" name="Line 18"/>
          <p:cNvSpPr/>
          <p:nvPr/>
        </p:nvSpPr>
        <p:spPr>
          <a:xfrm flipV="1">
            <a:off x="3330179" y="1383506"/>
            <a:ext cx="2159794" cy="1134666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772" name="Line 18"/>
          <p:cNvSpPr/>
          <p:nvPr/>
        </p:nvSpPr>
        <p:spPr>
          <a:xfrm>
            <a:off x="3330179" y="3543300"/>
            <a:ext cx="2051447" cy="7572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773" name="Line 18"/>
          <p:cNvSpPr/>
          <p:nvPr/>
        </p:nvSpPr>
        <p:spPr>
          <a:xfrm flipV="1">
            <a:off x="3330179" y="3489722"/>
            <a:ext cx="2106215" cy="100607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765" name="Text Box 22"/>
          <p:cNvSpPr txBox="1"/>
          <p:nvPr/>
        </p:nvSpPr>
        <p:spPr>
          <a:xfrm>
            <a:off x="2497773" y="1355090"/>
            <a:ext cx="486030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 b="1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pá</a:t>
            </a:r>
            <a:endParaRPr lang="en-US" altLang="zh-CN" sz="2000" b="1" err="1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4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4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对角圆角矩形 26"/>
          <p:cNvSpPr/>
          <p:nvPr/>
        </p:nvSpPr>
        <p:spPr>
          <a:xfrm>
            <a:off x="2412206" y="357188"/>
            <a:ext cx="3509963" cy="323850"/>
          </a:xfrm>
          <a:prstGeom prst="round2DiagRect">
            <a:avLst/>
          </a:prstGeom>
          <a:noFill/>
          <a:ln w="12700"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</a:rPr>
              <a:t>帮小鸟收集葵花种子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pic>
        <p:nvPicPr>
          <p:cNvPr id="32770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9645" y="2340567"/>
            <a:ext cx="2433724" cy="193044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1" name="Picture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27370" y="2380701"/>
            <a:ext cx="2383155" cy="18903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42970" y="2380701"/>
            <a:ext cx="2383155" cy="18903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3" name="Text Box 13"/>
          <p:cNvSpPr txBox="1"/>
          <p:nvPr/>
        </p:nvSpPr>
        <p:spPr>
          <a:xfrm>
            <a:off x="4139803" y="4325541"/>
            <a:ext cx="7950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六画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4" name="Text Box 14"/>
          <p:cNvSpPr txBox="1"/>
          <p:nvPr/>
        </p:nvSpPr>
        <p:spPr>
          <a:xfrm>
            <a:off x="6407944" y="4325541"/>
            <a:ext cx="7950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八画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31" name="Text Box 15"/>
          <p:cNvSpPr txBox="1"/>
          <p:nvPr/>
        </p:nvSpPr>
        <p:spPr>
          <a:xfrm>
            <a:off x="1601391" y="1316831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牙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76" name="Text Box 16"/>
          <p:cNvSpPr txBox="1"/>
          <p:nvPr/>
        </p:nvSpPr>
        <p:spPr>
          <a:xfrm>
            <a:off x="1898015" y="4325620"/>
            <a:ext cx="8858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四画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34" name="Text Box 18"/>
          <p:cNvSpPr txBox="1"/>
          <p:nvPr/>
        </p:nvSpPr>
        <p:spPr>
          <a:xfrm>
            <a:off x="6948488" y="1316831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办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5" name="Text Box 19"/>
          <p:cNvSpPr txBox="1"/>
          <p:nvPr/>
        </p:nvSpPr>
        <p:spPr>
          <a:xfrm>
            <a:off x="5760245" y="1316831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回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6" name="Text Box 20"/>
          <p:cNvSpPr txBox="1"/>
          <p:nvPr/>
        </p:nvSpPr>
        <p:spPr>
          <a:xfrm>
            <a:off x="3383757" y="1316831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放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7" name="Text Box 21"/>
          <p:cNvSpPr txBox="1"/>
          <p:nvPr/>
        </p:nvSpPr>
        <p:spPr>
          <a:xfrm>
            <a:off x="4572001" y="1316831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法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8" name="Text Box 22"/>
          <p:cNvSpPr txBox="1"/>
          <p:nvPr/>
        </p:nvSpPr>
        <p:spPr>
          <a:xfrm>
            <a:off x="6354367" y="1316831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全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9" name="Text Box 23"/>
          <p:cNvSpPr txBox="1"/>
          <p:nvPr/>
        </p:nvSpPr>
        <p:spPr>
          <a:xfrm>
            <a:off x="3977879" y="1316831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竹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40" name="Text Box 24"/>
          <p:cNvSpPr txBox="1"/>
          <p:nvPr/>
        </p:nvSpPr>
        <p:spPr>
          <a:xfrm>
            <a:off x="5166123" y="1316831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41" name="Text Box 25"/>
          <p:cNvSpPr txBox="1"/>
          <p:nvPr/>
        </p:nvSpPr>
        <p:spPr>
          <a:xfrm>
            <a:off x="2195513" y="1316831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什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42" name="Text Box 26"/>
          <p:cNvSpPr txBox="1"/>
          <p:nvPr/>
        </p:nvSpPr>
        <p:spPr>
          <a:xfrm>
            <a:off x="2789635" y="1316831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83951E-6 L 0.01389 0.2901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" y="145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09877E-6 L -0.00052 0.294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7 L -0.12049 0.3910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24" y="19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23457E-6 L 0.32465 0.3185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4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33" y="15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83951E-6 L 0.02882 0.3225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1" y="16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83951E-6 L 0.2651 0.3098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47" y="154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83951E-6 L 0.17222 0.3947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11" y="1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23457E-6 L -0.12535 0.3197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4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67" y="159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83951E-6 L -0.21059 0.3867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38" y="193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83951E-6 L -0.52604 0.3796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02" y="1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1" grpId="0"/>
      <p:bldP spid="34834" grpId="0"/>
      <p:bldP spid="34837" grpId="0"/>
      <p:bldP spid="34838" grpId="0"/>
      <p:bldP spid="34839" grpId="0"/>
      <p:bldP spid="34840" grpId="0"/>
      <p:bldP spid="34841" grpId="0"/>
      <p:bldP spid="348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868865" y="907402"/>
            <a:ext cx="7519988" cy="35163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亲爱的同学们，在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第八单元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中，我们学习了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雪地里的小画家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乌鸦喝水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小蜗牛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这些课文都以动物为主人公充满了童真和</a:t>
            </a:r>
            <a:r>
              <a:rPr 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童趣。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让我们一起来复习一下本单元的知识吧！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首先让我们一起来看看本单元有哪些需要注意的生字。</a:t>
            </a:r>
            <a:endParaRPr 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9" name="Picture 16" descr="shenghuoyongpinsan2_0389">
            <a:hlinkClick r:id="rId1"/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13821" y="3111104"/>
            <a:ext cx="1377553" cy="1362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3" name="Picture 2" descr="shenghuoyongpinsan2_0389">
            <a:hlinkClick r:id="rId1"/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9530" y="3111104"/>
            <a:ext cx="1377553" cy="1362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4" name="Picture 3" descr="shenghuoyongpinsan2_0389">
            <a:hlinkClick r:id="rId1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5241" y="3057525"/>
            <a:ext cx="1462938" cy="14458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7" name="Text Box 9"/>
          <p:cNvSpPr txBox="1"/>
          <p:nvPr/>
        </p:nvSpPr>
        <p:spPr>
          <a:xfrm>
            <a:off x="2412206" y="1447205"/>
            <a:ext cx="699230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们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38" name="Text Box 10"/>
          <p:cNvSpPr txBox="1"/>
          <p:nvPr/>
        </p:nvSpPr>
        <p:spPr>
          <a:xfrm>
            <a:off x="3059906" y="1447205"/>
            <a:ext cx="699230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收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41" name="Text Box 13"/>
          <p:cNvSpPr txBox="1"/>
          <p:nvPr/>
        </p:nvSpPr>
        <p:spPr>
          <a:xfrm>
            <a:off x="4551442" y="1447205"/>
            <a:ext cx="699230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化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42" name="Text Box 14"/>
          <p:cNvSpPr txBox="1"/>
          <p:nvPr/>
        </p:nvSpPr>
        <p:spPr>
          <a:xfrm>
            <a:off x="5294392" y="1447205"/>
            <a:ext cx="519113" cy="707886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班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3801" name="Text Box 20"/>
          <p:cNvSpPr txBox="1"/>
          <p:nvPr/>
        </p:nvSpPr>
        <p:spPr>
          <a:xfrm>
            <a:off x="2294335" y="3726021"/>
            <a:ext cx="675085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攵 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3802" name="Text Box 21"/>
          <p:cNvSpPr txBox="1"/>
          <p:nvPr/>
        </p:nvSpPr>
        <p:spPr>
          <a:xfrm>
            <a:off x="4292799" y="3690302"/>
            <a:ext cx="675085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王 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3803" name="Text Box 22"/>
          <p:cNvSpPr txBox="1"/>
          <p:nvPr/>
        </p:nvSpPr>
        <p:spPr>
          <a:xfrm>
            <a:off x="6291264" y="3690302"/>
            <a:ext cx="702469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亻 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53" name="Text Box 25"/>
          <p:cNvSpPr txBox="1"/>
          <p:nvPr/>
        </p:nvSpPr>
        <p:spPr>
          <a:xfrm>
            <a:off x="1622743" y="1447205"/>
            <a:ext cx="699230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放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54" name="Text Box 26"/>
          <p:cNvSpPr txBox="1"/>
          <p:nvPr/>
        </p:nvSpPr>
        <p:spPr>
          <a:xfrm>
            <a:off x="3815953" y="1447205"/>
            <a:ext cx="558403" cy="707886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玩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3806" name="Text Box 28"/>
          <p:cNvSpPr txBox="1"/>
          <p:nvPr/>
        </p:nvSpPr>
        <p:spPr>
          <a:xfrm>
            <a:off x="2897981" y="1447205"/>
            <a:ext cx="184731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7" name="对角圆角矩形 26"/>
          <p:cNvSpPr/>
          <p:nvPr/>
        </p:nvSpPr>
        <p:spPr>
          <a:xfrm>
            <a:off x="2303860" y="411956"/>
            <a:ext cx="3996929" cy="323850"/>
          </a:xfrm>
          <a:prstGeom prst="round2DiagRect">
            <a:avLst/>
          </a:prstGeom>
          <a:noFill/>
          <a:ln w="12700"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</a:rPr>
              <a:t>读一读，给字宝宝找家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Text Box 26"/>
          <p:cNvSpPr txBox="1"/>
          <p:nvPr/>
        </p:nvSpPr>
        <p:spPr>
          <a:xfrm>
            <a:off x="6029246" y="1447205"/>
            <a:ext cx="558403" cy="707886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他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" name="Text Box 10"/>
          <p:cNvSpPr txBox="1"/>
          <p:nvPr/>
        </p:nvSpPr>
        <p:spPr>
          <a:xfrm>
            <a:off x="6731794" y="1447205"/>
            <a:ext cx="699230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数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35802E-6 L 0.02639 0.294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9" y="1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35802E-6 L 0.37448 0.306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15" y="153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35802E-6 L -0.08715 0.3018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58" y="1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35802E-6 L 0.02327 0.3209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8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3" y="160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35802E-6 L 0.18628 0.3058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6" y="1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35802E-6 L -0.0816 0.3111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80" y="1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35802E-6 L 0.07361 0.3114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81" y="1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35802E-6 L -0.43854 0.3024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27" y="15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7" grpId="0"/>
      <p:bldP spid="48138" grpId="0"/>
      <p:bldP spid="48141" grpId="0"/>
      <p:bldP spid="48142" grpId="0"/>
      <p:bldP spid="48153" grpId="0"/>
      <p:bldP spid="48154" grpId="0"/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b="35165"/>
          <a:stretch>
            <a:fillRect/>
          </a:stretch>
        </p:blipFill>
        <p:spPr>
          <a:xfrm>
            <a:off x="956309" y="1666875"/>
            <a:ext cx="3666465" cy="20280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8980" y="1647824"/>
            <a:ext cx="3826872" cy="109993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5680" y="2924175"/>
            <a:ext cx="3414395" cy="108848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77594" y="582295"/>
            <a:ext cx="5742305" cy="521970"/>
          </a:xfrm>
          <a:prstGeom prst="rect">
            <a:avLst/>
          </a:prstGeom>
          <a:noFill/>
          <a:ln w="12700"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marR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8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</a:defRPr>
            </a:lvl1pPr>
          </a:lstStyle>
          <a:p>
            <a:pPr algn="l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加偏旁组成新字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再组词。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45335" y="1410990"/>
            <a:ext cx="2536190" cy="2117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全 </a:t>
            </a:r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全体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吗 </a:t>
            </a:r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好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吗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66435" y="1285875"/>
            <a:ext cx="2536190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4800" spc="-22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玩 </a:t>
            </a:r>
            <a:r>
              <a:rPr lang="zh-CN" altLang="en-US" sz="3600" spc="-22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4000" spc="-22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玩具</a:t>
            </a:r>
            <a:endParaRPr lang="zh-CN" altLang="en-US" sz="4000" spc="-22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4800" spc="-22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对 </a:t>
            </a:r>
            <a:r>
              <a:rPr lang="zh-CN" altLang="en-US" sz="3600" spc="-22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4000" spc="-22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对</a:t>
            </a:r>
            <a:r>
              <a:rPr lang="zh-CN" altLang="en-US" sz="4000" spc="-22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错</a:t>
            </a:r>
            <a:endParaRPr lang="zh-CN" altLang="en-US" sz="4800" spc="-22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4"/>
          <p:cNvSpPr/>
          <p:nvPr/>
        </p:nvSpPr>
        <p:spPr>
          <a:xfrm>
            <a:off x="2195513" y="1059656"/>
            <a:ext cx="4968479" cy="38309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xi</a:t>
            </a:r>
            <a:r>
              <a:rPr lang="en-US" altLang="en-US" sz="24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ǎ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o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guāi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guāi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</a:t>
            </a:r>
            <a:r>
              <a:rPr lang="zh-CN" altLang="en-US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，</a:t>
            </a:r>
            <a:endParaRPr lang="zh-CN" altLang="en-US" sz="21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  <a:p>
            <a:r>
              <a:rPr lang="zh-CN" altLang="en-US" sz="21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小     乖   乖</a:t>
            </a:r>
            <a:endParaRPr lang="zh-CN" altLang="en-US" sz="21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  <a:p>
            <a:r>
              <a:rPr lang="zh-CN" altLang="en-US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zì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j</a:t>
            </a:r>
            <a:r>
              <a:rPr lang="en-US" altLang="zh-CN" sz="21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ĭ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shuì</a:t>
            </a:r>
            <a:r>
              <a:rPr lang="zh-CN" altLang="en-US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，</a:t>
            </a:r>
            <a:endParaRPr lang="zh-CN" altLang="en-US" sz="21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  <a:p>
            <a:r>
              <a:rPr lang="zh-CN" altLang="en-US" sz="21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自  己   睡，</a:t>
            </a:r>
            <a:endParaRPr lang="zh-CN" altLang="en-US" sz="21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  <a:p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tuō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di</a:t>
            </a:r>
            <a:r>
              <a:rPr lang="en-US" altLang="en-US" sz="24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à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o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yī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solidFill>
                  <a:srgbClr val="FF0000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fu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g</a:t>
            </a:r>
            <a:r>
              <a:rPr lang="en-US" altLang="en-US" sz="24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à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i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h</a:t>
            </a:r>
            <a:r>
              <a:rPr lang="en-US" altLang="en-US" sz="24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ǎ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o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bèi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</a:t>
            </a:r>
            <a:r>
              <a:rPr lang="zh-CN" altLang="en-US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，</a:t>
            </a:r>
            <a:endParaRPr lang="zh-CN" altLang="en-US" sz="21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  <a:p>
            <a:r>
              <a:rPr lang="zh-CN" altLang="en-US" sz="21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脱    </a:t>
            </a:r>
            <a:r>
              <a:rPr lang="zh-CN" altLang="en-US" sz="2100" dirty="0" smtClean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掉  </a:t>
            </a:r>
            <a:r>
              <a:rPr lang="zh-CN" altLang="en-US" sz="21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衣  </a:t>
            </a:r>
            <a:r>
              <a:rPr lang="zh-CN" altLang="en-US" sz="2100" dirty="0">
                <a:solidFill>
                  <a:srgbClr val="FF0000"/>
                </a:solidFill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服</a:t>
            </a:r>
            <a:r>
              <a:rPr lang="zh-CN" altLang="en-US" sz="21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  </a:t>
            </a:r>
            <a:r>
              <a:rPr lang="zh-CN" altLang="en-US" sz="2100" dirty="0" smtClean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盖   </a:t>
            </a:r>
            <a:r>
              <a:rPr lang="zh-CN" altLang="en-US" sz="21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好   被，</a:t>
            </a:r>
            <a:endParaRPr lang="zh-CN" altLang="en-US" sz="21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  <a:p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xié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solidFill>
                  <a:srgbClr val="FF0000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zi</a:t>
            </a:r>
            <a:r>
              <a:rPr lang="en-US" altLang="zh-CN" sz="2100" dirty="0">
                <a:solidFill>
                  <a:srgbClr val="FF0000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chu</a:t>
            </a:r>
            <a:r>
              <a:rPr lang="en-US" altLang="en-US" sz="24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á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ng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qi</a:t>
            </a:r>
            <a:r>
              <a:rPr lang="en-US" altLang="zh-CN" sz="24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á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n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b</a:t>
            </a:r>
            <a:r>
              <a:rPr lang="en-US" altLang="en-US" sz="24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ǎ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i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zhĕng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qí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</a:t>
            </a:r>
            <a:r>
              <a:rPr lang="zh-CN" altLang="en-US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，</a:t>
            </a:r>
            <a:endParaRPr lang="zh-CN" altLang="en-US" sz="21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  <a:p>
            <a:r>
              <a:rPr lang="zh-CN" altLang="en-US" sz="21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鞋  </a:t>
            </a:r>
            <a:r>
              <a:rPr lang="zh-CN" altLang="en-US" sz="2100" dirty="0">
                <a:solidFill>
                  <a:srgbClr val="FF0000"/>
                </a:solidFill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子</a:t>
            </a:r>
            <a:r>
              <a:rPr lang="zh-CN" altLang="en-US" sz="21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     床       前    摆      整     齐，</a:t>
            </a:r>
            <a:endParaRPr lang="zh-CN" altLang="en-US" sz="21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  <a:p>
            <a:r>
              <a:rPr lang="zh-CN" altLang="en-US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shuì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ji</a:t>
            </a:r>
            <a:r>
              <a:rPr lang="en-US" altLang="zh-CN" sz="24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à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o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bù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yòng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mā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solidFill>
                  <a:srgbClr val="FF0000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m</a:t>
            </a:r>
            <a:r>
              <a:rPr lang="en-US" altLang="zh-CN" sz="2400" dirty="0" err="1">
                <a:solidFill>
                  <a:srgbClr val="FF0000"/>
                </a:solidFill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ɑ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péi</a:t>
            </a:r>
            <a:endParaRPr lang="en-US" altLang="zh-CN" sz="21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  <a:p>
            <a:r>
              <a:rPr lang="en-US" altLang="zh-CN" sz="21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  </a:t>
            </a:r>
            <a:r>
              <a:rPr lang="zh-CN" altLang="en-US" sz="21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睡   </a:t>
            </a:r>
            <a:r>
              <a:rPr lang="zh-CN" altLang="en-US" sz="2100" dirty="0" smtClean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觉    </a:t>
            </a:r>
            <a:r>
              <a:rPr lang="zh-CN" altLang="en-US" sz="21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不     用     妈  </a:t>
            </a:r>
            <a:r>
              <a:rPr lang="zh-CN" altLang="en-US" sz="2100" dirty="0" smtClean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 </a:t>
            </a:r>
            <a:r>
              <a:rPr lang="zh-CN" altLang="en-US" sz="2100" dirty="0">
                <a:solidFill>
                  <a:srgbClr val="FF0000"/>
                </a:solidFill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妈</a:t>
            </a:r>
            <a:r>
              <a:rPr lang="zh-CN" altLang="en-US" sz="21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  陪</a:t>
            </a:r>
            <a:endParaRPr lang="zh-CN" altLang="en-US" sz="21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  <a:p>
            <a:endParaRPr lang="en-US" altLang="zh-CN" sz="21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27" name="对角圆角矩形 26"/>
          <p:cNvSpPr/>
          <p:nvPr/>
        </p:nvSpPr>
        <p:spPr>
          <a:xfrm>
            <a:off x="1547813" y="411956"/>
            <a:ext cx="3348038" cy="474150"/>
          </a:xfrm>
          <a:prstGeom prst="round2DiagRect">
            <a:avLst/>
          </a:prstGeom>
          <a:noFill/>
          <a:ln w="12700"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</a:rPr>
              <a:t>读一读，读出轻声。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1"/>
          <p:cNvSpPr txBox="1"/>
          <p:nvPr/>
        </p:nvSpPr>
        <p:spPr>
          <a:xfrm>
            <a:off x="1044179" y="1275160"/>
            <a:ext cx="7055644" cy="269496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掌握了这一单元的生字后，我们再一起看一看本单元有哪些需要掌握的词语吧！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41960" y="1384191"/>
            <a:ext cx="2482215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ABAB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式的词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54288"/>
          <p:cNvSpPr txBox="1"/>
          <p:nvPr/>
        </p:nvSpPr>
        <p:spPr>
          <a:xfrm>
            <a:off x="4164077" y="1406402"/>
            <a:ext cx="10237470" cy="173037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碧绿碧绿   乌黑乌黑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雪白雪白   火红火红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金黄金黄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14947" y="3233449"/>
            <a:ext cx="2937510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表示植物的词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6" name="文本框 54288"/>
          <p:cNvSpPr txBox="1"/>
          <p:nvPr/>
        </p:nvSpPr>
        <p:spPr>
          <a:xfrm>
            <a:off x="4164491" y="3233350"/>
            <a:ext cx="3813810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竹子  梅花  草莓  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" name="组合 3"/>
          <p:cNvGrpSpPr/>
          <p:nvPr/>
        </p:nvGrpSpPr>
        <p:grpSpPr>
          <a:xfrm>
            <a:off x="-70527" y="500023"/>
            <a:ext cx="1884998" cy="399636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流程图: 延期 11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13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词语积累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2" grpId="0"/>
      <p:bldP spid="33" grpId="0" bldLvl="0" animBg="1"/>
      <p:bldP spid="3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74383" y="626636"/>
            <a:ext cx="1101090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量词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6" name="文本框 54288"/>
          <p:cNvSpPr txBox="1"/>
          <p:nvPr/>
        </p:nvSpPr>
        <p:spPr>
          <a:xfrm>
            <a:off x="3062766" y="626675"/>
            <a:ext cx="5081109" cy="173037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群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小画家   一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幅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画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乌鸦     一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瓶子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颗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石子  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74383" y="2695466"/>
            <a:ext cx="1101090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动词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" name="文本框 54288"/>
          <p:cNvSpPr txBox="1"/>
          <p:nvPr/>
        </p:nvSpPr>
        <p:spPr>
          <a:xfrm>
            <a:off x="3062766" y="2695505"/>
            <a:ext cx="3811905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竹叶 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见瓶子   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出办法  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44831" y="769511"/>
            <a:ext cx="1560195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修饰词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6" name="文本框 54288"/>
          <p:cNvSpPr txBox="1"/>
          <p:nvPr/>
        </p:nvSpPr>
        <p:spPr>
          <a:xfrm>
            <a:off x="3062766" y="769550"/>
            <a:ext cx="243268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许多小石子  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2693" y="1842661"/>
            <a:ext cx="2937510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形容动物的词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" name="文本框 54288"/>
          <p:cNvSpPr txBox="1"/>
          <p:nvPr/>
        </p:nvSpPr>
        <p:spPr>
          <a:xfrm>
            <a:off x="3613311" y="1833175"/>
            <a:ext cx="4501515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小巧玲珑   四蹄生风 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欢蹦乱跳   摇头摆尾   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44781" y="693311"/>
            <a:ext cx="1560195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近义词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6" name="文本框 54288"/>
          <p:cNvSpPr txBox="1"/>
          <p:nvPr/>
        </p:nvSpPr>
        <p:spPr>
          <a:xfrm>
            <a:off x="2469676" y="693350"/>
            <a:ext cx="6341745" cy="17303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洞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穴  参加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加入  到处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处处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许多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很多  办法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方法  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渐渐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慢慢  掉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落  采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摘  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4781" y="2781826"/>
            <a:ext cx="1560195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反义词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" name="文本框 54288"/>
          <p:cNvSpPr txBox="1"/>
          <p:nvPr/>
        </p:nvSpPr>
        <p:spPr>
          <a:xfrm>
            <a:off x="2676051" y="2685345"/>
            <a:ext cx="5423535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睡</a:t>
            </a:r>
            <a:r>
              <a:rPr 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醒  </a:t>
            </a:r>
            <a:r>
              <a:rPr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降</a:t>
            </a:r>
            <a:r>
              <a:rPr 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</a:t>
            </a:r>
            <a:r>
              <a:rPr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低</a:t>
            </a:r>
            <a:r>
              <a:rPr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许多</a:t>
            </a:r>
            <a:r>
              <a:rPr 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少许</a:t>
            </a:r>
            <a:endParaRPr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升</a:t>
            </a:r>
            <a:r>
              <a:rPr 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高  </a:t>
            </a:r>
            <a:r>
              <a:rPr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参加</a:t>
            </a:r>
            <a:r>
              <a:rPr 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</a:t>
            </a:r>
            <a:r>
              <a:rPr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退出</a:t>
            </a:r>
            <a:r>
              <a:rPr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来</a:t>
            </a:r>
            <a:r>
              <a:rPr 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去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86355" y="3030855"/>
            <a:ext cx="3971925" cy="12573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114550" y="1577594"/>
            <a:ext cx="4957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一颗   一只   一个   一片</a:t>
            </a:r>
            <a:endParaRPr lang="zh-CN" altLang="en-US" sz="3600"/>
          </a:p>
        </p:txBody>
      </p:sp>
      <p:sp>
        <p:nvSpPr>
          <p:cNvPr id="4" name="文本框 3"/>
          <p:cNvSpPr txBox="1"/>
          <p:nvPr/>
        </p:nvSpPr>
        <p:spPr>
          <a:xfrm>
            <a:off x="994410" y="594995"/>
            <a:ext cx="3703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看</a:t>
            </a:r>
            <a:r>
              <a:rPr lang="zh-CN" altLang="en-US" sz="3600" dirty="0"/>
              <a:t>图，连一连。</a:t>
            </a:r>
            <a:endParaRPr lang="zh-CN" altLang="en-US" sz="3600" dirty="0"/>
          </a:p>
        </p:txBody>
      </p:sp>
      <p:cxnSp>
        <p:nvCxnSpPr>
          <p:cNvPr id="5" name="直接连接符 4"/>
          <p:cNvCxnSpPr/>
          <p:nvPr/>
        </p:nvCxnSpPr>
        <p:spPr>
          <a:xfrm>
            <a:off x="2990850" y="2288063"/>
            <a:ext cx="784860" cy="10302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3121025" y="2143379"/>
            <a:ext cx="3100070" cy="11818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180205" y="2288063"/>
            <a:ext cx="784860" cy="10302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325110" y="2288063"/>
            <a:ext cx="784860" cy="10302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63700" y="1492250"/>
            <a:ext cx="6082030" cy="30410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63700" y="591820"/>
            <a:ext cx="44697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比一比，再组词。</a:t>
            </a:r>
            <a:endParaRPr lang="zh-CN" altLang="en-US" sz="3600"/>
          </a:p>
        </p:txBody>
      </p:sp>
      <p:sp>
        <p:nvSpPr>
          <p:cNvPr id="4" name="文本框 3"/>
          <p:cNvSpPr txBox="1"/>
          <p:nvPr/>
        </p:nvSpPr>
        <p:spPr>
          <a:xfrm>
            <a:off x="3387090" y="1454150"/>
            <a:ext cx="1129030" cy="374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600">
                <a:solidFill>
                  <a:srgbClr val="FF0000"/>
                </a:solidFill>
              </a:rPr>
              <a:t>全面</a:t>
            </a:r>
            <a:endParaRPr lang="zh-CN" altLang="en-US" sz="360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zh-CN" altLang="en-US" sz="3600">
                <a:solidFill>
                  <a:srgbClr val="FF0000"/>
                </a:solidFill>
              </a:rPr>
              <a:t>金子</a:t>
            </a:r>
            <a:endParaRPr lang="zh-CN" altLang="en-US" sz="360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zh-CN" altLang="en-US" sz="3600">
                <a:solidFill>
                  <a:srgbClr val="FF0000"/>
                </a:solidFill>
              </a:rPr>
              <a:t>石头</a:t>
            </a:r>
            <a:endParaRPr lang="zh-CN" altLang="en-US" sz="360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zh-CN" altLang="en-US" sz="3600">
                <a:solidFill>
                  <a:srgbClr val="FF0000"/>
                </a:solidFill>
              </a:rPr>
              <a:t>右手</a:t>
            </a:r>
            <a:endParaRPr lang="zh-CN" altLang="en-US" sz="3600">
              <a:solidFill>
                <a:srgbClr val="FF0000"/>
              </a:solidFill>
            </a:endParaRPr>
          </a:p>
          <a:p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75095" y="1387475"/>
            <a:ext cx="1129030" cy="374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600">
                <a:solidFill>
                  <a:srgbClr val="FF0000"/>
                </a:solidFill>
              </a:rPr>
              <a:t>几天儿子</a:t>
            </a:r>
            <a:endParaRPr lang="zh-CN" altLang="en-US" sz="360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zh-CN" altLang="en-US" sz="3600">
                <a:solidFill>
                  <a:srgbClr val="FF0000"/>
                </a:solidFill>
              </a:rPr>
              <a:t>牙齿</a:t>
            </a:r>
            <a:endParaRPr lang="zh-CN" altLang="en-US" sz="360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zh-CN" altLang="en-US" sz="3600">
                <a:solidFill>
                  <a:srgbClr val="FF0000"/>
                </a:solidFill>
              </a:rPr>
              <a:t>好呀</a:t>
            </a:r>
            <a:endParaRPr lang="zh-CN" altLang="en-US" sz="3600">
              <a:solidFill>
                <a:srgbClr val="FF0000"/>
              </a:solidFill>
            </a:endParaRPr>
          </a:p>
          <a:p>
            <a:endParaRPr lang="zh-CN" altLang="en-US" sz="3600">
              <a:solidFill>
                <a:srgbClr val="FF0000"/>
              </a:solidFill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3"/>
          <p:cNvGrpSpPr/>
          <p:nvPr/>
        </p:nvGrpSpPr>
        <p:grpSpPr>
          <a:xfrm>
            <a:off x="-42" y="223799"/>
            <a:ext cx="1884998" cy="398381"/>
            <a:chOff x="458" y="988"/>
            <a:chExt cx="4134" cy="9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z="1800" strike="noStrike" noProof="1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3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en-US" altLang="zh-CN" sz="2100" b="1" strike="noStrike" noProof="1"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会认的字</a:t>
              </a:r>
              <a:endParaRPr lang="en-US" altLang="zh-CN" sz="2100" b="1" strike="noStrike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3321" name="Text Box 11"/>
          <p:cNvSpPr txBox="1"/>
          <p:nvPr/>
        </p:nvSpPr>
        <p:spPr>
          <a:xfrm>
            <a:off x="898112" y="116466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群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Text Box 11"/>
          <p:cNvSpPr txBox="1"/>
          <p:nvPr/>
        </p:nvSpPr>
        <p:spPr>
          <a:xfrm>
            <a:off x="2003012" y="117418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竹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Text Box 11"/>
          <p:cNvSpPr txBox="1"/>
          <p:nvPr/>
        </p:nvSpPr>
        <p:spPr>
          <a:xfrm>
            <a:off x="3069812" y="118371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牙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Text Box 11"/>
          <p:cNvSpPr txBox="1"/>
          <p:nvPr/>
        </p:nvSpPr>
        <p:spPr>
          <a:xfrm>
            <a:off x="4136612" y="117418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Text Box 11"/>
          <p:cNvSpPr txBox="1"/>
          <p:nvPr/>
        </p:nvSpPr>
        <p:spPr>
          <a:xfrm>
            <a:off x="5241512" y="118371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几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Text Box 11"/>
          <p:cNvSpPr txBox="1"/>
          <p:nvPr/>
        </p:nvSpPr>
        <p:spPr>
          <a:xfrm>
            <a:off x="6308312" y="119323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步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Text Box 11"/>
          <p:cNvSpPr txBox="1"/>
          <p:nvPr/>
        </p:nvSpPr>
        <p:spPr>
          <a:xfrm>
            <a:off x="898112" y="246260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Text Box 11"/>
          <p:cNvSpPr txBox="1"/>
          <p:nvPr/>
        </p:nvSpPr>
        <p:spPr>
          <a:xfrm>
            <a:off x="2003012" y="247212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Text Box 11"/>
          <p:cNvSpPr txBox="1"/>
          <p:nvPr/>
        </p:nvSpPr>
        <p:spPr>
          <a:xfrm>
            <a:off x="3069812" y="248165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洞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Text Box 11"/>
          <p:cNvSpPr txBox="1"/>
          <p:nvPr/>
        </p:nvSpPr>
        <p:spPr>
          <a:xfrm>
            <a:off x="7356062" y="1199584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6" name="云形标注 75"/>
          <p:cNvSpPr/>
          <p:nvPr/>
        </p:nvSpPr>
        <p:spPr>
          <a:xfrm>
            <a:off x="5780865" y="2308376"/>
            <a:ext cx="3150394" cy="1020366"/>
          </a:xfrm>
          <a:prstGeom prst="cloudCallout">
            <a:avLst>
              <a:gd name="adj1" fmla="val -54966"/>
              <a:gd name="adj2" fmla="val -47457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 fontAlgn="auto"/>
            <a:r>
              <a:rPr lang="zh-CN" altLang="en-US" sz="2100" b="1" strike="noStrike" noProof="1" smtClean="0">
                <a:solidFill>
                  <a:schemeClr val="tx1"/>
                </a:solidFill>
              </a:rPr>
              <a:t>你能把这些生字都读正确吗？</a:t>
            </a:r>
            <a:endParaRPr lang="zh-CN" altLang="en-US" sz="2100" b="1" strike="noStrike" noProof="1">
              <a:solidFill>
                <a:schemeClr val="tx1"/>
              </a:solidFill>
            </a:endParaRPr>
          </a:p>
        </p:txBody>
      </p:sp>
      <p:pic>
        <p:nvPicPr>
          <p:cNvPr id="8205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79" y="3576638"/>
            <a:ext cx="1531144" cy="125491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 Box 11"/>
          <p:cNvSpPr txBox="1"/>
          <p:nvPr/>
        </p:nvSpPr>
        <p:spPr>
          <a:xfrm>
            <a:off x="4106132" y="248165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7" name="表格 6"/>
          <p:cNvGraphicFramePr/>
          <p:nvPr>
            <p:custDataLst>
              <p:tags r:id="rId3"/>
            </p:custDataLst>
          </p:nvPr>
        </p:nvGraphicFramePr>
        <p:xfrm>
          <a:off x="5700714" y="3798094"/>
          <a:ext cx="1539668" cy="857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9136"/>
                <a:gridCol w="820532"/>
              </a:tblGrid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100"/>
                        <a:t>字音</a:t>
                      </a:r>
                      <a:endParaRPr lang="zh-CN" altLang="zh-CN" sz="1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汉字</a:t>
                      </a:r>
                      <a:endParaRPr lang="zh-CN" altLang="en-US" sz="1100"/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翘舌音</a:t>
                      </a:r>
                      <a:endParaRPr lang="zh-CN" altLang="en-US" sz="1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竹</a:t>
                      </a:r>
                      <a:endParaRPr lang="zh-CN" altLang="en-US" sz="1100"/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平舌音</a:t>
                      </a:r>
                      <a:endParaRPr lang="zh-CN" altLang="en-US" sz="1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 dirty="0"/>
                        <a:t>参</a:t>
                      </a:r>
                      <a:endParaRPr lang="zh-CN" altLang="en-US" sz="11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6830" y="3902710"/>
            <a:ext cx="2924175" cy="6477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49978" y="823096"/>
            <a:ext cx="930613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qún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    </a:t>
            </a:r>
            <a:r>
              <a:rPr lang="en-US" altLang="zh-CN" sz="2000" dirty="0" err="1" smtClean="0">
                <a:latin typeface="汉语拼音" pitchFamily="34" charset="0"/>
                <a:cs typeface="汉语拼音" pitchFamily="34" charset="0"/>
              </a:rPr>
              <a:t>zhú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        </a:t>
            </a:r>
            <a:r>
              <a:rPr lang="en-US" altLang="zh-CN" sz="2000" dirty="0" err="1" smtClean="0">
                <a:latin typeface="汉语拼音" pitchFamily="34" charset="0"/>
                <a:cs typeface="汉语拼音" pitchFamily="34" charset="0"/>
              </a:rPr>
              <a:t>yá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        </a:t>
            </a:r>
            <a:r>
              <a:rPr lang="en-US" altLang="zh-CN" sz="2000" dirty="0" err="1" smtClean="0">
                <a:latin typeface="汉语拼音" pitchFamily="34" charset="0"/>
                <a:cs typeface="汉语拼音" pitchFamily="34" charset="0"/>
              </a:rPr>
              <a:t>yòng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       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jǐ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   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 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bù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    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wéi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</a:t>
            </a:r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</a:t>
            </a:r>
            <a:r>
              <a:rPr lang="en-US" altLang="zh-CN" sz="2000" dirty="0" err="1" smtClean="0">
                <a:latin typeface="汉语拼音" pitchFamily="34" charset="0"/>
                <a:cs typeface="汉语拼音" pitchFamily="34" charset="0"/>
              </a:rPr>
              <a:t>cān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     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jiā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dòng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zháo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</a:t>
            </a:r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74090" y="617220"/>
            <a:ext cx="64109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选择恰当的量词填空。</a:t>
            </a:r>
            <a:endParaRPr lang="zh-CN" altLang="en-US" sz="2800"/>
          </a:p>
        </p:txBody>
      </p:sp>
      <p:sp>
        <p:nvSpPr>
          <p:cNvPr id="3" name="文本框 2"/>
          <p:cNvSpPr txBox="1"/>
          <p:nvPr/>
        </p:nvSpPr>
        <p:spPr>
          <a:xfrm>
            <a:off x="2409190" y="1358900"/>
            <a:ext cx="4695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片   弯   只   幅    朵   件</a:t>
            </a:r>
            <a:endParaRPr lang="zh-CN" altLang="en-US" sz="3600"/>
          </a:p>
        </p:txBody>
      </p:sp>
      <p:sp>
        <p:nvSpPr>
          <p:cNvPr id="4" name="文本框 3"/>
          <p:cNvSpPr txBox="1"/>
          <p:nvPr/>
        </p:nvSpPr>
        <p:spPr>
          <a:xfrm>
            <a:off x="1473200" y="2234565"/>
            <a:ext cx="71755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一（     ）画            一</a:t>
            </a:r>
            <a:r>
              <a:rPr lang="zh-CN" altLang="en-US" sz="3600">
                <a:sym typeface="+mn-ea"/>
              </a:rPr>
              <a:t>（     ）</a:t>
            </a:r>
            <a:r>
              <a:rPr lang="zh-CN" altLang="en-US" sz="3600"/>
              <a:t>树叶</a:t>
            </a:r>
            <a:endParaRPr lang="zh-CN" altLang="en-US" sz="3600"/>
          </a:p>
          <a:p>
            <a:r>
              <a:rPr lang="zh-CN" altLang="en-US" sz="3600"/>
              <a:t>一</a:t>
            </a:r>
            <a:r>
              <a:rPr lang="zh-CN" altLang="en-US" sz="3600">
                <a:sym typeface="+mn-ea"/>
              </a:rPr>
              <a:t>（     ）</a:t>
            </a:r>
            <a:r>
              <a:rPr lang="zh-CN" altLang="en-US" sz="3600"/>
              <a:t>衣服       一</a:t>
            </a:r>
            <a:r>
              <a:rPr lang="zh-CN" altLang="en-US" sz="3600">
                <a:sym typeface="+mn-ea"/>
              </a:rPr>
              <a:t>（     ）</a:t>
            </a:r>
            <a:r>
              <a:rPr lang="zh-CN" altLang="en-US" sz="3600"/>
              <a:t>梅花</a:t>
            </a:r>
            <a:endParaRPr lang="zh-CN" altLang="en-US" sz="3600"/>
          </a:p>
          <a:p>
            <a:r>
              <a:rPr lang="zh-CN" altLang="en-US" sz="3600"/>
              <a:t>一</a:t>
            </a:r>
            <a:r>
              <a:rPr lang="zh-CN" altLang="en-US" sz="3600">
                <a:sym typeface="+mn-ea"/>
              </a:rPr>
              <a:t>（     ）</a:t>
            </a:r>
            <a:r>
              <a:rPr lang="zh-CN" altLang="en-US" sz="3600"/>
              <a:t>青蛙       一</a:t>
            </a:r>
            <a:r>
              <a:rPr lang="zh-CN" altLang="en-US" sz="3600">
                <a:sym typeface="+mn-ea"/>
              </a:rPr>
              <a:t>（     ）</a:t>
            </a:r>
            <a:r>
              <a:rPr lang="zh-CN" altLang="en-US" sz="3600"/>
              <a:t>月牙</a:t>
            </a:r>
            <a:endParaRPr lang="zh-CN" altLang="en-US" sz="3600"/>
          </a:p>
        </p:txBody>
      </p:sp>
      <p:sp>
        <p:nvSpPr>
          <p:cNvPr id="5" name="文本框 4"/>
          <p:cNvSpPr txBox="1"/>
          <p:nvPr/>
        </p:nvSpPr>
        <p:spPr>
          <a:xfrm>
            <a:off x="2243455" y="2234565"/>
            <a:ext cx="1487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</a:rPr>
              <a:t>  幅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909628" y="2310765"/>
            <a:ext cx="1205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片   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41245" y="2756535"/>
            <a:ext cx="1487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 件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13108" y="2832735"/>
            <a:ext cx="1205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 朵 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09628" y="3281045"/>
            <a:ext cx="1205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弯 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28240" y="3281045"/>
            <a:ext cx="1487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只  </a:t>
            </a:r>
            <a:endParaRPr lang="zh-CN" altLang="en-US" sz="360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8900" y="876300"/>
            <a:ext cx="4314825" cy="40481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4845" y="235585"/>
            <a:ext cx="57067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相对应的季节填在括号里。</a:t>
            </a:r>
            <a:endParaRPr lang="zh-CN" altLang="en-US" sz="3200"/>
          </a:p>
        </p:txBody>
      </p:sp>
      <p:sp>
        <p:nvSpPr>
          <p:cNvPr id="4" name="文本框 4"/>
          <p:cNvSpPr txBox="1"/>
          <p:nvPr/>
        </p:nvSpPr>
        <p:spPr>
          <a:xfrm>
            <a:off x="3236822" y="4413240"/>
            <a:ext cx="52442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</a:rPr>
              <a:t>④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46347" y="2511753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②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09805" y="2511753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①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09804" y="440722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③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b="73141"/>
          <a:stretch>
            <a:fillRect/>
          </a:stretch>
        </p:blipFill>
        <p:spPr>
          <a:xfrm>
            <a:off x="224155" y="1233170"/>
            <a:ext cx="4095750" cy="10668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27050" y="394335"/>
            <a:ext cx="2877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照样子写词语。</a:t>
            </a:r>
            <a:endParaRPr lang="zh-CN" altLang="en-US" sz="32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l="341" t="48842" r="-341" b="24923"/>
          <a:stretch>
            <a:fillRect/>
          </a:stretch>
        </p:blipFill>
        <p:spPr>
          <a:xfrm>
            <a:off x="4186555" y="1153160"/>
            <a:ext cx="4095750" cy="10420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-76199" y="2430051"/>
            <a:ext cx="42291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200"/>
              <a:t>   </a:t>
            </a:r>
            <a:r>
              <a:rPr lang="en-US" altLang="zh-CN" sz="3200" u="sng" smtClean="0"/>
              <a:t>            </a:t>
            </a:r>
            <a:r>
              <a:rPr lang="zh-CN" altLang="en-US" sz="3200"/>
              <a:t>的 </a:t>
            </a:r>
            <a:r>
              <a:rPr lang="en-US" altLang="zh-CN" sz="3200">
                <a:sym typeface="+mn-ea"/>
              </a:rPr>
              <a:t>  </a:t>
            </a:r>
            <a:r>
              <a:rPr lang="en-US" altLang="zh-CN" sz="3200" smtClean="0">
                <a:sym typeface="+mn-ea"/>
              </a:rPr>
              <a:t> </a:t>
            </a:r>
            <a:r>
              <a:rPr lang="en-US" altLang="zh-CN" sz="3200" u="sng" smtClean="0">
                <a:sym typeface="+mn-ea"/>
              </a:rPr>
              <a:t>             </a:t>
            </a:r>
            <a:r>
              <a:rPr lang="zh-CN" altLang="en-US" sz="3200" dirty="0">
                <a:sym typeface="+mn-ea"/>
              </a:rPr>
              <a:t>的</a:t>
            </a:r>
            <a:endParaRPr lang="zh-CN" altLang="en-US" sz="3200" dirty="0"/>
          </a:p>
          <a:p>
            <a:pPr>
              <a:lnSpc>
                <a:spcPct val="200000"/>
              </a:lnSpc>
            </a:pPr>
            <a:r>
              <a:rPr lang="zh-CN" altLang="en-US" sz="3200" smtClean="0"/>
              <a:t>   </a:t>
            </a:r>
            <a:r>
              <a:rPr lang="en-US" altLang="zh-CN" sz="3200" u="sng" smtClean="0">
                <a:sym typeface="+mn-ea"/>
              </a:rPr>
              <a:t>            </a:t>
            </a:r>
            <a:r>
              <a:rPr lang="zh-CN" altLang="en-US" sz="3200">
                <a:sym typeface="+mn-ea"/>
              </a:rPr>
              <a:t>的  </a:t>
            </a:r>
            <a:r>
              <a:rPr lang="zh-CN" altLang="en-US" sz="3200" smtClean="0">
                <a:sym typeface="+mn-ea"/>
              </a:rPr>
              <a:t>  </a:t>
            </a:r>
            <a:r>
              <a:rPr lang="en-US" altLang="zh-CN" sz="3200" u="sng" smtClean="0">
                <a:sym typeface="+mn-ea"/>
              </a:rPr>
              <a:t>             </a:t>
            </a:r>
            <a:r>
              <a:rPr lang="zh-CN" altLang="en-US" sz="3200" dirty="0">
                <a:sym typeface="+mn-ea"/>
              </a:rPr>
              <a:t>的</a:t>
            </a:r>
            <a:endParaRPr lang="zh-CN" altLang="en-US" sz="3200" dirty="0"/>
          </a:p>
        </p:txBody>
      </p:sp>
      <p:sp>
        <p:nvSpPr>
          <p:cNvPr id="6" name="文本框 5"/>
          <p:cNvSpPr txBox="1"/>
          <p:nvPr/>
        </p:nvSpPr>
        <p:spPr>
          <a:xfrm>
            <a:off x="4032885" y="2449101"/>
            <a:ext cx="538416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smtClean="0"/>
              <a:t>很</a:t>
            </a:r>
            <a:r>
              <a:rPr lang="en-US" altLang="zh-CN" sz="3200" smtClean="0"/>
              <a:t>___</a:t>
            </a:r>
            <a:r>
              <a:rPr lang="zh-CN" altLang="en-US" sz="3200" smtClean="0"/>
              <a:t>很</a:t>
            </a:r>
            <a:r>
              <a:rPr lang="en-US" altLang="zh-CN" sz="3200" smtClean="0"/>
              <a:t>___     </a:t>
            </a:r>
            <a:r>
              <a:rPr lang="zh-CN" altLang="en-US" sz="3200" smtClean="0"/>
              <a:t>很</a:t>
            </a:r>
            <a:r>
              <a:rPr lang="en-US" altLang="zh-CN" sz="3200" smtClean="0"/>
              <a:t>___</a:t>
            </a:r>
            <a:r>
              <a:rPr lang="zh-CN" altLang="en-US" sz="3200"/>
              <a:t>很</a:t>
            </a:r>
            <a:r>
              <a:rPr lang="en-US" altLang="zh-CN" sz="3200" smtClean="0"/>
              <a:t>___</a:t>
            </a:r>
            <a:endParaRPr lang="en-US" altLang="zh-CN" sz="3200" dirty="0" smtClean="0"/>
          </a:p>
          <a:p>
            <a:pPr>
              <a:lnSpc>
                <a:spcPct val="200000"/>
              </a:lnSpc>
            </a:pPr>
            <a:r>
              <a:rPr lang="zh-CN" altLang="en-US" sz="3200" smtClean="0"/>
              <a:t>很</a:t>
            </a:r>
            <a:r>
              <a:rPr lang="en-US" altLang="zh-CN" sz="3200" smtClean="0"/>
              <a:t>___</a:t>
            </a:r>
            <a:r>
              <a:rPr lang="zh-CN" altLang="en-US" sz="3200"/>
              <a:t>很</a:t>
            </a:r>
            <a:r>
              <a:rPr lang="en-US" altLang="zh-CN" sz="3200" smtClean="0"/>
              <a:t>___    </a:t>
            </a:r>
            <a:r>
              <a:rPr lang="zh-CN" altLang="en-US" sz="3200" smtClean="0"/>
              <a:t>很</a:t>
            </a:r>
            <a:r>
              <a:rPr lang="en-US" altLang="zh-CN" sz="3200" smtClean="0"/>
              <a:t>___</a:t>
            </a:r>
            <a:r>
              <a:rPr lang="zh-CN" altLang="en-US" sz="3200" smtClean="0"/>
              <a:t>很</a:t>
            </a:r>
            <a:r>
              <a:rPr lang="en-US" altLang="zh-CN" sz="3200" smtClean="0"/>
              <a:t>___</a:t>
            </a:r>
            <a:endParaRPr lang="zh-CN" altLang="en-US" sz="3200" dirty="0"/>
          </a:p>
        </p:txBody>
      </p:sp>
      <p:sp>
        <p:nvSpPr>
          <p:cNvPr id="7" name="文本框 6"/>
          <p:cNvSpPr txBox="1"/>
          <p:nvPr/>
        </p:nvSpPr>
        <p:spPr>
          <a:xfrm>
            <a:off x="370840" y="2391951"/>
            <a:ext cx="32391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>
                <a:solidFill>
                  <a:srgbClr val="FF0000"/>
                </a:solidFill>
              </a:rPr>
              <a:t>红红        </a:t>
            </a:r>
            <a:r>
              <a:rPr lang="zh-CN" altLang="en-US" sz="3200" smtClean="0">
                <a:solidFill>
                  <a:srgbClr val="FF0000"/>
                </a:solidFill>
              </a:rPr>
              <a:t>   白白</a:t>
            </a:r>
            <a:endParaRPr lang="zh-CN" altLang="en-US" sz="3200" dirty="0">
              <a:solidFill>
                <a:srgbClr val="FF0000"/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3200">
                <a:solidFill>
                  <a:srgbClr val="FF0000"/>
                </a:solidFill>
              </a:rPr>
              <a:t>香香          </a:t>
            </a:r>
            <a:r>
              <a:rPr lang="zh-CN" altLang="en-US" sz="3200" smtClean="0">
                <a:solidFill>
                  <a:srgbClr val="FF0000"/>
                </a:solidFill>
              </a:rPr>
              <a:t>  胖胖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58335" y="2410619"/>
            <a:ext cx="49155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>
                <a:solidFill>
                  <a:srgbClr val="FF0000"/>
                </a:solidFill>
              </a:rPr>
              <a:t>红       </a:t>
            </a:r>
            <a:r>
              <a:rPr lang="zh-CN" altLang="en-US" sz="3200" smtClean="0">
                <a:solidFill>
                  <a:srgbClr val="FF0000"/>
                </a:solidFill>
              </a:rPr>
              <a:t> </a:t>
            </a:r>
            <a:r>
              <a:rPr lang="zh-CN" altLang="en-US" sz="3200">
                <a:solidFill>
                  <a:srgbClr val="FF0000"/>
                </a:solidFill>
              </a:rPr>
              <a:t>红 </a:t>
            </a:r>
            <a:r>
              <a:rPr lang="zh-CN" altLang="en-US" sz="3200" smtClean="0">
                <a:solidFill>
                  <a:srgbClr val="FF0000"/>
                </a:solidFill>
              </a:rPr>
              <a:t>          轻      轻</a:t>
            </a:r>
            <a:endParaRPr lang="zh-CN" altLang="en-US" sz="3200" dirty="0">
              <a:solidFill>
                <a:srgbClr val="FF0000"/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3200">
                <a:solidFill>
                  <a:srgbClr val="FF0000"/>
                </a:solidFill>
              </a:rPr>
              <a:t>黑       </a:t>
            </a:r>
            <a:r>
              <a:rPr lang="zh-CN" altLang="en-US" sz="3200" smtClean="0">
                <a:solidFill>
                  <a:srgbClr val="FF0000"/>
                </a:solidFill>
              </a:rPr>
              <a:t> </a:t>
            </a:r>
            <a:r>
              <a:rPr lang="zh-CN" altLang="en-US" sz="3200">
                <a:solidFill>
                  <a:srgbClr val="FF0000"/>
                </a:solidFill>
              </a:rPr>
              <a:t>黑 </a:t>
            </a:r>
            <a:r>
              <a:rPr lang="zh-CN" altLang="en-US" sz="3200" smtClean="0">
                <a:solidFill>
                  <a:srgbClr val="FF0000"/>
                </a:solidFill>
              </a:rPr>
              <a:t>         小        小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1"/>
          <p:cNvSpPr txBox="1"/>
          <p:nvPr/>
        </p:nvSpPr>
        <p:spPr>
          <a:xfrm>
            <a:off x="635000" y="965200"/>
            <a:ext cx="8047355" cy="36182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本单元的词语是不是很有特点呢？你都理解了吗？下面让我们来看看本单元课文中那朗朗上口的句子吧！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8180" y="1059779"/>
            <a:ext cx="4158854" cy="302323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小树长满了叶子，碧绿碧绿的，地上还长着许多草莓呢。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4287"/>
          <p:cNvSpPr txBox="1"/>
          <p:nvPr/>
        </p:nvSpPr>
        <p:spPr>
          <a:xfrm>
            <a:off x="5004714" y="1199613"/>
            <a:ext cx="3354705" cy="6223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含有</a:t>
            </a:r>
            <a:r>
              <a:rPr lang="en-US" altLang="zh-CN" sz="3600" b="1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ABAB</a:t>
            </a:r>
            <a:r>
              <a:rPr lang="zh-CN" altLang="en-US" sz="3600" b="1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词语的</a:t>
            </a:r>
            <a:endParaRPr lang="zh-CN" altLang="en-US" sz="3600" b="1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978626" y="1957455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3"/>
          <p:cNvGrpSpPr/>
          <p:nvPr/>
        </p:nvGrpSpPr>
        <p:grpSpPr>
          <a:xfrm>
            <a:off x="-42" y="301268"/>
            <a:ext cx="1884998" cy="399636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流程图: 延期 22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24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句子</a:t>
              </a:r>
              <a:r>
                <a:rPr lang="zh-CN" altLang="en-US" sz="2100" b="1" noProof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积累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" name="椭圆 3"/>
          <p:cNvSpPr/>
          <p:nvPr/>
        </p:nvSpPr>
        <p:spPr>
          <a:xfrm>
            <a:off x="2447891" y="1956820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935571" y="1956820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423285" y="1957070"/>
            <a:ext cx="487680" cy="54927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4395470" y="2618740"/>
            <a:ext cx="44481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         </a:t>
            </a:r>
            <a:r>
              <a:rPr lang="zh-CN" altLang="en-US" sz="3600">
                <a:solidFill>
                  <a:srgbClr val="FF0000"/>
                </a:solidFill>
              </a:rPr>
              <a:t>碧绿碧绿写出了夏天树叶的颜色和生机勃勃的景象。</a:t>
            </a:r>
            <a:endParaRPr lang="zh-CN" altLang="en-US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0" grpId="0" animBg="1"/>
      <p:bldP spid="4" grpId="0" animBg="1"/>
      <p:bldP spid="7" grpId="0" animBg="1"/>
      <p:bldP spid="8" grpId="0" animBg="1"/>
      <p:bldP spid="2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9110" y="1034415"/>
            <a:ext cx="393001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下雪啦，下雪啦！</a:t>
            </a:r>
            <a:endParaRPr lang="zh-CN" altLang="en-US" sz="2800"/>
          </a:p>
          <a:p>
            <a:r>
              <a:rPr lang="zh-CN" altLang="en-US" sz="2800"/>
              <a:t>雪地里来了一群小画家。</a:t>
            </a:r>
            <a:endParaRPr lang="zh-CN" altLang="en-US" sz="2800"/>
          </a:p>
        </p:txBody>
      </p:sp>
      <p:sp>
        <p:nvSpPr>
          <p:cNvPr id="3" name="文本框 2"/>
          <p:cNvSpPr txBox="1"/>
          <p:nvPr/>
        </p:nvSpPr>
        <p:spPr>
          <a:xfrm>
            <a:off x="499110" y="3208655"/>
            <a:ext cx="470852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       </a:t>
            </a:r>
            <a:r>
              <a:rPr lang="zh-CN" altLang="en-US" sz="2800"/>
              <a:t>小蜗牛爬呀，爬呀，好久才爬回来。</a:t>
            </a:r>
            <a:endParaRPr lang="zh-CN" altLang="en-US" sz="2800"/>
          </a:p>
        </p:txBody>
      </p:sp>
      <p:sp>
        <p:nvSpPr>
          <p:cNvPr id="6" name="文本框 54287"/>
          <p:cNvSpPr txBox="1"/>
          <p:nvPr/>
        </p:nvSpPr>
        <p:spPr>
          <a:xfrm>
            <a:off x="4619269" y="290928"/>
            <a:ext cx="4269105" cy="6223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含有重复部分的句子</a:t>
            </a:r>
            <a:endParaRPr lang="zh-CN" altLang="en-US" sz="3600" b="1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56285" y="1476375"/>
            <a:ext cx="2369185" cy="0"/>
          </a:xfrm>
          <a:prstGeom prst="line">
            <a:avLst/>
          </a:prstGeom>
          <a:ln w="50800" cmpd="sng">
            <a:solidFill>
              <a:srgbClr val="FF0000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792605" y="3684905"/>
            <a:ext cx="2369185" cy="0"/>
          </a:xfrm>
          <a:prstGeom prst="line">
            <a:avLst/>
          </a:prstGeom>
          <a:ln w="50800" cmpd="sng">
            <a:solidFill>
              <a:srgbClr val="FF0000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300980" y="3293110"/>
            <a:ext cx="30568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       </a:t>
            </a:r>
            <a:r>
              <a:rPr lang="zh-CN" altLang="en-US" sz="2800">
                <a:solidFill>
                  <a:srgbClr val="FF0000"/>
                </a:solidFill>
              </a:rPr>
              <a:t>爬呀爬呀，说明蜗牛爬的很慢，爬的时间很长。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28235" y="1141730"/>
            <a:ext cx="34296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        </a:t>
            </a:r>
            <a:r>
              <a:rPr lang="zh-CN" altLang="en-US" sz="2800">
                <a:solidFill>
                  <a:srgbClr val="FF0000"/>
                </a:solidFill>
              </a:rPr>
              <a:t>连续两次用下雪了，表明动物们对下雪的期盼和下雪后的喜悦。</a:t>
            </a:r>
            <a:endParaRPr lang="zh-CN" altLang="en-US" sz="2800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2605" y="1934845"/>
            <a:ext cx="1800860" cy="127381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8705" y="3921125"/>
            <a:ext cx="1477010" cy="11131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8" grpId="0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7" y="1275606"/>
            <a:ext cx="75193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这一单元的课文中有哪些知识点呢？我们一起来复习吧！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54288"/>
          <p:cNvSpPr txBox="1"/>
          <p:nvPr/>
        </p:nvSpPr>
        <p:spPr>
          <a:xfrm>
            <a:off x="426964" y="876894"/>
            <a:ext cx="8633460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《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雪地里的小画家</a:t>
            </a:r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一课当动物们看见</a:t>
            </a:r>
            <a:endParaRPr lang="zh-CN" altLang="en-US" sz="3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l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下雪了是一种什么样的心情？</a:t>
            </a:r>
            <a:endParaRPr lang="zh-CN" altLang="en-US" sz="3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876317" y="3115160"/>
            <a:ext cx="7492365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群 竹 牙 用 几 步 为 参 加 洞 着</a:t>
            </a:r>
            <a:endParaRPr lang="zh-CN" altLang="en-US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竹 牙 马 用 几</a:t>
            </a:r>
            <a:endParaRPr lang="zh-CN" altLang="en-US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156060" y="182880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26795" y="2156460"/>
            <a:ext cx="71913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        </a:t>
            </a:r>
            <a:r>
              <a:rPr lang="zh-CN" altLang="en-US" sz="2400">
                <a:solidFill>
                  <a:srgbClr val="FF0000"/>
                </a:solidFill>
              </a:rPr>
              <a:t>动物们看见下雪了，是一种充满兴奋和喜悦的心情，从首句两句下雪啦，下雪啦可以体现出来。</a:t>
            </a:r>
            <a:endParaRPr lang="zh-CN" altLang="en-US" sz="2400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3320" y="4358005"/>
            <a:ext cx="962025" cy="4476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4895" y="4291330"/>
            <a:ext cx="2638425" cy="5619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995" y="4310380"/>
            <a:ext cx="2628900" cy="54292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54288"/>
          <p:cNvSpPr txBox="1"/>
          <p:nvPr/>
        </p:nvSpPr>
        <p:spPr>
          <a:xfrm>
            <a:off x="426964" y="876894"/>
            <a:ext cx="7945755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《乌鸦喝水》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这篇寓言告诉我们什</a:t>
            </a:r>
            <a:endParaRPr lang="zh-CN" altLang="en-US" sz="3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l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么样的道理？</a:t>
            </a:r>
            <a:endParaRPr lang="zh-CN" altLang="en-US" sz="3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876317" y="2809725"/>
            <a:ext cx="7791235" cy="11772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乌 鸦 处 找 办 旁 许 法 放 进 高</a:t>
            </a:r>
            <a:endParaRPr lang="zh-CN" altLang="en-US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 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石 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 见</a:t>
            </a:r>
            <a:endParaRPr lang="zh-CN" altLang="en-US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156060" y="182880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975995" y="2052955"/>
            <a:ext cx="71913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        </a:t>
            </a:r>
            <a:r>
              <a:rPr lang="zh-CN" altLang="en-US" sz="2400">
                <a:solidFill>
                  <a:srgbClr val="FF0000"/>
                </a:solidFill>
              </a:rPr>
              <a:t>做任何事情都要开动脑筋，想办法才能获得成功。</a:t>
            </a:r>
            <a:endParaRPr lang="zh-CN" altLang="en-US" sz="240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6285" y="3876675"/>
            <a:ext cx="647700" cy="790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0" y="3985895"/>
            <a:ext cx="2924175" cy="571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3976370"/>
            <a:ext cx="2933700" cy="58102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54288"/>
          <p:cNvSpPr txBox="1"/>
          <p:nvPr/>
        </p:nvSpPr>
        <p:spPr>
          <a:xfrm>
            <a:off x="426964" y="876894"/>
            <a:ext cx="8174355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《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小蜗牛</a:t>
            </a:r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一课作者以蜗牛的视角为</a:t>
            </a:r>
            <a:endParaRPr lang="zh-CN" altLang="en-US" sz="3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l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我们展现了什么的变化情况？</a:t>
            </a:r>
            <a:endParaRPr lang="zh-CN" altLang="en-US" sz="3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614062" y="2934185"/>
            <a:ext cx="8181975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住 孩 玩 吧 发 芽 爬 呀 久 回 全 变 </a:t>
            </a:r>
            <a:endParaRPr lang="zh-CN" altLang="en-US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 妈 全 回 </a:t>
            </a:r>
            <a:endParaRPr lang="zh-CN" altLang="en-US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156060" y="182880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975995" y="2289175"/>
            <a:ext cx="71913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        </a:t>
            </a:r>
            <a:r>
              <a:rPr lang="zh-CN" altLang="en-US" sz="2400">
                <a:solidFill>
                  <a:srgbClr val="FF0000"/>
                </a:solidFill>
              </a:rPr>
              <a:t>展现了一年四季</a:t>
            </a:r>
            <a:r>
              <a:rPr lang="en-US" altLang="zh-CN" sz="2400">
                <a:solidFill>
                  <a:srgbClr val="FF0000"/>
                </a:solidFill>
              </a:rPr>
              <a:t>,</a:t>
            </a:r>
            <a:r>
              <a:rPr lang="zh-CN" altLang="en-US" sz="2400">
                <a:solidFill>
                  <a:srgbClr val="FF0000"/>
                </a:solidFill>
              </a:rPr>
              <a:t>自然变化的情况。</a:t>
            </a:r>
            <a:endParaRPr lang="zh-CN" altLang="en-US" sz="240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8610" y="4205605"/>
            <a:ext cx="647700" cy="7524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5885" y="4205605"/>
            <a:ext cx="2752725" cy="5524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860" y="4196080"/>
            <a:ext cx="2867025" cy="56197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 Box 11"/>
          <p:cNvSpPr txBox="1"/>
          <p:nvPr/>
        </p:nvSpPr>
        <p:spPr>
          <a:xfrm>
            <a:off x="868902" y="121609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乌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Text Box 11"/>
          <p:cNvSpPr txBox="1"/>
          <p:nvPr/>
        </p:nvSpPr>
        <p:spPr>
          <a:xfrm>
            <a:off x="2040477" y="123514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鸦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Text Box 11"/>
          <p:cNvSpPr txBox="1"/>
          <p:nvPr/>
        </p:nvSpPr>
        <p:spPr>
          <a:xfrm>
            <a:off x="3119977" y="123514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处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Text Box 11"/>
          <p:cNvSpPr txBox="1"/>
          <p:nvPr/>
        </p:nvSpPr>
        <p:spPr>
          <a:xfrm>
            <a:off x="5218652" y="121609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办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Text Box 11"/>
          <p:cNvSpPr txBox="1"/>
          <p:nvPr/>
        </p:nvSpPr>
        <p:spPr>
          <a:xfrm>
            <a:off x="6310217" y="122562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旁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Text Box 11"/>
          <p:cNvSpPr txBox="1"/>
          <p:nvPr/>
        </p:nvSpPr>
        <p:spPr>
          <a:xfrm>
            <a:off x="7363682" y="123514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许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Text Box 11"/>
          <p:cNvSpPr txBox="1"/>
          <p:nvPr/>
        </p:nvSpPr>
        <p:spPr>
          <a:xfrm>
            <a:off x="872077" y="254261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法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Text Box 11"/>
          <p:cNvSpPr txBox="1"/>
          <p:nvPr/>
        </p:nvSpPr>
        <p:spPr>
          <a:xfrm>
            <a:off x="1976977" y="255213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放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4" name="Text Box 11"/>
          <p:cNvSpPr txBox="1"/>
          <p:nvPr/>
        </p:nvSpPr>
        <p:spPr>
          <a:xfrm>
            <a:off x="3017742" y="256166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进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11"/>
          <p:cNvSpPr txBox="1"/>
          <p:nvPr/>
        </p:nvSpPr>
        <p:spPr>
          <a:xfrm>
            <a:off x="4183602" y="123514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3"/>
          <p:cNvGrpSpPr/>
          <p:nvPr/>
        </p:nvGrpSpPr>
        <p:grpSpPr>
          <a:xfrm>
            <a:off x="-42" y="170459"/>
            <a:ext cx="1884998" cy="398381"/>
            <a:chOff x="458" y="988"/>
            <a:chExt cx="4134" cy="9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z="1800" strike="noStrike" noProof="1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3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en-US" altLang="zh-CN" sz="2100" b="1" strike="noStrike" noProof="1"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会认的字</a:t>
              </a:r>
              <a:endParaRPr lang="en-US" altLang="zh-CN" sz="2100" b="1" strike="noStrike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6" name="云形标注 75"/>
          <p:cNvSpPr/>
          <p:nvPr/>
        </p:nvSpPr>
        <p:spPr>
          <a:xfrm>
            <a:off x="5800011" y="2515076"/>
            <a:ext cx="2507456" cy="1020366"/>
          </a:xfrm>
          <a:prstGeom prst="cloudCallout">
            <a:avLst>
              <a:gd name="adj1" fmla="val -55966"/>
              <a:gd name="adj2" fmla="val -4372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 fontAlgn="auto"/>
            <a:r>
              <a:rPr lang="zh-CN" altLang="en-US" sz="2100" b="1" strike="noStrike" noProof="1" smtClean="0">
                <a:solidFill>
                  <a:schemeClr val="tx1"/>
                </a:solidFill>
              </a:rPr>
              <a:t>你能把这些生字都读正确吗？</a:t>
            </a:r>
            <a:endParaRPr lang="zh-CN" altLang="en-US" sz="2100" b="1" strike="noStrike" noProof="1">
              <a:solidFill>
                <a:schemeClr val="tx1"/>
              </a:solidFill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899" y="3584258"/>
            <a:ext cx="1531144" cy="125491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 Box 11"/>
          <p:cNvSpPr txBox="1"/>
          <p:nvPr/>
        </p:nvSpPr>
        <p:spPr>
          <a:xfrm>
            <a:off x="4052792" y="256166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3878342" y="3719989"/>
          <a:ext cx="1461135" cy="114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525"/>
                <a:gridCol w="562610"/>
              </a:tblGrid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100"/>
                        <a:t>字音</a:t>
                      </a:r>
                      <a:endParaRPr lang="zh-CN" altLang="zh-CN" sz="1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汉字</a:t>
                      </a:r>
                      <a:endParaRPr lang="zh-CN" altLang="en-US" sz="1100"/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>
                          <a:sym typeface="+mn-ea"/>
                        </a:rPr>
                        <a:t>后鼻音</a:t>
                      </a:r>
                      <a:endParaRPr lang="zh-CN" altLang="en-US" sz="1100">
                        <a:sym typeface="+mn-ea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放  旁</a:t>
                      </a:r>
                      <a:endParaRPr lang="zh-CN" altLang="en-US" sz="1100"/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前鼻音</a:t>
                      </a:r>
                      <a:endParaRPr lang="zh-CN" altLang="en-US" sz="1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进</a:t>
                      </a:r>
                      <a:endParaRPr lang="zh-CN" altLang="en-US" sz="1100"/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翘舌音</a:t>
                      </a:r>
                      <a:endParaRPr lang="zh-CN" altLang="en-US" sz="1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 dirty="0"/>
                        <a:t>处  找</a:t>
                      </a:r>
                      <a:endParaRPr lang="zh-CN" altLang="en-US" sz="11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078229" y="890905"/>
            <a:ext cx="9564961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wū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      </a:t>
            </a:r>
            <a:r>
              <a:rPr lang="en-US" altLang="zh-CN" sz="2000" dirty="0" err="1" smtClean="0">
                <a:latin typeface="汉语拼音" pitchFamily="34" charset="0"/>
                <a:cs typeface="汉语拼音" pitchFamily="34" charset="0"/>
              </a:rPr>
              <a:t>yā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       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chù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 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zhǎo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bàn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páng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  </a:t>
            </a:r>
            <a:r>
              <a:rPr lang="en-US" altLang="zh-CN" sz="2000" dirty="0" err="1" smtClean="0">
                <a:latin typeface="汉语拼音" pitchFamily="34" charset="0"/>
                <a:cs typeface="汉语拼音" pitchFamily="34" charset="0"/>
              </a:rPr>
              <a:t>xǔ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</a:t>
            </a:r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fǎ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    </a:t>
            </a:r>
            <a:r>
              <a:rPr lang="en-US" altLang="zh-CN" sz="2000" dirty="0" err="1" smtClean="0">
                <a:latin typeface="汉语拼音" pitchFamily="34" charset="0"/>
                <a:cs typeface="汉语拼音" pitchFamily="34" charset="0"/>
              </a:rPr>
              <a:t>fàng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      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jìn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     </a:t>
            </a:r>
            <a:r>
              <a:rPr lang="en-US" altLang="zh-CN" sz="2000" dirty="0" err="1" smtClean="0">
                <a:latin typeface="汉语拼音" pitchFamily="34" charset="0"/>
                <a:cs typeface="汉语拼音" pitchFamily="34" charset="0"/>
              </a:rPr>
              <a:t>gāo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</a:t>
            </a:r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75606"/>
            <a:ext cx="7056784" cy="1794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本单元还有几篇需要我们背诵的课文，快来背一背吧！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30190" y="1179195"/>
            <a:ext cx="3813810" cy="3636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/>
              <a:t>下雪啦，下雪啦！</a:t>
            </a:r>
            <a:endParaRPr lang="zh-CN" altLang="en-US" sz="2400"/>
          </a:p>
          <a:p>
            <a:pPr>
              <a:lnSpc>
                <a:spcPct val="120000"/>
              </a:lnSpc>
            </a:pPr>
            <a:r>
              <a:rPr lang="zh-CN" altLang="en-US" sz="2400"/>
              <a:t>雪地里来了一群小画家。</a:t>
            </a:r>
            <a:endParaRPr lang="zh-CN" altLang="en-US" sz="2400"/>
          </a:p>
          <a:p>
            <a:pPr>
              <a:lnSpc>
                <a:spcPct val="120000"/>
              </a:lnSpc>
            </a:pPr>
            <a:r>
              <a:rPr lang="zh-CN" altLang="en-US" sz="2400"/>
              <a:t>小鸡画竹叶，小狗画梅花，</a:t>
            </a:r>
            <a:endParaRPr lang="zh-CN" altLang="en-US" sz="2400"/>
          </a:p>
          <a:p>
            <a:pPr>
              <a:lnSpc>
                <a:spcPct val="120000"/>
              </a:lnSpc>
            </a:pPr>
            <a:r>
              <a:rPr lang="zh-CN" altLang="en-US" sz="2400"/>
              <a:t>小鸭画枫叶，小马画月牙。</a:t>
            </a:r>
            <a:endParaRPr lang="zh-CN" altLang="en-US" sz="2400"/>
          </a:p>
          <a:p>
            <a:pPr>
              <a:lnSpc>
                <a:spcPct val="120000"/>
              </a:lnSpc>
            </a:pPr>
            <a:r>
              <a:rPr lang="zh-CN" altLang="en-US" sz="2400"/>
              <a:t>不用颜料不用笔，</a:t>
            </a:r>
            <a:endParaRPr lang="zh-CN" altLang="en-US" sz="2400"/>
          </a:p>
          <a:p>
            <a:pPr>
              <a:lnSpc>
                <a:spcPct val="120000"/>
              </a:lnSpc>
            </a:pPr>
            <a:r>
              <a:rPr lang="zh-CN" altLang="en-US" sz="2400"/>
              <a:t>几步就成一幅画。</a:t>
            </a:r>
            <a:endParaRPr lang="zh-CN" altLang="en-US" sz="2400"/>
          </a:p>
          <a:p>
            <a:pPr>
              <a:lnSpc>
                <a:spcPct val="120000"/>
              </a:lnSpc>
            </a:pPr>
            <a:r>
              <a:rPr lang="zh-CN" altLang="en-US" sz="2400"/>
              <a:t>青蛙为什么没参加？</a:t>
            </a:r>
            <a:endParaRPr lang="zh-CN" altLang="en-US" sz="2400"/>
          </a:p>
          <a:p>
            <a:pPr>
              <a:lnSpc>
                <a:spcPct val="120000"/>
              </a:lnSpc>
            </a:pPr>
            <a:r>
              <a:rPr lang="zh-CN" altLang="en-US" sz="2400"/>
              <a:t>他在洞里睡着啦。</a:t>
            </a:r>
            <a:endParaRPr lang="zh-CN" altLang="en-US" sz="240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800" y="1403350"/>
            <a:ext cx="4506595" cy="31877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957445" y="363855"/>
            <a:ext cx="337312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/>
              <a:t>《雪地里的小画家》</a:t>
            </a:r>
            <a:endParaRPr lang="zh-CN" altLang="en-US" sz="2400"/>
          </a:p>
          <a:p>
            <a:pPr algn="ctr"/>
            <a:r>
              <a:rPr lang="zh-CN" altLang="en-US"/>
              <a:t>程宏明</a:t>
            </a:r>
            <a:endParaRPr lang="zh-CN" altLang="en-US"/>
          </a:p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40785" y="3056890"/>
            <a:ext cx="879475" cy="10287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255" y="967105"/>
            <a:ext cx="986155" cy="10801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0785" y="4062730"/>
            <a:ext cx="981710" cy="10807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0785" y="2086610"/>
            <a:ext cx="809625" cy="9702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26720" y="334010"/>
            <a:ext cx="6086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把小蜗牛看到的四季景色变化连一连。</a:t>
            </a:r>
            <a:endParaRPr lang="zh-CN" altLang="en-US" sz="2800"/>
          </a:p>
        </p:txBody>
      </p:sp>
      <p:sp>
        <p:nvSpPr>
          <p:cNvPr id="7" name="文本框 6"/>
          <p:cNvSpPr txBox="1"/>
          <p:nvPr/>
        </p:nvSpPr>
        <p:spPr>
          <a:xfrm>
            <a:off x="5603875" y="967105"/>
            <a:ext cx="5452745" cy="383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90000"/>
              </a:lnSpc>
            </a:pPr>
            <a:r>
              <a:rPr lang="zh-CN" altLang="en-US" sz="3200"/>
              <a:t>树叶黄了      </a:t>
            </a:r>
            <a:endParaRPr lang="zh-CN" altLang="en-US" sz="3200"/>
          </a:p>
          <a:p>
            <a:pPr>
              <a:lnSpc>
                <a:spcPct val="190000"/>
              </a:lnSpc>
            </a:pPr>
            <a:r>
              <a:rPr lang="zh-CN" altLang="en-US" sz="3200"/>
              <a:t>树叶发芽</a:t>
            </a:r>
            <a:endParaRPr lang="zh-CN" altLang="en-US" sz="3200"/>
          </a:p>
          <a:p>
            <a:pPr>
              <a:lnSpc>
                <a:spcPct val="190000"/>
              </a:lnSpc>
            </a:pPr>
            <a:r>
              <a:rPr lang="zh-CN" altLang="en-US" sz="3200"/>
              <a:t>树叶碧绿碧绿</a:t>
            </a:r>
            <a:endParaRPr lang="zh-CN" altLang="en-US" sz="3200"/>
          </a:p>
          <a:p>
            <a:pPr>
              <a:lnSpc>
                <a:spcPct val="190000"/>
              </a:lnSpc>
            </a:pPr>
            <a:r>
              <a:rPr lang="zh-CN" altLang="en-US" sz="3200"/>
              <a:t>树叶落了</a:t>
            </a:r>
            <a:endParaRPr lang="zh-CN" altLang="en-US" sz="3200"/>
          </a:p>
        </p:txBody>
      </p:sp>
      <p:sp>
        <p:nvSpPr>
          <p:cNvPr id="8" name="文本框 7"/>
          <p:cNvSpPr txBox="1"/>
          <p:nvPr/>
        </p:nvSpPr>
        <p:spPr>
          <a:xfrm>
            <a:off x="1513205" y="1237615"/>
            <a:ext cx="481965" cy="3291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/>
              <a:t>春夏秋冬</a:t>
            </a:r>
            <a:endParaRPr lang="zh-CN" altLang="en-US" sz="4000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2202180" y="1600835"/>
            <a:ext cx="1198245" cy="2336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329180" y="2576195"/>
            <a:ext cx="1456690" cy="7734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4620260" y="4295775"/>
            <a:ext cx="1198245" cy="2336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4620260" y="3290570"/>
            <a:ext cx="1198245" cy="2336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4550410" y="1765935"/>
            <a:ext cx="1177290" cy="8102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722495" y="1471295"/>
            <a:ext cx="1005205" cy="11620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2202180" y="2633345"/>
            <a:ext cx="1446530" cy="6572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endCxn id="4" idx="1"/>
          </p:cNvCxnSpPr>
          <p:nvPr/>
        </p:nvCxnSpPr>
        <p:spPr>
          <a:xfrm>
            <a:off x="2202180" y="4295775"/>
            <a:ext cx="1538605" cy="3073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 Box 11"/>
          <p:cNvSpPr txBox="1"/>
          <p:nvPr/>
        </p:nvSpPr>
        <p:spPr>
          <a:xfrm>
            <a:off x="861282" y="120847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住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Text Box 11"/>
          <p:cNvSpPr txBox="1"/>
          <p:nvPr/>
        </p:nvSpPr>
        <p:spPr>
          <a:xfrm>
            <a:off x="2032857" y="122752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孩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Text Box 11"/>
          <p:cNvSpPr txBox="1"/>
          <p:nvPr/>
        </p:nvSpPr>
        <p:spPr>
          <a:xfrm>
            <a:off x="3112357" y="122752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玩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Text Box 11"/>
          <p:cNvSpPr txBox="1"/>
          <p:nvPr/>
        </p:nvSpPr>
        <p:spPr>
          <a:xfrm>
            <a:off x="5211032" y="120847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Text Box 11"/>
          <p:cNvSpPr txBox="1"/>
          <p:nvPr/>
        </p:nvSpPr>
        <p:spPr>
          <a:xfrm>
            <a:off x="6302597" y="121800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芽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Text Box 11"/>
          <p:cNvSpPr txBox="1"/>
          <p:nvPr/>
        </p:nvSpPr>
        <p:spPr>
          <a:xfrm>
            <a:off x="7356062" y="122752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爬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11"/>
          <p:cNvSpPr txBox="1"/>
          <p:nvPr/>
        </p:nvSpPr>
        <p:spPr>
          <a:xfrm>
            <a:off x="4175982" y="122752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吧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3"/>
          <p:cNvGrpSpPr/>
          <p:nvPr/>
        </p:nvGrpSpPr>
        <p:grpSpPr>
          <a:xfrm>
            <a:off x="-42" y="162839"/>
            <a:ext cx="1884998" cy="398381"/>
            <a:chOff x="458" y="988"/>
            <a:chExt cx="4134" cy="9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z="1800" strike="noStrike" noProof="1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3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en-US" altLang="zh-CN" sz="2100" b="1" strike="noStrike" noProof="1"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会认的字</a:t>
              </a:r>
              <a:endParaRPr lang="en-US" altLang="zh-CN" sz="2100" b="1" strike="noStrike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6" name="云形标注 75"/>
          <p:cNvSpPr/>
          <p:nvPr/>
        </p:nvSpPr>
        <p:spPr>
          <a:xfrm>
            <a:off x="6392466" y="2755106"/>
            <a:ext cx="2507456" cy="1020366"/>
          </a:xfrm>
          <a:prstGeom prst="cloudCallout">
            <a:avLst>
              <a:gd name="adj1" fmla="val -57865"/>
              <a:gd name="adj2" fmla="val -50257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 fontAlgn="auto"/>
            <a:r>
              <a:rPr lang="zh-CN" altLang="en-US" sz="2100" b="1" strike="noStrike" noProof="1" smtClean="0">
                <a:solidFill>
                  <a:schemeClr val="tx1"/>
                </a:solidFill>
              </a:rPr>
              <a:t>你能把这些生字都读正确吗？</a:t>
            </a:r>
            <a:endParaRPr lang="zh-CN" altLang="en-US" sz="2100" b="1" strike="noStrike" noProof="1">
              <a:solidFill>
                <a:schemeClr val="tx1"/>
              </a:solidFill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2"/>
            </p:custDataLst>
          </p:nvPr>
        </p:nvGraphicFramePr>
        <p:xfrm>
          <a:off x="6625494" y="3989100"/>
          <a:ext cx="1461135" cy="857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525"/>
                <a:gridCol w="562610"/>
              </a:tblGrid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100" dirty="0"/>
                        <a:t>字音</a:t>
                      </a:r>
                      <a:endParaRPr lang="zh-CN" altLang="zh-CN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汉字</a:t>
                      </a:r>
                      <a:endParaRPr lang="zh-CN" altLang="en-US" sz="1100"/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100" dirty="0">
                          <a:sym typeface="+mn-ea"/>
                        </a:rPr>
                        <a:t>翘舌音</a:t>
                      </a:r>
                      <a:endParaRPr lang="zh-CN" altLang="zh-CN" sz="1100" dirty="0">
                        <a:sym typeface="+mn-ea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 dirty="0"/>
                        <a:t>住</a:t>
                      </a:r>
                      <a:endParaRPr lang="zh-CN" altLang="en-US" sz="1100" dirty="0"/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 dirty="0"/>
                        <a:t>三拼音节</a:t>
                      </a:r>
                      <a:endParaRPr lang="zh-CN" alt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 dirty="0" smtClean="0"/>
                        <a:t>全 变</a:t>
                      </a:r>
                      <a:endParaRPr lang="zh-CN" altLang="en-US" sz="11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956809" y="819001"/>
            <a:ext cx="96332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zhù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     </a:t>
            </a:r>
            <a:r>
              <a:rPr lang="en-US" altLang="zh-CN" sz="2000" dirty="0" err="1" smtClean="0">
                <a:latin typeface="汉语拼音" pitchFamily="34" charset="0"/>
                <a:cs typeface="汉语拼音" pitchFamily="34" charset="0"/>
              </a:rPr>
              <a:t>hái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        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wán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 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bā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  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fā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     </a:t>
            </a:r>
            <a:r>
              <a:rPr lang="en-US" altLang="zh-CN" sz="2000" dirty="0" err="1" smtClean="0">
                <a:latin typeface="汉语拼音" pitchFamily="34" charset="0"/>
                <a:cs typeface="汉语拼音" pitchFamily="34" charset="0"/>
              </a:rPr>
              <a:t>yá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         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pá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</a:t>
            </a:r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yā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    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jiǔ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      </a:t>
            </a:r>
            <a:r>
              <a:rPr lang="en-US" altLang="zh-CN" sz="2000" dirty="0" err="1" smtClean="0">
                <a:latin typeface="汉语拼音" pitchFamily="34" charset="0"/>
                <a:cs typeface="汉语拼音" pitchFamily="34" charset="0"/>
              </a:rPr>
              <a:t>huí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        </a:t>
            </a:r>
            <a:r>
              <a:rPr lang="en-US" altLang="zh-CN" sz="2000" dirty="0" err="1" smtClean="0">
                <a:latin typeface="汉语拼音" pitchFamily="34" charset="0"/>
                <a:cs typeface="汉语拼音" pitchFamily="34" charset="0"/>
              </a:rPr>
              <a:t>quán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    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biàn</a:t>
            </a:r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en-US" altLang="zh-CN" sz="2000" dirty="0" smtClean="0">
              <a:latin typeface="汉语拼音" pitchFamily="34" charset="0"/>
              <a:cs typeface="汉语拼音" pitchFamily="34" charset="0"/>
            </a:endParaRPr>
          </a:p>
          <a:p>
            <a:r>
              <a:rPr lang="en-US" altLang="zh-CN" sz="2000" dirty="0" err="1" smtClean="0">
                <a:latin typeface="汉语拼音" pitchFamily="34" charset="0"/>
                <a:cs typeface="汉语拼音" pitchFamily="34" charset="0"/>
              </a:rPr>
              <a:t>gōng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      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chǎng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yī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en-US" altLang="zh-CN" sz="2000" dirty="0" err="1">
                <a:latin typeface="汉语拼音" pitchFamily="34" charset="0"/>
                <a:cs typeface="汉语拼音" pitchFamily="34" charset="0"/>
              </a:rPr>
              <a:t>yuàn</a:t>
            </a:r>
            <a:r>
              <a:rPr lang="en-US" altLang="zh-CN" sz="2000" dirty="0">
                <a:latin typeface="汉语拼音" pitchFamily="34" charset="0"/>
                <a:cs typeface="汉语拼音" pitchFamily="34" charset="0"/>
              </a:rPr>
              <a:t>       </a:t>
            </a:r>
            <a:r>
              <a:rPr lang="en-US" altLang="zh-CN" sz="2000" dirty="0" err="1" smtClean="0">
                <a:latin typeface="汉语拼音" pitchFamily="34" charset="0"/>
                <a:cs typeface="汉语拼音" pitchFamily="34" charset="0"/>
              </a:rPr>
              <a:t>shēng</a:t>
            </a:r>
            <a:r>
              <a:rPr lang="en-US" altLang="zh-CN" sz="2000" dirty="0" smtClean="0">
                <a:latin typeface="汉语拼音" pitchFamily="34" charset="0"/>
                <a:cs typeface="汉语拼音" pitchFamily="34" charset="0"/>
              </a:rPr>
              <a:t>  </a:t>
            </a:r>
            <a:endParaRPr lang="en-US" altLang="zh-CN" sz="2000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6" name="Text Box 11"/>
          <p:cNvSpPr txBox="1"/>
          <p:nvPr/>
        </p:nvSpPr>
        <p:spPr>
          <a:xfrm>
            <a:off x="891762" y="253499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呀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 Box 11"/>
          <p:cNvSpPr txBox="1"/>
          <p:nvPr/>
        </p:nvSpPr>
        <p:spPr>
          <a:xfrm>
            <a:off x="1996662" y="254451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久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11"/>
          <p:cNvSpPr txBox="1"/>
          <p:nvPr/>
        </p:nvSpPr>
        <p:spPr>
          <a:xfrm>
            <a:off x="3037427" y="255404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11"/>
          <p:cNvSpPr txBox="1"/>
          <p:nvPr/>
        </p:nvSpPr>
        <p:spPr>
          <a:xfrm>
            <a:off x="4059142" y="255404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 Box 11"/>
          <p:cNvSpPr txBox="1"/>
          <p:nvPr/>
        </p:nvSpPr>
        <p:spPr>
          <a:xfrm>
            <a:off x="5108162" y="255404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11"/>
          <p:cNvSpPr txBox="1"/>
          <p:nvPr/>
        </p:nvSpPr>
        <p:spPr>
          <a:xfrm>
            <a:off x="891762" y="389643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 Box 11"/>
          <p:cNvSpPr txBox="1"/>
          <p:nvPr/>
        </p:nvSpPr>
        <p:spPr>
          <a:xfrm>
            <a:off x="1996662" y="390595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厂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 Box 11"/>
          <p:cNvSpPr txBox="1"/>
          <p:nvPr/>
        </p:nvSpPr>
        <p:spPr>
          <a:xfrm>
            <a:off x="3037427" y="391548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医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 Box 11"/>
          <p:cNvSpPr txBox="1"/>
          <p:nvPr/>
        </p:nvSpPr>
        <p:spPr>
          <a:xfrm>
            <a:off x="4059142" y="391548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院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 Box 11"/>
          <p:cNvSpPr txBox="1"/>
          <p:nvPr/>
        </p:nvSpPr>
        <p:spPr>
          <a:xfrm>
            <a:off x="5108162" y="391548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endParaRPr lang="zh-CN" altLang="en-US" sz="50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02590" y="421005"/>
            <a:ext cx="69996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按照时间顺序来叙述</a:t>
            </a:r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432435" y="1082675"/>
            <a:ext cx="85305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/>
              <a:t>        </a:t>
            </a:r>
            <a:r>
              <a:rPr lang="zh-CN" altLang="en-US" sz="3600" dirty="0"/>
              <a:t>时间顺序就是按照时间发展的先后顺序来一一介绍。《小蜗牛》就是按照春、夏、秋、冬的顺序写出了不同季节的景物特点。我们在平时也可以这样来写，比如自己外出旅游时可以按照</a:t>
            </a:r>
            <a:r>
              <a:rPr lang="en-US" altLang="zh-CN" sz="3600" dirty="0"/>
              <a:t>“</a:t>
            </a:r>
            <a:r>
              <a:rPr lang="zh-CN" altLang="en-US" sz="3600" dirty="0"/>
              <a:t>早上，中午，晚上</a:t>
            </a:r>
            <a:r>
              <a:rPr lang="en-US" altLang="zh-CN" sz="3600" dirty="0"/>
              <a:t>”</a:t>
            </a:r>
            <a:r>
              <a:rPr lang="zh-CN" altLang="en-US" sz="3600" dirty="0"/>
              <a:t>的时间顺序来写。</a:t>
            </a:r>
            <a:endParaRPr lang="zh-CN" altLang="en-US" sz="36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对角圆角矩形 26"/>
          <p:cNvSpPr/>
          <p:nvPr/>
        </p:nvSpPr>
        <p:spPr>
          <a:xfrm>
            <a:off x="2760900" y="189308"/>
            <a:ext cx="3509963" cy="563165"/>
          </a:xfrm>
          <a:prstGeom prst="round2Diag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srgbClr val="E46C0A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读一读，写一写</a:t>
            </a:r>
            <a:endParaRPr kumimoji="0" lang="zh-CN" altLang="en-US" sz="2700" b="1" i="0" u="none" strike="noStrike" kern="1200" cap="none" spc="0" normalizeH="0" baseline="0" noProof="0" dirty="0">
              <a:ln>
                <a:noFill/>
              </a:ln>
              <a:solidFill>
                <a:srgbClr val="E46C0A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sp>
        <p:nvSpPr>
          <p:cNvPr id="7170" name="TextBox 2"/>
          <p:cNvSpPr txBox="1"/>
          <p:nvPr/>
        </p:nvSpPr>
        <p:spPr>
          <a:xfrm>
            <a:off x="1728788" y="1553766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49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1" name="TextBox 3"/>
          <p:cNvSpPr txBox="1"/>
          <p:nvPr/>
        </p:nvSpPr>
        <p:spPr>
          <a:xfrm>
            <a:off x="1839516" y="964406"/>
            <a:ext cx="859531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zhú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7172" name="TextBox 4"/>
          <p:cNvSpPr txBox="1"/>
          <p:nvPr/>
        </p:nvSpPr>
        <p:spPr>
          <a:xfrm>
            <a:off x="3071813" y="1219200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3" name="TextBox 5"/>
          <p:cNvSpPr txBox="1"/>
          <p:nvPr/>
        </p:nvSpPr>
        <p:spPr>
          <a:xfrm>
            <a:off x="3080147" y="1840706"/>
            <a:ext cx="287147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：竹笋  竹叶  竹篮  竹子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4" name="TextBox 13"/>
          <p:cNvSpPr txBox="1"/>
          <p:nvPr/>
        </p:nvSpPr>
        <p:spPr>
          <a:xfrm>
            <a:off x="3090863" y="2164556"/>
            <a:ext cx="4193381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巧记：左边一把无钩伞，右边一把伞有钩。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5" name="TextBox 14"/>
          <p:cNvSpPr txBox="1"/>
          <p:nvPr/>
        </p:nvSpPr>
        <p:spPr>
          <a:xfrm>
            <a:off x="3071812" y="1540669"/>
            <a:ext cx="4482704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书写提示：左稍小右稍大。</a:t>
            </a:r>
            <a:endParaRPr lang="en-US" altLang="zh-CN" sz="15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7176" name="TextBox 16"/>
          <p:cNvSpPr txBox="1"/>
          <p:nvPr/>
        </p:nvSpPr>
        <p:spPr>
          <a:xfrm>
            <a:off x="1682354" y="3345656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endParaRPr lang="zh-CN" altLang="en-US" sz="49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7" name="TextBox 17"/>
          <p:cNvSpPr txBox="1"/>
          <p:nvPr/>
        </p:nvSpPr>
        <p:spPr>
          <a:xfrm>
            <a:off x="2008585" y="2757488"/>
            <a:ext cx="660758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yá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7178" name="TextBox 18"/>
          <p:cNvSpPr txBox="1"/>
          <p:nvPr/>
        </p:nvSpPr>
        <p:spPr>
          <a:xfrm>
            <a:off x="2963466" y="3003947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9" name="TextBox 20"/>
          <p:cNvSpPr txBox="1"/>
          <p:nvPr/>
        </p:nvSpPr>
        <p:spPr>
          <a:xfrm>
            <a:off x="3022997" y="3644503"/>
            <a:ext cx="287147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：月牙  牙齿  门牙  刷牙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80" name="TextBox 21"/>
          <p:cNvSpPr txBox="1"/>
          <p:nvPr/>
        </p:nvSpPr>
        <p:spPr>
          <a:xfrm>
            <a:off x="3027760" y="3929063"/>
            <a:ext cx="296941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巧记：像乐不是乐，比乐少一点。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81" name="TextBox 23"/>
          <p:cNvSpPr txBox="1"/>
          <p:nvPr/>
        </p:nvSpPr>
        <p:spPr>
          <a:xfrm>
            <a:off x="2963466" y="3350419"/>
            <a:ext cx="4657725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书写提示：竖折的竖要短。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41"/>
          <p:cNvGrpSpPr/>
          <p:nvPr/>
        </p:nvGrpSpPr>
        <p:grpSpPr>
          <a:xfrm>
            <a:off x="1692539" y="3303434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43" name="矩形 4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直接连接符 4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45" name="直接连接符 4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7183" name="TextBox 23"/>
          <p:cNvSpPr txBox="1"/>
          <p:nvPr/>
        </p:nvSpPr>
        <p:spPr>
          <a:xfrm>
            <a:off x="1722835" y="3219450"/>
            <a:ext cx="953690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牙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46"/>
          <p:cNvGrpSpPr/>
          <p:nvPr/>
        </p:nvGrpSpPr>
        <p:grpSpPr>
          <a:xfrm>
            <a:off x="1696784" y="1541487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48" name="矩形 4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直接连接符 4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50" name="直接连接符 4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7185" name="TextBox 23"/>
          <p:cNvSpPr txBox="1"/>
          <p:nvPr/>
        </p:nvSpPr>
        <p:spPr>
          <a:xfrm>
            <a:off x="1775222" y="1459706"/>
            <a:ext cx="92154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竹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86" name="矩形 51"/>
          <p:cNvSpPr/>
          <p:nvPr/>
        </p:nvSpPr>
        <p:spPr>
          <a:xfrm>
            <a:off x="3027760" y="4229100"/>
            <a:ext cx="45935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造句：我们每天都要刷牙，这样才能保持口腔清洁。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87" name="矩形 52"/>
          <p:cNvSpPr/>
          <p:nvPr/>
        </p:nvSpPr>
        <p:spPr>
          <a:xfrm>
            <a:off x="3080147" y="2444353"/>
            <a:ext cx="229235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造句：大熊猫爱吃竹子。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88" name="Picture 1" descr="C:\Users\Administrator\AppData\Roaming\Tencent\Users\56229019\QQ\WinTemp\RichOle\S%WGW7$E~RPIE%P)VG%R33J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63554" y="1219200"/>
            <a:ext cx="1732359" cy="33456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9" name="Picture 2" descr="C:\Users\Administrator\AppData\Roaming\Tencent\Users\56229019\QQ\WinTemp\RichOle\E}65HZ1%J)Z_{IUUB%H%UO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9975" y="3095625"/>
            <a:ext cx="1189435" cy="3286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Box 17"/>
          <p:cNvSpPr txBox="1"/>
          <p:nvPr/>
        </p:nvSpPr>
        <p:spPr>
          <a:xfrm>
            <a:off x="1733550" y="239316"/>
            <a:ext cx="309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zh-CN" sz="3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194" name="TextBox 2"/>
          <p:cNvSpPr txBox="1"/>
          <p:nvPr/>
        </p:nvSpPr>
        <p:spPr>
          <a:xfrm>
            <a:off x="1763316" y="1263254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49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5" name="TextBox 4"/>
          <p:cNvSpPr txBox="1"/>
          <p:nvPr/>
        </p:nvSpPr>
        <p:spPr>
          <a:xfrm>
            <a:off x="3114675" y="883444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6" name="TextBox 5"/>
          <p:cNvSpPr txBox="1"/>
          <p:nvPr/>
        </p:nvSpPr>
        <p:spPr>
          <a:xfrm>
            <a:off x="3114675" y="1550194"/>
            <a:ext cx="363982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：骑马  马脚  马上  马虎  小马　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7" name="TextBox 13"/>
          <p:cNvSpPr txBox="1"/>
          <p:nvPr/>
        </p:nvSpPr>
        <p:spPr>
          <a:xfrm>
            <a:off x="3125391" y="1847850"/>
            <a:ext cx="3794521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巧记：四蹄飞奔鬃毛抖，骑兵爱它如战友。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8" name="TextBox 14"/>
          <p:cNvSpPr txBox="1"/>
          <p:nvPr/>
        </p:nvSpPr>
        <p:spPr>
          <a:xfrm>
            <a:off x="3095625" y="1221581"/>
            <a:ext cx="4393406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书写提示：竖折折钩的折钩向左斜。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9" name="TextBox 16"/>
          <p:cNvSpPr txBox="1"/>
          <p:nvPr/>
        </p:nvSpPr>
        <p:spPr>
          <a:xfrm>
            <a:off x="1721644" y="3082528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endParaRPr lang="zh-CN" altLang="en-US" sz="49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00" name="TextBox 17"/>
          <p:cNvSpPr txBox="1"/>
          <p:nvPr/>
        </p:nvSpPr>
        <p:spPr>
          <a:xfrm>
            <a:off x="1865710" y="2493169"/>
            <a:ext cx="108267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yòng</a:t>
            </a:r>
            <a:endParaRPr lang="en-US" altLang="zh-CN" sz="3000" dirty="0" err="1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8201" name="TextBox 18"/>
          <p:cNvSpPr txBox="1"/>
          <p:nvPr/>
        </p:nvSpPr>
        <p:spPr>
          <a:xfrm>
            <a:off x="3051572" y="2770585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02" name="TextBox 20"/>
          <p:cNvSpPr txBox="1"/>
          <p:nvPr/>
        </p:nvSpPr>
        <p:spPr>
          <a:xfrm>
            <a:off x="3061097" y="3415903"/>
            <a:ext cx="2294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：不用  用笔  用功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03" name="TextBox 21"/>
          <p:cNvSpPr txBox="1"/>
          <p:nvPr/>
        </p:nvSpPr>
        <p:spPr>
          <a:xfrm>
            <a:off x="3092053" y="3694510"/>
            <a:ext cx="396835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巧记：月里多一竖。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04" name="TextBox 23"/>
          <p:cNvSpPr txBox="1"/>
          <p:nvPr/>
        </p:nvSpPr>
        <p:spPr>
          <a:xfrm>
            <a:off x="3006328" y="3115866"/>
            <a:ext cx="448270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书写提示：首笔是竖撇，不是竖。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30"/>
          <p:cNvGrpSpPr/>
          <p:nvPr/>
        </p:nvGrpSpPr>
        <p:grpSpPr>
          <a:xfrm>
            <a:off x="1731731" y="3039700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5" name="矩形 1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直接连接符 1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17" name="直接连接符 1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8206" name="TextBox 23"/>
          <p:cNvSpPr txBox="1"/>
          <p:nvPr/>
        </p:nvSpPr>
        <p:spPr>
          <a:xfrm>
            <a:off x="1807369" y="2955131"/>
            <a:ext cx="953691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35"/>
          <p:cNvGrpSpPr/>
          <p:nvPr/>
        </p:nvGrpSpPr>
        <p:grpSpPr>
          <a:xfrm>
            <a:off x="1731133" y="1251074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0" name="矩形 1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直接连接符 20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2" name="直接连接符 21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8208" name="TextBox 23"/>
          <p:cNvSpPr txBox="1"/>
          <p:nvPr/>
        </p:nvSpPr>
        <p:spPr>
          <a:xfrm>
            <a:off x="1785938" y="1125141"/>
            <a:ext cx="92035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马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09" name="矩形 23"/>
          <p:cNvSpPr/>
          <p:nvPr/>
        </p:nvSpPr>
        <p:spPr>
          <a:xfrm>
            <a:off x="3144441" y="2149079"/>
            <a:ext cx="248412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造句：爷爷非常喜欢骑马。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10" name="矩形 24"/>
          <p:cNvSpPr/>
          <p:nvPr/>
        </p:nvSpPr>
        <p:spPr>
          <a:xfrm>
            <a:off x="3062288" y="3973116"/>
            <a:ext cx="4426744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造句：小动物们不用笔就能画出一幅幅画，真奇妙！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211" name="Picture 1" descr="C:\Users\Administrator\AppData\Roaming\Tencent\Users\56229019\QQ\WinTemp\RichOle\0P1RS7}$7%ESB9@~V[RW5C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000" y="932260"/>
            <a:ext cx="841772" cy="3155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12" name="Picture 2" descr="C:\Users\Administrator\AppData\Roaming\Tencent\Users\56229019\QQ\WinTemp\RichOle\@%JFJS]LCCXWA3P_H~[JFF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7841" y="2793206"/>
            <a:ext cx="1553765" cy="323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17"/>
          <p:cNvSpPr txBox="1"/>
          <p:nvPr/>
        </p:nvSpPr>
        <p:spPr>
          <a:xfrm>
            <a:off x="1887300" y="694849"/>
            <a:ext cx="790601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mǎ</a:t>
            </a:r>
            <a:endParaRPr lang="en-US" altLang="zh-CN" sz="3000" dirty="0" err="1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Box 17"/>
          <p:cNvSpPr txBox="1"/>
          <p:nvPr/>
        </p:nvSpPr>
        <p:spPr>
          <a:xfrm>
            <a:off x="1666875" y="239316"/>
            <a:ext cx="309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zh-CN" sz="3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18" name="TextBox 4"/>
          <p:cNvSpPr txBox="1"/>
          <p:nvPr/>
        </p:nvSpPr>
        <p:spPr>
          <a:xfrm>
            <a:off x="3178969" y="857250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19" name="TextBox 5"/>
          <p:cNvSpPr txBox="1"/>
          <p:nvPr/>
        </p:nvSpPr>
        <p:spPr>
          <a:xfrm>
            <a:off x="3178969" y="1517491"/>
            <a:ext cx="34467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：所剩无几  几张  几天  几个人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0" name="TextBox 13"/>
          <p:cNvSpPr txBox="1"/>
          <p:nvPr/>
        </p:nvSpPr>
        <p:spPr>
          <a:xfrm>
            <a:off x="3208735" y="1799908"/>
            <a:ext cx="4095750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巧记：像九不是九，两面不出头。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1" name="TextBox 14"/>
          <p:cNvSpPr txBox="1"/>
          <p:nvPr/>
        </p:nvSpPr>
        <p:spPr>
          <a:xfrm>
            <a:off x="3161110" y="1195388"/>
            <a:ext cx="4392215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书写提示：横折弯钩的弯处圆转。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35"/>
          <p:cNvGrpSpPr/>
          <p:nvPr/>
        </p:nvGrpSpPr>
        <p:grpSpPr>
          <a:xfrm>
            <a:off x="1729046" y="1263642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8" name="矩形 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直接连接符 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10" name="直接连接符 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9223" name="TextBox 23"/>
          <p:cNvSpPr txBox="1"/>
          <p:nvPr/>
        </p:nvSpPr>
        <p:spPr>
          <a:xfrm>
            <a:off x="1783556" y="1138238"/>
            <a:ext cx="92154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几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4" name="矩形 11"/>
          <p:cNvSpPr/>
          <p:nvPr/>
        </p:nvSpPr>
        <p:spPr>
          <a:xfrm>
            <a:off x="3199210" y="2122091"/>
            <a:ext cx="344297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造句：没过几天，小狗就学会了打滚。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5" name="TextBox 17"/>
          <p:cNvSpPr txBox="1"/>
          <p:nvPr/>
        </p:nvSpPr>
        <p:spPr>
          <a:xfrm>
            <a:off x="1949054" y="635794"/>
            <a:ext cx="450764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jǐ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pic>
        <p:nvPicPr>
          <p:cNvPr id="9226" name="Picture 1" descr="C:\Users\Administrator\AppData\Roaming\Tencent\Users\56229019\QQ\WinTemp\RichOle\M]][CF)%TZI8$%`)E1)`%7I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42147" y="923925"/>
            <a:ext cx="711994" cy="352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7" name="TextBox 4"/>
          <p:cNvSpPr txBox="1"/>
          <p:nvPr/>
        </p:nvSpPr>
        <p:spPr>
          <a:xfrm>
            <a:off x="3040856" y="2947988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8" name="TextBox 5"/>
          <p:cNvSpPr txBox="1"/>
          <p:nvPr/>
        </p:nvSpPr>
        <p:spPr>
          <a:xfrm>
            <a:off x="3040856" y="3596878"/>
            <a:ext cx="306324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：见到  看见  见分晓  见面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9" name="TextBox 13"/>
          <p:cNvSpPr txBox="1"/>
          <p:nvPr/>
        </p:nvSpPr>
        <p:spPr>
          <a:xfrm>
            <a:off x="3040856" y="3920728"/>
            <a:ext cx="4095750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巧记：一儿想戴帽，大桶头上套。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30" name="TextBox 14"/>
          <p:cNvSpPr txBox="1"/>
          <p:nvPr/>
        </p:nvSpPr>
        <p:spPr>
          <a:xfrm>
            <a:off x="3040856" y="3273028"/>
            <a:ext cx="4393406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书写提示：竖弯钩与撇不交叉。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35"/>
          <p:cNvGrpSpPr/>
          <p:nvPr/>
        </p:nvGrpSpPr>
        <p:grpSpPr>
          <a:xfrm>
            <a:off x="1648859" y="3354913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0" name="矩形 1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直接连接符 20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2" name="直接连接符 21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9232" name="TextBox 23"/>
          <p:cNvSpPr txBox="1"/>
          <p:nvPr/>
        </p:nvSpPr>
        <p:spPr>
          <a:xfrm>
            <a:off x="1703785" y="3228975"/>
            <a:ext cx="920353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见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33" name="矩形 23"/>
          <p:cNvSpPr/>
          <p:nvPr/>
        </p:nvSpPr>
        <p:spPr>
          <a:xfrm>
            <a:off x="3040856" y="4298156"/>
            <a:ext cx="421005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造句：梅梅看见老爷爷摔倒了，赶快跑过去扶。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34" name="TextBox 17"/>
          <p:cNvSpPr txBox="1"/>
          <p:nvPr/>
        </p:nvSpPr>
        <p:spPr>
          <a:xfrm>
            <a:off x="1760935" y="2732485"/>
            <a:ext cx="893193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jiàn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pic>
        <p:nvPicPr>
          <p:cNvPr id="9235" name="Picture 1" descr="C:\Users\Administrator\AppData\Roaming\Tencent\Users\56229019\QQ\WinTemp\RichOle\HYO{15Z}12G][QJ%{G)N30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554" y="3050381"/>
            <a:ext cx="1159669" cy="276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9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3.xml><?xml version="1.0" encoding="utf-8"?>
<p:tagLst xmlns:p="http://schemas.openxmlformats.org/presentationml/2006/main">
  <p:tag name="KSO_WPP_MARK_KEY" val="bab46c4e-52c6-4957-b2fa-c7a06ce38144"/>
  <p:tag name="COMMONDATA" val="eyJoZGlkIjoiMDUzMmRhYzhkNzM3Y2ZlODExZjhhYzliMDJjYzA0ZGIifQ=="/>
</p:tagLst>
</file>

<file path=ppt/tags/tag3.xml><?xml version="1.0" encoding="utf-8"?>
<p:tagLst xmlns:p="http://schemas.openxmlformats.org/presentationml/2006/main">
  <p:tag name="KSO_WM_UNIT_TABLE_BEAUTIFY" val="smartTable{97c644ec-93dd-4d0f-9b87-577ce2630313}"/>
</p:tagLst>
</file>

<file path=ppt/tags/tag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5.xml><?xml version="1.0" encoding="utf-8"?>
<p:tagLst xmlns:p="http://schemas.openxmlformats.org/presentationml/2006/main">
  <p:tag name="KSO_WM_UNIT_TABLE_BEAUTIFY" val="smartTable{c97193e6-d824-4240-a61b-504112b1071e}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TABLE_BEAUTIFY" val="smartTable{ef3e71f3-1bda-4baa-88ab-84662ec3bfc5}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3749</Words>
  <Application>WPS 演示</Application>
  <PresentationFormat>全屏显示(16:9)</PresentationFormat>
  <Paragraphs>728</Paragraphs>
  <Slides>42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6" baseType="lpstr">
      <vt:lpstr>Arial</vt:lpstr>
      <vt:lpstr>宋体</vt:lpstr>
      <vt:lpstr>Wingdings</vt:lpstr>
      <vt:lpstr>inpin heiti</vt:lpstr>
      <vt:lpstr>黑体</vt:lpstr>
      <vt:lpstr>微软雅黑</vt:lpstr>
      <vt:lpstr>楷体</vt:lpstr>
      <vt:lpstr>汉语拼音</vt:lpstr>
      <vt:lpstr>Segoe Print</vt:lpstr>
      <vt:lpstr>Calibri</vt:lpstr>
      <vt:lpstr>Arial Unicode MS</vt:lpstr>
      <vt:lpstr>仿宋</vt:lpstr>
      <vt:lpstr>Xingkai SC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xiegaona</dc:creator>
  <cp:lastModifiedBy>Rocket Girls</cp:lastModifiedBy>
  <cp:revision>138</cp:revision>
  <dcterms:created xsi:type="dcterms:W3CDTF">2020-02-14T00:12:00Z</dcterms:created>
  <dcterms:modified xsi:type="dcterms:W3CDTF">2022-11-29T06:21:17Z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673AD95909AE484B8D4E0D4A8E0C60E5</vt:lpwstr>
  </property>
</Properties>
</file>