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3"/>
    <p:sldId id="258" r:id="rId5"/>
    <p:sldId id="279" r:id="rId6"/>
    <p:sldId id="280" r:id="rId7"/>
    <p:sldId id="293" r:id="rId8"/>
    <p:sldId id="294" r:id="rId9"/>
    <p:sldId id="295" r:id="rId10"/>
    <p:sldId id="296" r:id="rId11"/>
    <p:sldId id="307" r:id="rId12"/>
    <p:sldId id="281" r:id="rId13"/>
    <p:sldId id="282" r:id="rId14"/>
    <p:sldId id="283" r:id="rId15"/>
    <p:sldId id="284" r:id="rId16"/>
    <p:sldId id="285" r:id="rId17"/>
    <p:sldId id="286" r:id="rId18"/>
    <p:sldId id="287" r:id="rId19"/>
    <p:sldId id="288" r:id="rId20"/>
    <p:sldId id="289" r:id="rId21"/>
    <p:sldId id="298" r:id="rId22"/>
    <p:sldId id="299" r:id="rId23"/>
    <p:sldId id="300" r:id="rId24"/>
    <p:sldId id="301" r:id="rId25"/>
    <p:sldId id="302" r:id="rId26"/>
    <p:sldId id="303" r:id="rId27"/>
    <p:sldId id="304" r:id="rId28"/>
    <p:sldId id="305" r:id="rId29"/>
    <p:sldId id="309" r:id="rId30"/>
    <p:sldId id="291" r:id="rId31"/>
    <p:sldId id="292" r:id="rId32"/>
    <p:sldId id="260" r:id="rId33"/>
    <p:sldId id="310" r:id="rId34"/>
    <p:sldId id="311" r:id="rId35"/>
    <p:sldId id="312" r:id="rId36"/>
    <p:sldId id="313" r:id="rId37"/>
    <p:sldId id="314" r:id="rId38"/>
    <p:sldId id="261" r:id="rId39"/>
    <p:sldId id="315" r:id="rId40"/>
    <p:sldId id="316" r:id="rId41"/>
    <p:sldId id="317" r:id="rId42"/>
    <p:sldId id="318" r:id="rId43"/>
    <p:sldId id="340" r:id="rId44"/>
    <p:sldId id="341" r:id="rId45"/>
    <p:sldId id="342" r:id="rId46"/>
    <p:sldId id="319" r:id="rId47"/>
    <p:sldId id="320" r:id="rId48"/>
    <p:sldId id="336" r:id="rId49"/>
    <p:sldId id="337" r:id="rId50"/>
    <p:sldId id="321" r:id="rId51"/>
    <p:sldId id="338" r:id="rId52"/>
    <p:sldId id="339" r:id="rId53"/>
    <p:sldId id="325" r:id="rId54"/>
    <p:sldId id="322" r:id="rId55"/>
    <p:sldId id="324" r:id="rId56"/>
    <p:sldId id="326" r:id="rId57"/>
    <p:sldId id="332" r:id="rId58"/>
    <p:sldId id="335" r:id="rId59"/>
  </p:sldIdLst>
  <p:sldSz cx="9144000" cy="5143500"/>
  <p:notesSz cx="6858000" cy="9144000"/>
  <p:custDataLst>
    <p:tags r:id="rId63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342900" lvl="1" indent="11430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685800" lvl="2" indent="22860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028700" lvl="3" indent="34290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371600" lvl="4" indent="45720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45720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45720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45720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45720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>
        <p:scale>
          <a:sx n="100" d="100"/>
          <a:sy n="100" d="100"/>
        </p:scale>
        <p:origin x="-702" y="-294"/>
      </p:cViewPr>
      <p:guideLst>
        <p:guide orient="horz" pos="1584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3" Type="http://schemas.openxmlformats.org/officeDocument/2006/relationships/tags" Target="tags/tag13.xml"/><Relationship Id="rId62" Type="http://schemas.openxmlformats.org/officeDocument/2006/relationships/tableStyles" Target="tableStyles.xml"/><Relationship Id="rId61" Type="http://schemas.openxmlformats.org/officeDocument/2006/relationships/viewProps" Target="viewProps.xml"/><Relationship Id="rId60" Type="http://schemas.openxmlformats.org/officeDocument/2006/relationships/presProps" Target="presProps.xml"/><Relationship Id="rId6" Type="http://schemas.openxmlformats.org/officeDocument/2006/relationships/slide" Target="slides/slide3.xml"/><Relationship Id="rId59" Type="http://schemas.openxmlformats.org/officeDocument/2006/relationships/slide" Target="slides/slide56.xml"/><Relationship Id="rId58" Type="http://schemas.openxmlformats.org/officeDocument/2006/relationships/slide" Target="slides/slide55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4AE2C25-A78D-49B6-BE23-1F9C3682E439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0420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077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9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9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858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9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028700" marR="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9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9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61443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  <p:sp>
        <p:nvSpPr>
          <p:cNvPr id="6144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>
                <a:latin typeface="微软雅黑" panose="020B0503020204020204" pitchFamily="34" charset="-122"/>
              </a:rPr>
            </a:fld>
            <a:endParaRPr lang="zh-CN" altLang="en-US" sz="1200" dirty="0">
              <a:latin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246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62467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  <p:sp>
        <p:nvSpPr>
          <p:cNvPr id="6246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>
                <a:latin typeface="微软雅黑" panose="020B0503020204020204" pitchFamily="34" charset="-122"/>
              </a:rPr>
            </a:fld>
            <a:endParaRPr lang="zh-CN" altLang="en-US" sz="1200" dirty="0">
              <a:latin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34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63491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  <p:sp>
        <p:nvSpPr>
          <p:cNvPr id="6349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>
                <a:latin typeface="微软雅黑" panose="020B0503020204020204" pitchFamily="34" charset="-122"/>
              </a:rPr>
            </a:fld>
            <a:endParaRPr lang="zh-CN" altLang="en-US" sz="1200" dirty="0">
              <a:latin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451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64515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  <p:sp>
        <p:nvSpPr>
          <p:cNvPr id="6451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>
                <a:latin typeface="微软雅黑" panose="020B0503020204020204" pitchFamily="34" charset="-122"/>
              </a:rPr>
            </a:fld>
            <a:endParaRPr lang="zh-CN" altLang="en-US" sz="1200" dirty="0">
              <a:latin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553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65539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  <p:sp>
        <p:nvSpPr>
          <p:cNvPr id="6554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>
                <a:latin typeface="微软雅黑" panose="020B0503020204020204" pitchFamily="34" charset="-122"/>
              </a:rPr>
            </a:fld>
            <a:endParaRPr lang="zh-CN" altLang="en-US" sz="1200" dirty="0">
              <a:latin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3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400"/>
            </a:lvl1pPr>
            <a:lvl2pPr marL="257175" indent="0" algn="ctr">
              <a:buNone/>
              <a:defRPr sz="1100"/>
            </a:lvl2pPr>
            <a:lvl3pPr marL="514350" indent="0" algn="ctr">
              <a:buNone/>
              <a:defRPr sz="1000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52931" cy="4388644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3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2504" cy="3394472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200151"/>
            <a:ext cx="4032504" cy="3394472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0" y="1333829"/>
            <a:ext cx="3655181" cy="61793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257175" indent="0">
              <a:buNone/>
              <a:defRPr sz="1400"/>
            </a:lvl2pPr>
            <a:lvl3pPr marL="514350" indent="0">
              <a:buNone/>
              <a:defRPr sz="1100"/>
            </a:lvl3pPr>
            <a:lvl4pPr marL="771525" indent="0">
              <a:buNone/>
              <a:defRPr sz="1000"/>
            </a:lvl4pPr>
            <a:lvl5pPr marL="1028700" indent="0">
              <a:buNone/>
              <a:defRPr sz="1000"/>
            </a:lvl5pPr>
            <a:lvl6pPr marL="1285875" indent="0">
              <a:buNone/>
              <a:defRPr sz="1000"/>
            </a:lvl6pPr>
            <a:lvl7pPr marL="1543050" indent="0">
              <a:buNone/>
              <a:defRPr sz="1000"/>
            </a:lvl7pPr>
            <a:lvl8pPr marL="1800225" indent="0">
              <a:buNone/>
              <a:defRPr sz="1000"/>
            </a:lvl8pPr>
            <a:lvl9pPr marL="205740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0" y="1999034"/>
            <a:ext cx="3655181" cy="264321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257175" indent="0">
              <a:buNone/>
              <a:defRPr sz="1400"/>
            </a:lvl2pPr>
            <a:lvl3pPr marL="514350" indent="0">
              <a:buNone/>
              <a:defRPr sz="1100"/>
            </a:lvl3pPr>
            <a:lvl4pPr marL="771525" indent="0">
              <a:buNone/>
              <a:defRPr sz="1000"/>
            </a:lvl4pPr>
            <a:lvl5pPr marL="1028700" indent="0">
              <a:buNone/>
              <a:defRPr sz="1000"/>
            </a:lvl5pPr>
            <a:lvl6pPr marL="1285875" indent="0">
              <a:buNone/>
              <a:defRPr sz="1000"/>
            </a:lvl6pPr>
            <a:lvl7pPr marL="1543050" indent="0">
              <a:buNone/>
              <a:defRPr sz="1000"/>
            </a:lvl7pPr>
            <a:lvl8pPr marL="1800225" indent="0">
              <a:buNone/>
              <a:defRPr sz="1000"/>
            </a:lvl8pPr>
            <a:lvl9pPr marL="205740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800"/>
            </a:lvl2pPr>
            <a:lvl3pPr marL="514350" indent="0">
              <a:buNone/>
              <a:defRPr sz="700"/>
            </a:lvl3pPr>
            <a:lvl4pPr marL="771525" indent="0">
              <a:buNone/>
              <a:defRPr sz="600"/>
            </a:lvl4pPr>
            <a:lvl5pPr marL="1028700" indent="0">
              <a:buNone/>
              <a:defRPr sz="600"/>
            </a:lvl5pPr>
            <a:lvl6pPr marL="1285875" indent="0">
              <a:buNone/>
              <a:defRPr sz="600"/>
            </a:lvl6pPr>
            <a:lvl7pPr marL="1543050" indent="0">
              <a:buNone/>
              <a:defRPr sz="600"/>
            </a:lvl7pPr>
            <a:lvl8pPr marL="1800225" indent="0">
              <a:buNone/>
              <a:defRPr sz="600"/>
            </a:lvl8pPr>
            <a:lvl9pPr marL="2057400" indent="0">
              <a:buNone/>
              <a:defRPr sz="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vert="horz" wrap="square" lIns="68580" tIns="34290" rIns="68580" bIns="34290" numCol="1" anchor="t" anchorCtr="0" compatLnSpc="1"/>
          <a:lstStyle>
            <a:lvl1pPr marL="0" indent="0">
              <a:buNone/>
              <a:defRPr sz="1800"/>
            </a:lvl1pPr>
            <a:lvl2pPr marL="257175" indent="0">
              <a:buNone/>
              <a:defRPr sz="1600"/>
            </a:lvl2pPr>
            <a:lvl3pPr marL="514350" indent="0">
              <a:buNone/>
              <a:defRPr sz="1400"/>
            </a:lvl3pPr>
            <a:lvl4pPr marL="771525" indent="0">
              <a:buNone/>
              <a:defRPr sz="1100"/>
            </a:lvl4pPr>
            <a:lvl5pPr marL="1028700" indent="0">
              <a:buNone/>
              <a:defRPr sz="1100"/>
            </a:lvl5pPr>
            <a:lvl6pPr marL="1285875" indent="0">
              <a:buNone/>
              <a:defRPr sz="1100"/>
            </a:lvl6pPr>
            <a:lvl7pPr marL="1543050" indent="0">
              <a:buNone/>
              <a:defRPr sz="1100"/>
            </a:lvl7pPr>
            <a:lvl8pPr marL="1800225" indent="0">
              <a:buNone/>
              <a:defRPr sz="1100"/>
            </a:lvl8pPr>
            <a:lvl9pPr marL="2057400" indent="0">
              <a:buNone/>
              <a:defRPr sz="11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100"/>
            </a:lvl1pPr>
            <a:lvl2pPr marL="257175" indent="0">
              <a:buNone/>
              <a:defRPr sz="1000"/>
            </a:lvl2pPr>
            <a:lvl3pPr marL="514350" indent="0">
              <a:buNone/>
              <a:defRPr sz="900"/>
            </a:lvl3pPr>
            <a:lvl4pPr marL="771525" indent="0">
              <a:buNone/>
              <a:defRPr sz="800"/>
            </a:lvl4pPr>
            <a:lvl5pPr marL="1028700" indent="0">
              <a:buNone/>
              <a:defRPr sz="800"/>
            </a:lvl5pPr>
            <a:lvl6pPr marL="1285875" indent="0">
              <a:buNone/>
              <a:defRPr sz="800"/>
            </a:lvl6pPr>
            <a:lvl7pPr marL="1543050" indent="0">
              <a:buNone/>
              <a:defRPr sz="800"/>
            </a:lvl7pPr>
            <a:lvl8pPr marL="1800225" indent="0">
              <a:buNone/>
              <a:defRPr sz="800"/>
            </a:lvl8pPr>
            <a:lvl9pPr marL="2057400" indent="0">
              <a:buNone/>
              <a:defRPr sz="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4684713"/>
            <a:ext cx="2133600" cy="35718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/>
          <a:lstStyle>
            <a:lvl1pPr>
              <a:defRPr sz="11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4684713"/>
            <a:ext cx="2895600" cy="35718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/>
          <a:lstStyle>
            <a:lvl1pPr algn="ctr">
              <a:defRPr sz="1100"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4684713"/>
            <a:ext cx="2133600" cy="357188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68580" tIns="34290" rIns="68580" bIns="34290" numCol="1" anchor="t" anchorCtr="0" compatLnSpc="1"/>
          <a:lstStyle>
            <a:lvl1pPr algn="r">
              <a:defRPr sz="1100"/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1031" name="图片 7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027988" y="123825"/>
            <a:ext cx="915987" cy="360363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lvl="1" indent="-214630" algn="l" rtl="0" eaLnBrk="0" fontAlgn="base" hangingPunct="0">
        <a:spcBef>
          <a:spcPct val="20000"/>
        </a:spcBef>
        <a:spcAft>
          <a:spcPct val="0"/>
        </a:spcAft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lvl="2" indent="-171450" algn="l" rtl="0" eaLnBrk="0" fontAlgn="base" hangingPunct="0">
        <a:spcBef>
          <a:spcPct val="20000"/>
        </a:spcBef>
        <a:spcAft>
          <a:spcPct val="0"/>
        </a:spcAft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lvl="3" indent="-171450" algn="l" rtl="0" eaLnBrk="0" fontAlgn="base" hangingPunct="0">
        <a:spcBef>
          <a:spcPct val="20000"/>
        </a:spcBef>
        <a:spcAft>
          <a:spcPct val="0"/>
        </a:spcAft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lvl="4" indent="-171450" algn="l" rtl="0" eaLnBrk="0" fontAlgn="base" hangingPunct="0">
        <a:spcBef>
          <a:spcPct val="20000"/>
        </a:spcBef>
        <a:spcAft>
          <a:spcPct val="0"/>
        </a:spcAft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lvl="5" indent="-171450" algn="l" defTabSz="6858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228850" lvl="6" indent="-171450" algn="l" defTabSz="6858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71750" lvl="7" indent="-171450" algn="l" defTabSz="6858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14650" lvl="8" indent="-171450" algn="l" defTabSz="6858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lvl="1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685800" lvl="2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028700" lvl="3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371600" lvl="4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1714500" lvl="5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057400" lvl="6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2400300" lvl="7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2743200" lvl="8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1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hyperlink" Target="&#19971;&#24425;-&#35838;&#25991;&#26391;&#35835;-2%20&#26690;&#26519;&#23665;&#27700;.mp4" TargetMode="Externa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1.png"/><Relationship Id="rId1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hyperlink" Target="&#19971;&#24425;-&#35838;&#25991;&#26391;&#35835;-2%20&#26690;&#26519;&#23665;&#27700;.mp4" TargetMode="External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.jpe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2.jpe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image" Target="../media/image2.jpe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image" Target="../media/image2.jpeg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image" Target="../media/image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0.xml"/><Relationship Id="rId1" Type="http://schemas.openxmlformats.org/officeDocument/2006/relationships/image" Target="../media/image2.jpeg"/></Relationships>
</file>

<file path=ppt/slides/_rels/slide28.xml.rels><?xml version="1.0" encoding="UTF-8" standalone="yes"?>
<Relationships xmlns="http://schemas.openxmlformats.org/package/2006/relationships"><Relationship Id="rId9" Type="http://schemas.openxmlformats.org/officeDocument/2006/relationships/image" Target="../media/image45.png"/><Relationship Id="rId8" Type="http://schemas.openxmlformats.org/officeDocument/2006/relationships/image" Target="../media/image44.png"/><Relationship Id="rId7" Type="http://schemas.openxmlformats.org/officeDocument/2006/relationships/image" Target="../media/image43.png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2" Type="http://schemas.openxmlformats.org/officeDocument/2006/relationships/slideLayout" Target="../slideLayouts/slideLayout7.xml"/><Relationship Id="rId11" Type="http://schemas.openxmlformats.org/officeDocument/2006/relationships/image" Target="../media/image47.png"/><Relationship Id="rId10" Type="http://schemas.openxmlformats.org/officeDocument/2006/relationships/image" Target="../media/image46.png"/><Relationship Id="rId1" Type="http://schemas.openxmlformats.org/officeDocument/2006/relationships/image" Target="../media/image2.jpeg"/></Relationships>
</file>

<file path=ppt/slides/_rels/slide2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3.xml"/><Relationship Id="rId3" Type="http://schemas.openxmlformats.org/officeDocument/2006/relationships/hyperlink" Target="&#19971;&#24425;-&#35838;&#25991;&#26391;&#35835;-2%20&#26690;&#26519;&#23665;&#27700;.mp4" TargetMode="External"/><Relationship Id="rId2" Type="http://schemas.openxmlformats.org/officeDocument/2006/relationships/image" Target="../media/image4.png"/><Relationship Id="rId1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1.xml"/><Relationship Id="rId2" Type="http://schemas.openxmlformats.org/officeDocument/2006/relationships/image" Target="../media/image53.png"/><Relationship Id="rId1" Type="http://schemas.openxmlformats.org/officeDocument/2006/relationships/image" Target="../media/image2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.xml"/><Relationship Id="rId1" Type="http://schemas.openxmlformats.org/officeDocument/2006/relationships/image" Target="../media/image2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hyperlink" Target="&#19971;&#24425;-&#35838;&#25991;&#26391;&#35835;-2%20&#26690;&#26519;&#23665;&#27700;.mp4" TargetMode="External"/><Relationship Id="rId1" Type="http://schemas.openxmlformats.org/officeDocument/2006/relationships/image" Target="../media/image2.jpe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59.png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image" Target="../media/image2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0.png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4.xml"/><Relationship Id="rId2" Type="http://schemas.openxmlformats.org/officeDocument/2006/relationships/hyperlink" Target="&#19971;&#24425;-&#35838;&#25991;&#26391;&#35835;-2%20&#26690;&#26519;&#23665;&#27700;.mp4" TargetMode="External"/><Relationship Id="rId1" Type="http://schemas.openxmlformats.org/officeDocument/2006/relationships/image" Target="../media/image2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1.png"/><Relationship Id="rId1" Type="http://schemas.openxmlformats.org/officeDocument/2006/relationships/image" Target="../media/image2.jpeg"/></Relationships>
</file>

<file path=ppt/slides/_rels/slide4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image" Target="../media/image2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4.png"/><Relationship Id="rId1" Type="http://schemas.openxmlformats.org/officeDocument/2006/relationships/image" Target="../media/image2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5.png"/><Relationship Id="rId1" Type="http://schemas.openxmlformats.org/officeDocument/2006/relationships/image" Target="../media/image2.jpeg"/></Relationships>
</file>

<file path=ppt/slides/_rels/slide4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image" Target="../media/image2.jpeg"/></Relationships>
</file>

<file path=ppt/slides/_rels/slide4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70.png"/><Relationship Id="rId5" Type="http://schemas.openxmlformats.org/officeDocument/2006/relationships/image" Target="../media/image67.png"/><Relationship Id="rId4" Type="http://schemas.openxmlformats.org/officeDocument/2006/relationships/image" Target="../media/image68.png"/><Relationship Id="rId3" Type="http://schemas.openxmlformats.org/officeDocument/2006/relationships/image" Target="../media/image66.png"/><Relationship Id="rId2" Type="http://schemas.openxmlformats.org/officeDocument/2006/relationships/image" Target="../media/image69.png"/><Relationship Id="rId1" Type="http://schemas.openxmlformats.org/officeDocument/2006/relationships/image" Target="../media/image2.jpeg"/></Relationships>
</file>

<file path=ppt/slides/_rels/slide4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67.png"/><Relationship Id="rId5" Type="http://schemas.openxmlformats.org/officeDocument/2006/relationships/image" Target="../media/image68.png"/><Relationship Id="rId4" Type="http://schemas.openxmlformats.org/officeDocument/2006/relationships/image" Target="../media/image66.png"/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image" Target="../media/image2.jpeg"/></Relationships>
</file>

<file path=ppt/slides/_rels/slide4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67.png"/><Relationship Id="rId5" Type="http://schemas.openxmlformats.org/officeDocument/2006/relationships/image" Target="../media/image68.png"/><Relationship Id="rId4" Type="http://schemas.openxmlformats.org/officeDocument/2006/relationships/image" Target="../media/image66.png"/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image" Target="../media/image2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1.jpeg"/><Relationship Id="rId1" Type="http://schemas.openxmlformats.org/officeDocument/2006/relationships/image" Target="../media/image2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1.jpeg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5.xml"/><Relationship Id="rId3" Type="http://schemas.openxmlformats.org/officeDocument/2006/relationships/image" Target="../media/image4.png"/><Relationship Id="rId2" Type="http://schemas.openxmlformats.org/officeDocument/2006/relationships/hyperlink" Target="&#19971;&#24425;-&#35838;&#25991;&#26391;&#35835;-2%20&#26690;&#26519;&#23665;&#27700;.mp4" TargetMode="External"/><Relationship Id="rId1" Type="http://schemas.openxmlformats.org/officeDocument/2006/relationships/image" Target="../media/image2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2.png"/><Relationship Id="rId1" Type="http://schemas.openxmlformats.org/officeDocument/2006/relationships/image" Target="../media/image2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2.png"/><Relationship Id="rId1" Type="http://schemas.openxmlformats.org/officeDocument/2006/relationships/image" Target="../media/image2.jpe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5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75.png"/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image" Target="../media/image2.jpeg"/></Relationships>
</file>

<file path=ppt/slides/_rels/slide5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82.png"/><Relationship Id="rId7" Type="http://schemas.openxmlformats.org/officeDocument/2006/relationships/image" Target="../media/image81.png"/><Relationship Id="rId6" Type="http://schemas.openxmlformats.org/officeDocument/2006/relationships/image" Target="../media/image80.png"/><Relationship Id="rId5" Type="http://schemas.openxmlformats.org/officeDocument/2006/relationships/image" Target="../media/image79.jpeg"/><Relationship Id="rId4" Type="http://schemas.openxmlformats.org/officeDocument/2006/relationships/image" Target="../media/image78.png"/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image" Target="../media/image2.jpe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3.png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6.xml"/><Relationship Id="rId3" Type="http://schemas.openxmlformats.org/officeDocument/2006/relationships/image" Target="../media/image4.png"/><Relationship Id="rId2" Type="http://schemas.openxmlformats.org/officeDocument/2006/relationships/hyperlink" Target="&#19971;&#24425;-&#35838;&#25991;&#26391;&#35835;-2%20&#26690;&#26519;&#23665;&#27700;.mp4" TargetMode="External"/><Relationship Id="rId1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7.xml"/><Relationship Id="rId3" Type="http://schemas.openxmlformats.org/officeDocument/2006/relationships/image" Target="../media/image4.png"/><Relationship Id="rId2" Type="http://schemas.openxmlformats.org/officeDocument/2006/relationships/hyperlink" Target="&#19971;&#24425;-&#35838;&#25991;&#26391;&#35835;-2%20&#26690;&#26519;&#23665;&#27700;.mp4" TargetMode="External"/><Relationship Id="rId1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8.xml"/><Relationship Id="rId2" Type="http://schemas.openxmlformats.org/officeDocument/2006/relationships/image" Target="../media/image4.png"/><Relationship Id="rId1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9.xml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050" name="矩形 10244"/>
          <p:cNvSpPr>
            <a:spLocks noTextEdit="1"/>
          </p:cNvSpPr>
          <p:nvPr/>
        </p:nvSpPr>
        <p:spPr>
          <a:xfrm>
            <a:off x="1581150" y="1435100"/>
            <a:ext cx="6107113" cy="920750"/>
          </a:xfrm>
          <a:prstGeom prst="rect">
            <a:avLst/>
          </a:prstGeom>
        </p:spPr>
        <p:txBody>
          <a:bodyPr wrap="none" fromWordArt="1">
            <a:prstTxWarp prst="textArchUp">
              <a:avLst>
                <a:gd name="adj" fmla="val 10800000"/>
              </a:avLst>
            </a:prstTxWarp>
            <a:normAutofit/>
          </a:bodyPr>
          <a:p>
            <a:pPr algn="ctr"/>
            <a:r>
              <a:rPr lang="zh-CN" altLang="en-US" sz="4100" b="1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第一、四单元生字专项复习</a:t>
            </a:r>
            <a:endParaRPr lang="zh-CN" altLang="en-US" sz="4100" b="1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051" name="图片 10247"/>
          <p:cNvPicPr>
            <a:picLocks noChangeAspect="1"/>
          </p:cNvPicPr>
          <p:nvPr/>
        </p:nvPicPr>
        <p:blipFill>
          <a:blip r:embed="rId2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79700" y="1978025"/>
            <a:ext cx="3144838" cy="27511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矩形 3"/>
          <p:cNvSpPr/>
          <p:nvPr/>
        </p:nvSpPr>
        <p:spPr>
          <a:xfrm flipH="1">
            <a:off x="273" y="123478"/>
            <a:ext cx="3203575" cy="252095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55" name="TextBox 4"/>
          <p:cNvSpPr txBox="1"/>
          <p:nvPr/>
        </p:nvSpPr>
        <p:spPr>
          <a:xfrm>
            <a:off x="96838" y="123825"/>
            <a:ext cx="3775075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  语文  一年级  上册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1266" name="TextBox 3"/>
          <p:cNvSpPr txBox="1"/>
          <p:nvPr/>
        </p:nvSpPr>
        <p:spPr>
          <a:xfrm>
            <a:off x="1638300" y="981075"/>
            <a:ext cx="481013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3000" dirty="0">
                <a:latin typeface="汉语拼音" pitchFamily="34" charset="0"/>
                <a:cs typeface="汉语拼音" pitchFamily="34" charset="0"/>
              </a:rPr>
              <a:t>yī</a:t>
            </a:r>
            <a:endParaRPr lang="zh-CN" altLang="en-US" sz="30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11267" name="TextBox 5"/>
          <p:cNvSpPr txBox="1"/>
          <p:nvPr/>
        </p:nvSpPr>
        <p:spPr>
          <a:xfrm>
            <a:off x="2565400" y="1857375"/>
            <a:ext cx="2471738" cy="30003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：一个  一心一意  一样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1268" name="TextBox 13"/>
          <p:cNvSpPr txBox="1"/>
          <p:nvPr/>
        </p:nvSpPr>
        <p:spPr>
          <a:xfrm>
            <a:off x="2600325" y="2547938"/>
            <a:ext cx="2322513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巧记：人有它则变大。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1269" name="TextBox 14"/>
          <p:cNvSpPr txBox="1"/>
          <p:nvPr/>
        </p:nvSpPr>
        <p:spPr>
          <a:xfrm>
            <a:off x="2555875" y="1557338"/>
            <a:ext cx="4483100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书写提示：稍向右上倾斜，在末处顿笔。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  <a:sym typeface="Wingdings" panose="05000000000000000000" pitchFamily="2" charset="2"/>
            </a:endParaRPr>
          </a:p>
        </p:txBody>
      </p:sp>
      <p:sp>
        <p:nvSpPr>
          <p:cNvPr id="11270" name="TextBox 17"/>
          <p:cNvSpPr txBox="1"/>
          <p:nvPr/>
        </p:nvSpPr>
        <p:spPr>
          <a:xfrm>
            <a:off x="1493838" y="2773363"/>
            <a:ext cx="509587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3000" dirty="0">
                <a:latin typeface="汉语拼音" pitchFamily="34" charset="0"/>
                <a:cs typeface="汉语拼音" pitchFamily="34" charset="0"/>
              </a:rPr>
              <a:t>èr</a:t>
            </a:r>
            <a:endParaRPr lang="zh-CN" altLang="en-US" sz="30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11271" name="TextBox 20"/>
          <p:cNvSpPr txBox="1"/>
          <p:nvPr/>
        </p:nvSpPr>
        <p:spPr>
          <a:xfrm>
            <a:off x="2447925" y="3665538"/>
            <a:ext cx="2471738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：二月  第二  三心二意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pPr>
              <a:buNone/>
            </a:pP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1272" name="TextBox 21"/>
          <p:cNvSpPr txBox="1"/>
          <p:nvPr/>
        </p:nvSpPr>
        <p:spPr>
          <a:xfrm>
            <a:off x="2447925" y="4252913"/>
            <a:ext cx="2970213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巧记：一加一。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  <a:sym typeface="Wingdings" panose="05000000000000000000" pitchFamily="2" charset="2"/>
            </a:endParaRPr>
          </a:p>
        </p:txBody>
      </p:sp>
      <p:sp>
        <p:nvSpPr>
          <p:cNvPr id="11273" name="TextBox 23"/>
          <p:cNvSpPr txBox="1"/>
          <p:nvPr/>
        </p:nvSpPr>
        <p:spPr>
          <a:xfrm>
            <a:off x="2447925" y="3367088"/>
            <a:ext cx="3683000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书写提示：上短下长，分居横中线上下。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1274" name="矩形 89"/>
          <p:cNvSpPr/>
          <p:nvPr/>
        </p:nvSpPr>
        <p:spPr>
          <a:xfrm>
            <a:off x="2447925" y="3954463"/>
            <a:ext cx="2243138" cy="2984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造句：北方的二月很冷。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1275" name="矩形 90"/>
          <p:cNvSpPr/>
          <p:nvPr/>
        </p:nvSpPr>
        <p:spPr>
          <a:xfrm>
            <a:off x="2565400" y="2249488"/>
            <a:ext cx="2051050" cy="2984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造句：我有一个皮球。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grpSp>
        <p:nvGrpSpPr>
          <p:cNvPr id="11276" name="组合 2"/>
          <p:cNvGrpSpPr/>
          <p:nvPr/>
        </p:nvGrpSpPr>
        <p:grpSpPr>
          <a:xfrm>
            <a:off x="2555875" y="1185863"/>
            <a:ext cx="1520825" cy="441325"/>
            <a:chOff x="4345" y="1861"/>
            <a:chExt cx="3192" cy="927"/>
          </a:xfrm>
        </p:grpSpPr>
        <p:sp>
          <p:nvSpPr>
            <p:cNvPr id="11286" name="TextBox 4"/>
            <p:cNvSpPr txBox="1"/>
            <p:nvPr/>
          </p:nvSpPr>
          <p:spPr>
            <a:xfrm>
              <a:off x="4345" y="1965"/>
              <a:ext cx="1683" cy="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>
                <a:buNone/>
              </a:pPr>
              <a:r>
                <a:rPr lang="zh-CN" altLang="en-US" sz="1500" b="1" dirty="0">
                  <a:latin typeface="汉语拼音" pitchFamily="34" charset="0"/>
                  <a:ea typeface="楷体" panose="02010609060101010101" pitchFamily="49" charset="-122"/>
                </a:rPr>
                <a:t>笔顺</a:t>
              </a:r>
              <a:r>
                <a:rPr lang="zh-CN" altLang="en-US" b="1" dirty="0">
                  <a:latin typeface="汉语拼音" pitchFamily="34" charset="0"/>
                  <a:ea typeface="楷体" panose="02010609060101010101" pitchFamily="49" charset="-122"/>
                </a:rPr>
                <a:t>：</a:t>
              </a:r>
              <a:endParaRPr lang="zh-CN" altLang="en-US" b="1" dirty="0">
                <a:latin typeface="汉语拼音" pitchFamily="34" charset="0"/>
                <a:ea typeface="楷体" panose="02010609060101010101" pitchFamily="49" charset="-122"/>
              </a:endParaRPr>
            </a:p>
          </p:txBody>
        </p:sp>
        <p:pic>
          <p:nvPicPr>
            <p:cNvPr id="11287" name="图片 1"/>
            <p:cNvPicPr>
              <a:picLocks noChangeAspect="1"/>
            </p:cNvPicPr>
            <p:nvPr/>
          </p:nvPicPr>
          <p:blipFill>
            <a:blip r:embed="rId2"/>
            <a:srcRect r="67262"/>
            <a:stretch>
              <a:fillRect/>
            </a:stretch>
          </p:blipFill>
          <p:spPr>
            <a:xfrm>
              <a:off x="5686" y="1861"/>
              <a:ext cx="1851" cy="927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1277" name="组合 4"/>
          <p:cNvGrpSpPr/>
          <p:nvPr/>
        </p:nvGrpSpPr>
        <p:grpSpPr>
          <a:xfrm>
            <a:off x="2447925" y="2932113"/>
            <a:ext cx="2108200" cy="458787"/>
            <a:chOff x="4117" y="5524"/>
            <a:chExt cx="4429" cy="966"/>
          </a:xfrm>
        </p:grpSpPr>
        <p:sp>
          <p:nvSpPr>
            <p:cNvPr id="11284" name="TextBox 18"/>
            <p:cNvSpPr txBox="1"/>
            <p:nvPr/>
          </p:nvSpPr>
          <p:spPr>
            <a:xfrm>
              <a:off x="4117" y="5712"/>
              <a:ext cx="1684" cy="77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>
                <a:buNone/>
              </a:pPr>
              <a:r>
                <a:rPr lang="zh-CN" altLang="en-US" sz="1500" b="1" dirty="0">
                  <a:latin typeface="汉语拼音" pitchFamily="34" charset="0"/>
                  <a:ea typeface="楷体" panose="02010609060101010101" pitchFamily="49" charset="-122"/>
                </a:rPr>
                <a:t>笔顺</a:t>
              </a:r>
              <a:r>
                <a:rPr lang="zh-CN" altLang="en-US" b="1" dirty="0">
                  <a:latin typeface="汉语拼音" pitchFamily="34" charset="0"/>
                  <a:ea typeface="楷体" panose="02010609060101010101" pitchFamily="49" charset="-122"/>
                </a:rPr>
                <a:t>：</a:t>
              </a:r>
              <a:endParaRPr lang="zh-CN" altLang="en-US" b="1" dirty="0">
                <a:latin typeface="汉语拼音" pitchFamily="34" charset="0"/>
                <a:ea typeface="楷体" panose="02010609060101010101" pitchFamily="49" charset="-122"/>
              </a:endParaRPr>
            </a:p>
          </p:txBody>
        </p:sp>
        <p:pic>
          <p:nvPicPr>
            <p:cNvPr id="11285" name="图片 3"/>
            <p:cNvPicPr>
              <a:picLocks noChangeAspect="1"/>
            </p:cNvPicPr>
            <p:nvPr/>
          </p:nvPicPr>
          <p:blipFill>
            <a:blip r:embed="rId3"/>
            <a:srcRect r="49417"/>
            <a:stretch>
              <a:fillRect/>
            </a:stretch>
          </p:blipFill>
          <p:spPr>
            <a:xfrm>
              <a:off x="5723" y="5524"/>
              <a:ext cx="2823" cy="914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27" name="组合 3"/>
          <p:cNvGrpSpPr/>
          <p:nvPr/>
        </p:nvGrpSpPr>
        <p:grpSpPr>
          <a:xfrm>
            <a:off x="-76200" y="500024"/>
            <a:ext cx="1884998" cy="422627"/>
            <a:chOff x="458" y="988"/>
            <a:chExt cx="4134" cy="101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8" name="流程图: 延期 27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0" b="0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endParaRPr>
            </a:p>
          </p:txBody>
        </p:sp>
        <p:sp>
          <p:nvSpPr>
            <p:cNvPr id="29" name="文本框 14">
              <a:hlinkClick r:id="rId4" action="ppaction://hlinkfile"/>
            </p:cNvPr>
            <p:cNvSpPr txBox="1"/>
            <p:nvPr/>
          </p:nvSpPr>
          <p:spPr>
            <a:xfrm>
              <a:off x="458" y="1005"/>
              <a:ext cx="3688" cy="99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100" b="1" i="0" u="none" strike="noStrike" kern="1200" cap="none" spc="0" normalizeH="0" baseline="0" noProof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汉语拼音" pitchFamily="34" charset="0"/>
                  <a:ea typeface="楷体" panose="02010609060101010101" pitchFamily="49" charset="-122"/>
                  <a:cs typeface="汉语拼音" pitchFamily="34" charset="0"/>
                </a:rPr>
                <a:t>会</a:t>
              </a:r>
              <a:r>
                <a:rPr kumimoji="0" lang="zh-CN" altLang="en-US" sz="2100" b="1" i="0" u="none" strike="noStrike" kern="1200" cap="none" spc="0" normalizeH="0" baseline="0" noProof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汉语拼音" pitchFamily="34" charset="0"/>
                  <a:ea typeface="楷体" panose="02010609060101010101" pitchFamily="49" charset="-122"/>
                  <a:cs typeface="汉语拼音" pitchFamily="34" charset="0"/>
                </a:rPr>
                <a:t>写</a:t>
              </a:r>
              <a:r>
                <a:rPr kumimoji="0" lang="en-US" altLang="zh-CN" sz="2100" b="1" i="0" u="none" strike="noStrike" kern="1200" cap="none" spc="0" normalizeH="0" baseline="0" noProof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汉语拼音" pitchFamily="34" charset="0"/>
                  <a:ea typeface="楷体" panose="02010609060101010101" pitchFamily="49" charset="-122"/>
                  <a:cs typeface="汉语拼音" pitchFamily="34" charset="0"/>
                </a:rPr>
                <a:t>的字</a:t>
              </a:r>
              <a:endParaRPr kumimoji="0" lang="en-US" altLang="zh-CN" sz="21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234518" y="1504344"/>
            <a:ext cx="1158183" cy="1071201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31" name="矩形 30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endParaRPr>
            </a:p>
          </p:txBody>
        </p:sp>
        <p:sp>
          <p:nvSpPr>
            <p:cNvPr id="32" name="直接连接符 31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33" name="直接连接符 32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11280" name="TextBox 23"/>
          <p:cNvSpPr txBox="1"/>
          <p:nvPr/>
        </p:nvSpPr>
        <p:spPr>
          <a:xfrm>
            <a:off x="1312863" y="1422400"/>
            <a:ext cx="922337" cy="11763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7200" b="1" dirty="0">
                <a:latin typeface="汉语拼音" pitchFamily="34" charset="0"/>
                <a:ea typeface="楷体" panose="02010609060101010101" pitchFamily="49" charset="-122"/>
              </a:rPr>
              <a:t>一</a:t>
            </a:r>
            <a:endParaRPr lang="zh-CN" altLang="en-US" sz="72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1156103" y="3456969"/>
            <a:ext cx="1158183" cy="1071201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36" name="矩形 35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endParaRPr>
            </a:p>
          </p:txBody>
        </p:sp>
        <p:sp>
          <p:nvSpPr>
            <p:cNvPr id="37" name="直接连接符 36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38" name="直接连接符 37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11282" name="TextBox 23"/>
          <p:cNvSpPr txBox="1"/>
          <p:nvPr/>
        </p:nvSpPr>
        <p:spPr>
          <a:xfrm>
            <a:off x="1235075" y="3375025"/>
            <a:ext cx="920750" cy="11763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7200" b="1" dirty="0">
                <a:latin typeface="汉语拼音" pitchFamily="34" charset="0"/>
                <a:ea typeface="楷体" panose="02010609060101010101" pitchFamily="49" charset="-122"/>
              </a:rPr>
              <a:t>二</a:t>
            </a:r>
            <a:endParaRPr lang="zh-CN" altLang="en-US" sz="72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40" name="云形标注 39"/>
          <p:cNvSpPr/>
          <p:nvPr/>
        </p:nvSpPr>
        <p:spPr>
          <a:xfrm>
            <a:off x="5391150" y="255588"/>
            <a:ext cx="3386138" cy="1247775"/>
          </a:xfrm>
          <a:prstGeom prst="cloudCallout">
            <a:avLst>
              <a:gd name="adj1" fmla="val -17876"/>
              <a:gd name="adj2" fmla="val 92715"/>
            </a:avLst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1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要把会写字在田字格里的位置写正确哦！</a:t>
            </a:r>
            <a:endParaRPr kumimoji="0" lang="zh-CN" altLang="en-US" sz="21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汉语拼音" pitchFamily="34" charset="0"/>
              <a:ea typeface="+mn-ea"/>
              <a:cs typeface="汉语拼音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2290" name="TextBox 4"/>
          <p:cNvSpPr txBox="1"/>
          <p:nvPr/>
        </p:nvSpPr>
        <p:spPr>
          <a:xfrm>
            <a:off x="3308350" y="869950"/>
            <a:ext cx="750888" cy="3460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笔顺</a:t>
            </a:r>
            <a:r>
              <a:rPr lang="zh-CN" altLang="en-US" b="1" dirty="0">
                <a:latin typeface="汉语拼音" pitchFamily="34" charset="0"/>
                <a:ea typeface="楷体" panose="02010609060101010101" pitchFamily="49" charset="-122"/>
              </a:rPr>
              <a:t>：</a:t>
            </a:r>
            <a:endParaRPr lang="zh-CN" altLang="en-US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2291" name="TextBox 13"/>
          <p:cNvSpPr txBox="1"/>
          <p:nvPr/>
        </p:nvSpPr>
        <p:spPr>
          <a:xfrm>
            <a:off x="3338513" y="1506538"/>
            <a:ext cx="4973637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：第三名  三轮车  三番五次巧记：一减一不是零。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2292" name="TextBox 14"/>
          <p:cNvSpPr txBox="1"/>
          <p:nvPr/>
        </p:nvSpPr>
        <p:spPr>
          <a:xfrm>
            <a:off x="3290888" y="1208088"/>
            <a:ext cx="4035425" cy="3000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书写提示：第二横最短，写在横中线偏上。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  <a:sym typeface="Wingdings" panose="05000000000000000000" pitchFamily="2" charset="2"/>
            </a:endParaRPr>
          </a:p>
        </p:txBody>
      </p:sp>
      <p:sp>
        <p:nvSpPr>
          <p:cNvPr id="12293" name="TextBox 17"/>
          <p:cNvSpPr txBox="1"/>
          <p:nvPr/>
        </p:nvSpPr>
        <p:spPr>
          <a:xfrm>
            <a:off x="1973263" y="2481263"/>
            <a:ext cx="1222375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3000" dirty="0">
                <a:latin typeface="汉语拼音" pitchFamily="34" charset="0"/>
                <a:cs typeface="汉语拼音" pitchFamily="34" charset="0"/>
              </a:rPr>
              <a:t>sh</a:t>
            </a:r>
            <a:r>
              <a:rPr lang="en-US" altLang="zh-CN" sz="3000" dirty="0">
                <a:latin typeface="汉语拼音" pitchFamily="34" charset="0"/>
                <a:ea typeface="汉语拼音" pitchFamily="34" charset="0"/>
              </a:rPr>
              <a:t>à</a:t>
            </a:r>
            <a:r>
              <a:rPr lang="en-US" altLang="zh-CN" sz="3000" dirty="0">
                <a:latin typeface="汉语拼音" pitchFamily="34" charset="0"/>
                <a:cs typeface="汉语拼音" pitchFamily="34" charset="0"/>
              </a:rPr>
              <a:t>ng</a:t>
            </a:r>
            <a:endParaRPr lang="en-US" altLang="zh-CN" sz="30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12294" name="TextBox 18"/>
          <p:cNvSpPr txBox="1"/>
          <p:nvPr/>
        </p:nvSpPr>
        <p:spPr>
          <a:xfrm>
            <a:off x="3308350" y="2733675"/>
            <a:ext cx="750888" cy="3460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笔顺</a:t>
            </a:r>
            <a:r>
              <a:rPr lang="zh-CN" altLang="en-US" b="1" dirty="0">
                <a:latin typeface="汉语拼音" pitchFamily="34" charset="0"/>
                <a:ea typeface="楷体" panose="02010609060101010101" pitchFamily="49" charset="-122"/>
              </a:rPr>
              <a:t>：</a:t>
            </a:r>
            <a:endParaRPr lang="zh-CN" altLang="en-US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2295" name="TextBox 20"/>
          <p:cNvSpPr txBox="1"/>
          <p:nvPr/>
        </p:nvSpPr>
        <p:spPr>
          <a:xfrm>
            <a:off x="3290888" y="3384550"/>
            <a:ext cx="2581275" cy="30003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：上面  山上  送上  晚上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  <a:sym typeface="Wingdings" panose="05000000000000000000" pitchFamily="2" charset="2"/>
            </a:endParaRPr>
          </a:p>
        </p:txBody>
      </p:sp>
      <p:sp>
        <p:nvSpPr>
          <p:cNvPr id="12296" name="TextBox 21"/>
          <p:cNvSpPr txBox="1"/>
          <p:nvPr/>
        </p:nvSpPr>
        <p:spPr>
          <a:xfrm>
            <a:off x="3255963" y="3681413"/>
            <a:ext cx="3968750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巧记：一卡就少了下半截。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2297" name="TextBox 23"/>
          <p:cNvSpPr txBox="1"/>
          <p:nvPr/>
        </p:nvSpPr>
        <p:spPr>
          <a:xfrm>
            <a:off x="3290888" y="3086100"/>
            <a:ext cx="3424237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书写提示：第一横短，最后一横较长。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  <a:sym typeface="Wingdings" panose="05000000000000000000" pitchFamily="2" charset="2"/>
            </a:endParaRPr>
          </a:p>
        </p:txBody>
      </p:sp>
      <p:sp>
        <p:nvSpPr>
          <p:cNvPr id="12298" name="矩形 80"/>
          <p:cNvSpPr/>
          <p:nvPr/>
        </p:nvSpPr>
        <p:spPr>
          <a:xfrm>
            <a:off x="3338513" y="1889125"/>
            <a:ext cx="3008312" cy="30003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造句：期中考试，我得了第三名。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2299" name="TextBox 17"/>
          <p:cNvSpPr txBox="1"/>
          <p:nvPr/>
        </p:nvSpPr>
        <p:spPr>
          <a:xfrm>
            <a:off x="2057400" y="671513"/>
            <a:ext cx="777875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3000" dirty="0">
                <a:latin typeface="汉语拼音" pitchFamily="34" charset="0"/>
                <a:cs typeface="汉语拼音" pitchFamily="34" charset="0"/>
              </a:rPr>
              <a:t>sān</a:t>
            </a:r>
            <a:endParaRPr lang="zh-CN" altLang="en-US" sz="3000" dirty="0">
              <a:latin typeface="汉语拼音" pitchFamily="34" charset="0"/>
              <a:ea typeface="汉语拼音" pitchFamily="34" charset="0"/>
            </a:endParaRPr>
          </a:p>
        </p:txBody>
      </p:sp>
      <p:pic>
        <p:nvPicPr>
          <p:cNvPr id="12300" name="Picture 1" descr="C:\Users\Administrator\Documents\Tencent Files\56229019\Image\C2C\5L5FTEQM5~]`J8UOR2{}8P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3513" y="889000"/>
            <a:ext cx="892175" cy="304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301" name="Picture 2" descr="C:\Users\Administrator\Documents\Tencent Files\56229019\Image\C2C\K46GAXM[XB26D)A9E${KBCX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3513" y="2801938"/>
            <a:ext cx="844550" cy="2841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302" name="文本框 1"/>
          <p:cNvSpPr txBox="1"/>
          <p:nvPr/>
        </p:nvSpPr>
        <p:spPr>
          <a:xfrm>
            <a:off x="3290888" y="3979863"/>
            <a:ext cx="3829050" cy="3000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造句：课桌上面有一本语文书。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890879" y="1204307"/>
            <a:ext cx="1158183" cy="1071201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24" name="矩形 23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endParaRPr>
            </a:p>
          </p:txBody>
        </p:sp>
        <p:sp>
          <p:nvSpPr>
            <p:cNvPr id="25" name="直接连接符 24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26" name="直接连接符 25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12304" name="TextBox 23"/>
          <p:cNvSpPr txBox="1"/>
          <p:nvPr/>
        </p:nvSpPr>
        <p:spPr>
          <a:xfrm>
            <a:off x="1970088" y="1122363"/>
            <a:ext cx="920750" cy="11763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7200" b="1" dirty="0">
                <a:latin typeface="汉语拼音" pitchFamily="34" charset="0"/>
                <a:ea typeface="楷体" panose="02010609060101010101" pitchFamily="49" charset="-122"/>
              </a:rPr>
              <a:t>三</a:t>
            </a:r>
            <a:endParaRPr lang="zh-CN" altLang="en-US" sz="72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812464" y="3185507"/>
            <a:ext cx="1158183" cy="1071201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29" name="矩形 28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endParaRPr>
            </a:p>
          </p:txBody>
        </p:sp>
        <p:sp>
          <p:nvSpPr>
            <p:cNvPr id="30" name="直接连接符 29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31" name="直接连接符 30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12306" name="TextBox 23"/>
          <p:cNvSpPr txBox="1"/>
          <p:nvPr/>
        </p:nvSpPr>
        <p:spPr>
          <a:xfrm>
            <a:off x="1890713" y="3103563"/>
            <a:ext cx="922337" cy="11763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7200" b="1" dirty="0">
                <a:latin typeface="汉语拼音" pitchFamily="34" charset="0"/>
                <a:ea typeface="楷体" panose="02010609060101010101" pitchFamily="49" charset="-122"/>
              </a:rPr>
              <a:t>上</a:t>
            </a:r>
            <a:endParaRPr lang="zh-CN" altLang="en-US" sz="72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3314" name="TextBox 2"/>
          <p:cNvSpPr txBox="1"/>
          <p:nvPr/>
        </p:nvSpPr>
        <p:spPr>
          <a:xfrm>
            <a:off x="1922463" y="1217613"/>
            <a:ext cx="773112" cy="8382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" altLang="en-US" sz="5000" dirty="0">
                <a:latin typeface="汉语拼音" pitchFamily="34" charset="0"/>
                <a:ea typeface="楷体" panose="02010609060101010101" pitchFamily="49" charset="-122"/>
              </a:rPr>
              <a:t>吃</a:t>
            </a:r>
            <a:endParaRPr lang="" altLang="en-US" sz="50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3315" name="TextBox 3"/>
          <p:cNvSpPr txBox="1"/>
          <p:nvPr/>
        </p:nvSpPr>
        <p:spPr>
          <a:xfrm>
            <a:off x="2033588" y="627063"/>
            <a:ext cx="768350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3000" dirty="0">
                <a:latin typeface="汉语拼音" pitchFamily="34" charset="0"/>
                <a:cs typeface="汉语拼音" pitchFamily="34" charset="0"/>
              </a:rPr>
              <a:t>kǒu</a:t>
            </a:r>
            <a:endParaRPr lang="zh-CN" altLang="en-US" sz="30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13316" name="TextBox 4"/>
          <p:cNvSpPr txBox="1"/>
          <p:nvPr/>
        </p:nvSpPr>
        <p:spPr>
          <a:xfrm>
            <a:off x="3275013" y="1122363"/>
            <a:ext cx="750887" cy="3460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笔顺</a:t>
            </a:r>
            <a:r>
              <a:rPr lang="zh-CN" altLang="en-US" b="1" dirty="0">
                <a:latin typeface="汉语拼音" pitchFamily="34" charset="0"/>
                <a:ea typeface="楷体" panose="02010609060101010101" pitchFamily="49" charset="-122"/>
              </a:rPr>
              <a:t>：</a:t>
            </a:r>
            <a:endParaRPr lang="zh-CN" altLang="en-US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3317" name="TextBox 5"/>
          <p:cNvSpPr txBox="1"/>
          <p:nvPr/>
        </p:nvSpPr>
        <p:spPr>
          <a:xfrm>
            <a:off x="3275013" y="1503363"/>
            <a:ext cx="2087562" cy="30003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：口舌  口吻  口气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3318" name="TextBox 13"/>
          <p:cNvSpPr txBox="1"/>
          <p:nvPr/>
        </p:nvSpPr>
        <p:spPr>
          <a:xfrm>
            <a:off x="3284538" y="1827213"/>
            <a:ext cx="4194175" cy="3000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巧记：四四方方一座城。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3319" name="TextBox 16"/>
          <p:cNvSpPr txBox="1"/>
          <p:nvPr/>
        </p:nvSpPr>
        <p:spPr>
          <a:xfrm>
            <a:off x="1876425" y="3008313"/>
            <a:ext cx="773113" cy="8382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" altLang="en-US" sz="5000" dirty="0">
                <a:latin typeface="汉语拼音" pitchFamily="34" charset="0"/>
                <a:ea typeface="楷体" panose="02010609060101010101" pitchFamily="49" charset="-122"/>
              </a:rPr>
              <a:t>叫</a:t>
            </a:r>
            <a:endParaRPr lang="" altLang="en-US" sz="50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3320" name="TextBox 17"/>
          <p:cNvSpPr txBox="1"/>
          <p:nvPr/>
        </p:nvSpPr>
        <p:spPr>
          <a:xfrm>
            <a:off x="2203450" y="2419350"/>
            <a:ext cx="725488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3000" dirty="0">
                <a:latin typeface="汉语拼音" pitchFamily="34" charset="0"/>
                <a:cs typeface="汉语拼音" pitchFamily="34" charset="0"/>
              </a:rPr>
              <a:t>mù</a:t>
            </a:r>
            <a:endParaRPr lang="zh-CN" altLang="en-US" sz="30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13321" name="TextBox 18"/>
          <p:cNvSpPr txBox="1"/>
          <p:nvPr/>
        </p:nvSpPr>
        <p:spPr>
          <a:xfrm>
            <a:off x="3265488" y="2882900"/>
            <a:ext cx="750887" cy="34448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笔顺</a:t>
            </a:r>
            <a:r>
              <a:rPr lang="zh-CN" altLang="en-US" b="1" dirty="0">
                <a:latin typeface="汉语拼音" pitchFamily="34" charset="0"/>
                <a:ea typeface="楷体" panose="02010609060101010101" pitchFamily="49" charset="-122"/>
              </a:rPr>
              <a:t>：</a:t>
            </a:r>
            <a:endParaRPr lang="zh-CN" altLang="en-US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3322" name="TextBox 20"/>
          <p:cNvSpPr txBox="1"/>
          <p:nvPr/>
        </p:nvSpPr>
        <p:spPr>
          <a:xfrm>
            <a:off x="3217863" y="3306763"/>
            <a:ext cx="2581275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：耳目  目光  目瞪口呆  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pPr>
              <a:buNone/>
            </a:pP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3323" name="TextBox 21"/>
          <p:cNvSpPr txBox="1"/>
          <p:nvPr/>
        </p:nvSpPr>
        <p:spPr>
          <a:xfrm>
            <a:off x="3222625" y="3592513"/>
            <a:ext cx="2968625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巧记：三口竖相连。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1886635" y="2966252"/>
            <a:ext cx="1133852" cy="1114730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73" name="矩形 72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endParaRPr>
            </a:p>
          </p:txBody>
        </p:sp>
        <p:sp>
          <p:nvSpPr>
            <p:cNvPr id="74" name="直接连接符 73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75" name="直接连接符 74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13325" name="TextBox 23"/>
          <p:cNvSpPr txBox="1"/>
          <p:nvPr/>
        </p:nvSpPr>
        <p:spPr>
          <a:xfrm>
            <a:off x="1916113" y="2882900"/>
            <a:ext cx="954087" cy="11763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7200" b="1" dirty="0">
                <a:latin typeface="汉语拼音" pitchFamily="34" charset="0"/>
                <a:ea typeface="楷体" panose="02010609060101010101" pitchFamily="49" charset="-122"/>
              </a:rPr>
              <a:t>目</a:t>
            </a:r>
            <a:endParaRPr lang="zh-CN" altLang="en-US" sz="72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grpSp>
        <p:nvGrpSpPr>
          <p:cNvPr id="77" name="组合 76"/>
          <p:cNvGrpSpPr/>
          <p:nvPr/>
        </p:nvGrpSpPr>
        <p:grpSpPr>
          <a:xfrm>
            <a:off x="1890879" y="1204307"/>
            <a:ext cx="1158183" cy="1071201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78" name="矩形 77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endParaRPr>
            </a:p>
          </p:txBody>
        </p:sp>
        <p:sp>
          <p:nvSpPr>
            <p:cNvPr id="79" name="直接连接符 78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80" name="直接连接符 79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13327" name="TextBox 23"/>
          <p:cNvSpPr txBox="1"/>
          <p:nvPr/>
        </p:nvSpPr>
        <p:spPr>
          <a:xfrm>
            <a:off x="1970088" y="1122363"/>
            <a:ext cx="920750" cy="11763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7200" b="1" dirty="0">
                <a:latin typeface="汉语拼音" pitchFamily="34" charset="0"/>
                <a:ea typeface="楷体" panose="02010609060101010101" pitchFamily="49" charset="-122"/>
              </a:rPr>
              <a:t>口</a:t>
            </a:r>
            <a:endParaRPr lang="zh-CN" altLang="en-US" sz="72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3328" name="矩形 89"/>
          <p:cNvSpPr/>
          <p:nvPr/>
        </p:nvSpPr>
        <p:spPr>
          <a:xfrm>
            <a:off x="3222625" y="3892550"/>
            <a:ext cx="3773488" cy="2984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造句：看到眼前的景象，他吓得目瞪口呆。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3329" name="矩形 90"/>
          <p:cNvSpPr/>
          <p:nvPr/>
        </p:nvSpPr>
        <p:spPr>
          <a:xfrm>
            <a:off x="3275013" y="2085975"/>
            <a:ext cx="4157662" cy="2984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造句：给他讲明白这个道理，费了我不少口舌。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pic>
        <p:nvPicPr>
          <p:cNvPr id="13330" name="Picture 1" descr="C:\Users\Administrator\Documents\Tencent Files\56229019\Image\C2C\EEFH7L`C4%KKI6[4E`3XHW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2088" y="1157288"/>
            <a:ext cx="782637" cy="2682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31" name="Picture 2" descr="C:\Users\Administrator\Documents\Tencent Files\56229019\Image\C2C\)157B6$ERSEPU`Z{2{~SN)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1438" y="2949575"/>
            <a:ext cx="1031875" cy="2301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4338" name="TextBox 2"/>
          <p:cNvSpPr txBox="1"/>
          <p:nvPr/>
        </p:nvSpPr>
        <p:spPr>
          <a:xfrm>
            <a:off x="2011363" y="1036638"/>
            <a:ext cx="773112" cy="8382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" altLang="en-US" sz="5000" dirty="0">
                <a:latin typeface="汉语拼音" pitchFamily="34" charset="0"/>
                <a:ea typeface="楷体" panose="02010609060101010101" pitchFamily="49" charset="-122"/>
              </a:rPr>
              <a:t>吃</a:t>
            </a:r>
            <a:endParaRPr lang="" altLang="en-US" sz="50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4339" name="TextBox 4"/>
          <p:cNvSpPr txBox="1"/>
          <p:nvPr/>
        </p:nvSpPr>
        <p:spPr>
          <a:xfrm>
            <a:off x="3362325" y="655638"/>
            <a:ext cx="750888" cy="3444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笔顺</a:t>
            </a:r>
            <a:r>
              <a:rPr lang="zh-CN" altLang="en-US" b="1" dirty="0">
                <a:latin typeface="汉语拼音" pitchFamily="34" charset="0"/>
                <a:ea typeface="楷体" panose="02010609060101010101" pitchFamily="49" charset="-122"/>
              </a:rPr>
              <a:t>：</a:t>
            </a:r>
            <a:endParaRPr lang="zh-CN" altLang="en-US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4340" name="TextBox 5"/>
          <p:cNvSpPr txBox="1"/>
          <p:nvPr/>
        </p:nvSpPr>
        <p:spPr>
          <a:xfrm>
            <a:off x="3384550" y="1060450"/>
            <a:ext cx="2773363" cy="30003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：耳朵  耳垂  木耳  耳套　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4341" name="TextBox 13"/>
          <p:cNvSpPr txBox="1"/>
          <p:nvPr/>
        </p:nvSpPr>
        <p:spPr>
          <a:xfrm>
            <a:off x="3384550" y="1436688"/>
            <a:ext cx="2754313" cy="3000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巧记：一只眼睛四角都伸长。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4342" name="TextBox 16"/>
          <p:cNvSpPr txBox="1"/>
          <p:nvPr/>
        </p:nvSpPr>
        <p:spPr>
          <a:xfrm>
            <a:off x="1970088" y="2854325"/>
            <a:ext cx="779462" cy="8382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" altLang="en-US" sz="5000" dirty="0">
                <a:latin typeface="汉语拼音" pitchFamily="34" charset="0"/>
                <a:ea typeface="楷体" panose="02010609060101010101" pitchFamily="49" charset="-122"/>
              </a:rPr>
              <a:t>叫</a:t>
            </a:r>
            <a:endParaRPr lang="" altLang="en-US" sz="50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4343" name="TextBox 17"/>
          <p:cNvSpPr txBox="1"/>
          <p:nvPr/>
        </p:nvSpPr>
        <p:spPr>
          <a:xfrm>
            <a:off x="2112963" y="2265363"/>
            <a:ext cx="971550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3000" dirty="0">
                <a:latin typeface="汉语拼音" pitchFamily="34" charset="0"/>
                <a:cs typeface="汉语拼音" pitchFamily="34" charset="0"/>
              </a:rPr>
              <a:t>shǒu</a:t>
            </a:r>
            <a:endParaRPr lang="zh-CN" altLang="en-US" sz="30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14344" name="TextBox 18"/>
          <p:cNvSpPr txBox="1"/>
          <p:nvPr/>
        </p:nvSpPr>
        <p:spPr>
          <a:xfrm>
            <a:off x="3300413" y="2541588"/>
            <a:ext cx="750887" cy="3460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笔顺</a:t>
            </a:r>
            <a:r>
              <a:rPr lang="zh-CN" altLang="en-US" b="1" dirty="0">
                <a:latin typeface="汉语拼音" pitchFamily="34" charset="0"/>
                <a:ea typeface="楷体" panose="02010609060101010101" pitchFamily="49" charset="-122"/>
              </a:rPr>
              <a:t>：</a:t>
            </a:r>
            <a:endParaRPr lang="zh-CN" altLang="en-US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4345" name="TextBox 20"/>
          <p:cNvSpPr txBox="1"/>
          <p:nvPr/>
        </p:nvSpPr>
        <p:spPr>
          <a:xfrm>
            <a:off x="3330575" y="3003550"/>
            <a:ext cx="2581275" cy="30003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：手心  手机  双手  左手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4346" name="TextBox 21"/>
          <p:cNvSpPr txBox="1"/>
          <p:nvPr/>
        </p:nvSpPr>
        <p:spPr>
          <a:xfrm>
            <a:off x="3382963" y="3381375"/>
            <a:ext cx="3968750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巧记：两棵树，十个杈，不长枝叶不开花。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grpSp>
        <p:nvGrpSpPr>
          <p:cNvPr id="69" name="组合 30"/>
          <p:cNvGrpSpPr/>
          <p:nvPr/>
        </p:nvGrpSpPr>
        <p:grpSpPr>
          <a:xfrm>
            <a:off x="1979837" y="2811758"/>
            <a:ext cx="1133852" cy="1114730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70" name="矩形 69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endParaRPr>
            </a:p>
          </p:txBody>
        </p:sp>
        <p:sp>
          <p:nvSpPr>
            <p:cNvPr id="71" name="直接连接符 70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72" name="直接连接符 71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14348" name="TextBox 23"/>
          <p:cNvSpPr txBox="1"/>
          <p:nvPr/>
        </p:nvSpPr>
        <p:spPr>
          <a:xfrm>
            <a:off x="2055813" y="2727325"/>
            <a:ext cx="954087" cy="11763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7200" b="1" dirty="0">
                <a:latin typeface="汉语拼音" pitchFamily="34" charset="0"/>
                <a:ea typeface="楷体" panose="02010609060101010101" pitchFamily="49" charset="-122"/>
              </a:rPr>
              <a:t>手</a:t>
            </a:r>
            <a:endParaRPr lang="zh-CN" altLang="en-US" sz="72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grpSp>
        <p:nvGrpSpPr>
          <p:cNvPr id="74" name="组合 35"/>
          <p:cNvGrpSpPr/>
          <p:nvPr/>
        </p:nvGrpSpPr>
        <p:grpSpPr>
          <a:xfrm>
            <a:off x="1998290" y="1044566"/>
            <a:ext cx="1158183" cy="1071201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75" name="矩形 74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endParaRPr>
            </a:p>
          </p:txBody>
        </p:sp>
        <p:sp>
          <p:nvSpPr>
            <p:cNvPr id="76" name="直接连接符 75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77" name="直接连接符 76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14350" name="TextBox 23"/>
          <p:cNvSpPr txBox="1"/>
          <p:nvPr/>
        </p:nvSpPr>
        <p:spPr>
          <a:xfrm>
            <a:off x="2033588" y="896938"/>
            <a:ext cx="922337" cy="117792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7200" b="1" dirty="0">
                <a:latin typeface="汉语拼音" pitchFamily="34" charset="0"/>
                <a:ea typeface="楷体" panose="02010609060101010101" pitchFamily="49" charset="-122"/>
              </a:rPr>
              <a:t>耳</a:t>
            </a:r>
            <a:endParaRPr lang="zh-CN" altLang="en-US" sz="72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4351" name="矩形 80"/>
          <p:cNvSpPr/>
          <p:nvPr/>
        </p:nvSpPr>
        <p:spPr>
          <a:xfrm>
            <a:off x="3382963" y="1816100"/>
            <a:ext cx="2244725" cy="2984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造句：狗的耳朵可灵了。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pic>
        <p:nvPicPr>
          <p:cNvPr id="14352" name="Picture 1" descr="C:\Users\Administrator\Documents\Tencent Files\56229019\Image\C2C\$`6IUC5E`QLZ}]WE@S[OF)F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8275" y="736600"/>
            <a:ext cx="1428750" cy="260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53" name="Picture 2" descr="C:\Users\Administrator\Documents\Tencent Files\56229019\Image\C2C\_GMTSPDTOADU2MX702MJ~BK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4300" y="2625725"/>
            <a:ext cx="941388" cy="269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54" name="矩形 45075"/>
          <p:cNvSpPr/>
          <p:nvPr/>
        </p:nvSpPr>
        <p:spPr>
          <a:xfrm>
            <a:off x="2251075" y="427038"/>
            <a:ext cx="522288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3000" dirty="0">
                <a:latin typeface="汉语拼音" pitchFamily="34" charset="0"/>
                <a:cs typeface="汉语拼音" pitchFamily="34" charset="0"/>
              </a:rPr>
              <a:t>ěr</a:t>
            </a:r>
            <a:endParaRPr lang="en-US" altLang="zh-CN" sz="30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14355" name="TextBox 21"/>
          <p:cNvSpPr txBox="1"/>
          <p:nvPr/>
        </p:nvSpPr>
        <p:spPr>
          <a:xfrm>
            <a:off x="3330575" y="3813175"/>
            <a:ext cx="2862263" cy="3000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造句：老师有一双温暖的手。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5362" name="TextBox 2"/>
          <p:cNvSpPr txBox="1"/>
          <p:nvPr/>
        </p:nvSpPr>
        <p:spPr>
          <a:xfrm>
            <a:off x="1976438" y="1433513"/>
            <a:ext cx="773112" cy="8382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" altLang="en-US" sz="5000" dirty="0">
                <a:latin typeface="汉语拼音" pitchFamily="34" charset="0"/>
                <a:ea typeface="楷体" panose="02010609060101010101" pitchFamily="49" charset="-122"/>
              </a:rPr>
              <a:t>吃</a:t>
            </a:r>
            <a:endParaRPr lang="" altLang="en-US" sz="50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5363" name="TextBox 3"/>
          <p:cNvSpPr txBox="1"/>
          <p:nvPr/>
        </p:nvSpPr>
        <p:spPr>
          <a:xfrm>
            <a:off x="2087563" y="844550"/>
            <a:ext cx="519112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3000" dirty="0">
                <a:latin typeface="汉语拼音" pitchFamily="34" charset="0"/>
                <a:cs typeface="汉语拼音" pitchFamily="34" charset="0"/>
              </a:rPr>
              <a:t> rì</a:t>
            </a:r>
            <a:endParaRPr lang="zh-CN" altLang="en-US" sz="30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15364" name="TextBox 5"/>
          <p:cNvSpPr txBox="1"/>
          <p:nvPr/>
        </p:nvSpPr>
        <p:spPr>
          <a:xfrm>
            <a:off x="3327400" y="1720850"/>
            <a:ext cx="2581275" cy="30003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：日光  烈日  日月  日子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5365" name="TextBox 16"/>
          <p:cNvSpPr txBox="1"/>
          <p:nvPr/>
        </p:nvSpPr>
        <p:spPr>
          <a:xfrm>
            <a:off x="1930400" y="3225800"/>
            <a:ext cx="773113" cy="8382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" altLang="en-US" sz="5000" dirty="0">
                <a:latin typeface="汉语拼音" pitchFamily="34" charset="0"/>
                <a:ea typeface="楷体" panose="02010609060101010101" pitchFamily="49" charset="-122"/>
              </a:rPr>
              <a:t>叫</a:t>
            </a:r>
            <a:endParaRPr lang="" altLang="en-US" sz="50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5366" name="TextBox 17"/>
          <p:cNvSpPr txBox="1"/>
          <p:nvPr/>
        </p:nvSpPr>
        <p:spPr>
          <a:xfrm>
            <a:off x="2132013" y="2651125"/>
            <a:ext cx="858837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3000" dirty="0">
                <a:latin typeface="汉语拼音" pitchFamily="34" charset="0"/>
                <a:cs typeface="汉语拼音" pitchFamily="34" charset="0"/>
              </a:rPr>
              <a:t>tián</a:t>
            </a:r>
            <a:endParaRPr lang="zh-CN" altLang="en-US" sz="30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15367" name="TextBox 20"/>
          <p:cNvSpPr txBox="1"/>
          <p:nvPr/>
        </p:nvSpPr>
        <p:spPr>
          <a:xfrm>
            <a:off x="3270250" y="3524250"/>
            <a:ext cx="2581275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：田地  田野  煤田  油田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pPr>
              <a:buNone/>
            </a:pP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5368" name="TextBox 21"/>
          <p:cNvSpPr txBox="1"/>
          <p:nvPr/>
        </p:nvSpPr>
        <p:spPr>
          <a:xfrm>
            <a:off x="3275013" y="3808413"/>
            <a:ext cx="2970212" cy="3000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巧记：十字进口中，可把庄稼种。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1940212" y="3182946"/>
            <a:ext cx="1133852" cy="1114730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73" name="矩形 72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endParaRPr>
            </a:p>
          </p:txBody>
        </p:sp>
        <p:sp>
          <p:nvSpPr>
            <p:cNvPr id="74" name="直接连接符 73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75" name="直接连接符 74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15370" name="TextBox 23"/>
          <p:cNvSpPr txBox="1"/>
          <p:nvPr/>
        </p:nvSpPr>
        <p:spPr>
          <a:xfrm>
            <a:off x="1970088" y="3098800"/>
            <a:ext cx="954087" cy="11763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7200" b="1" dirty="0">
                <a:latin typeface="汉语拼音" pitchFamily="34" charset="0"/>
                <a:ea typeface="楷体" panose="02010609060101010101" pitchFamily="49" charset="-122"/>
              </a:rPr>
              <a:t>田</a:t>
            </a:r>
            <a:endParaRPr lang="zh-CN" altLang="en-US" sz="72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grpSp>
        <p:nvGrpSpPr>
          <p:cNvPr id="77" name="组合 76"/>
          <p:cNvGrpSpPr/>
          <p:nvPr/>
        </p:nvGrpSpPr>
        <p:grpSpPr>
          <a:xfrm>
            <a:off x="1944457" y="1421000"/>
            <a:ext cx="1158183" cy="1071201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78" name="矩形 77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endParaRPr>
            </a:p>
          </p:txBody>
        </p:sp>
        <p:sp>
          <p:nvSpPr>
            <p:cNvPr id="79" name="直接连接符 78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80" name="直接连接符 79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15372" name="TextBox 23"/>
          <p:cNvSpPr txBox="1"/>
          <p:nvPr/>
        </p:nvSpPr>
        <p:spPr>
          <a:xfrm>
            <a:off x="2022475" y="1339850"/>
            <a:ext cx="922338" cy="11763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7200" b="1" dirty="0">
                <a:latin typeface="汉语拼音" pitchFamily="34" charset="0"/>
                <a:ea typeface="楷体" panose="02010609060101010101" pitchFamily="49" charset="-122"/>
              </a:rPr>
              <a:t>日</a:t>
            </a:r>
            <a:endParaRPr lang="zh-CN" altLang="en-US" sz="72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5373" name="矩形 89"/>
          <p:cNvSpPr/>
          <p:nvPr/>
        </p:nvSpPr>
        <p:spPr>
          <a:xfrm>
            <a:off x="3275013" y="4084638"/>
            <a:ext cx="3584575" cy="2984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造句：田野里一望无际的麦苗绿油油的。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5374" name="矩形 90"/>
          <p:cNvSpPr/>
          <p:nvPr/>
        </p:nvSpPr>
        <p:spPr>
          <a:xfrm>
            <a:off x="3327400" y="2324100"/>
            <a:ext cx="2627313" cy="2984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造句：今天是个难忘的日子。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grpSp>
        <p:nvGrpSpPr>
          <p:cNvPr id="15375" name="组合 4"/>
          <p:cNvGrpSpPr/>
          <p:nvPr/>
        </p:nvGrpSpPr>
        <p:grpSpPr>
          <a:xfrm>
            <a:off x="3336925" y="1323975"/>
            <a:ext cx="2617788" cy="403225"/>
            <a:chOff x="4588" y="2743"/>
            <a:chExt cx="5495" cy="845"/>
          </a:xfrm>
        </p:grpSpPr>
        <p:sp>
          <p:nvSpPr>
            <p:cNvPr id="15379" name="TextBox 4"/>
            <p:cNvSpPr txBox="1"/>
            <p:nvPr/>
          </p:nvSpPr>
          <p:spPr>
            <a:xfrm>
              <a:off x="4588" y="2813"/>
              <a:ext cx="1684" cy="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>
                <a:buNone/>
              </a:pPr>
              <a:r>
                <a:rPr lang="zh-CN" altLang="en-US" sz="1500" b="1" dirty="0">
                  <a:latin typeface="汉语拼音" pitchFamily="34" charset="0"/>
                  <a:ea typeface="楷体" panose="02010609060101010101" pitchFamily="49" charset="-122"/>
                </a:rPr>
                <a:t>笔顺</a:t>
              </a:r>
              <a:r>
                <a:rPr lang="zh-CN" altLang="en-US" b="1" dirty="0">
                  <a:latin typeface="汉语拼音" pitchFamily="34" charset="0"/>
                  <a:ea typeface="楷体" panose="02010609060101010101" pitchFamily="49" charset="-122"/>
                </a:rPr>
                <a:t>：</a:t>
              </a:r>
              <a:endParaRPr lang="zh-CN" altLang="en-US" b="1" dirty="0">
                <a:latin typeface="汉语拼音" pitchFamily="34" charset="0"/>
                <a:ea typeface="楷体" panose="02010609060101010101" pitchFamily="49" charset="-122"/>
              </a:endParaRPr>
            </a:p>
          </p:txBody>
        </p:sp>
        <p:pic>
          <p:nvPicPr>
            <p:cNvPr id="15380" name="图片 3"/>
            <p:cNvPicPr>
              <a:picLocks noChangeAspect="1"/>
            </p:cNvPicPr>
            <p:nvPr/>
          </p:nvPicPr>
          <p:blipFill>
            <a:blip r:embed="rId2"/>
            <a:srcRect r="16219"/>
            <a:stretch>
              <a:fillRect/>
            </a:stretch>
          </p:blipFill>
          <p:spPr>
            <a:xfrm>
              <a:off x="5871" y="2743"/>
              <a:ext cx="4212" cy="795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5376" name="组合 6"/>
          <p:cNvGrpSpPr/>
          <p:nvPr/>
        </p:nvGrpSpPr>
        <p:grpSpPr>
          <a:xfrm>
            <a:off x="3275013" y="3098800"/>
            <a:ext cx="2238375" cy="369888"/>
            <a:chOff x="4458" y="6775"/>
            <a:chExt cx="4697" cy="776"/>
          </a:xfrm>
        </p:grpSpPr>
        <p:sp>
          <p:nvSpPr>
            <p:cNvPr id="15377" name="TextBox 18"/>
            <p:cNvSpPr txBox="1"/>
            <p:nvPr/>
          </p:nvSpPr>
          <p:spPr>
            <a:xfrm>
              <a:off x="4458" y="6775"/>
              <a:ext cx="1683" cy="77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>
                <a:buNone/>
              </a:pPr>
              <a:r>
                <a:rPr lang="zh-CN" altLang="en-US" sz="1500" b="1" dirty="0">
                  <a:latin typeface="汉语拼音" pitchFamily="34" charset="0"/>
                  <a:ea typeface="楷体" panose="02010609060101010101" pitchFamily="49" charset="-122"/>
                </a:rPr>
                <a:t>笔顺</a:t>
              </a:r>
              <a:r>
                <a:rPr lang="zh-CN" altLang="en-US" b="1" dirty="0">
                  <a:latin typeface="汉语拼音" pitchFamily="34" charset="0"/>
                  <a:ea typeface="楷体" panose="02010609060101010101" pitchFamily="49" charset="-122"/>
                </a:rPr>
                <a:t>：</a:t>
              </a:r>
              <a:endParaRPr lang="zh-CN" altLang="en-US" b="1" dirty="0">
                <a:latin typeface="汉语拼音" pitchFamily="34" charset="0"/>
                <a:ea typeface="楷体" panose="02010609060101010101" pitchFamily="49" charset="-122"/>
              </a:endParaRPr>
            </a:p>
          </p:txBody>
        </p:sp>
        <p:pic>
          <p:nvPicPr>
            <p:cNvPr id="15378" name="图片 5"/>
            <p:cNvPicPr>
              <a:picLocks noChangeAspect="1"/>
            </p:cNvPicPr>
            <p:nvPr/>
          </p:nvPicPr>
          <p:blipFill>
            <a:blip r:embed="rId3"/>
            <a:srcRect r="15695" b="4149"/>
            <a:stretch>
              <a:fillRect/>
            </a:stretch>
          </p:blipFill>
          <p:spPr>
            <a:xfrm>
              <a:off x="5685" y="6821"/>
              <a:ext cx="3470" cy="647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6386" name="TextBox 2"/>
          <p:cNvSpPr txBox="1"/>
          <p:nvPr/>
        </p:nvSpPr>
        <p:spPr>
          <a:xfrm>
            <a:off x="1933575" y="1370013"/>
            <a:ext cx="773113" cy="8382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" altLang="en-US" sz="5000" dirty="0">
                <a:latin typeface="汉语拼音" pitchFamily="34" charset="0"/>
                <a:ea typeface="楷体" panose="02010609060101010101" pitchFamily="49" charset="-122"/>
              </a:rPr>
              <a:t>吃</a:t>
            </a:r>
            <a:endParaRPr lang="" altLang="en-US" sz="50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6387" name="TextBox 5"/>
          <p:cNvSpPr txBox="1"/>
          <p:nvPr/>
        </p:nvSpPr>
        <p:spPr>
          <a:xfrm>
            <a:off x="3284538" y="1655763"/>
            <a:ext cx="2773362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：禾苗  禾谷  禾场  禾穗　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pPr>
              <a:buNone/>
            </a:pP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6388" name="TextBox 13"/>
          <p:cNvSpPr txBox="1"/>
          <p:nvPr/>
        </p:nvSpPr>
        <p:spPr>
          <a:xfrm>
            <a:off x="3275013" y="1978025"/>
            <a:ext cx="3795712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巧记：“木”有头。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6389" name="TextBox 16"/>
          <p:cNvSpPr txBox="1"/>
          <p:nvPr/>
        </p:nvSpPr>
        <p:spPr>
          <a:xfrm>
            <a:off x="1892300" y="3187700"/>
            <a:ext cx="773113" cy="8382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" altLang="en-US" sz="5000" dirty="0">
                <a:latin typeface="汉语拼音" pitchFamily="34" charset="0"/>
                <a:ea typeface="楷体" panose="02010609060101010101" pitchFamily="49" charset="-122"/>
              </a:rPr>
              <a:t>叫</a:t>
            </a:r>
            <a:endParaRPr lang="" altLang="en-US" sz="50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6390" name="TextBox 17"/>
          <p:cNvSpPr txBox="1"/>
          <p:nvPr/>
        </p:nvSpPr>
        <p:spPr>
          <a:xfrm>
            <a:off x="2036763" y="2598738"/>
            <a:ext cx="922337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3000" dirty="0">
                <a:latin typeface="汉语拼音" pitchFamily="34" charset="0"/>
                <a:cs typeface="汉语拼音" pitchFamily="34" charset="0"/>
              </a:rPr>
              <a:t> huǒ</a:t>
            </a:r>
            <a:endParaRPr lang="zh-CN" altLang="en-US" sz="30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16391" name="TextBox 20"/>
          <p:cNvSpPr txBox="1"/>
          <p:nvPr/>
        </p:nvSpPr>
        <p:spPr>
          <a:xfrm>
            <a:off x="3232150" y="3522663"/>
            <a:ext cx="2581275" cy="30003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：防火  大火  火苗  火药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6392" name="TextBox 21"/>
          <p:cNvSpPr txBox="1"/>
          <p:nvPr/>
        </p:nvSpPr>
        <p:spPr>
          <a:xfrm>
            <a:off x="3262313" y="3798888"/>
            <a:ext cx="3968750" cy="3000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巧记：一人腰插两把刀。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grpSp>
        <p:nvGrpSpPr>
          <p:cNvPr id="69" name="组合 30"/>
          <p:cNvGrpSpPr/>
          <p:nvPr/>
        </p:nvGrpSpPr>
        <p:grpSpPr>
          <a:xfrm>
            <a:off x="1902448" y="3145133"/>
            <a:ext cx="1133852" cy="1114730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70" name="矩形 69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endParaRPr>
            </a:p>
          </p:txBody>
        </p:sp>
        <p:sp>
          <p:nvSpPr>
            <p:cNvPr id="71" name="直接连接符 70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72" name="直接连接符 71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16394" name="TextBox 23"/>
          <p:cNvSpPr txBox="1"/>
          <p:nvPr/>
        </p:nvSpPr>
        <p:spPr>
          <a:xfrm>
            <a:off x="1979613" y="3060700"/>
            <a:ext cx="952500" cy="11763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7200" b="1" dirty="0">
                <a:latin typeface="汉语拼音" pitchFamily="34" charset="0"/>
                <a:ea typeface="楷体" panose="02010609060101010101" pitchFamily="49" charset="-122"/>
              </a:rPr>
              <a:t>火</a:t>
            </a:r>
            <a:endParaRPr lang="zh-CN" altLang="en-US" sz="72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grpSp>
        <p:nvGrpSpPr>
          <p:cNvPr id="74" name="组合 35"/>
          <p:cNvGrpSpPr/>
          <p:nvPr/>
        </p:nvGrpSpPr>
        <p:grpSpPr>
          <a:xfrm>
            <a:off x="1901850" y="1356509"/>
            <a:ext cx="1158183" cy="1071201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75" name="矩形 74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endParaRPr>
            </a:p>
          </p:txBody>
        </p:sp>
        <p:sp>
          <p:nvSpPr>
            <p:cNvPr id="76" name="直接连接符 75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77" name="直接连接符 76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16396" name="TextBox 23"/>
          <p:cNvSpPr txBox="1"/>
          <p:nvPr/>
        </p:nvSpPr>
        <p:spPr>
          <a:xfrm>
            <a:off x="1955800" y="1230313"/>
            <a:ext cx="922338" cy="117792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7200" b="1" dirty="0">
                <a:latin typeface="汉语拼音" pitchFamily="34" charset="0"/>
                <a:ea typeface="楷体" panose="02010609060101010101" pitchFamily="49" charset="-122"/>
              </a:rPr>
              <a:t>禾</a:t>
            </a:r>
            <a:endParaRPr lang="zh-CN" altLang="en-US" sz="72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6397" name="矩形 80"/>
          <p:cNvSpPr/>
          <p:nvPr/>
        </p:nvSpPr>
        <p:spPr>
          <a:xfrm>
            <a:off x="3314700" y="2255838"/>
            <a:ext cx="2817813" cy="2984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造句：田地里的禾苗绿油油的。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6398" name="TextBox 17"/>
          <p:cNvSpPr txBox="1"/>
          <p:nvPr/>
        </p:nvSpPr>
        <p:spPr>
          <a:xfrm>
            <a:off x="2033588" y="788988"/>
            <a:ext cx="715962" cy="53181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3000" dirty="0">
                <a:latin typeface="汉语拼音" pitchFamily="34" charset="0"/>
                <a:cs typeface="汉语拼音" pitchFamily="34" charset="0"/>
              </a:rPr>
              <a:t> hé</a:t>
            </a:r>
            <a:endParaRPr lang="zh-CN" altLang="en-US" sz="3000" dirty="0">
              <a:latin typeface="汉语拼音" pitchFamily="34" charset="0"/>
              <a:ea typeface="汉语拼音" pitchFamily="34" charset="0"/>
            </a:endParaRPr>
          </a:p>
        </p:txBody>
      </p:sp>
      <p:grpSp>
        <p:nvGrpSpPr>
          <p:cNvPr id="16399" name="组合 2"/>
          <p:cNvGrpSpPr/>
          <p:nvPr/>
        </p:nvGrpSpPr>
        <p:grpSpPr>
          <a:xfrm>
            <a:off x="3327400" y="1295400"/>
            <a:ext cx="2433638" cy="414338"/>
            <a:chOff x="4588" y="2719"/>
            <a:chExt cx="5106" cy="873"/>
          </a:xfrm>
        </p:grpSpPr>
        <p:sp>
          <p:nvSpPr>
            <p:cNvPr id="16403" name="TextBox 4"/>
            <p:cNvSpPr txBox="1"/>
            <p:nvPr/>
          </p:nvSpPr>
          <p:spPr>
            <a:xfrm>
              <a:off x="4588" y="2813"/>
              <a:ext cx="1683" cy="77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>
                <a:buNone/>
              </a:pPr>
              <a:r>
                <a:rPr lang="zh-CN" altLang="en-US" sz="1500" b="1" dirty="0">
                  <a:solidFill>
                    <a:srgbClr val="FF0000"/>
                  </a:solidFill>
                  <a:latin typeface="汉语拼音" pitchFamily="34" charset="0"/>
                  <a:ea typeface="楷体" panose="02010609060101010101" pitchFamily="49" charset="-122"/>
                </a:rPr>
                <a:t>笔顺</a:t>
              </a:r>
              <a:r>
                <a:rPr lang="zh-CN" altLang="en-US" b="1" dirty="0">
                  <a:solidFill>
                    <a:srgbClr val="FF0000"/>
                  </a:solidFill>
                  <a:latin typeface="汉语拼音" pitchFamily="34" charset="0"/>
                  <a:ea typeface="楷体" panose="02010609060101010101" pitchFamily="49" charset="-122"/>
                </a:rPr>
                <a:t>：</a:t>
              </a:r>
              <a:endParaRPr lang="zh-CN" altLang="en-US" b="1" dirty="0">
                <a:solidFill>
                  <a:srgbClr val="FF0000"/>
                </a:solidFill>
                <a:latin typeface="汉语拼音" pitchFamily="34" charset="0"/>
                <a:ea typeface="楷体" panose="02010609060101010101" pitchFamily="49" charset="-122"/>
              </a:endParaRPr>
            </a:p>
          </p:txBody>
        </p:sp>
        <p:pic>
          <p:nvPicPr>
            <p:cNvPr id="16404" name="图片 1"/>
            <p:cNvPicPr>
              <a:picLocks noChangeAspect="1"/>
            </p:cNvPicPr>
            <p:nvPr/>
          </p:nvPicPr>
          <p:blipFill>
            <a:blip r:embed="rId2"/>
            <a:srcRect r="13499" b="15475"/>
            <a:stretch>
              <a:fillRect/>
            </a:stretch>
          </p:blipFill>
          <p:spPr>
            <a:xfrm>
              <a:off x="5689" y="2719"/>
              <a:ext cx="4005" cy="642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6400" name="组合 8"/>
          <p:cNvGrpSpPr/>
          <p:nvPr/>
        </p:nvGrpSpPr>
        <p:grpSpPr>
          <a:xfrm>
            <a:off x="3275013" y="3187700"/>
            <a:ext cx="2538412" cy="409575"/>
            <a:chOff x="4478" y="6692"/>
            <a:chExt cx="5329" cy="861"/>
          </a:xfrm>
        </p:grpSpPr>
        <p:sp>
          <p:nvSpPr>
            <p:cNvPr id="16401" name="TextBox 18"/>
            <p:cNvSpPr txBox="1"/>
            <p:nvPr/>
          </p:nvSpPr>
          <p:spPr>
            <a:xfrm>
              <a:off x="4478" y="6776"/>
              <a:ext cx="1683" cy="77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>
                <a:buNone/>
              </a:pPr>
              <a:r>
                <a:rPr lang="zh-CN" altLang="en-US" sz="1500" b="1" dirty="0">
                  <a:solidFill>
                    <a:srgbClr val="FF0000"/>
                  </a:solidFill>
                  <a:latin typeface="汉语拼音" pitchFamily="34" charset="0"/>
                  <a:ea typeface="楷体" panose="02010609060101010101" pitchFamily="49" charset="-122"/>
                </a:rPr>
                <a:t>笔顺</a:t>
              </a:r>
              <a:r>
                <a:rPr lang="zh-CN" altLang="en-US" b="1" dirty="0">
                  <a:solidFill>
                    <a:srgbClr val="FF0000"/>
                  </a:solidFill>
                  <a:latin typeface="汉语拼音" pitchFamily="34" charset="0"/>
                  <a:ea typeface="楷体" panose="02010609060101010101" pitchFamily="49" charset="-122"/>
                </a:rPr>
                <a:t>：</a:t>
              </a:r>
              <a:endParaRPr lang="zh-CN" altLang="en-US" b="1" dirty="0">
                <a:solidFill>
                  <a:srgbClr val="FF0000"/>
                </a:solidFill>
                <a:latin typeface="汉语拼音" pitchFamily="34" charset="0"/>
                <a:ea typeface="楷体" panose="02010609060101010101" pitchFamily="49" charset="-122"/>
              </a:endParaRPr>
            </a:p>
          </p:txBody>
        </p:sp>
        <p:pic>
          <p:nvPicPr>
            <p:cNvPr id="16402" name="图片 7"/>
            <p:cNvPicPr>
              <a:picLocks noChangeAspect="1"/>
            </p:cNvPicPr>
            <p:nvPr/>
          </p:nvPicPr>
          <p:blipFill>
            <a:blip r:embed="rId3"/>
            <a:srcRect r="14500" b="5077"/>
            <a:stretch>
              <a:fillRect/>
            </a:stretch>
          </p:blipFill>
          <p:spPr>
            <a:xfrm>
              <a:off x="5697" y="6692"/>
              <a:ext cx="4110" cy="748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7410" name="TextBox 3"/>
          <p:cNvSpPr txBox="1"/>
          <p:nvPr/>
        </p:nvSpPr>
        <p:spPr>
          <a:xfrm>
            <a:off x="2076450" y="642938"/>
            <a:ext cx="1241425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3000" dirty="0">
                <a:latin typeface="汉语拼音" pitchFamily="34" charset="0"/>
                <a:cs typeface="汉语拼音" pitchFamily="34" charset="0"/>
              </a:rPr>
              <a:t>chóng</a:t>
            </a:r>
            <a:endParaRPr lang="en-US" altLang="zh-CN" sz="30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17411" name="TextBox 4"/>
          <p:cNvSpPr txBox="1"/>
          <p:nvPr/>
        </p:nvSpPr>
        <p:spPr>
          <a:xfrm>
            <a:off x="3392488" y="1173163"/>
            <a:ext cx="749300" cy="3444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笔顺</a:t>
            </a:r>
            <a:r>
              <a:rPr lang="zh-CN" altLang="en-US" b="1" dirty="0">
                <a:latin typeface="汉语拼音" pitchFamily="34" charset="0"/>
                <a:ea typeface="楷体" panose="02010609060101010101" pitchFamily="49" charset="-122"/>
              </a:rPr>
              <a:t>：</a:t>
            </a:r>
            <a:endParaRPr lang="zh-CN" altLang="en-US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7412" name="TextBox 5"/>
          <p:cNvSpPr txBox="1"/>
          <p:nvPr/>
        </p:nvSpPr>
        <p:spPr>
          <a:xfrm>
            <a:off x="3392488" y="1519238"/>
            <a:ext cx="2773362" cy="30003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：昆虫  懒虫  可怜虫  书虫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7413" name="TextBox 13"/>
          <p:cNvSpPr txBox="1"/>
          <p:nvPr/>
        </p:nvSpPr>
        <p:spPr>
          <a:xfrm>
            <a:off x="3382963" y="1870075"/>
            <a:ext cx="2754312" cy="3000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巧记：中下一提加一点。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7414" name="TextBox 17"/>
          <p:cNvSpPr txBox="1"/>
          <p:nvPr/>
        </p:nvSpPr>
        <p:spPr>
          <a:xfrm>
            <a:off x="2246313" y="2435225"/>
            <a:ext cx="819150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3000" dirty="0">
                <a:latin typeface="汉语拼音" pitchFamily="34" charset="0"/>
                <a:cs typeface="汉语拼音" pitchFamily="34" charset="0"/>
              </a:rPr>
              <a:t>yún</a:t>
            </a:r>
            <a:endParaRPr lang="zh-CN" altLang="en-US" sz="30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17415" name="TextBox 18"/>
          <p:cNvSpPr txBox="1"/>
          <p:nvPr/>
        </p:nvSpPr>
        <p:spPr>
          <a:xfrm>
            <a:off x="3330575" y="2978150"/>
            <a:ext cx="749300" cy="34448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笔顺</a:t>
            </a:r>
            <a:r>
              <a:rPr lang="zh-CN" altLang="en-US" b="1" dirty="0">
                <a:latin typeface="汉语拼音" pitchFamily="34" charset="0"/>
                <a:ea typeface="楷体" panose="02010609060101010101" pitchFamily="49" charset="-122"/>
              </a:rPr>
              <a:t>：</a:t>
            </a:r>
            <a:endParaRPr lang="zh-CN" altLang="en-US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7416" name="TextBox 20"/>
          <p:cNvSpPr txBox="1"/>
          <p:nvPr/>
        </p:nvSpPr>
        <p:spPr>
          <a:xfrm>
            <a:off x="3335338" y="3322638"/>
            <a:ext cx="2087562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：云朵  云彩  白云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pPr>
              <a:buNone/>
            </a:pP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7417" name="TextBox 21"/>
          <p:cNvSpPr txBox="1"/>
          <p:nvPr/>
        </p:nvSpPr>
        <p:spPr>
          <a:xfrm>
            <a:off x="3340100" y="3608388"/>
            <a:ext cx="2968625" cy="3000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巧记：去掉竖。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7418" name="矩形 89"/>
          <p:cNvSpPr/>
          <p:nvPr/>
        </p:nvSpPr>
        <p:spPr>
          <a:xfrm>
            <a:off x="3330575" y="3922713"/>
            <a:ext cx="3200400" cy="30003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造句：我多想飞到云彩上去看看啊！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7419" name="矩形 90"/>
          <p:cNvSpPr/>
          <p:nvPr/>
        </p:nvSpPr>
        <p:spPr>
          <a:xfrm>
            <a:off x="3392488" y="2122488"/>
            <a:ext cx="2435225" cy="30003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造句：昆虫的种类真多呀！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pic>
        <p:nvPicPr>
          <p:cNvPr id="17420" name="Picture 1" descr="C:\Users\Administrator\Documents\Tencent Files\56229019\Image\C2C\T6[T{PK%_ONT2K{[[EGK7~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9388" y="1204913"/>
            <a:ext cx="1241425" cy="2460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21" name="Picture 2" descr="C:\Users\Administrator\Documents\Tencent Files\56229019\Image\C2C\VHH_T@%$8JA1UIL0`S05~{A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0813" y="3021013"/>
            <a:ext cx="995362" cy="26035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2" name="组合 21"/>
          <p:cNvGrpSpPr/>
          <p:nvPr/>
        </p:nvGrpSpPr>
        <p:grpSpPr>
          <a:xfrm>
            <a:off x="1890879" y="1204307"/>
            <a:ext cx="1158183" cy="1071201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23" name="矩形 22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endParaRPr>
            </a:p>
          </p:txBody>
        </p:sp>
        <p:sp>
          <p:nvSpPr>
            <p:cNvPr id="24" name="直接连接符 23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25" name="直接连接符 24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17423" name="TextBox 23"/>
          <p:cNvSpPr txBox="1"/>
          <p:nvPr/>
        </p:nvSpPr>
        <p:spPr>
          <a:xfrm>
            <a:off x="1970088" y="1122363"/>
            <a:ext cx="920750" cy="11763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7200" b="1" dirty="0">
                <a:latin typeface="汉语拼音" pitchFamily="34" charset="0"/>
                <a:ea typeface="楷体" panose="02010609060101010101" pitchFamily="49" charset="-122"/>
              </a:rPr>
              <a:t>虫</a:t>
            </a:r>
            <a:endParaRPr lang="zh-CN" altLang="en-US" sz="72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969460" y="3052990"/>
            <a:ext cx="1158183" cy="1071201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28" name="矩形 27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endParaRPr>
            </a:p>
          </p:txBody>
        </p:sp>
        <p:sp>
          <p:nvSpPr>
            <p:cNvPr id="29" name="直接连接符 28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30" name="直接连接符 29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17425" name="TextBox 23"/>
          <p:cNvSpPr txBox="1"/>
          <p:nvPr/>
        </p:nvSpPr>
        <p:spPr>
          <a:xfrm>
            <a:off x="2076450" y="2978150"/>
            <a:ext cx="922338" cy="11763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7200" b="1" dirty="0">
                <a:latin typeface="汉语拼音" pitchFamily="34" charset="0"/>
                <a:ea typeface="楷体" panose="02010609060101010101" pitchFamily="49" charset="-122"/>
              </a:rPr>
              <a:t>云</a:t>
            </a:r>
            <a:endParaRPr lang="zh-CN" altLang="en-US" sz="72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8434" name="TextBox 4"/>
          <p:cNvSpPr txBox="1"/>
          <p:nvPr/>
        </p:nvSpPr>
        <p:spPr>
          <a:xfrm>
            <a:off x="3455988" y="1125538"/>
            <a:ext cx="750887" cy="3444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笔顺</a:t>
            </a:r>
            <a:r>
              <a:rPr lang="zh-CN" altLang="en-US" b="1" dirty="0">
                <a:latin typeface="汉语拼音" pitchFamily="34" charset="0"/>
                <a:ea typeface="楷体" panose="02010609060101010101" pitchFamily="49" charset="-122"/>
              </a:rPr>
              <a:t>：</a:t>
            </a:r>
            <a:endParaRPr lang="zh-CN" altLang="en-US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8435" name="TextBox 5"/>
          <p:cNvSpPr txBox="1"/>
          <p:nvPr/>
        </p:nvSpPr>
        <p:spPr>
          <a:xfrm>
            <a:off x="3392488" y="1470025"/>
            <a:ext cx="3267075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：山头  爬山  高山  山脚  火山　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pPr>
              <a:buNone/>
            </a:pP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8436" name="TextBox 13"/>
          <p:cNvSpPr txBox="1"/>
          <p:nvPr/>
        </p:nvSpPr>
        <p:spPr>
          <a:xfrm>
            <a:off x="3403600" y="1765300"/>
            <a:ext cx="2409825" cy="3000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巧记：今岁除夕。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8437" name="矩形 80"/>
          <p:cNvSpPr/>
          <p:nvPr/>
        </p:nvSpPr>
        <p:spPr>
          <a:xfrm>
            <a:off x="3422650" y="2068513"/>
            <a:ext cx="3200400" cy="2984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造句：春天来了，妈妈带我去爬山。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8438" name="TextBox 17"/>
          <p:cNvSpPr txBox="1"/>
          <p:nvPr/>
        </p:nvSpPr>
        <p:spPr>
          <a:xfrm>
            <a:off x="2141538" y="603250"/>
            <a:ext cx="1006475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3000" dirty="0">
                <a:latin typeface="汉语拼音" pitchFamily="34" charset="0"/>
                <a:cs typeface="汉语拼音" pitchFamily="34" charset="0"/>
              </a:rPr>
              <a:t>shān</a:t>
            </a:r>
            <a:endParaRPr lang="zh-CN" altLang="en-US" sz="3000" dirty="0">
              <a:latin typeface="汉语拼音" pitchFamily="34" charset="0"/>
              <a:ea typeface="汉语拼音" pitchFamily="34" charset="0"/>
            </a:endParaRPr>
          </a:p>
        </p:txBody>
      </p:sp>
      <p:pic>
        <p:nvPicPr>
          <p:cNvPr id="18439" name="Picture 1" descr="C:\Users\Administrator\Documents\Tencent Files\56229019\Image\C2C\1C{)SA4B00%L_FVEJHRD]I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4638" y="1084263"/>
            <a:ext cx="660400" cy="271462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3" name="组合 12"/>
          <p:cNvGrpSpPr/>
          <p:nvPr/>
        </p:nvGrpSpPr>
        <p:grpSpPr>
          <a:xfrm>
            <a:off x="1890879" y="1356707"/>
            <a:ext cx="1158183" cy="1071201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14" name="矩形 13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endParaRPr>
            </a:p>
          </p:txBody>
        </p:sp>
        <p:sp>
          <p:nvSpPr>
            <p:cNvPr id="15" name="直接连接符 14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17" name="直接连接符 16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18441" name="TextBox 23"/>
          <p:cNvSpPr txBox="1"/>
          <p:nvPr/>
        </p:nvSpPr>
        <p:spPr>
          <a:xfrm>
            <a:off x="1970088" y="1274763"/>
            <a:ext cx="920750" cy="11763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7200" b="1" dirty="0">
                <a:latin typeface="汉语拼音" pitchFamily="34" charset="0"/>
                <a:ea typeface="楷体" panose="02010609060101010101" pitchFamily="49" charset="-122"/>
              </a:rPr>
              <a:t>山</a:t>
            </a:r>
            <a:endParaRPr lang="zh-CN" altLang="en-US" sz="72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8442" name="TextBox 3"/>
          <p:cNvSpPr txBox="1"/>
          <p:nvPr/>
        </p:nvSpPr>
        <p:spPr>
          <a:xfrm>
            <a:off x="2141538" y="2566988"/>
            <a:ext cx="641350" cy="5778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300" b="1" dirty="0">
                <a:latin typeface="汉语拼音" pitchFamily="34" charset="0"/>
                <a:cs typeface="汉语拼音" pitchFamily="34" charset="0"/>
              </a:rPr>
              <a:t>bā</a:t>
            </a:r>
            <a:endParaRPr lang="zh-CN" altLang="en-US" sz="3300" b="1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18443" name="TextBox 4"/>
          <p:cNvSpPr txBox="1"/>
          <p:nvPr/>
        </p:nvSpPr>
        <p:spPr>
          <a:xfrm>
            <a:off x="3448050" y="3046413"/>
            <a:ext cx="750888" cy="3460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笔顺</a:t>
            </a:r>
            <a:r>
              <a:rPr lang="zh-CN" altLang="en-US" b="1" dirty="0">
                <a:latin typeface="汉语拼音" pitchFamily="34" charset="0"/>
                <a:ea typeface="楷体" panose="02010609060101010101" pitchFamily="49" charset="-122"/>
              </a:rPr>
              <a:t>：</a:t>
            </a:r>
            <a:endParaRPr lang="zh-CN" altLang="en-US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8444" name="TextBox 5"/>
          <p:cNvSpPr txBox="1"/>
          <p:nvPr/>
        </p:nvSpPr>
        <p:spPr>
          <a:xfrm>
            <a:off x="3455988" y="3443288"/>
            <a:ext cx="2581275" cy="30003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：八路  八方  八戒  八百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8445" name="TextBox 13"/>
          <p:cNvSpPr txBox="1"/>
          <p:nvPr/>
        </p:nvSpPr>
        <p:spPr>
          <a:xfrm>
            <a:off x="3448050" y="3794125"/>
            <a:ext cx="2754313" cy="3000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巧记：一撇一捺闹分家。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8446" name="矩形 90"/>
          <p:cNvSpPr/>
          <p:nvPr/>
        </p:nvSpPr>
        <p:spPr>
          <a:xfrm>
            <a:off x="3455988" y="4046538"/>
            <a:ext cx="2435225" cy="30003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造句：老爷爷今年八十啦。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pic>
        <p:nvPicPr>
          <p:cNvPr id="18447" name="图片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4638" y="3035300"/>
            <a:ext cx="708025" cy="357188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5" name="组合 24"/>
          <p:cNvGrpSpPr/>
          <p:nvPr/>
        </p:nvGrpSpPr>
        <p:grpSpPr>
          <a:xfrm>
            <a:off x="1955173" y="3128357"/>
            <a:ext cx="1158183" cy="1071201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26" name="矩形 25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endParaRPr>
            </a:p>
          </p:txBody>
        </p:sp>
        <p:sp>
          <p:nvSpPr>
            <p:cNvPr id="27" name="直接连接符 26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28" name="直接连接符 27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18449" name="TextBox 23"/>
          <p:cNvSpPr txBox="1"/>
          <p:nvPr/>
        </p:nvSpPr>
        <p:spPr>
          <a:xfrm>
            <a:off x="2033588" y="3046413"/>
            <a:ext cx="922337" cy="11763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7200" b="1" dirty="0">
                <a:latin typeface="汉语拼音" pitchFamily="34" charset="0"/>
                <a:ea typeface="楷体" panose="02010609060101010101" pitchFamily="49" charset="-122"/>
              </a:rPr>
              <a:t>八</a:t>
            </a:r>
            <a:endParaRPr lang="zh-CN" altLang="en-US" sz="72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9458" name="TextBox 17"/>
          <p:cNvSpPr txBox="1"/>
          <p:nvPr/>
        </p:nvSpPr>
        <p:spPr>
          <a:xfrm>
            <a:off x="2246313" y="1463675"/>
            <a:ext cx="679450" cy="5778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300" b="1" dirty="0">
                <a:latin typeface="汉语拼音" pitchFamily="34" charset="0"/>
                <a:cs typeface="汉语拼音" pitchFamily="34" charset="0"/>
              </a:rPr>
              <a:t>shí</a:t>
            </a:r>
            <a:endParaRPr lang="zh-CN" altLang="en-US" sz="3300" b="1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19459" name="TextBox 18"/>
          <p:cNvSpPr txBox="1"/>
          <p:nvPr/>
        </p:nvSpPr>
        <p:spPr>
          <a:xfrm>
            <a:off x="3275013" y="1711325"/>
            <a:ext cx="750887" cy="34448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笔顺</a:t>
            </a:r>
            <a:r>
              <a:rPr lang="zh-CN" altLang="en-US" b="1" dirty="0">
                <a:latin typeface="汉语拼音" pitchFamily="34" charset="0"/>
                <a:ea typeface="楷体" panose="02010609060101010101" pitchFamily="49" charset="-122"/>
              </a:rPr>
              <a:t>：</a:t>
            </a:r>
            <a:endParaRPr lang="zh-CN" altLang="en-US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9460" name="TextBox 20"/>
          <p:cNvSpPr txBox="1"/>
          <p:nvPr/>
        </p:nvSpPr>
        <p:spPr>
          <a:xfrm>
            <a:off x="3335338" y="2351088"/>
            <a:ext cx="1703387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：十分  三十  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pPr>
              <a:buNone/>
            </a:pP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9461" name="TextBox 21"/>
          <p:cNvSpPr txBox="1"/>
          <p:nvPr/>
        </p:nvSpPr>
        <p:spPr>
          <a:xfrm>
            <a:off x="3340100" y="2636838"/>
            <a:ext cx="2968625" cy="3000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巧记：一横一竖。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9462" name="矩形 89"/>
          <p:cNvSpPr/>
          <p:nvPr/>
        </p:nvSpPr>
        <p:spPr>
          <a:xfrm>
            <a:off x="3330575" y="2951163"/>
            <a:ext cx="3965575" cy="30003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造句：他把所犯的错误一五一十告诉了老师。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pic>
        <p:nvPicPr>
          <p:cNvPr id="1946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6675" y="1711325"/>
            <a:ext cx="693738" cy="357188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7" name="组合 26"/>
          <p:cNvGrpSpPr/>
          <p:nvPr/>
        </p:nvGrpSpPr>
        <p:grpSpPr>
          <a:xfrm>
            <a:off x="1890878" y="2252340"/>
            <a:ext cx="1158183" cy="1071201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28" name="矩形 27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endParaRPr>
            </a:p>
          </p:txBody>
        </p:sp>
        <p:sp>
          <p:nvSpPr>
            <p:cNvPr id="29" name="直接连接符 28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30" name="直接连接符 29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19465" name="TextBox 23"/>
          <p:cNvSpPr txBox="1"/>
          <p:nvPr/>
        </p:nvSpPr>
        <p:spPr>
          <a:xfrm>
            <a:off x="1970088" y="2170113"/>
            <a:ext cx="920750" cy="11763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7200" b="1" dirty="0">
                <a:latin typeface="汉语拼音" pitchFamily="34" charset="0"/>
                <a:ea typeface="楷体" panose="02010609060101010101" pitchFamily="49" charset="-122"/>
              </a:rPr>
              <a:t>十</a:t>
            </a:r>
            <a:endParaRPr lang="zh-CN" altLang="en-US" sz="72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0482" name="TextBox 4"/>
          <p:cNvSpPr txBox="1"/>
          <p:nvPr/>
        </p:nvSpPr>
        <p:spPr>
          <a:xfrm>
            <a:off x="3436938" y="627063"/>
            <a:ext cx="750887" cy="3460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笔顺</a:t>
            </a:r>
            <a:r>
              <a:rPr lang="zh-CN" altLang="en-US" b="1" dirty="0">
                <a:latin typeface="汉语拼音" pitchFamily="34" charset="0"/>
                <a:ea typeface="楷体" panose="02010609060101010101" pitchFamily="49" charset="-122"/>
              </a:rPr>
              <a:t>：</a:t>
            </a:r>
            <a:endParaRPr lang="zh-CN" altLang="en-US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0483" name="TextBox 5"/>
          <p:cNvSpPr txBox="1"/>
          <p:nvPr/>
        </p:nvSpPr>
        <p:spPr>
          <a:xfrm>
            <a:off x="3449638" y="1301750"/>
            <a:ext cx="2087562" cy="30003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：走了  好了  买了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0484" name="TextBox 13"/>
          <p:cNvSpPr txBox="1"/>
          <p:nvPr/>
        </p:nvSpPr>
        <p:spPr>
          <a:xfrm>
            <a:off x="3449638" y="1601788"/>
            <a:ext cx="2435225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巧记：</a:t>
            </a:r>
            <a:r>
              <a:rPr lang="zh-CN" altLang="en-US" sz="1500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横撇加弯钩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0485" name="TextBox 14"/>
          <p:cNvSpPr txBox="1"/>
          <p:nvPr/>
        </p:nvSpPr>
        <p:spPr>
          <a:xfrm>
            <a:off x="3436938" y="950913"/>
            <a:ext cx="2700337" cy="3000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书写提示：</a:t>
            </a:r>
            <a:r>
              <a:rPr lang="zh-CN" altLang="en-US" sz="1500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弯钩略有弧度。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0486" name="TextBox 16"/>
          <p:cNvSpPr txBox="1"/>
          <p:nvPr/>
        </p:nvSpPr>
        <p:spPr>
          <a:xfrm>
            <a:off x="2068513" y="2709863"/>
            <a:ext cx="779462" cy="8382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5000" dirty="0">
                <a:latin typeface="汉语拼音" pitchFamily="34" charset="0"/>
                <a:ea typeface="楷体" panose="02010609060101010101" pitchFamily="49" charset="-122"/>
              </a:rPr>
              <a:t>叫</a:t>
            </a:r>
            <a:endParaRPr lang="zh-CN" altLang="en-US" sz="50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0487" name="TextBox 17"/>
          <p:cNvSpPr txBox="1"/>
          <p:nvPr/>
        </p:nvSpPr>
        <p:spPr>
          <a:xfrm>
            <a:off x="2268538" y="2114550"/>
            <a:ext cx="587375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3000" dirty="0">
                <a:latin typeface="汉语拼音" pitchFamily="34" charset="0"/>
                <a:cs typeface="汉语拼音" pitchFamily="34" charset="0"/>
              </a:rPr>
              <a:t> zǐ</a:t>
            </a:r>
            <a:endParaRPr lang="en-US" altLang="zh-CN" sz="30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20488" name="TextBox 18"/>
          <p:cNvSpPr txBox="1"/>
          <p:nvPr/>
        </p:nvSpPr>
        <p:spPr>
          <a:xfrm>
            <a:off x="3384550" y="2463800"/>
            <a:ext cx="749300" cy="34448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笔顺</a:t>
            </a:r>
            <a:r>
              <a:rPr lang="zh-CN" altLang="en-US" b="1" dirty="0">
                <a:latin typeface="汉语拼音" pitchFamily="34" charset="0"/>
                <a:ea typeface="楷体" panose="02010609060101010101" pitchFamily="49" charset="-122"/>
              </a:rPr>
              <a:t>：</a:t>
            </a:r>
            <a:endParaRPr lang="zh-CN" altLang="en-US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0489" name="TextBox 20"/>
          <p:cNvSpPr txBox="1"/>
          <p:nvPr/>
        </p:nvSpPr>
        <p:spPr>
          <a:xfrm>
            <a:off x="3384550" y="3057525"/>
            <a:ext cx="2417763" cy="30003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：房子 孩子 父子 儿子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0490" name="TextBox 21"/>
          <p:cNvSpPr txBox="1"/>
          <p:nvPr/>
        </p:nvSpPr>
        <p:spPr>
          <a:xfrm>
            <a:off x="3382963" y="3381375"/>
            <a:ext cx="1892300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巧记：</a:t>
            </a:r>
            <a:r>
              <a:rPr lang="zh-CN" altLang="en-US" sz="1500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有女就好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  <a:sym typeface="Wingdings" panose="05000000000000000000" pitchFamily="2" charset="2"/>
            </a:endParaRPr>
          </a:p>
        </p:txBody>
      </p:sp>
      <p:sp>
        <p:nvSpPr>
          <p:cNvPr id="20491" name="TextBox 23"/>
          <p:cNvSpPr txBox="1"/>
          <p:nvPr/>
        </p:nvSpPr>
        <p:spPr>
          <a:xfrm>
            <a:off x="3330575" y="2787650"/>
            <a:ext cx="4054475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书写提示：</a:t>
            </a:r>
            <a:r>
              <a:rPr lang="zh-CN" altLang="en-US" sz="1500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第二笔拉长且有力，末横要长。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2079101" y="2666770"/>
            <a:ext cx="1133852" cy="1114730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32" name="矩形 31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endParaRPr>
            </a:p>
          </p:txBody>
        </p:sp>
        <p:sp>
          <p:nvSpPr>
            <p:cNvPr id="33" name="直接连接符 32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34" name="直接连接符 33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20493" name="TextBox 23"/>
          <p:cNvSpPr txBox="1"/>
          <p:nvPr/>
        </p:nvSpPr>
        <p:spPr>
          <a:xfrm>
            <a:off x="2109788" y="2582863"/>
            <a:ext cx="954087" cy="11763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7200" b="1" dirty="0">
                <a:latin typeface="汉语拼音" pitchFamily="34" charset="0"/>
                <a:ea typeface="楷体" panose="02010609060101010101" pitchFamily="49" charset="-122"/>
              </a:rPr>
              <a:t>子</a:t>
            </a:r>
            <a:endParaRPr lang="zh-CN" altLang="en-US" sz="72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2054770" y="941382"/>
            <a:ext cx="1158183" cy="1071201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37" name="矩形 36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endParaRPr>
            </a:p>
          </p:txBody>
        </p:sp>
        <p:sp>
          <p:nvSpPr>
            <p:cNvPr id="38" name="直接连接符 37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39" name="直接连接符 38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20495" name="TextBox 23"/>
          <p:cNvSpPr txBox="1"/>
          <p:nvPr/>
        </p:nvSpPr>
        <p:spPr>
          <a:xfrm>
            <a:off x="2127250" y="915988"/>
            <a:ext cx="920750" cy="11763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7200" b="1" dirty="0">
                <a:latin typeface="汉语拼音" pitchFamily="34" charset="0"/>
                <a:ea typeface="楷体" panose="02010609060101010101" pitchFamily="49" charset="-122"/>
              </a:rPr>
              <a:t>了</a:t>
            </a:r>
            <a:endParaRPr lang="zh-CN" altLang="en-US" sz="72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0496" name="TextBox 49"/>
          <p:cNvSpPr txBox="1"/>
          <p:nvPr/>
        </p:nvSpPr>
        <p:spPr>
          <a:xfrm>
            <a:off x="3436938" y="1924050"/>
            <a:ext cx="2755900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造句：</a:t>
            </a:r>
            <a:r>
              <a:rPr lang="zh-CN" altLang="en-US" sz="1500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同学们放学后都走了。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0497" name="TextBox 50"/>
          <p:cNvSpPr txBox="1"/>
          <p:nvPr/>
        </p:nvSpPr>
        <p:spPr>
          <a:xfrm>
            <a:off x="3384550" y="3651250"/>
            <a:ext cx="3079750" cy="3000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造句：</a:t>
            </a:r>
            <a:r>
              <a:rPr lang="zh-CN" altLang="en-US" sz="1500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王叔叔家刚买了新房子。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pic>
        <p:nvPicPr>
          <p:cNvPr id="20498" name="Picture 1" descr="C:\Users\Administrator\Documents\Tencent Files\56229019\Image\C2C\)8L3VK]Y0C[Q@KUOZFZ1E[V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2588" y="681038"/>
            <a:ext cx="549275" cy="257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99" name="Picture 3" descr="C:\Users\Administrator\Documents\Tencent Files\56229019\Image\C2C\TO24NHA_FU}8GA@VVKANVT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0200" y="2463800"/>
            <a:ext cx="722313" cy="273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00" name="文本框 5149"/>
          <p:cNvSpPr txBox="1"/>
          <p:nvPr/>
        </p:nvSpPr>
        <p:spPr>
          <a:xfrm>
            <a:off x="2357438" y="357188"/>
            <a:ext cx="444500" cy="5619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" altLang="zh-CN" sz="3200" dirty="0">
                <a:latin typeface="汉语拼音" pitchFamily="34" charset="0"/>
                <a:cs typeface="汉语拼音" pitchFamily="34" charset="0"/>
              </a:rPr>
              <a:t>lē</a:t>
            </a:r>
            <a:endParaRPr lang="" altLang="zh-CN" sz="3200" dirty="0">
              <a:latin typeface="汉语拼音" pitchFamily="34" charset="0"/>
              <a:ea typeface="汉语拼音" pitchFamily="34" charset="0"/>
            </a:endParaRPr>
          </a:p>
        </p:txBody>
      </p:sp>
      <p:grpSp>
        <p:nvGrpSpPr>
          <p:cNvPr id="27" name="组合 3"/>
          <p:cNvGrpSpPr/>
          <p:nvPr/>
        </p:nvGrpSpPr>
        <p:grpSpPr>
          <a:xfrm>
            <a:off x="-89537" y="500024"/>
            <a:ext cx="1884998" cy="422627"/>
            <a:chOff x="458" y="988"/>
            <a:chExt cx="4134" cy="101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8" name="流程图: 延期 27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0" b="0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endParaRPr>
            </a:p>
          </p:txBody>
        </p:sp>
        <p:sp>
          <p:nvSpPr>
            <p:cNvPr id="29" name="文本框 14">
              <a:hlinkClick r:id="rId4" action="ppaction://hlinkfile"/>
            </p:cNvPr>
            <p:cNvSpPr txBox="1"/>
            <p:nvPr/>
          </p:nvSpPr>
          <p:spPr>
            <a:xfrm>
              <a:off x="458" y="1005"/>
              <a:ext cx="3688" cy="99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100" b="1" i="0" u="none" strike="noStrike" kern="1200" cap="none" spc="0" normalizeH="0" baseline="0" noProof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汉语拼音" pitchFamily="34" charset="0"/>
                  <a:ea typeface="楷体" panose="02010609060101010101" pitchFamily="49" charset="-122"/>
                  <a:cs typeface="汉语拼音" pitchFamily="34" charset="0"/>
                </a:rPr>
                <a:t>会</a:t>
              </a:r>
              <a:r>
                <a:rPr kumimoji="0" lang="zh-CN" altLang="en-US" sz="2100" b="1" i="0" u="none" strike="noStrike" kern="1200" cap="none" spc="0" normalizeH="0" baseline="0" noProof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汉语拼音" pitchFamily="34" charset="0"/>
                  <a:ea typeface="楷体" panose="02010609060101010101" pitchFamily="49" charset="-122"/>
                  <a:cs typeface="汉语拼音" pitchFamily="34" charset="0"/>
                </a:rPr>
                <a:t>写</a:t>
              </a:r>
              <a:r>
                <a:rPr kumimoji="0" lang="en-US" altLang="zh-CN" sz="2100" b="1" i="0" u="none" strike="noStrike" kern="1200" cap="none" spc="0" normalizeH="0" baseline="0" noProof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汉语拼音" pitchFamily="34" charset="0"/>
                  <a:ea typeface="楷体" panose="02010609060101010101" pitchFamily="49" charset="-122"/>
                  <a:cs typeface="汉语拼音" pitchFamily="34" charset="0"/>
                </a:rPr>
                <a:t>的字</a:t>
              </a:r>
              <a:endParaRPr kumimoji="0" lang="en-US" altLang="zh-CN" sz="21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endParaRPr>
            </a:p>
          </p:txBody>
        </p:sp>
      </p:grpSp>
      <p:sp>
        <p:nvSpPr>
          <p:cNvPr id="3" name="云形标注 2"/>
          <p:cNvSpPr/>
          <p:nvPr/>
        </p:nvSpPr>
        <p:spPr>
          <a:xfrm>
            <a:off x="5743575" y="800100"/>
            <a:ext cx="3386138" cy="1089025"/>
          </a:xfrm>
          <a:prstGeom prst="cloudCallout">
            <a:avLst>
              <a:gd name="adj1" fmla="val -13859"/>
              <a:gd name="adj2" fmla="val 136412"/>
            </a:avLst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1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要把会写字在田字格里的位置写正确哦！</a:t>
            </a:r>
            <a:endParaRPr kumimoji="0" lang="zh-CN" altLang="en-US" sz="21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汉语拼音" pitchFamily="34" charset="0"/>
              <a:ea typeface="+mn-ea"/>
              <a:cs typeface="汉语拼音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TextBox 1"/>
          <p:cNvSpPr txBox="1"/>
          <p:nvPr/>
        </p:nvSpPr>
        <p:spPr>
          <a:xfrm>
            <a:off x="323850" y="496888"/>
            <a:ext cx="8286750" cy="394652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同学们，在第一单元中，我们学习了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天地人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金木水火土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口耳目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《日月水火》《对韵歌》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篇识字课，在第四单元学习了《秋天》《小小的船》《江南》《四季》 4篇课文。一共掌握了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86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个会认字。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让我们一起来复习一下这些生字吧！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1506" name="TextBox 3"/>
          <p:cNvSpPr txBox="1"/>
          <p:nvPr/>
        </p:nvSpPr>
        <p:spPr>
          <a:xfrm>
            <a:off x="2465388" y="606425"/>
            <a:ext cx="735012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3000" dirty="0">
                <a:latin typeface="汉语拼音" pitchFamily="34" charset="0"/>
                <a:cs typeface="汉语拼音" pitchFamily="34" charset="0"/>
              </a:rPr>
              <a:t>rén</a:t>
            </a:r>
            <a:endParaRPr lang="zh-CN" altLang="en-US" sz="30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21507" name="TextBox 4"/>
          <p:cNvSpPr txBox="1"/>
          <p:nvPr/>
        </p:nvSpPr>
        <p:spPr>
          <a:xfrm>
            <a:off x="3730625" y="925513"/>
            <a:ext cx="749300" cy="3444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笔顺</a:t>
            </a:r>
            <a:r>
              <a:rPr lang="zh-CN" altLang="en-US" b="1" dirty="0">
                <a:latin typeface="汉语拼音" pitchFamily="34" charset="0"/>
                <a:ea typeface="楷体" panose="02010609060101010101" pitchFamily="49" charset="-122"/>
              </a:rPr>
              <a:t>：</a:t>
            </a:r>
            <a:endParaRPr lang="zh-CN" altLang="en-US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1508" name="TextBox 5"/>
          <p:cNvSpPr txBox="1"/>
          <p:nvPr/>
        </p:nvSpPr>
        <p:spPr>
          <a:xfrm>
            <a:off x="3725863" y="1570038"/>
            <a:ext cx="2581275" cy="30003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：人口  人类  人手  军人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1509" name="TextBox 13"/>
          <p:cNvSpPr txBox="1"/>
          <p:nvPr/>
        </p:nvSpPr>
        <p:spPr>
          <a:xfrm>
            <a:off x="3703638" y="1887538"/>
            <a:ext cx="3311525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巧记：一撇高一捺低。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1510" name="TextBox 14"/>
          <p:cNvSpPr txBox="1"/>
          <p:nvPr/>
        </p:nvSpPr>
        <p:spPr>
          <a:xfrm>
            <a:off x="3703638" y="1270000"/>
            <a:ext cx="3784600" cy="3000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书写提示：撇的起笔在竖中线上，高于捺</a:t>
            </a:r>
            <a:r>
              <a:rPr lang="zh-CN" altLang="en-US" sz="1500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。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1511" name="TextBox 17"/>
          <p:cNvSpPr txBox="1"/>
          <p:nvPr/>
        </p:nvSpPr>
        <p:spPr>
          <a:xfrm>
            <a:off x="2413000" y="2409825"/>
            <a:ext cx="714375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3000" dirty="0">
                <a:latin typeface="汉语拼音" pitchFamily="34" charset="0"/>
                <a:cs typeface="汉语拼音" pitchFamily="34" charset="0"/>
              </a:rPr>
              <a:t> d</a:t>
            </a:r>
            <a:r>
              <a:rPr lang="en-US" altLang="zh-CN" sz="3000" dirty="0">
                <a:latin typeface="汉语拼音" pitchFamily="34" charset="0"/>
                <a:ea typeface="汉语拼音" pitchFamily="34" charset="0"/>
              </a:rPr>
              <a:t>à</a:t>
            </a:r>
            <a:endParaRPr lang="zh-CN" altLang="en-US" sz="30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21512" name="TextBox 18"/>
          <p:cNvSpPr txBox="1"/>
          <p:nvPr/>
        </p:nvSpPr>
        <p:spPr>
          <a:xfrm>
            <a:off x="3694113" y="2782888"/>
            <a:ext cx="749300" cy="3444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笔顺</a:t>
            </a:r>
            <a:r>
              <a:rPr lang="zh-CN" altLang="en-US" b="1" dirty="0">
                <a:latin typeface="汉语拼音" pitchFamily="34" charset="0"/>
                <a:ea typeface="楷体" panose="02010609060101010101" pitchFamily="49" charset="-122"/>
              </a:rPr>
              <a:t>：</a:t>
            </a:r>
            <a:endParaRPr lang="zh-CN" altLang="en-US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1513" name="TextBox 20"/>
          <p:cNvSpPr txBox="1"/>
          <p:nvPr/>
        </p:nvSpPr>
        <p:spPr>
          <a:xfrm>
            <a:off x="3694113" y="3429000"/>
            <a:ext cx="2773362" cy="30003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：大人  大门  大后天  大约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1514" name="TextBox 21"/>
          <p:cNvSpPr txBox="1"/>
          <p:nvPr/>
        </p:nvSpPr>
        <p:spPr>
          <a:xfrm>
            <a:off x="3681413" y="3752850"/>
            <a:ext cx="2970212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巧记：“一”“人”就是大。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1515" name="TextBox 23"/>
          <p:cNvSpPr txBox="1"/>
          <p:nvPr/>
        </p:nvSpPr>
        <p:spPr>
          <a:xfrm>
            <a:off x="3681413" y="3128963"/>
            <a:ext cx="3752850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书写提示：撇的起笔在竖中线上，高于捺。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2289839" y="2960219"/>
            <a:ext cx="1133852" cy="1114730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32" name="矩形 31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endParaRPr>
            </a:p>
          </p:txBody>
        </p:sp>
        <p:sp>
          <p:nvSpPr>
            <p:cNvPr id="33" name="直接连接符 32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34" name="直接连接符 33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21517" name="TextBox 23"/>
          <p:cNvSpPr txBox="1"/>
          <p:nvPr/>
        </p:nvSpPr>
        <p:spPr>
          <a:xfrm>
            <a:off x="2365375" y="2874963"/>
            <a:ext cx="954088" cy="11763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7200" b="1" dirty="0">
                <a:latin typeface="汉语拼音" pitchFamily="34" charset="0"/>
                <a:ea typeface="楷体" panose="02010609060101010101" pitchFamily="49" charset="-122"/>
              </a:rPr>
              <a:t>大</a:t>
            </a:r>
            <a:endParaRPr lang="zh-CN" altLang="en-US" sz="72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2210265" y="1195461"/>
            <a:ext cx="1158183" cy="1071201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37" name="矩形 36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endParaRPr>
            </a:p>
          </p:txBody>
        </p:sp>
        <p:sp>
          <p:nvSpPr>
            <p:cNvPr id="38" name="直接连接符 37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39" name="直接连接符 38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21519" name="TextBox 23"/>
          <p:cNvSpPr txBox="1"/>
          <p:nvPr/>
        </p:nvSpPr>
        <p:spPr>
          <a:xfrm>
            <a:off x="2265363" y="1068388"/>
            <a:ext cx="920750" cy="117792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7200" b="1" dirty="0">
                <a:latin typeface="汉语拼音" pitchFamily="34" charset="0"/>
                <a:ea typeface="楷体" panose="02010609060101010101" pitchFamily="49" charset="-122"/>
              </a:rPr>
              <a:t>人</a:t>
            </a:r>
            <a:endParaRPr lang="zh-CN" altLang="en-US" sz="72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1520" name="TextBox 42"/>
          <p:cNvSpPr txBox="1"/>
          <p:nvPr/>
        </p:nvSpPr>
        <p:spPr>
          <a:xfrm>
            <a:off x="3762375" y="2193925"/>
            <a:ext cx="2430463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造句：中国人口分布不均</a:t>
            </a:r>
            <a:r>
              <a:rPr lang="zh-CN" altLang="en-US" sz="1500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。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1521" name="TextBox 43"/>
          <p:cNvSpPr txBox="1"/>
          <p:nvPr/>
        </p:nvSpPr>
        <p:spPr>
          <a:xfrm>
            <a:off x="3662363" y="4032250"/>
            <a:ext cx="3694112" cy="3000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造句：我们应该在大人的指导下燃放烟花</a:t>
            </a:r>
            <a:r>
              <a:rPr lang="zh-CN" altLang="en-US" sz="1500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。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pic>
        <p:nvPicPr>
          <p:cNvPr id="21522" name="Picture 1" descr="C:\Users\Administrator\Documents\Tencent Files\56229019\Image\C2C\31]L(PXV00IDE8%F_HY1@B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6100" y="1006475"/>
            <a:ext cx="569913" cy="2825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23" name="Picture 2" descr="C:\Users\Administrator\Documents\Tencent Files\56229019\Image\C2C\Q6_}4QS8{9{E9}2)J1XQUA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2288" y="2811463"/>
            <a:ext cx="874712" cy="3159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2530" name="TextBox 4"/>
          <p:cNvSpPr txBox="1"/>
          <p:nvPr/>
        </p:nvSpPr>
        <p:spPr>
          <a:xfrm>
            <a:off x="3452813" y="1023938"/>
            <a:ext cx="750887" cy="3460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笔顺</a:t>
            </a:r>
            <a:r>
              <a:rPr lang="zh-CN" altLang="en-US" b="1" dirty="0">
                <a:latin typeface="汉语拼音" pitchFamily="34" charset="0"/>
                <a:ea typeface="楷体" panose="02010609060101010101" pitchFamily="49" charset="-122"/>
              </a:rPr>
              <a:t>：</a:t>
            </a:r>
            <a:endParaRPr lang="zh-CN" altLang="en-US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2531" name="TextBox 5"/>
          <p:cNvSpPr txBox="1"/>
          <p:nvPr/>
        </p:nvSpPr>
        <p:spPr>
          <a:xfrm>
            <a:off x="3460750" y="1646238"/>
            <a:ext cx="2087563" cy="30003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：月亮  月球  月食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2532" name="TextBox 13"/>
          <p:cNvSpPr txBox="1"/>
          <p:nvPr/>
        </p:nvSpPr>
        <p:spPr>
          <a:xfrm>
            <a:off x="3452813" y="1966913"/>
            <a:ext cx="1944687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巧记：明天不出太阳。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2533" name="TextBox 14"/>
          <p:cNvSpPr txBox="1"/>
          <p:nvPr/>
        </p:nvSpPr>
        <p:spPr>
          <a:xfrm>
            <a:off x="3452813" y="1346200"/>
            <a:ext cx="3671887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书写提示：撇的起笔位置较高，横笔短。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  <a:sym typeface="Wingdings" panose="05000000000000000000" pitchFamily="2" charset="2"/>
            </a:endParaRPr>
          </a:p>
        </p:txBody>
      </p:sp>
      <p:sp>
        <p:nvSpPr>
          <p:cNvPr id="22534" name="TextBox 17"/>
          <p:cNvSpPr txBox="1"/>
          <p:nvPr/>
        </p:nvSpPr>
        <p:spPr>
          <a:xfrm>
            <a:off x="2498725" y="2486025"/>
            <a:ext cx="522288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3000" dirty="0">
                <a:latin typeface="汉语拼音" pitchFamily="34" charset="0"/>
                <a:cs typeface="汉语拼音" pitchFamily="34" charset="0"/>
              </a:rPr>
              <a:t>ér</a:t>
            </a:r>
            <a:endParaRPr lang="zh-CN" altLang="en-US" sz="30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22535" name="TextBox 18"/>
          <p:cNvSpPr txBox="1"/>
          <p:nvPr/>
        </p:nvSpPr>
        <p:spPr>
          <a:xfrm>
            <a:off x="3344863" y="2808288"/>
            <a:ext cx="749300" cy="3460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笔顺</a:t>
            </a:r>
            <a:r>
              <a:rPr lang="zh-CN" altLang="en-US" b="1" dirty="0">
                <a:latin typeface="汉语拼音" pitchFamily="34" charset="0"/>
                <a:ea typeface="楷体" panose="02010609060101010101" pitchFamily="49" charset="-122"/>
              </a:rPr>
              <a:t>：</a:t>
            </a:r>
            <a:endParaRPr lang="zh-CN" altLang="en-US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2536" name="TextBox 20"/>
          <p:cNvSpPr txBox="1"/>
          <p:nvPr/>
        </p:nvSpPr>
        <p:spPr>
          <a:xfrm>
            <a:off x="3403600" y="3449638"/>
            <a:ext cx="3017838" cy="53022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：小孩儿  儿童  幼儿  儿子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pPr>
              <a:buNone/>
            </a:pP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2537" name="TextBox 21"/>
          <p:cNvSpPr txBox="1"/>
          <p:nvPr/>
        </p:nvSpPr>
        <p:spPr>
          <a:xfrm>
            <a:off x="3408363" y="3733800"/>
            <a:ext cx="2352675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巧记：兀字上面少了一。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2538" name="TextBox 23"/>
          <p:cNvSpPr txBox="1"/>
          <p:nvPr/>
        </p:nvSpPr>
        <p:spPr>
          <a:xfrm>
            <a:off x="3344863" y="3155950"/>
            <a:ext cx="3617912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书写提示：撇为竖撇，竖弯钩起笔稍高。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grpSp>
        <p:nvGrpSpPr>
          <p:cNvPr id="22539" name="组合 1"/>
          <p:cNvGrpSpPr/>
          <p:nvPr/>
        </p:nvGrpSpPr>
        <p:grpSpPr>
          <a:xfrm>
            <a:off x="2165350" y="1189038"/>
            <a:ext cx="1162050" cy="2960687"/>
            <a:chOff x="3436" y="1872"/>
            <a:chExt cx="1831" cy="4662"/>
          </a:xfrm>
        </p:grpSpPr>
        <p:grpSp>
          <p:nvGrpSpPr>
            <p:cNvPr id="72" name="组合 71"/>
            <p:cNvGrpSpPr/>
            <p:nvPr/>
          </p:nvGrpSpPr>
          <p:grpSpPr>
            <a:xfrm>
              <a:off x="3436" y="4775"/>
              <a:ext cx="1786" cy="1755"/>
              <a:chOff x="-2214610" y="714356"/>
              <a:chExt cx="1785950" cy="1643868"/>
            </a:xfrm>
            <a:solidFill>
              <a:schemeClr val="accent5">
                <a:lumMod val="40000"/>
                <a:lumOff val="60000"/>
              </a:schemeClr>
            </a:solidFill>
          </p:grpSpPr>
          <p:sp>
            <p:nvSpPr>
              <p:cNvPr id="73" name="矩形 72"/>
              <p:cNvSpPr/>
              <p:nvPr/>
            </p:nvSpPr>
            <p:spPr>
              <a:xfrm>
                <a:off x="-2214610" y="714356"/>
                <a:ext cx="1785950" cy="1643074"/>
              </a:xfrm>
              <a:prstGeom prst="rect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汉语拼音" pitchFamily="34" charset="0"/>
                  <a:ea typeface="+mn-ea"/>
                  <a:cs typeface="汉语拼音" pitchFamily="34" charset="0"/>
                </a:endParaRPr>
              </a:p>
            </p:txBody>
          </p:sp>
          <p:sp>
            <p:nvSpPr>
              <p:cNvPr id="74" name="直接连接符 73"/>
              <p:cNvSpPr/>
              <p:nvPr/>
            </p:nvSpPr>
            <p:spPr>
              <a:xfrm rot="10800000" flipH="1">
                <a:off x="-2214610" y="1535893"/>
                <a:ext cx="1785950" cy="1588"/>
              </a:xfrm>
              <a:prstGeom prst="line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sp>
          <p:sp>
            <p:nvSpPr>
              <p:cNvPr id="75" name="直接连接符 74"/>
              <p:cNvSpPr/>
              <p:nvPr/>
            </p:nvSpPr>
            <p:spPr>
              <a:xfrm rot="16200000" flipH="1">
                <a:off x="-2143172" y="1535893"/>
                <a:ext cx="1643074" cy="1588"/>
              </a:xfrm>
              <a:prstGeom prst="line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sp>
        </p:grpSp>
        <p:sp>
          <p:nvSpPr>
            <p:cNvPr id="22547" name="TextBox 23"/>
            <p:cNvSpPr txBox="1"/>
            <p:nvPr/>
          </p:nvSpPr>
          <p:spPr>
            <a:xfrm>
              <a:off x="3484" y="4644"/>
              <a:ext cx="1502" cy="189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buNone/>
              </a:pPr>
              <a:r>
                <a:rPr lang="zh-CN" altLang="en-US" sz="7200" b="1" dirty="0">
                  <a:latin typeface="汉语拼音" pitchFamily="34" charset="0"/>
                  <a:ea typeface="楷体" panose="02010609060101010101" pitchFamily="49" charset="-122"/>
                </a:rPr>
                <a:t>儿</a:t>
              </a:r>
              <a:endParaRPr lang="zh-CN" altLang="en-US" sz="7200" b="1" dirty="0">
                <a:latin typeface="汉语拼音" pitchFamily="34" charset="0"/>
                <a:ea typeface="楷体" panose="02010609060101010101" pitchFamily="49" charset="-122"/>
              </a:endParaRPr>
            </a:p>
          </p:txBody>
        </p:sp>
        <p:grpSp>
          <p:nvGrpSpPr>
            <p:cNvPr id="77" name="组合 76"/>
            <p:cNvGrpSpPr/>
            <p:nvPr/>
          </p:nvGrpSpPr>
          <p:grpSpPr>
            <a:xfrm>
              <a:off x="3443" y="2001"/>
              <a:ext cx="1824" cy="1687"/>
              <a:chOff x="-2214610" y="714356"/>
              <a:chExt cx="1785950" cy="1643868"/>
            </a:xfrm>
            <a:solidFill>
              <a:schemeClr val="accent5">
                <a:lumMod val="40000"/>
                <a:lumOff val="60000"/>
              </a:schemeClr>
            </a:solidFill>
          </p:grpSpPr>
          <p:sp>
            <p:nvSpPr>
              <p:cNvPr id="78" name="矩形 77"/>
              <p:cNvSpPr/>
              <p:nvPr/>
            </p:nvSpPr>
            <p:spPr>
              <a:xfrm>
                <a:off x="-2214610" y="714356"/>
                <a:ext cx="1785950" cy="1643074"/>
              </a:xfrm>
              <a:prstGeom prst="rect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汉语拼音" pitchFamily="34" charset="0"/>
                  <a:ea typeface="+mn-ea"/>
                  <a:cs typeface="汉语拼音" pitchFamily="34" charset="0"/>
                </a:endParaRPr>
              </a:p>
            </p:txBody>
          </p:sp>
          <p:sp>
            <p:nvSpPr>
              <p:cNvPr id="79" name="直接连接符 78"/>
              <p:cNvSpPr/>
              <p:nvPr/>
            </p:nvSpPr>
            <p:spPr>
              <a:xfrm rot="10800000" flipH="1">
                <a:off x="-2214610" y="1535893"/>
                <a:ext cx="1785950" cy="1588"/>
              </a:xfrm>
              <a:prstGeom prst="line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sp>
          <p:sp>
            <p:nvSpPr>
              <p:cNvPr id="80" name="直接连接符 79"/>
              <p:cNvSpPr/>
              <p:nvPr/>
            </p:nvSpPr>
            <p:spPr>
              <a:xfrm rot="16200000" flipH="1">
                <a:off x="-2143172" y="1535893"/>
                <a:ext cx="1643074" cy="1588"/>
              </a:xfrm>
              <a:prstGeom prst="line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sp>
        </p:grpSp>
        <p:sp>
          <p:nvSpPr>
            <p:cNvPr id="22549" name="TextBox 23"/>
            <p:cNvSpPr txBox="1"/>
            <p:nvPr/>
          </p:nvSpPr>
          <p:spPr>
            <a:xfrm>
              <a:off x="3567" y="1872"/>
              <a:ext cx="1451" cy="189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buNone/>
              </a:pPr>
              <a:r>
                <a:rPr lang="zh-CN" altLang="en-US" sz="7200" b="1" dirty="0">
                  <a:latin typeface="汉语拼音" pitchFamily="34" charset="0"/>
                  <a:ea typeface="楷体" panose="02010609060101010101" pitchFamily="49" charset="-122"/>
                </a:rPr>
                <a:t>月</a:t>
              </a:r>
              <a:endParaRPr lang="zh-CN" altLang="en-US" sz="7200" b="1" dirty="0">
                <a:latin typeface="汉语拼音" pitchFamily="34" charset="0"/>
                <a:ea typeface="楷体" panose="02010609060101010101" pitchFamily="49" charset="-122"/>
              </a:endParaRPr>
            </a:p>
          </p:txBody>
        </p:sp>
      </p:grpSp>
      <p:sp>
        <p:nvSpPr>
          <p:cNvPr id="22540" name="矩形 89"/>
          <p:cNvSpPr/>
          <p:nvPr/>
        </p:nvSpPr>
        <p:spPr>
          <a:xfrm>
            <a:off x="3408363" y="4033838"/>
            <a:ext cx="2817812" cy="2984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造句：少年儿童是祖国的花朵。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2541" name="矩形 90"/>
          <p:cNvSpPr/>
          <p:nvPr/>
        </p:nvSpPr>
        <p:spPr>
          <a:xfrm>
            <a:off x="3460750" y="2249488"/>
            <a:ext cx="3008313" cy="2984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造句：弯弯的月亮像小小的船儿。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pic>
        <p:nvPicPr>
          <p:cNvPr id="22542" name="Picture 1" descr="C:\Users\Administrator\Documents\Tencent Files\56229019\Image\C2C\8B69B[2E2{%}ZWC4`YNEKZ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0663" y="1098550"/>
            <a:ext cx="933450" cy="2460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43" name="Picture 2" descr="C:\Users\Administrator\Documents\Tencent Files\56229019\Image\C2C\D)SPW`[`KN}YRM$9HFY](DU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0663" y="2895600"/>
            <a:ext cx="506412" cy="2428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44" name="文本框 7190"/>
          <p:cNvSpPr txBox="1"/>
          <p:nvPr/>
        </p:nvSpPr>
        <p:spPr>
          <a:xfrm>
            <a:off x="2481263" y="703263"/>
            <a:ext cx="138112" cy="23971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endParaRPr lang="zh-CN" altLang="zh-CN" sz="11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22545" name="文本框 7191"/>
          <p:cNvSpPr txBox="1"/>
          <p:nvPr/>
        </p:nvSpPr>
        <p:spPr>
          <a:xfrm>
            <a:off x="2371725" y="666750"/>
            <a:ext cx="752475" cy="500063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" altLang="zh-CN" sz="2800" dirty="0">
                <a:latin typeface="汉语拼音" pitchFamily="34" charset="0"/>
                <a:cs typeface="汉语拼音" pitchFamily="34" charset="0"/>
              </a:rPr>
              <a:t>yuè</a:t>
            </a:r>
            <a:endParaRPr lang="" altLang="zh-CN" sz="2800" dirty="0">
              <a:latin typeface="汉语拼音" pitchFamily="34" charset="0"/>
              <a:ea typeface="汉语拼音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3554" name="TextBox 4"/>
          <p:cNvSpPr txBox="1"/>
          <p:nvPr/>
        </p:nvSpPr>
        <p:spPr>
          <a:xfrm>
            <a:off x="3222625" y="1006475"/>
            <a:ext cx="749300" cy="34448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笔顺</a:t>
            </a:r>
            <a:r>
              <a:rPr lang="zh-CN" altLang="en-US" b="1" dirty="0">
                <a:latin typeface="汉语拼音" pitchFamily="34" charset="0"/>
                <a:ea typeface="楷体" panose="02010609060101010101" pitchFamily="49" charset="-122"/>
              </a:rPr>
              <a:t>：</a:t>
            </a:r>
            <a:endParaRPr lang="zh-CN" altLang="en-US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3555" name="TextBox 5"/>
          <p:cNvSpPr txBox="1"/>
          <p:nvPr/>
        </p:nvSpPr>
        <p:spPr>
          <a:xfrm>
            <a:off x="3221038" y="1674813"/>
            <a:ext cx="3267075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：两头  头发  头脑  光头  头痛　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pPr>
              <a:buNone/>
            </a:pP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3556" name="TextBox 13"/>
          <p:cNvSpPr txBox="1"/>
          <p:nvPr/>
        </p:nvSpPr>
        <p:spPr>
          <a:xfrm>
            <a:off x="3232150" y="1970088"/>
            <a:ext cx="3795713" cy="3000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巧记：虽是点点大，领先总是大。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3557" name="TextBox 14"/>
          <p:cNvSpPr txBox="1"/>
          <p:nvPr/>
        </p:nvSpPr>
        <p:spPr>
          <a:xfrm>
            <a:off x="3203575" y="1344613"/>
            <a:ext cx="4392613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书写提示：撇要舒展，末笔点要长。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3558" name="TextBox 17"/>
          <p:cNvSpPr txBox="1"/>
          <p:nvPr/>
        </p:nvSpPr>
        <p:spPr>
          <a:xfrm>
            <a:off x="1973263" y="2617788"/>
            <a:ext cx="454025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3000" dirty="0">
                <a:latin typeface="汉语拼音" pitchFamily="34" charset="0"/>
                <a:cs typeface="汉语拼音" pitchFamily="34" charset="0"/>
              </a:rPr>
              <a:t> lǐ</a:t>
            </a:r>
            <a:endParaRPr lang="zh-CN" altLang="en-US" sz="30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23559" name="TextBox 18"/>
          <p:cNvSpPr txBox="1"/>
          <p:nvPr/>
        </p:nvSpPr>
        <p:spPr>
          <a:xfrm>
            <a:off x="3160713" y="2894013"/>
            <a:ext cx="749300" cy="3444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笔顺</a:t>
            </a:r>
            <a:r>
              <a:rPr lang="zh-CN" altLang="en-US" b="1" dirty="0">
                <a:latin typeface="汉语拼音" pitchFamily="34" charset="0"/>
                <a:ea typeface="楷体" panose="02010609060101010101" pitchFamily="49" charset="-122"/>
              </a:rPr>
              <a:t>：</a:t>
            </a:r>
            <a:endParaRPr lang="zh-CN" altLang="en-US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3560" name="TextBox 20"/>
          <p:cNvSpPr txBox="1"/>
          <p:nvPr/>
        </p:nvSpPr>
        <p:spPr>
          <a:xfrm>
            <a:off x="3170238" y="3540125"/>
            <a:ext cx="2581275" cy="30003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：手里  地里  夜里  这里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3561" name="TextBox 21"/>
          <p:cNvSpPr txBox="1"/>
          <p:nvPr/>
        </p:nvSpPr>
        <p:spPr>
          <a:xfrm>
            <a:off x="3198813" y="3817938"/>
            <a:ext cx="2400300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巧记：田下有土。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3562" name="TextBox 23"/>
          <p:cNvSpPr txBox="1"/>
          <p:nvPr/>
        </p:nvSpPr>
        <p:spPr>
          <a:xfrm>
            <a:off x="3113088" y="3240088"/>
            <a:ext cx="4051300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书写提示：底横最长，横画间距要均匀。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grpSp>
        <p:nvGrpSpPr>
          <p:cNvPr id="23563" name="组合 1"/>
          <p:cNvGrpSpPr/>
          <p:nvPr/>
        </p:nvGrpSpPr>
        <p:grpSpPr>
          <a:xfrm>
            <a:off x="1827213" y="1174750"/>
            <a:ext cx="1158875" cy="3030538"/>
            <a:chOff x="2896" y="1967"/>
            <a:chExt cx="1824" cy="4773"/>
          </a:xfrm>
        </p:grpSpPr>
        <p:grpSp>
          <p:nvGrpSpPr>
            <p:cNvPr id="69" name="组合 30"/>
            <p:cNvGrpSpPr/>
            <p:nvPr/>
          </p:nvGrpSpPr>
          <p:grpSpPr>
            <a:xfrm>
              <a:off x="2897" y="4981"/>
              <a:ext cx="1786" cy="1755"/>
              <a:chOff x="-2214610" y="714356"/>
              <a:chExt cx="1785950" cy="1643868"/>
            </a:xfrm>
            <a:solidFill>
              <a:schemeClr val="accent5">
                <a:lumMod val="40000"/>
                <a:lumOff val="60000"/>
              </a:schemeClr>
            </a:solidFill>
          </p:grpSpPr>
          <p:sp>
            <p:nvSpPr>
              <p:cNvPr id="70" name="矩形 69"/>
              <p:cNvSpPr/>
              <p:nvPr/>
            </p:nvSpPr>
            <p:spPr>
              <a:xfrm>
                <a:off x="-2214610" y="714356"/>
                <a:ext cx="1785950" cy="1643074"/>
              </a:xfrm>
              <a:prstGeom prst="rect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汉语拼音" pitchFamily="34" charset="0"/>
                  <a:ea typeface="+mn-ea"/>
                  <a:cs typeface="汉语拼音" pitchFamily="34" charset="0"/>
                </a:endParaRPr>
              </a:p>
            </p:txBody>
          </p:sp>
          <p:sp>
            <p:nvSpPr>
              <p:cNvPr id="71" name="直接连接符 70"/>
              <p:cNvSpPr/>
              <p:nvPr/>
            </p:nvSpPr>
            <p:spPr>
              <a:xfrm rot="10800000" flipH="1">
                <a:off x="-2214610" y="1535893"/>
                <a:ext cx="1785950" cy="1588"/>
              </a:xfrm>
              <a:prstGeom prst="line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sp>
          <p:sp>
            <p:nvSpPr>
              <p:cNvPr id="72" name="直接连接符 71"/>
              <p:cNvSpPr/>
              <p:nvPr/>
            </p:nvSpPr>
            <p:spPr>
              <a:xfrm rot="16200000" flipH="1">
                <a:off x="-2143172" y="1535893"/>
                <a:ext cx="1643074" cy="1588"/>
              </a:xfrm>
              <a:prstGeom prst="line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sp>
        </p:grpSp>
        <p:sp>
          <p:nvSpPr>
            <p:cNvPr id="23570" name="TextBox 23"/>
            <p:cNvSpPr txBox="1"/>
            <p:nvPr/>
          </p:nvSpPr>
          <p:spPr>
            <a:xfrm>
              <a:off x="3017" y="4849"/>
              <a:ext cx="1502" cy="189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buNone/>
              </a:pPr>
              <a:r>
                <a:rPr lang="zh-CN" altLang="en-US" sz="7200" b="1" dirty="0">
                  <a:latin typeface="汉语拼音" pitchFamily="34" charset="0"/>
                  <a:ea typeface="楷体" panose="02010609060101010101" pitchFamily="49" charset="-122"/>
                </a:rPr>
                <a:t>里</a:t>
              </a:r>
              <a:endParaRPr lang="zh-CN" altLang="en-US" sz="7200" b="1" dirty="0">
                <a:latin typeface="汉语拼音" pitchFamily="34" charset="0"/>
                <a:ea typeface="楷体" panose="02010609060101010101" pitchFamily="49" charset="-122"/>
              </a:endParaRPr>
            </a:p>
          </p:txBody>
        </p:sp>
        <p:grpSp>
          <p:nvGrpSpPr>
            <p:cNvPr id="74" name="组合 35"/>
            <p:cNvGrpSpPr/>
            <p:nvPr/>
          </p:nvGrpSpPr>
          <p:grpSpPr>
            <a:xfrm>
              <a:off x="2896" y="2164"/>
              <a:ext cx="1824" cy="1687"/>
              <a:chOff x="-2214610" y="714356"/>
              <a:chExt cx="1785950" cy="1643868"/>
            </a:xfrm>
            <a:solidFill>
              <a:schemeClr val="accent5">
                <a:lumMod val="40000"/>
                <a:lumOff val="60000"/>
              </a:schemeClr>
            </a:solidFill>
          </p:grpSpPr>
          <p:sp>
            <p:nvSpPr>
              <p:cNvPr id="75" name="矩形 74"/>
              <p:cNvSpPr/>
              <p:nvPr/>
            </p:nvSpPr>
            <p:spPr>
              <a:xfrm>
                <a:off x="-2214610" y="714356"/>
                <a:ext cx="1785950" cy="1643074"/>
              </a:xfrm>
              <a:prstGeom prst="rect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汉语拼音" pitchFamily="34" charset="0"/>
                  <a:ea typeface="+mn-ea"/>
                  <a:cs typeface="汉语拼音" pitchFamily="34" charset="0"/>
                </a:endParaRPr>
              </a:p>
            </p:txBody>
          </p:sp>
          <p:sp>
            <p:nvSpPr>
              <p:cNvPr id="76" name="直接连接符 75"/>
              <p:cNvSpPr/>
              <p:nvPr/>
            </p:nvSpPr>
            <p:spPr>
              <a:xfrm rot="10800000" flipH="1">
                <a:off x="-2214610" y="1535893"/>
                <a:ext cx="1785950" cy="1588"/>
              </a:xfrm>
              <a:prstGeom prst="line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sp>
          <p:sp>
            <p:nvSpPr>
              <p:cNvPr id="77" name="直接连接符 76"/>
              <p:cNvSpPr/>
              <p:nvPr/>
            </p:nvSpPr>
            <p:spPr>
              <a:xfrm rot="16200000" flipH="1">
                <a:off x="-2143172" y="1535893"/>
                <a:ext cx="1643074" cy="1588"/>
              </a:xfrm>
              <a:prstGeom prst="line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sp>
        </p:grpSp>
        <p:sp>
          <p:nvSpPr>
            <p:cNvPr id="23572" name="TextBox 23"/>
            <p:cNvSpPr txBox="1"/>
            <p:nvPr/>
          </p:nvSpPr>
          <p:spPr>
            <a:xfrm>
              <a:off x="2981" y="1967"/>
              <a:ext cx="1451" cy="189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buNone/>
              </a:pPr>
              <a:r>
                <a:rPr lang="zh-CN" altLang="en-US" sz="7200" b="1" dirty="0">
                  <a:latin typeface="汉语拼音" pitchFamily="34" charset="0"/>
                  <a:ea typeface="楷体" panose="02010609060101010101" pitchFamily="49" charset="-122"/>
                </a:rPr>
                <a:t>头</a:t>
              </a:r>
              <a:endParaRPr lang="zh-CN" altLang="en-US" sz="7200" b="1" dirty="0">
                <a:latin typeface="汉语拼音" pitchFamily="34" charset="0"/>
                <a:ea typeface="楷体" panose="02010609060101010101" pitchFamily="49" charset="-122"/>
              </a:endParaRPr>
            </a:p>
          </p:txBody>
        </p:sp>
      </p:grpSp>
      <p:sp>
        <p:nvSpPr>
          <p:cNvPr id="23564" name="矩形 80"/>
          <p:cNvSpPr/>
          <p:nvPr/>
        </p:nvSpPr>
        <p:spPr>
          <a:xfrm>
            <a:off x="3251200" y="2273300"/>
            <a:ext cx="2627313" cy="2984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造句：奶奶的头发都变白了。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3565" name="矩形 81"/>
          <p:cNvSpPr/>
          <p:nvPr/>
        </p:nvSpPr>
        <p:spPr>
          <a:xfrm>
            <a:off x="3170238" y="4097338"/>
            <a:ext cx="3346450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造句：老师手里拿着一把直尺。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3566" name="TextBox 17"/>
          <p:cNvSpPr txBox="1"/>
          <p:nvPr/>
        </p:nvSpPr>
        <p:spPr>
          <a:xfrm>
            <a:off x="2030413" y="696913"/>
            <a:ext cx="738187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3000" dirty="0">
                <a:latin typeface="汉语拼音" pitchFamily="34" charset="0"/>
                <a:cs typeface="汉语拼音" pitchFamily="34" charset="0"/>
              </a:rPr>
              <a:t>tóu</a:t>
            </a:r>
            <a:endParaRPr lang="zh-CN" altLang="en-US" sz="3000" dirty="0">
              <a:latin typeface="汉语拼音" pitchFamily="34" charset="0"/>
              <a:ea typeface="汉语拼音" pitchFamily="34" charset="0"/>
            </a:endParaRPr>
          </a:p>
        </p:txBody>
      </p:sp>
      <p:pic>
        <p:nvPicPr>
          <p:cNvPr id="23567" name="Picture 1" descr="C:\Users\Administrator\Documents\Tencent Files\56229019\Image\C2C\3SG%W)$O7BQAIBUV]TO~H~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0325" y="1112838"/>
            <a:ext cx="1044575" cy="238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68" name="Picture 2" descr="C:\Users\Administrator\Documents\Tencent Files\56229019\Image\C2C\851AAY1{65]03(QO{A]0]4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4600" y="2998788"/>
            <a:ext cx="1477963" cy="2413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4578" name="TextBox 3"/>
          <p:cNvSpPr txBox="1"/>
          <p:nvPr/>
        </p:nvSpPr>
        <p:spPr>
          <a:xfrm>
            <a:off x="2033588" y="788988"/>
            <a:ext cx="538162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3000" dirty="0">
                <a:latin typeface="汉语拼音" pitchFamily="34" charset="0"/>
                <a:cs typeface="汉语拼音" pitchFamily="34" charset="0"/>
              </a:rPr>
              <a:t>kě</a:t>
            </a:r>
            <a:endParaRPr lang="en-US" altLang="zh-CN" sz="30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24579" name="TextBox 4"/>
          <p:cNvSpPr txBox="1"/>
          <p:nvPr/>
        </p:nvSpPr>
        <p:spPr>
          <a:xfrm>
            <a:off x="3265488" y="1044575"/>
            <a:ext cx="750887" cy="34448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笔顺</a:t>
            </a:r>
            <a:r>
              <a:rPr lang="zh-CN" altLang="en-US" b="1" dirty="0">
                <a:latin typeface="汉语拼音" pitchFamily="34" charset="0"/>
                <a:ea typeface="楷体" panose="02010609060101010101" pitchFamily="49" charset="-122"/>
              </a:rPr>
              <a:t>：</a:t>
            </a:r>
            <a:endParaRPr lang="zh-CN" altLang="en-US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4580" name="TextBox 5"/>
          <p:cNvSpPr txBox="1"/>
          <p:nvPr/>
        </p:nvSpPr>
        <p:spPr>
          <a:xfrm>
            <a:off x="3275013" y="1665288"/>
            <a:ext cx="2087562" cy="30003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：可以  可是  可爱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4581" name="TextBox 13"/>
          <p:cNvSpPr txBox="1"/>
          <p:nvPr/>
        </p:nvSpPr>
        <p:spPr>
          <a:xfrm>
            <a:off x="3284538" y="1989138"/>
            <a:ext cx="2205037" cy="3000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巧记：丁字肚里一张口。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4582" name="TextBox 14"/>
          <p:cNvSpPr txBox="1"/>
          <p:nvPr/>
        </p:nvSpPr>
        <p:spPr>
          <a:xfrm>
            <a:off x="3265488" y="1365250"/>
            <a:ext cx="3862387" cy="3000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书写提示：首横长，“口”偏上，竖钩偏右。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  <a:sym typeface="Wingdings" panose="05000000000000000000" pitchFamily="2" charset="2"/>
            </a:endParaRPr>
          </a:p>
        </p:txBody>
      </p:sp>
      <p:sp>
        <p:nvSpPr>
          <p:cNvPr id="24583" name="TextBox 17"/>
          <p:cNvSpPr txBox="1"/>
          <p:nvPr/>
        </p:nvSpPr>
        <p:spPr>
          <a:xfrm>
            <a:off x="1889125" y="2536825"/>
            <a:ext cx="1009650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3000" dirty="0">
                <a:latin typeface="汉语拼音" pitchFamily="34" charset="0"/>
                <a:cs typeface="汉语拼音" pitchFamily="34" charset="0"/>
              </a:rPr>
              <a:t>dōng</a:t>
            </a:r>
            <a:endParaRPr lang="en-US" altLang="zh-CN" sz="30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24584" name="TextBox 18"/>
          <p:cNvSpPr txBox="1"/>
          <p:nvPr/>
        </p:nvSpPr>
        <p:spPr>
          <a:xfrm>
            <a:off x="3168650" y="3113088"/>
            <a:ext cx="749300" cy="3444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笔顺</a:t>
            </a:r>
            <a:r>
              <a:rPr lang="zh-CN" altLang="en-US" b="1" dirty="0">
                <a:latin typeface="汉语拼音" pitchFamily="34" charset="0"/>
                <a:ea typeface="楷体" panose="02010609060101010101" pitchFamily="49" charset="-122"/>
              </a:rPr>
              <a:t>：</a:t>
            </a:r>
            <a:endParaRPr lang="zh-CN" altLang="en-US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4585" name="TextBox 20"/>
          <p:cNvSpPr txBox="1"/>
          <p:nvPr/>
        </p:nvSpPr>
        <p:spPr>
          <a:xfrm>
            <a:off x="3222625" y="3489325"/>
            <a:ext cx="2471738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：东方  旭日东升  东西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pPr>
              <a:buNone/>
            </a:pP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4586" name="TextBox 21"/>
          <p:cNvSpPr txBox="1"/>
          <p:nvPr/>
        </p:nvSpPr>
        <p:spPr>
          <a:xfrm>
            <a:off x="3222625" y="3754438"/>
            <a:ext cx="2968625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巧记：车头小。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grpSp>
        <p:nvGrpSpPr>
          <p:cNvPr id="24587" name="组合 1"/>
          <p:cNvGrpSpPr/>
          <p:nvPr/>
        </p:nvGrpSpPr>
        <p:grpSpPr>
          <a:xfrm>
            <a:off x="1735138" y="1246188"/>
            <a:ext cx="1162050" cy="2959100"/>
            <a:chOff x="904" y="1998"/>
            <a:chExt cx="1831" cy="4661"/>
          </a:xfrm>
        </p:grpSpPr>
        <p:grpSp>
          <p:nvGrpSpPr>
            <p:cNvPr id="72" name="组合 71"/>
            <p:cNvGrpSpPr/>
            <p:nvPr/>
          </p:nvGrpSpPr>
          <p:grpSpPr>
            <a:xfrm>
              <a:off x="904" y="4901"/>
              <a:ext cx="1786" cy="1755"/>
              <a:chOff x="-2214610" y="714356"/>
              <a:chExt cx="1785950" cy="1643868"/>
            </a:xfrm>
            <a:solidFill>
              <a:schemeClr val="accent5">
                <a:lumMod val="40000"/>
                <a:lumOff val="60000"/>
              </a:schemeClr>
            </a:solidFill>
          </p:grpSpPr>
          <p:sp>
            <p:nvSpPr>
              <p:cNvPr id="73" name="矩形 72"/>
              <p:cNvSpPr/>
              <p:nvPr/>
            </p:nvSpPr>
            <p:spPr>
              <a:xfrm>
                <a:off x="-2214610" y="714356"/>
                <a:ext cx="1785950" cy="1643074"/>
              </a:xfrm>
              <a:prstGeom prst="rect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汉语拼音" pitchFamily="34" charset="0"/>
                  <a:ea typeface="+mn-ea"/>
                  <a:cs typeface="汉语拼音" pitchFamily="34" charset="0"/>
                </a:endParaRPr>
              </a:p>
            </p:txBody>
          </p:sp>
          <p:sp>
            <p:nvSpPr>
              <p:cNvPr id="74" name="直接连接符 73"/>
              <p:cNvSpPr/>
              <p:nvPr/>
            </p:nvSpPr>
            <p:spPr>
              <a:xfrm rot="10800000" flipH="1">
                <a:off x="-2214610" y="1535893"/>
                <a:ext cx="1785950" cy="1588"/>
              </a:xfrm>
              <a:prstGeom prst="line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sp>
          <p:sp>
            <p:nvSpPr>
              <p:cNvPr id="75" name="直接连接符 74"/>
              <p:cNvSpPr/>
              <p:nvPr/>
            </p:nvSpPr>
            <p:spPr>
              <a:xfrm rot="16200000" flipH="1">
                <a:off x="-2143172" y="1535893"/>
                <a:ext cx="1643074" cy="1588"/>
              </a:xfrm>
              <a:prstGeom prst="line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sp>
        </p:grpSp>
        <p:sp>
          <p:nvSpPr>
            <p:cNvPr id="24593" name="TextBox 23"/>
            <p:cNvSpPr txBox="1"/>
            <p:nvPr/>
          </p:nvSpPr>
          <p:spPr>
            <a:xfrm>
              <a:off x="952" y="4769"/>
              <a:ext cx="1502" cy="189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buNone/>
              </a:pPr>
              <a:r>
                <a:rPr lang="zh-CN" altLang="en-US" sz="7200" b="1" dirty="0">
                  <a:latin typeface="汉语拼音" pitchFamily="34" charset="0"/>
                  <a:ea typeface="楷体" panose="02010609060101010101" pitchFamily="49" charset="-122"/>
                </a:rPr>
                <a:t>东</a:t>
              </a:r>
              <a:endParaRPr lang="zh-CN" altLang="en-US" sz="7200" b="1" dirty="0">
                <a:latin typeface="汉语拼音" pitchFamily="34" charset="0"/>
                <a:ea typeface="楷体" panose="02010609060101010101" pitchFamily="49" charset="-122"/>
              </a:endParaRPr>
            </a:p>
          </p:txBody>
        </p:sp>
        <p:grpSp>
          <p:nvGrpSpPr>
            <p:cNvPr id="77" name="组合 76"/>
            <p:cNvGrpSpPr/>
            <p:nvPr/>
          </p:nvGrpSpPr>
          <p:grpSpPr>
            <a:xfrm>
              <a:off x="911" y="2127"/>
              <a:ext cx="1824" cy="1687"/>
              <a:chOff x="-2214610" y="714356"/>
              <a:chExt cx="1785950" cy="1643868"/>
            </a:xfrm>
            <a:solidFill>
              <a:schemeClr val="accent5">
                <a:lumMod val="40000"/>
                <a:lumOff val="60000"/>
              </a:schemeClr>
            </a:solidFill>
          </p:grpSpPr>
          <p:sp>
            <p:nvSpPr>
              <p:cNvPr id="78" name="矩形 77"/>
              <p:cNvSpPr/>
              <p:nvPr/>
            </p:nvSpPr>
            <p:spPr>
              <a:xfrm>
                <a:off x="-2214610" y="714356"/>
                <a:ext cx="1785950" cy="1643074"/>
              </a:xfrm>
              <a:prstGeom prst="rect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汉语拼音" pitchFamily="34" charset="0"/>
                  <a:ea typeface="+mn-ea"/>
                  <a:cs typeface="汉语拼音" pitchFamily="34" charset="0"/>
                </a:endParaRPr>
              </a:p>
            </p:txBody>
          </p:sp>
          <p:sp>
            <p:nvSpPr>
              <p:cNvPr id="79" name="直接连接符 78"/>
              <p:cNvSpPr/>
              <p:nvPr/>
            </p:nvSpPr>
            <p:spPr>
              <a:xfrm rot="10800000" flipH="1">
                <a:off x="-2214610" y="1535893"/>
                <a:ext cx="1785950" cy="1588"/>
              </a:xfrm>
              <a:prstGeom prst="line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sp>
          <p:sp>
            <p:nvSpPr>
              <p:cNvPr id="80" name="直接连接符 79"/>
              <p:cNvSpPr/>
              <p:nvPr/>
            </p:nvSpPr>
            <p:spPr>
              <a:xfrm rot="16200000" flipH="1">
                <a:off x="-2143172" y="1535893"/>
                <a:ext cx="1643074" cy="1588"/>
              </a:xfrm>
              <a:prstGeom prst="line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sp>
        </p:grpSp>
        <p:sp>
          <p:nvSpPr>
            <p:cNvPr id="24595" name="TextBox 23"/>
            <p:cNvSpPr txBox="1"/>
            <p:nvPr/>
          </p:nvSpPr>
          <p:spPr>
            <a:xfrm>
              <a:off x="1034" y="1998"/>
              <a:ext cx="1451" cy="189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buNone/>
              </a:pPr>
              <a:r>
                <a:rPr lang="zh-CN" altLang="en-US" sz="7200" b="1" dirty="0">
                  <a:latin typeface="汉语拼音" pitchFamily="34" charset="0"/>
                  <a:ea typeface="楷体" panose="02010609060101010101" pitchFamily="49" charset="-122"/>
                </a:rPr>
                <a:t>可</a:t>
              </a:r>
              <a:endParaRPr lang="zh-CN" altLang="en-US" sz="7200" b="1" dirty="0">
                <a:latin typeface="汉语拼音" pitchFamily="34" charset="0"/>
                <a:ea typeface="楷体" panose="02010609060101010101" pitchFamily="49" charset="-122"/>
              </a:endParaRPr>
            </a:p>
          </p:txBody>
        </p:sp>
      </p:grpSp>
      <p:sp>
        <p:nvSpPr>
          <p:cNvPr id="24588" name="矩形 89"/>
          <p:cNvSpPr/>
          <p:nvPr/>
        </p:nvSpPr>
        <p:spPr>
          <a:xfrm>
            <a:off x="3221038" y="4054475"/>
            <a:ext cx="2817812" cy="2984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造句：早晨，太阳从东方升起。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4589" name="矩形 90"/>
          <p:cNvSpPr/>
          <p:nvPr/>
        </p:nvSpPr>
        <p:spPr>
          <a:xfrm>
            <a:off x="3330575" y="2301875"/>
            <a:ext cx="2243138" cy="2984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造句：这只小猫很可爱。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pic>
        <p:nvPicPr>
          <p:cNvPr id="24590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0325" y="3057525"/>
            <a:ext cx="1701800" cy="3889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91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4775" y="1011238"/>
            <a:ext cx="1543050" cy="3540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5602" name="TextBox 4"/>
          <p:cNvSpPr txBox="1"/>
          <p:nvPr/>
        </p:nvSpPr>
        <p:spPr>
          <a:xfrm>
            <a:off x="3168650" y="1112838"/>
            <a:ext cx="749300" cy="3460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笔顺</a:t>
            </a:r>
            <a:r>
              <a:rPr lang="zh-CN" altLang="en-US" b="1" dirty="0">
                <a:latin typeface="汉语拼音" pitchFamily="34" charset="0"/>
                <a:ea typeface="楷体" panose="02010609060101010101" pitchFamily="49" charset="-122"/>
              </a:rPr>
              <a:t>：</a:t>
            </a:r>
            <a:endParaRPr lang="zh-CN" altLang="en-US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5603" name="TextBox 5"/>
          <p:cNvSpPr txBox="1"/>
          <p:nvPr/>
        </p:nvSpPr>
        <p:spPr>
          <a:xfrm>
            <a:off x="3222625" y="1512888"/>
            <a:ext cx="2279650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：西面  西南  西方　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pPr>
              <a:buNone/>
            </a:pP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5604" name="TextBox 13"/>
          <p:cNvSpPr txBox="1"/>
          <p:nvPr/>
        </p:nvSpPr>
        <p:spPr>
          <a:xfrm>
            <a:off x="3232150" y="1808163"/>
            <a:ext cx="2960688" cy="3000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巧记：有水就洒，有太阳就晒。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5605" name="矩形 80"/>
          <p:cNvSpPr/>
          <p:nvPr/>
        </p:nvSpPr>
        <p:spPr>
          <a:xfrm>
            <a:off x="3251200" y="2111375"/>
            <a:ext cx="2562225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造句：我家的西面有一条河。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5606" name="TextBox 17"/>
          <p:cNvSpPr txBox="1"/>
          <p:nvPr/>
        </p:nvSpPr>
        <p:spPr>
          <a:xfrm>
            <a:off x="1970088" y="646113"/>
            <a:ext cx="569912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3000" dirty="0">
                <a:latin typeface="汉语拼音" pitchFamily="34" charset="0"/>
                <a:cs typeface="汉语拼音" pitchFamily="34" charset="0"/>
              </a:rPr>
              <a:t> xī</a:t>
            </a:r>
            <a:endParaRPr lang="zh-CN" altLang="en-US" sz="3000" dirty="0">
              <a:latin typeface="汉语拼音" pitchFamily="34" charset="0"/>
              <a:ea typeface="汉语拼音" pitchFamily="34" charset="0"/>
            </a:endParaRPr>
          </a:p>
        </p:txBody>
      </p:sp>
      <p:pic>
        <p:nvPicPr>
          <p:cNvPr id="25607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0325" y="1112838"/>
            <a:ext cx="1835150" cy="3571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8" name="TextBox 4"/>
          <p:cNvSpPr txBox="1"/>
          <p:nvPr/>
        </p:nvSpPr>
        <p:spPr>
          <a:xfrm>
            <a:off x="3168650" y="3381375"/>
            <a:ext cx="749300" cy="3460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笔顺</a:t>
            </a:r>
            <a:r>
              <a:rPr lang="zh-CN" altLang="en-US" b="1" dirty="0">
                <a:latin typeface="汉语拼音" pitchFamily="34" charset="0"/>
                <a:ea typeface="楷体" panose="02010609060101010101" pitchFamily="49" charset="-122"/>
              </a:rPr>
              <a:t>：</a:t>
            </a:r>
            <a:endParaRPr lang="zh-CN" altLang="en-US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5609" name="TextBox 5"/>
          <p:cNvSpPr txBox="1"/>
          <p:nvPr/>
        </p:nvSpPr>
        <p:spPr>
          <a:xfrm>
            <a:off x="3141663" y="3687763"/>
            <a:ext cx="3241675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：是工人  满身是汗  点头称是　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pPr>
              <a:buNone/>
            </a:pP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5610" name="TextBox 13"/>
          <p:cNvSpPr txBox="1"/>
          <p:nvPr/>
        </p:nvSpPr>
        <p:spPr>
          <a:xfrm>
            <a:off x="3152775" y="3984625"/>
            <a:ext cx="3794125" cy="3000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巧记：走丢“十”换日。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grpSp>
        <p:nvGrpSpPr>
          <p:cNvPr id="25611" name="组合 6"/>
          <p:cNvGrpSpPr/>
          <p:nvPr/>
        </p:nvGrpSpPr>
        <p:grpSpPr>
          <a:xfrm>
            <a:off x="1728788" y="1112838"/>
            <a:ext cx="1238250" cy="3376612"/>
            <a:chOff x="2770" y="1724"/>
            <a:chExt cx="1950" cy="5318"/>
          </a:xfrm>
        </p:grpSpPr>
        <p:grpSp>
          <p:nvGrpSpPr>
            <p:cNvPr id="74" name="组合 35"/>
            <p:cNvGrpSpPr/>
            <p:nvPr/>
          </p:nvGrpSpPr>
          <p:grpSpPr>
            <a:xfrm>
              <a:off x="2896" y="1921"/>
              <a:ext cx="1824" cy="1687"/>
              <a:chOff x="-2214610" y="714356"/>
              <a:chExt cx="1785950" cy="1643868"/>
            </a:xfrm>
            <a:solidFill>
              <a:schemeClr val="accent5">
                <a:lumMod val="40000"/>
                <a:lumOff val="60000"/>
              </a:schemeClr>
            </a:solidFill>
          </p:grpSpPr>
          <p:sp>
            <p:nvSpPr>
              <p:cNvPr id="75" name="矩形 74"/>
              <p:cNvSpPr/>
              <p:nvPr/>
            </p:nvSpPr>
            <p:spPr>
              <a:xfrm>
                <a:off x="-2214610" y="714356"/>
                <a:ext cx="1785950" cy="1643074"/>
              </a:xfrm>
              <a:prstGeom prst="rect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汉语拼音" pitchFamily="34" charset="0"/>
                  <a:ea typeface="+mn-ea"/>
                  <a:cs typeface="汉语拼音" pitchFamily="34" charset="0"/>
                </a:endParaRPr>
              </a:p>
            </p:txBody>
          </p:sp>
          <p:sp>
            <p:nvSpPr>
              <p:cNvPr id="76" name="直接连接符 75"/>
              <p:cNvSpPr/>
              <p:nvPr/>
            </p:nvSpPr>
            <p:spPr>
              <a:xfrm rot="10800000" flipH="1">
                <a:off x="-2214610" y="1535893"/>
                <a:ext cx="1785950" cy="1588"/>
              </a:xfrm>
              <a:prstGeom prst="line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sp>
          <p:sp>
            <p:nvSpPr>
              <p:cNvPr id="77" name="直接连接符 76"/>
              <p:cNvSpPr/>
              <p:nvPr/>
            </p:nvSpPr>
            <p:spPr>
              <a:xfrm rot="16200000" flipH="1">
                <a:off x="-2143172" y="1535893"/>
                <a:ext cx="1643074" cy="1588"/>
              </a:xfrm>
              <a:prstGeom prst="line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sp>
        </p:grpSp>
        <p:sp>
          <p:nvSpPr>
            <p:cNvPr id="25616" name="TextBox 23"/>
            <p:cNvSpPr txBox="1"/>
            <p:nvPr/>
          </p:nvSpPr>
          <p:spPr>
            <a:xfrm>
              <a:off x="2981" y="1724"/>
              <a:ext cx="1451" cy="189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buNone/>
              </a:pPr>
              <a:r>
                <a:rPr lang="zh-CN" altLang="en-US" sz="7200" b="1" dirty="0">
                  <a:latin typeface="汉语拼音" pitchFamily="34" charset="0"/>
                  <a:ea typeface="楷体" panose="02010609060101010101" pitchFamily="49" charset="-122"/>
                </a:rPr>
                <a:t>西</a:t>
              </a:r>
              <a:endParaRPr lang="zh-CN" altLang="en-US" sz="7200" b="1" dirty="0">
                <a:latin typeface="汉语拼音" pitchFamily="34" charset="0"/>
                <a:ea typeface="楷体" panose="02010609060101010101" pitchFamily="49" charset="-122"/>
              </a:endParaRPr>
            </a:p>
          </p:txBody>
        </p:sp>
        <p:grpSp>
          <p:nvGrpSpPr>
            <p:cNvPr id="2" name="组合 35"/>
            <p:cNvGrpSpPr/>
            <p:nvPr/>
          </p:nvGrpSpPr>
          <p:grpSpPr>
            <a:xfrm>
              <a:off x="2770" y="1933"/>
              <a:ext cx="1950" cy="5102"/>
              <a:chOff x="-2214610" y="-2614623"/>
              <a:chExt cx="1909416" cy="4972053"/>
            </a:xfrm>
            <a:solidFill>
              <a:schemeClr val="accent5">
                <a:lumMod val="40000"/>
                <a:lumOff val="60000"/>
              </a:schemeClr>
            </a:solidFill>
          </p:grpSpPr>
          <p:sp>
            <p:nvSpPr>
              <p:cNvPr id="3" name="矩形 2"/>
              <p:cNvSpPr/>
              <p:nvPr/>
            </p:nvSpPr>
            <p:spPr>
              <a:xfrm>
                <a:off x="-2214610" y="714356"/>
                <a:ext cx="1785950" cy="1643074"/>
              </a:xfrm>
              <a:prstGeom prst="rect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汉语拼音" pitchFamily="34" charset="0"/>
                  <a:ea typeface="+mn-ea"/>
                  <a:cs typeface="汉语拼音" pitchFamily="34" charset="0"/>
                </a:endParaRPr>
              </a:p>
            </p:txBody>
          </p:sp>
          <p:sp>
            <p:nvSpPr>
              <p:cNvPr id="4" name="直接连接符 3"/>
              <p:cNvSpPr/>
              <p:nvPr/>
            </p:nvSpPr>
            <p:spPr>
              <a:xfrm>
                <a:off x="-2091232" y="-1793267"/>
                <a:ext cx="1786038" cy="0"/>
              </a:xfrm>
              <a:prstGeom prst="line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sp>
          <p:sp>
            <p:nvSpPr>
              <p:cNvPr id="5" name="直接连接符 4"/>
              <p:cNvSpPr/>
              <p:nvPr/>
            </p:nvSpPr>
            <p:spPr>
              <a:xfrm>
                <a:off x="-1198072" y="-2614623"/>
                <a:ext cx="0" cy="1642961"/>
              </a:xfrm>
              <a:prstGeom prst="line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sp>
        </p:grpSp>
        <p:sp>
          <p:nvSpPr>
            <p:cNvPr id="25618" name="TextBox 23"/>
            <p:cNvSpPr txBox="1"/>
            <p:nvPr/>
          </p:nvSpPr>
          <p:spPr>
            <a:xfrm>
              <a:off x="2856" y="5151"/>
              <a:ext cx="1451" cy="189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buNone/>
              </a:pPr>
              <a:r>
                <a:rPr lang="zh-CN" altLang="en-US" sz="7200" b="1" dirty="0">
                  <a:latin typeface="汉语拼音" pitchFamily="34" charset="0"/>
                  <a:ea typeface="楷体" panose="02010609060101010101" pitchFamily="49" charset="-122"/>
                </a:rPr>
                <a:t>是</a:t>
              </a:r>
              <a:endParaRPr lang="zh-CN" altLang="en-US" sz="7200" b="1" dirty="0">
                <a:latin typeface="汉语拼音" pitchFamily="34" charset="0"/>
                <a:ea typeface="楷体" panose="02010609060101010101" pitchFamily="49" charset="-122"/>
              </a:endParaRPr>
            </a:p>
          </p:txBody>
        </p:sp>
      </p:grpSp>
      <p:sp>
        <p:nvSpPr>
          <p:cNvPr id="25612" name="矩形 80"/>
          <p:cNvSpPr/>
          <p:nvPr/>
        </p:nvSpPr>
        <p:spPr>
          <a:xfrm>
            <a:off x="3171825" y="4287838"/>
            <a:ext cx="3584575" cy="2984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造句：我们在操场上踢足球，满身是汗。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5613" name="TextBox 17"/>
          <p:cNvSpPr txBox="1"/>
          <p:nvPr/>
        </p:nvSpPr>
        <p:spPr>
          <a:xfrm>
            <a:off x="1979613" y="2679700"/>
            <a:ext cx="636587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3000" dirty="0">
                <a:latin typeface="汉语拼音" pitchFamily="34" charset="0"/>
                <a:cs typeface="汉语拼音" pitchFamily="34" charset="0"/>
              </a:rPr>
              <a:t>shì</a:t>
            </a:r>
            <a:endParaRPr lang="zh-CN" altLang="en-US" sz="3000" dirty="0">
              <a:latin typeface="汉语拼音" pitchFamily="34" charset="0"/>
              <a:ea typeface="汉语拼音" pitchFamily="34" charset="0"/>
            </a:endParaRPr>
          </a:p>
        </p:txBody>
      </p:sp>
      <p:pic>
        <p:nvPicPr>
          <p:cNvPr id="25614" name="Picture 1" descr="C:\Users\Administrator\Documents\Tencent Files\56229019\Image\C2C\[UQ1Y`M18`A{W%8NXR38RZ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0325" y="3327400"/>
            <a:ext cx="2154238" cy="2778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6626" name="TextBox 3"/>
          <p:cNvSpPr txBox="1"/>
          <p:nvPr/>
        </p:nvSpPr>
        <p:spPr>
          <a:xfrm>
            <a:off x="1871663" y="357188"/>
            <a:ext cx="858837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3000" dirty="0">
                <a:latin typeface="汉语拼音" pitchFamily="34" charset="0"/>
                <a:cs typeface="汉语拼音" pitchFamily="34" charset="0"/>
              </a:rPr>
              <a:t>tiān</a:t>
            </a:r>
            <a:endParaRPr lang="zh-CN" altLang="en-US" sz="30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26627" name="TextBox 4"/>
          <p:cNvSpPr txBox="1"/>
          <p:nvPr/>
        </p:nvSpPr>
        <p:spPr>
          <a:xfrm>
            <a:off x="3103563" y="612775"/>
            <a:ext cx="750887" cy="34448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笔顺</a:t>
            </a:r>
            <a:r>
              <a:rPr lang="zh-CN" altLang="en-US" b="1" dirty="0">
                <a:latin typeface="汉语拼音" pitchFamily="34" charset="0"/>
                <a:ea typeface="楷体" panose="02010609060101010101" pitchFamily="49" charset="-122"/>
              </a:rPr>
              <a:t>：</a:t>
            </a:r>
            <a:endParaRPr lang="zh-CN" altLang="en-US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6628" name="TextBox 5"/>
          <p:cNvSpPr txBox="1"/>
          <p:nvPr/>
        </p:nvSpPr>
        <p:spPr>
          <a:xfrm>
            <a:off x="3113088" y="1233488"/>
            <a:ext cx="3074987" cy="30003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：春天  夏天  冬天  白天  天然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6629" name="TextBox 13"/>
          <p:cNvSpPr txBox="1"/>
          <p:nvPr/>
        </p:nvSpPr>
        <p:spPr>
          <a:xfrm>
            <a:off x="3122613" y="1557338"/>
            <a:ext cx="4194175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巧记：看着是二人，又像是工人。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6630" name="TextBox 14"/>
          <p:cNvSpPr txBox="1"/>
          <p:nvPr/>
        </p:nvSpPr>
        <p:spPr>
          <a:xfrm>
            <a:off x="3103563" y="933450"/>
            <a:ext cx="4483100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书写提示：上横略短，撇、捺舒展。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  <a:sym typeface="Wingdings" panose="05000000000000000000" pitchFamily="2" charset="2"/>
            </a:endParaRPr>
          </a:p>
        </p:txBody>
      </p:sp>
      <p:sp>
        <p:nvSpPr>
          <p:cNvPr id="26631" name="TextBox 17"/>
          <p:cNvSpPr txBox="1"/>
          <p:nvPr/>
        </p:nvSpPr>
        <p:spPr>
          <a:xfrm>
            <a:off x="2041525" y="2149475"/>
            <a:ext cx="409575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3000" dirty="0">
                <a:latin typeface="汉语拼音" pitchFamily="34" charset="0"/>
                <a:cs typeface="汉语拼音" pitchFamily="34" charset="0"/>
              </a:rPr>
              <a:t>sì</a:t>
            </a:r>
            <a:endParaRPr lang="zh-CN" altLang="en-US" sz="30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26632" name="TextBox 18"/>
          <p:cNvSpPr txBox="1"/>
          <p:nvPr/>
        </p:nvSpPr>
        <p:spPr>
          <a:xfrm>
            <a:off x="2995613" y="2397125"/>
            <a:ext cx="750887" cy="34448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笔顺</a:t>
            </a:r>
            <a:r>
              <a:rPr lang="zh-CN" altLang="en-US" b="1" dirty="0">
                <a:latin typeface="汉语拼音" pitchFamily="34" charset="0"/>
                <a:ea typeface="楷体" panose="02010609060101010101" pitchFamily="49" charset="-122"/>
              </a:rPr>
              <a:t>：</a:t>
            </a:r>
            <a:endParaRPr lang="zh-CN" altLang="en-US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6633" name="TextBox 20"/>
          <p:cNvSpPr txBox="1"/>
          <p:nvPr/>
        </p:nvSpPr>
        <p:spPr>
          <a:xfrm>
            <a:off x="3055938" y="3036888"/>
            <a:ext cx="2087562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：四周  四个  四季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pPr>
              <a:buNone/>
            </a:pP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6634" name="TextBox 21"/>
          <p:cNvSpPr txBox="1"/>
          <p:nvPr/>
        </p:nvSpPr>
        <p:spPr>
          <a:xfrm>
            <a:off x="3060700" y="3322638"/>
            <a:ext cx="2968625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巧记：一儿口中藏。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6635" name="TextBox 23"/>
          <p:cNvSpPr txBox="1"/>
          <p:nvPr/>
        </p:nvSpPr>
        <p:spPr>
          <a:xfrm>
            <a:off x="3006725" y="2733675"/>
            <a:ext cx="3197225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书写提示：竖弯不要写成竖弯钩。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grpSp>
        <p:nvGrpSpPr>
          <p:cNvPr id="26636" name="组合 1"/>
          <p:cNvGrpSpPr/>
          <p:nvPr/>
        </p:nvGrpSpPr>
        <p:grpSpPr>
          <a:xfrm>
            <a:off x="1682750" y="749300"/>
            <a:ext cx="1163638" cy="2952750"/>
            <a:chOff x="2716" y="1354"/>
            <a:chExt cx="1831" cy="4650"/>
          </a:xfrm>
        </p:grpSpPr>
        <p:grpSp>
          <p:nvGrpSpPr>
            <p:cNvPr id="72" name="组合 71"/>
            <p:cNvGrpSpPr/>
            <p:nvPr/>
          </p:nvGrpSpPr>
          <p:grpSpPr>
            <a:xfrm>
              <a:off x="2716" y="4246"/>
              <a:ext cx="1786" cy="1755"/>
              <a:chOff x="-2214610" y="714356"/>
              <a:chExt cx="1785950" cy="1643868"/>
            </a:xfrm>
            <a:solidFill>
              <a:schemeClr val="accent5">
                <a:lumMod val="40000"/>
                <a:lumOff val="60000"/>
              </a:schemeClr>
            </a:solidFill>
          </p:grpSpPr>
          <p:sp>
            <p:nvSpPr>
              <p:cNvPr id="73" name="矩形 72"/>
              <p:cNvSpPr/>
              <p:nvPr/>
            </p:nvSpPr>
            <p:spPr>
              <a:xfrm>
                <a:off x="-2214610" y="714356"/>
                <a:ext cx="1785950" cy="1643074"/>
              </a:xfrm>
              <a:prstGeom prst="rect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汉语拼音" pitchFamily="34" charset="0"/>
                  <a:ea typeface="+mn-ea"/>
                  <a:cs typeface="汉语拼音" pitchFamily="34" charset="0"/>
                </a:endParaRPr>
              </a:p>
            </p:txBody>
          </p:sp>
          <p:sp>
            <p:nvSpPr>
              <p:cNvPr id="74" name="直接连接符 73"/>
              <p:cNvSpPr/>
              <p:nvPr/>
            </p:nvSpPr>
            <p:spPr>
              <a:xfrm rot="10800000" flipH="1">
                <a:off x="-2214610" y="1535893"/>
                <a:ext cx="1785950" cy="1588"/>
              </a:xfrm>
              <a:prstGeom prst="line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sp>
          <p:sp>
            <p:nvSpPr>
              <p:cNvPr id="75" name="直接连接符 74"/>
              <p:cNvSpPr/>
              <p:nvPr/>
            </p:nvSpPr>
            <p:spPr>
              <a:xfrm rot="16200000" flipH="1">
                <a:off x="-2143172" y="1535893"/>
                <a:ext cx="1643074" cy="1588"/>
              </a:xfrm>
              <a:prstGeom prst="line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sp>
        </p:grpSp>
        <p:sp>
          <p:nvSpPr>
            <p:cNvPr id="26642" name="TextBox 23"/>
            <p:cNvSpPr txBox="1"/>
            <p:nvPr/>
          </p:nvSpPr>
          <p:spPr>
            <a:xfrm>
              <a:off x="2764" y="4114"/>
              <a:ext cx="1502" cy="189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buNone/>
              </a:pPr>
              <a:r>
                <a:rPr lang="zh-CN" altLang="en-US" sz="7200" b="1" dirty="0">
                  <a:latin typeface="汉语拼音" pitchFamily="34" charset="0"/>
                  <a:ea typeface="楷体" panose="02010609060101010101" pitchFamily="49" charset="-122"/>
                </a:rPr>
                <a:t>四</a:t>
              </a:r>
              <a:endParaRPr lang="zh-CN" altLang="en-US" sz="7200" b="1" dirty="0">
                <a:latin typeface="汉语拼音" pitchFamily="34" charset="0"/>
                <a:ea typeface="楷体" panose="02010609060101010101" pitchFamily="49" charset="-122"/>
              </a:endParaRPr>
            </a:p>
          </p:txBody>
        </p:sp>
        <p:grpSp>
          <p:nvGrpSpPr>
            <p:cNvPr id="77" name="组合 76"/>
            <p:cNvGrpSpPr/>
            <p:nvPr/>
          </p:nvGrpSpPr>
          <p:grpSpPr>
            <a:xfrm>
              <a:off x="2723" y="1482"/>
              <a:ext cx="1824" cy="1687"/>
              <a:chOff x="-2214610" y="714356"/>
              <a:chExt cx="1785950" cy="1643868"/>
            </a:xfrm>
            <a:solidFill>
              <a:schemeClr val="accent5">
                <a:lumMod val="40000"/>
                <a:lumOff val="60000"/>
              </a:schemeClr>
            </a:solidFill>
          </p:grpSpPr>
          <p:sp>
            <p:nvSpPr>
              <p:cNvPr id="78" name="矩形 77"/>
              <p:cNvSpPr/>
              <p:nvPr/>
            </p:nvSpPr>
            <p:spPr>
              <a:xfrm>
                <a:off x="-2214610" y="714356"/>
                <a:ext cx="1785950" cy="1643074"/>
              </a:xfrm>
              <a:prstGeom prst="rect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汉语拼音" pitchFamily="34" charset="0"/>
                  <a:ea typeface="+mn-ea"/>
                  <a:cs typeface="汉语拼音" pitchFamily="34" charset="0"/>
                </a:endParaRPr>
              </a:p>
            </p:txBody>
          </p:sp>
          <p:sp>
            <p:nvSpPr>
              <p:cNvPr id="79" name="直接连接符 78"/>
              <p:cNvSpPr/>
              <p:nvPr/>
            </p:nvSpPr>
            <p:spPr>
              <a:xfrm rot="10800000" flipH="1">
                <a:off x="-2214610" y="1535893"/>
                <a:ext cx="1785950" cy="1588"/>
              </a:xfrm>
              <a:prstGeom prst="line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sp>
          <p:sp>
            <p:nvSpPr>
              <p:cNvPr id="80" name="直接连接符 79"/>
              <p:cNvSpPr/>
              <p:nvPr/>
            </p:nvSpPr>
            <p:spPr>
              <a:xfrm rot="16200000" flipH="1">
                <a:off x="-2143172" y="1535893"/>
                <a:ext cx="1643074" cy="1588"/>
              </a:xfrm>
              <a:prstGeom prst="line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sp>
        </p:grpSp>
        <p:sp>
          <p:nvSpPr>
            <p:cNvPr id="26644" name="TextBox 23"/>
            <p:cNvSpPr txBox="1"/>
            <p:nvPr/>
          </p:nvSpPr>
          <p:spPr>
            <a:xfrm>
              <a:off x="2846" y="1354"/>
              <a:ext cx="1451" cy="189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buNone/>
              </a:pPr>
              <a:r>
                <a:rPr lang="zh-CN" altLang="en-US" sz="7200" b="1" dirty="0">
                  <a:latin typeface="汉语拼音" pitchFamily="34" charset="0"/>
                  <a:ea typeface="楷体" panose="02010609060101010101" pitchFamily="49" charset="-122"/>
                </a:rPr>
                <a:t>天</a:t>
              </a:r>
              <a:endParaRPr lang="zh-CN" altLang="en-US" sz="7200" b="1" dirty="0">
                <a:latin typeface="汉语拼音" pitchFamily="34" charset="0"/>
                <a:ea typeface="楷体" panose="02010609060101010101" pitchFamily="49" charset="-122"/>
              </a:endParaRPr>
            </a:p>
          </p:txBody>
        </p:sp>
      </p:grpSp>
      <p:sp>
        <p:nvSpPr>
          <p:cNvPr id="26637" name="矩形 89"/>
          <p:cNvSpPr/>
          <p:nvPr/>
        </p:nvSpPr>
        <p:spPr>
          <a:xfrm>
            <a:off x="3060700" y="3622675"/>
            <a:ext cx="3008313" cy="2984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造句：一年有春夏秋冬四个季节。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6638" name="矩形 90"/>
          <p:cNvSpPr/>
          <p:nvPr/>
        </p:nvSpPr>
        <p:spPr>
          <a:xfrm>
            <a:off x="3113088" y="1836738"/>
            <a:ext cx="3390900" cy="30003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造句：爸爸妈妈白天上班，晚上休息。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pic>
        <p:nvPicPr>
          <p:cNvPr id="26639" name="Picture 1" descr="C:\Users\Administrator\Documents\Tencent Files\56229019\Image\C2C\DQ~PT(~{]L_VD4_$0S2NVU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1750" y="703263"/>
            <a:ext cx="985838" cy="2555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640" name="Picture 2" descr="C:\Users\Administrator\Documents\Tencent Files\56229019\Image\C2C\8UC4C`]~KHSN3S_UUNKCPQ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3475" y="2474913"/>
            <a:ext cx="1266825" cy="2635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7650" name="TextBox 3"/>
          <p:cNvSpPr txBox="1"/>
          <p:nvPr/>
        </p:nvSpPr>
        <p:spPr>
          <a:xfrm>
            <a:off x="1871663" y="357188"/>
            <a:ext cx="584200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3000" dirty="0">
                <a:latin typeface="汉语拼音" pitchFamily="34" charset="0"/>
                <a:cs typeface="汉语拼音" pitchFamily="34" charset="0"/>
              </a:rPr>
              <a:t>nǚ</a:t>
            </a:r>
            <a:endParaRPr lang="en-US" altLang="zh-CN" sz="30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27651" name="TextBox 4"/>
          <p:cNvSpPr txBox="1"/>
          <p:nvPr/>
        </p:nvSpPr>
        <p:spPr>
          <a:xfrm>
            <a:off x="3103563" y="612775"/>
            <a:ext cx="750887" cy="34448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笔顺</a:t>
            </a:r>
            <a:r>
              <a:rPr lang="zh-CN" altLang="en-US" b="1" dirty="0">
                <a:latin typeface="汉语拼音" pitchFamily="34" charset="0"/>
                <a:ea typeface="楷体" panose="02010609060101010101" pitchFamily="49" charset="-122"/>
              </a:rPr>
              <a:t>：</a:t>
            </a:r>
            <a:endParaRPr lang="zh-CN" altLang="en-US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7652" name="TextBox 5"/>
          <p:cNvSpPr txBox="1"/>
          <p:nvPr/>
        </p:nvSpPr>
        <p:spPr>
          <a:xfrm>
            <a:off x="3113088" y="1233488"/>
            <a:ext cx="2087562" cy="30003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：女儿  女人  女生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7653" name="TextBox 14"/>
          <p:cNvSpPr txBox="1"/>
          <p:nvPr/>
        </p:nvSpPr>
        <p:spPr>
          <a:xfrm>
            <a:off x="3103563" y="933450"/>
            <a:ext cx="4483100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书写提示：起笔是撇点，横画宜长。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  <a:sym typeface="Wingdings" panose="05000000000000000000" pitchFamily="2" charset="2"/>
            </a:endParaRPr>
          </a:p>
        </p:txBody>
      </p:sp>
      <p:sp>
        <p:nvSpPr>
          <p:cNvPr id="27654" name="TextBox 17"/>
          <p:cNvSpPr txBox="1"/>
          <p:nvPr/>
        </p:nvSpPr>
        <p:spPr>
          <a:xfrm>
            <a:off x="1871663" y="2133600"/>
            <a:ext cx="663575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3000" dirty="0">
                <a:latin typeface="汉语拼音" pitchFamily="34" charset="0"/>
                <a:cs typeface="汉语拼音" pitchFamily="34" charset="0"/>
              </a:rPr>
              <a:t>kāi</a:t>
            </a:r>
            <a:endParaRPr lang="zh-CN" altLang="en-US" sz="30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27655" name="TextBox 18"/>
          <p:cNvSpPr txBox="1"/>
          <p:nvPr/>
        </p:nvSpPr>
        <p:spPr>
          <a:xfrm>
            <a:off x="2995613" y="2397125"/>
            <a:ext cx="750887" cy="34448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笔顺</a:t>
            </a:r>
            <a:r>
              <a:rPr lang="zh-CN" altLang="en-US" b="1" dirty="0">
                <a:latin typeface="汉语拼音" pitchFamily="34" charset="0"/>
                <a:ea typeface="楷体" panose="02010609060101010101" pitchFamily="49" charset="-122"/>
              </a:rPr>
              <a:t>：</a:t>
            </a:r>
            <a:endParaRPr lang="zh-CN" altLang="en-US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7656" name="TextBox 20"/>
          <p:cNvSpPr txBox="1"/>
          <p:nvPr/>
        </p:nvSpPr>
        <p:spPr>
          <a:xfrm>
            <a:off x="3055938" y="3036888"/>
            <a:ext cx="2087562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：开心  开关  开门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pPr>
              <a:buNone/>
            </a:pP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7657" name="TextBox 21"/>
          <p:cNvSpPr txBox="1"/>
          <p:nvPr/>
        </p:nvSpPr>
        <p:spPr>
          <a:xfrm>
            <a:off x="3060700" y="3322638"/>
            <a:ext cx="2968625" cy="5286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巧记：像井不是井，上部不不出头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7658" name="TextBox 23"/>
          <p:cNvSpPr txBox="1"/>
          <p:nvPr/>
        </p:nvSpPr>
        <p:spPr>
          <a:xfrm>
            <a:off x="3006725" y="2733675"/>
            <a:ext cx="3197225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书写提示：第三笔是撇。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grpSp>
        <p:nvGrpSpPr>
          <p:cNvPr id="27659" name="组合 2"/>
          <p:cNvGrpSpPr/>
          <p:nvPr/>
        </p:nvGrpSpPr>
        <p:grpSpPr>
          <a:xfrm>
            <a:off x="1573213" y="850900"/>
            <a:ext cx="1162050" cy="2951163"/>
            <a:chOff x="2716" y="1355"/>
            <a:chExt cx="1831" cy="4648"/>
          </a:xfrm>
        </p:grpSpPr>
        <p:grpSp>
          <p:nvGrpSpPr>
            <p:cNvPr id="72" name="组合 71"/>
            <p:cNvGrpSpPr/>
            <p:nvPr/>
          </p:nvGrpSpPr>
          <p:grpSpPr>
            <a:xfrm>
              <a:off x="2716" y="4246"/>
              <a:ext cx="1786" cy="1755"/>
              <a:chOff x="-2214610" y="714356"/>
              <a:chExt cx="1785950" cy="1643868"/>
            </a:xfrm>
            <a:solidFill>
              <a:schemeClr val="accent5">
                <a:lumMod val="40000"/>
                <a:lumOff val="60000"/>
              </a:schemeClr>
            </a:solidFill>
          </p:grpSpPr>
          <p:sp>
            <p:nvSpPr>
              <p:cNvPr id="73" name="矩形 72"/>
              <p:cNvSpPr/>
              <p:nvPr/>
            </p:nvSpPr>
            <p:spPr>
              <a:xfrm>
                <a:off x="-2214610" y="714356"/>
                <a:ext cx="1785950" cy="1643074"/>
              </a:xfrm>
              <a:prstGeom prst="rect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汉语拼音" pitchFamily="34" charset="0"/>
                  <a:ea typeface="+mn-ea"/>
                  <a:cs typeface="汉语拼音" pitchFamily="34" charset="0"/>
                </a:endParaRPr>
              </a:p>
            </p:txBody>
          </p:sp>
          <p:sp>
            <p:nvSpPr>
              <p:cNvPr id="74" name="直接连接符 73"/>
              <p:cNvSpPr/>
              <p:nvPr/>
            </p:nvSpPr>
            <p:spPr>
              <a:xfrm rot="10800000" flipH="1">
                <a:off x="-2214610" y="1535893"/>
                <a:ext cx="1785950" cy="1588"/>
              </a:xfrm>
              <a:prstGeom prst="line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sp>
          <p:sp>
            <p:nvSpPr>
              <p:cNvPr id="75" name="直接连接符 74"/>
              <p:cNvSpPr/>
              <p:nvPr/>
            </p:nvSpPr>
            <p:spPr>
              <a:xfrm rot="16200000" flipH="1">
                <a:off x="-2143172" y="1535893"/>
                <a:ext cx="1643074" cy="1588"/>
              </a:xfrm>
              <a:prstGeom prst="line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sp>
        </p:grpSp>
        <p:sp>
          <p:nvSpPr>
            <p:cNvPr id="27665" name="TextBox 23"/>
            <p:cNvSpPr txBox="1"/>
            <p:nvPr/>
          </p:nvSpPr>
          <p:spPr>
            <a:xfrm>
              <a:off x="2795" y="4113"/>
              <a:ext cx="1502" cy="189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buNone/>
              </a:pPr>
              <a:r>
                <a:rPr lang="zh-CN" altLang="en-US" sz="7200" b="1" dirty="0">
                  <a:latin typeface="汉语拼音" pitchFamily="34" charset="0"/>
                  <a:ea typeface="楷体" panose="02010609060101010101" pitchFamily="49" charset="-122"/>
                </a:rPr>
                <a:t>开</a:t>
              </a:r>
              <a:endParaRPr lang="zh-CN" altLang="en-US" sz="7200" b="1" dirty="0">
                <a:latin typeface="汉语拼音" pitchFamily="34" charset="0"/>
                <a:ea typeface="楷体" panose="02010609060101010101" pitchFamily="49" charset="-122"/>
              </a:endParaRPr>
            </a:p>
          </p:txBody>
        </p:sp>
        <p:grpSp>
          <p:nvGrpSpPr>
            <p:cNvPr id="77" name="组合 76"/>
            <p:cNvGrpSpPr/>
            <p:nvPr/>
          </p:nvGrpSpPr>
          <p:grpSpPr>
            <a:xfrm>
              <a:off x="2723" y="1483"/>
              <a:ext cx="1824" cy="1687"/>
              <a:chOff x="-2214610" y="714356"/>
              <a:chExt cx="1785950" cy="1643868"/>
            </a:xfrm>
            <a:solidFill>
              <a:schemeClr val="accent5">
                <a:lumMod val="40000"/>
                <a:lumOff val="60000"/>
              </a:schemeClr>
            </a:solidFill>
          </p:grpSpPr>
          <p:sp>
            <p:nvSpPr>
              <p:cNvPr id="78" name="矩形 77"/>
              <p:cNvSpPr/>
              <p:nvPr/>
            </p:nvSpPr>
            <p:spPr>
              <a:xfrm>
                <a:off x="-2214610" y="714356"/>
                <a:ext cx="1785950" cy="1643074"/>
              </a:xfrm>
              <a:prstGeom prst="rect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汉语拼音" pitchFamily="34" charset="0"/>
                  <a:ea typeface="+mn-ea"/>
                  <a:cs typeface="汉语拼音" pitchFamily="34" charset="0"/>
                </a:endParaRPr>
              </a:p>
            </p:txBody>
          </p:sp>
          <p:sp>
            <p:nvSpPr>
              <p:cNvPr id="79" name="直接连接符 78"/>
              <p:cNvSpPr/>
              <p:nvPr/>
            </p:nvSpPr>
            <p:spPr>
              <a:xfrm rot="10800000" flipH="1">
                <a:off x="-2214610" y="1535893"/>
                <a:ext cx="1785950" cy="1588"/>
              </a:xfrm>
              <a:prstGeom prst="line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sp>
          <p:sp>
            <p:nvSpPr>
              <p:cNvPr id="80" name="直接连接符 79"/>
              <p:cNvSpPr/>
              <p:nvPr/>
            </p:nvSpPr>
            <p:spPr>
              <a:xfrm rot="16200000" flipH="1">
                <a:off x="-2143172" y="1535893"/>
                <a:ext cx="1643074" cy="1588"/>
              </a:xfrm>
              <a:prstGeom prst="line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sp>
        </p:grpSp>
        <p:sp>
          <p:nvSpPr>
            <p:cNvPr id="27667" name="TextBox 23"/>
            <p:cNvSpPr txBox="1"/>
            <p:nvPr/>
          </p:nvSpPr>
          <p:spPr>
            <a:xfrm>
              <a:off x="2846" y="1355"/>
              <a:ext cx="1451" cy="189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buNone/>
              </a:pPr>
              <a:r>
                <a:rPr lang="zh-CN" altLang="zh-CN" sz="7200" b="1" dirty="0">
                  <a:latin typeface="汉语拼音" pitchFamily="34" charset="0"/>
                  <a:ea typeface="楷体" panose="02010609060101010101" pitchFamily="49" charset="-122"/>
                </a:rPr>
                <a:t>女</a:t>
              </a:r>
              <a:endParaRPr lang="zh-CN" altLang="zh-CN" sz="7200" b="1" dirty="0">
                <a:latin typeface="汉语拼音" pitchFamily="34" charset="0"/>
                <a:ea typeface="楷体" panose="02010609060101010101" pitchFamily="49" charset="-122"/>
              </a:endParaRPr>
            </a:p>
          </p:txBody>
        </p:sp>
      </p:grpSp>
      <p:sp>
        <p:nvSpPr>
          <p:cNvPr id="27660" name="矩形 89"/>
          <p:cNvSpPr/>
          <p:nvPr/>
        </p:nvSpPr>
        <p:spPr>
          <a:xfrm>
            <a:off x="3060700" y="3622675"/>
            <a:ext cx="2625725" cy="2984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造句：今天学校开门比较晚。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7661" name="矩形 90"/>
          <p:cNvSpPr/>
          <p:nvPr/>
        </p:nvSpPr>
        <p:spPr>
          <a:xfrm>
            <a:off x="3113088" y="1836738"/>
            <a:ext cx="2433637" cy="30003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造句：班里女生比男生多。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pic>
        <p:nvPicPr>
          <p:cNvPr id="27662" name="图片 1"/>
          <p:cNvPicPr>
            <a:picLocks noChangeAspect="1"/>
          </p:cNvPicPr>
          <p:nvPr/>
        </p:nvPicPr>
        <p:blipFill>
          <a:blip r:embed="rId2"/>
          <a:srcRect t="2689" r="49174"/>
          <a:stretch>
            <a:fillRect/>
          </a:stretch>
        </p:blipFill>
        <p:spPr>
          <a:xfrm>
            <a:off x="3695700" y="574675"/>
            <a:ext cx="1146175" cy="358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63" name="图片 2"/>
          <p:cNvPicPr>
            <a:picLocks noChangeAspect="1"/>
          </p:cNvPicPr>
          <p:nvPr/>
        </p:nvPicPr>
        <p:blipFill>
          <a:blip r:embed="rId3"/>
          <a:srcRect t="-400" r="33472"/>
          <a:stretch>
            <a:fillRect/>
          </a:stretch>
        </p:blipFill>
        <p:spPr>
          <a:xfrm>
            <a:off x="3603625" y="2312988"/>
            <a:ext cx="1697038" cy="4206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8674" name="文本框 1"/>
          <p:cNvSpPr txBox="1"/>
          <p:nvPr/>
        </p:nvSpPr>
        <p:spPr>
          <a:xfrm>
            <a:off x="1042988" y="1095375"/>
            <a:ext cx="7302500" cy="259238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4100" b="1" dirty="0">
                <a:latin typeface="楷体" panose="02010609060101010101" pitchFamily="49" charset="-122"/>
                <a:ea typeface="楷体" panose="02010609060101010101" pitchFamily="49" charset="-122"/>
              </a:rPr>
              <a:t>再让我们看看这两个单元我们学过的笔画吧，这些笔画都是汉字的一部分，你能从学过的汉字中找到它们吗？</a:t>
            </a:r>
            <a:endParaRPr lang="zh-CN" altLang="en-US" sz="4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graphicFrame>
        <p:nvGraphicFramePr>
          <p:cNvPr id="2" name="表格 1"/>
          <p:cNvGraphicFramePr/>
          <p:nvPr/>
        </p:nvGraphicFramePr>
        <p:xfrm>
          <a:off x="266700" y="125413"/>
          <a:ext cx="8443913" cy="48085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006"/>
                <a:gridCol w="844391"/>
                <a:gridCol w="6787516"/>
              </a:tblGrid>
              <a:tr h="4371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zh-CN" sz="21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名称</a:t>
                      </a:r>
                      <a:endParaRPr lang="zh-CN" altLang="zh-CN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86" marB="34286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1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书写</a:t>
                      </a: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86" marB="34286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1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生字</a:t>
                      </a: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86" marB="34286"/>
                </a:tc>
              </a:tr>
              <a:tr h="4371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1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横</a:t>
                      </a: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86" marB="34286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86" marB="34286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1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一  二  三  大  可  开  正</a:t>
                      </a: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86" marB="34286"/>
                </a:tc>
              </a:tr>
              <a:tr h="4371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1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竖</a:t>
                      </a: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86" marB="34286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86" marB="34286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1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上  下  十  山  禾  个  开</a:t>
                      </a: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86" marB="34286"/>
                </a:tc>
              </a:tr>
              <a:tr h="4371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1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横折</a:t>
                      </a: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86" marB="34286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86" marB="34286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1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口  四  目  日  田  见  两  闪</a:t>
                      </a: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86" marB="34286"/>
                </a:tc>
              </a:tr>
              <a:tr h="4371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1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弯钩</a:t>
                      </a: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86" marB="34286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86" marB="34286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1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手   </a:t>
                      </a: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86" marB="34286"/>
                </a:tc>
              </a:tr>
              <a:tr h="4371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1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撇</a:t>
                      </a: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86" marB="34286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86" marB="34286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1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人  八  天  火  石  九  片  开  会</a:t>
                      </a: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86" marB="34286"/>
                </a:tc>
              </a:tr>
              <a:tr h="4371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1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捺</a:t>
                      </a: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86" marB="34286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86" marB="34286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1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天  人  八  火  禾  大  采  反</a:t>
                      </a: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86" marB="34286"/>
                </a:tc>
              </a:tr>
              <a:tr h="4371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1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点</a:t>
                      </a: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86" marB="34286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86" marB="34286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1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六  你  我  火  虫  头  秋  关</a:t>
                      </a: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86" marB="34286"/>
                </a:tc>
              </a:tr>
              <a:tr h="4371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1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提</a:t>
                      </a: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86" marB="34286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86" marB="34286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1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虫  站  蛙</a:t>
                      </a: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86" marB="34286"/>
                </a:tc>
              </a:tr>
              <a:tr h="4371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1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撇折</a:t>
                      </a: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86" marB="34286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86" marB="34286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1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云  会  </a:t>
                      </a: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86" marB="34286"/>
                </a:tc>
              </a:tr>
              <a:tr h="4371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1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竖折</a:t>
                      </a: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86" marB="34286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86" marB="34286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100">
                          <a:latin typeface="楷体" panose="02010609060101010101" pitchFamily="49" charset="-122"/>
                          <a:ea typeface="楷体" panose="02010609060101010101" pitchFamily="49" charset="-122"/>
                          <a:sym typeface="+mn-ea"/>
                        </a:rPr>
                        <a:t>山  </a:t>
                      </a: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86" marB="34286"/>
                </a:tc>
              </a:tr>
            </a:tbl>
          </a:graphicData>
        </a:graphic>
      </p:graphicFrame>
      <p:pic>
        <p:nvPicPr>
          <p:cNvPr id="29748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0788" y="1920875"/>
            <a:ext cx="415925" cy="406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49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2375" y="569913"/>
            <a:ext cx="406400" cy="406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5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2375" y="976313"/>
            <a:ext cx="406400" cy="400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51" name="图片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14438" y="1446213"/>
            <a:ext cx="414337" cy="406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52" name="图片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08088" y="2327275"/>
            <a:ext cx="420687" cy="4143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53" name="图片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08088" y="2741613"/>
            <a:ext cx="400050" cy="4143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54" name="图片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22375" y="3155950"/>
            <a:ext cx="420688" cy="400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55" name="图片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92213" y="3641725"/>
            <a:ext cx="415925" cy="4143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56" name="图片 1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22375" y="4056063"/>
            <a:ext cx="420688" cy="4143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57" name="图片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79513" y="4513263"/>
            <a:ext cx="428625" cy="4206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graphicFrame>
        <p:nvGraphicFramePr>
          <p:cNvPr id="2" name="表格 1"/>
          <p:cNvGraphicFramePr/>
          <p:nvPr/>
        </p:nvGraphicFramePr>
        <p:xfrm>
          <a:off x="277813" y="892175"/>
          <a:ext cx="8443913" cy="26225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1073"/>
                <a:gridCol w="695325"/>
                <a:gridCol w="6787514"/>
              </a:tblGrid>
              <a:tr h="437092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zh-CN" sz="21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名称</a:t>
                      </a:r>
                      <a:endParaRPr lang="zh-CN" altLang="zh-CN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82" marB="34282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1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书写</a:t>
                      </a: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82" marB="34282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1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生字</a:t>
                      </a: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82" marB="34282"/>
                </a:tc>
              </a:tr>
              <a:tr h="437092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1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横撇</a:t>
                      </a: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82" marB="34282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82" marB="34282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1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了  字  子</a:t>
                      </a: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82" marB="34282"/>
                </a:tc>
              </a:tr>
              <a:tr h="437092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1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横折钩</a:t>
                      </a: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82" marB="34282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82" marB="34282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1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月  地  他  鸟  雨   闪  南  青</a:t>
                      </a: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82" marB="34282"/>
                </a:tc>
              </a:tr>
              <a:tr h="437092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1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竖弯钩</a:t>
                      </a: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82" marB="34282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82" marB="34282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1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儿  地  他  花  七</a:t>
                      </a:r>
                      <a:endParaRPr lang="en-US" altLang="zh-CN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82" marB="34282"/>
                </a:tc>
              </a:tr>
              <a:tr h="437092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1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竖钩</a:t>
                      </a: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82" marB="34282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82" marB="34282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1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可  水  对  </a:t>
                      </a: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82" marB="34282"/>
                </a:tc>
              </a:tr>
              <a:tr h="437092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1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竖弯</a:t>
                      </a: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82" marB="34282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82" marB="34282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1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四  西  </a:t>
                      </a: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82" marB="34282"/>
                </a:tc>
              </a:tr>
            </a:tbl>
          </a:graphicData>
        </a:graphic>
      </p:graphicFrame>
      <p:pic>
        <p:nvPicPr>
          <p:cNvPr id="30752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913" y="1354138"/>
            <a:ext cx="414337" cy="4143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53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400" y="1768475"/>
            <a:ext cx="450850" cy="434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54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6513" y="2203450"/>
            <a:ext cx="428625" cy="428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55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1913" y="2632075"/>
            <a:ext cx="428625" cy="422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56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44613" y="3100388"/>
            <a:ext cx="415925" cy="4143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3321" name="Text Box 11"/>
          <p:cNvSpPr txBox="1"/>
          <p:nvPr/>
        </p:nvSpPr>
        <p:spPr>
          <a:xfrm>
            <a:off x="898112" y="1131590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天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57" name="Text Box 11"/>
          <p:cNvSpPr txBox="1"/>
          <p:nvPr/>
        </p:nvSpPr>
        <p:spPr>
          <a:xfrm>
            <a:off x="2003012" y="1141115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地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58" name="Text Box 11"/>
          <p:cNvSpPr txBox="1"/>
          <p:nvPr/>
        </p:nvSpPr>
        <p:spPr>
          <a:xfrm>
            <a:off x="3069812" y="1150639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人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59" name="Text Box 11"/>
          <p:cNvSpPr txBox="1"/>
          <p:nvPr/>
        </p:nvSpPr>
        <p:spPr>
          <a:xfrm>
            <a:off x="4136612" y="1141115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你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60" name="Text Box 11"/>
          <p:cNvSpPr txBox="1"/>
          <p:nvPr/>
        </p:nvSpPr>
        <p:spPr>
          <a:xfrm>
            <a:off x="5241512" y="1150639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我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61" name="Text Box 11"/>
          <p:cNvSpPr txBox="1"/>
          <p:nvPr/>
        </p:nvSpPr>
        <p:spPr>
          <a:xfrm>
            <a:off x="6308312" y="1160165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他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62" name="Text Box 11"/>
          <p:cNvSpPr txBox="1"/>
          <p:nvPr/>
        </p:nvSpPr>
        <p:spPr>
          <a:xfrm>
            <a:off x="898112" y="2317188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一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63" name="Text Box 11"/>
          <p:cNvSpPr txBox="1"/>
          <p:nvPr/>
        </p:nvSpPr>
        <p:spPr>
          <a:xfrm>
            <a:off x="2003012" y="2326713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二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64" name="Text Box 11"/>
          <p:cNvSpPr txBox="1"/>
          <p:nvPr/>
        </p:nvSpPr>
        <p:spPr>
          <a:xfrm>
            <a:off x="3069812" y="2336238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三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65" name="Text Box 11"/>
          <p:cNvSpPr txBox="1"/>
          <p:nvPr/>
        </p:nvSpPr>
        <p:spPr>
          <a:xfrm>
            <a:off x="4136612" y="2326713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四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66" name="Text Box 11"/>
          <p:cNvSpPr txBox="1"/>
          <p:nvPr/>
        </p:nvSpPr>
        <p:spPr>
          <a:xfrm>
            <a:off x="5241512" y="2336238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五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67" name="Text Box 11"/>
          <p:cNvSpPr txBox="1"/>
          <p:nvPr/>
        </p:nvSpPr>
        <p:spPr>
          <a:xfrm>
            <a:off x="6308312" y="2345763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上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68" name="Text Box 11"/>
          <p:cNvSpPr txBox="1"/>
          <p:nvPr/>
        </p:nvSpPr>
        <p:spPr>
          <a:xfrm>
            <a:off x="7356062" y="2355288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下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69" name="Text Box 11"/>
          <p:cNvSpPr txBox="1"/>
          <p:nvPr/>
        </p:nvSpPr>
        <p:spPr>
          <a:xfrm>
            <a:off x="898112" y="3498288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口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70" name="Text Box 11"/>
          <p:cNvSpPr txBox="1"/>
          <p:nvPr/>
        </p:nvSpPr>
        <p:spPr>
          <a:xfrm>
            <a:off x="2003012" y="3507813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耳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71" name="Text Box 11"/>
          <p:cNvSpPr txBox="1"/>
          <p:nvPr/>
        </p:nvSpPr>
        <p:spPr>
          <a:xfrm>
            <a:off x="3069812" y="3517338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目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72" name="Text Box 11"/>
          <p:cNvSpPr txBox="1"/>
          <p:nvPr/>
        </p:nvSpPr>
        <p:spPr>
          <a:xfrm>
            <a:off x="4136612" y="3507813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手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73" name="Text Box 11"/>
          <p:cNvSpPr txBox="1"/>
          <p:nvPr/>
        </p:nvSpPr>
        <p:spPr>
          <a:xfrm>
            <a:off x="5241512" y="3517338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足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74" name="Text Box 11"/>
          <p:cNvSpPr txBox="1"/>
          <p:nvPr/>
        </p:nvSpPr>
        <p:spPr>
          <a:xfrm>
            <a:off x="6308312" y="3526863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站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75" name="Text Box 11"/>
          <p:cNvSpPr txBox="1"/>
          <p:nvPr/>
        </p:nvSpPr>
        <p:spPr>
          <a:xfrm>
            <a:off x="7356062" y="3536388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坐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76" name="云形标注 75"/>
          <p:cNvSpPr/>
          <p:nvPr/>
        </p:nvSpPr>
        <p:spPr>
          <a:xfrm>
            <a:off x="6094413" y="0"/>
            <a:ext cx="3149600" cy="871538"/>
          </a:xfrm>
          <a:prstGeom prst="cloudCallout">
            <a:avLst>
              <a:gd name="adj1" fmla="val -48057"/>
              <a:gd name="adj2" fmla="val -12963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1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你能把这些生字都读正确吗？</a:t>
            </a:r>
            <a:endParaRPr kumimoji="0" lang="zh-CN" altLang="en-US" sz="21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159" name="图片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725" y="4152900"/>
            <a:ext cx="1011238" cy="82867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" name="组合 3"/>
          <p:cNvGrpSpPr/>
          <p:nvPr/>
        </p:nvGrpSpPr>
        <p:grpSpPr>
          <a:xfrm>
            <a:off x="-42" y="223800"/>
            <a:ext cx="1884998" cy="422627"/>
            <a:chOff x="458" y="988"/>
            <a:chExt cx="4134" cy="101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流程图: 延期 3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0" b="0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" name="文本框 14">
              <a:hlinkClick r:id="rId3" action="ppaction://hlinkfile"/>
            </p:cNvPr>
            <p:cNvSpPr txBox="1"/>
            <p:nvPr/>
          </p:nvSpPr>
          <p:spPr>
            <a:xfrm>
              <a:off x="458" y="1005"/>
              <a:ext cx="3688" cy="99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100" b="1" i="0" u="none" strike="noStrike" kern="1200" cap="none" spc="0" normalizeH="0" baseline="0" noProof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会认的字</a:t>
              </a:r>
              <a:endParaRPr kumimoji="0" lang="en-US" altLang="zh-CN" sz="21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</p:grpSp>
      <p:sp>
        <p:nvSpPr>
          <p:cNvPr id="4161" name="文本框 1"/>
          <p:cNvSpPr txBox="1"/>
          <p:nvPr/>
        </p:nvSpPr>
        <p:spPr>
          <a:xfrm>
            <a:off x="990600" y="725488"/>
            <a:ext cx="6753225" cy="4381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en-US" altLang="zh-CN" sz="2400" dirty="0">
                <a:latin typeface="汉语拼音" pitchFamily="34" charset="0"/>
                <a:cs typeface="汉语拼音" pitchFamily="34" charset="0"/>
              </a:rPr>
              <a:t>tiān        dì         rén       nǐ         wǒ       tā</a:t>
            </a:r>
            <a:endParaRPr lang="en-US" altLang="zh-CN" sz="24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4162" name="文本框 5"/>
          <p:cNvSpPr txBox="1"/>
          <p:nvPr/>
        </p:nvSpPr>
        <p:spPr>
          <a:xfrm>
            <a:off x="1050925" y="1962150"/>
            <a:ext cx="7829550" cy="4381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en-US" altLang="zh-CN" sz="2400" dirty="0">
                <a:latin typeface="汉语拼音" pitchFamily="34" charset="0"/>
                <a:cs typeface="汉语拼音" pitchFamily="34" charset="0"/>
              </a:rPr>
              <a:t>yī          èr         sān       sì          wǔ      sh</a:t>
            </a:r>
            <a:r>
              <a:rPr lang="en-US" altLang="zh-CN" sz="2400" dirty="0">
                <a:latin typeface="汉语拼音" pitchFamily="34" charset="0"/>
                <a:ea typeface="汉语拼音" pitchFamily="34" charset="0"/>
              </a:rPr>
              <a:t>à</a:t>
            </a:r>
            <a:r>
              <a:rPr lang="en-US" altLang="zh-CN" sz="2400" dirty="0">
                <a:latin typeface="汉语拼音" pitchFamily="34" charset="0"/>
                <a:cs typeface="汉语拼音" pitchFamily="34" charset="0"/>
              </a:rPr>
              <a:t>ng   xi</a:t>
            </a:r>
            <a:r>
              <a:rPr lang="en-US" altLang="zh-CN" sz="2400" dirty="0">
                <a:latin typeface="汉语拼音" pitchFamily="34" charset="0"/>
                <a:ea typeface="汉语拼音" pitchFamily="34" charset="0"/>
              </a:rPr>
              <a:t>à</a:t>
            </a:r>
            <a:endParaRPr lang="en-US" altLang="zh-CN" sz="24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4163" name="文本框 6"/>
          <p:cNvSpPr txBox="1"/>
          <p:nvPr/>
        </p:nvSpPr>
        <p:spPr>
          <a:xfrm>
            <a:off x="990600" y="3097213"/>
            <a:ext cx="7829550" cy="4381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en-US" altLang="zh-CN" sz="2400" dirty="0">
                <a:latin typeface="汉语拼音" pitchFamily="34" charset="0"/>
                <a:cs typeface="汉语拼音" pitchFamily="34" charset="0"/>
              </a:rPr>
              <a:t>kǒu         ěr       mù      shǒu      zú        zh</a:t>
            </a:r>
            <a:r>
              <a:rPr lang="en-US" altLang="zh-CN" sz="2400" dirty="0">
                <a:latin typeface="汉语拼音" pitchFamily="34" charset="0"/>
                <a:ea typeface="汉语拼音" pitchFamily="34" charset="0"/>
              </a:rPr>
              <a:t>à</a:t>
            </a:r>
            <a:r>
              <a:rPr lang="en-US" altLang="zh-CN" sz="2400" dirty="0">
                <a:latin typeface="汉语拼音" pitchFamily="34" charset="0"/>
                <a:cs typeface="汉语拼音" pitchFamily="34" charset="0"/>
              </a:rPr>
              <a:t>n     zuò </a:t>
            </a:r>
            <a:endParaRPr lang="en-US" altLang="zh-CN" sz="2400" dirty="0">
              <a:latin typeface="汉语拼音" pitchFamily="34" charset="0"/>
              <a:ea typeface="汉语拼音" pitchFamily="34" charset="0"/>
            </a:endParaRPr>
          </a:p>
        </p:txBody>
      </p:sp>
    </p:spTree>
    <p:custDataLst>
      <p:tags r:id="rId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bldLvl="0" animBg="1"/>
      <p:bldP spid="4161" grpId="0"/>
      <p:bldP spid="4162" grpId="0"/>
      <p:bldP spid="416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1746" name="内容占位符 2"/>
          <p:cNvSpPr>
            <a:spLocks noGrp="1"/>
          </p:cNvSpPr>
          <p:nvPr>
            <p:ph idx="1"/>
          </p:nvPr>
        </p:nvSpPr>
        <p:spPr>
          <a:xfrm>
            <a:off x="592138" y="411163"/>
            <a:ext cx="8229600" cy="625475"/>
          </a:xfrm>
          <a:ln/>
        </p:spPr>
        <p:txBody>
          <a:bodyPr vert="horz" wrap="square" lIns="68580" tIns="34290" rIns="68580" bIns="34290" anchor="t" anchorCtr="0"/>
          <a:p>
            <a:pPr marL="0" indent="0" eaLnBrk="1" hangingPunct="1">
              <a:buNone/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我们一起来把生字的读音来分类吧！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1747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7675" y="1563688"/>
            <a:ext cx="2578100" cy="257810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2770" name="文本框 2"/>
          <p:cNvSpPr txBox="1"/>
          <p:nvPr/>
        </p:nvSpPr>
        <p:spPr>
          <a:xfrm>
            <a:off x="325438" y="269875"/>
            <a:ext cx="3159125" cy="50006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" altLang="zh-CN" sz="2800" b="1" dirty="0">
                <a:solidFill>
                  <a:srgbClr val="FF0000"/>
                </a:solidFill>
                <a:latin typeface="汉语拼音" pitchFamily="34" charset="0"/>
                <a:cs typeface="汉语拼音" pitchFamily="34" charset="0"/>
              </a:rPr>
              <a:t>按读音分类</a:t>
            </a:r>
            <a:endParaRPr lang="" altLang="zh-CN" sz="2800" b="1" dirty="0">
              <a:solidFill>
                <a:srgbClr val="FF0000"/>
              </a:solidFill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32771" name="文本框 3"/>
          <p:cNvSpPr txBox="1"/>
          <p:nvPr/>
        </p:nvSpPr>
        <p:spPr>
          <a:xfrm>
            <a:off x="557213" y="1039813"/>
            <a:ext cx="1206500" cy="4984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" altLang="en-US" sz="2800" dirty="0">
                <a:latin typeface="汉语拼音" pitchFamily="34" charset="0"/>
                <a:cs typeface="汉语拼音" pitchFamily="34" charset="0"/>
                <a:sym typeface="+mn-ea"/>
              </a:rPr>
              <a:t>前鼻音</a:t>
            </a:r>
            <a:endParaRPr lang="" altLang="en-US" sz="2800" dirty="0">
              <a:latin typeface="汉语拼音" pitchFamily="34" charset="0"/>
              <a:ea typeface="汉语拼音" pitchFamily="34" charset="0"/>
              <a:sym typeface="+mn-ea"/>
            </a:endParaRPr>
          </a:p>
        </p:txBody>
      </p:sp>
      <p:sp>
        <p:nvSpPr>
          <p:cNvPr id="32772" name="文本框 4"/>
          <p:cNvSpPr txBox="1"/>
          <p:nvPr/>
        </p:nvSpPr>
        <p:spPr>
          <a:xfrm>
            <a:off x="2070100" y="1271588"/>
            <a:ext cx="5089525" cy="2562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lnSpc>
                <a:spcPct val="150000"/>
              </a:lnSpc>
              <a:buNone/>
            </a:pPr>
            <a:r>
              <a:rPr lang="zh-CN" altLang="en-US" sz="3600" b="1" dirty="0">
                <a:latin typeface="汉语拼音" pitchFamily="34" charset="0"/>
                <a:ea typeface="楷体" panose="02010609060101010101" pitchFamily="49" charset="-122"/>
                <a:sym typeface="宋体" panose="02010600030101010101" pitchFamily="2" charset="-122"/>
              </a:rPr>
              <a:t>天  人  三  站  山  田  云 </a:t>
            </a:r>
            <a:endParaRPr lang="zh-CN" altLang="en-US" sz="3600" b="1" dirty="0">
              <a:latin typeface="汉语拼音" pitchFamily="34" charset="0"/>
              <a:ea typeface="楷体" panose="02010609060101010101" pitchFamily="49" charset="-122"/>
              <a:sym typeface="宋体" panose="02010600030101010101" pitchFamily="2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zh-CN" altLang="en-US" sz="3600" b="1" dirty="0">
                <a:latin typeface="汉语拼音" pitchFamily="34" charset="0"/>
                <a:ea typeface="楷体" panose="02010609060101010101" pitchFamily="49" charset="-122"/>
                <a:sym typeface="宋体" panose="02010600030101010101" pitchFamily="2" charset="-122"/>
              </a:rPr>
              <a:t>片  船  看  见  闪  南  莲</a:t>
            </a:r>
            <a:endParaRPr lang="zh-CN" altLang="en-US" sz="3600" b="1" dirty="0">
              <a:latin typeface="汉语拼音" pitchFamily="34" charset="0"/>
              <a:ea typeface="楷体" panose="02010609060101010101" pitchFamily="49" charset="-122"/>
              <a:sym typeface="宋体" panose="02010600030101010101" pitchFamily="2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zh-CN" altLang="en-US" sz="3600" b="1" dirty="0">
                <a:latin typeface="汉语拼音" pitchFamily="34" charset="0"/>
                <a:ea typeface="楷体" panose="02010609060101010101" pitchFamily="49" charset="-122"/>
                <a:sym typeface="宋体" panose="02010600030101010101" pitchFamily="2" charset="-122"/>
              </a:rPr>
              <a:t>尖  春  弯  男  关  反 </a:t>
            </a:r>
            <a:endParaRPr lang="zh-CN" altLang="en-US" sz="3600" b="1" dirty="0">
              <a:latin typeface="汉语拼音" pitchFamily="34" charset="0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6" name="圆角矩形标注 5"/>
          <p:cNvSpPr/>
          <p:nvPr/>
        </p:nvSpPr>
        <p:spPr>
          <a:xfrm>
            <a:off x="2862263" y="128588"/>
            <a:ext cx="4327525" cy="974725"/>
          </a:xfrm>
          <a:prstGeom prst="wedgeRoundRectCallout">
            <a:avLst>
              <a:gd name="adj1" fmla="val -70536"/>
              <a:gd name="adj2" fmla="val 6314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韵母是</a:t>
            </a:r>
            <a:r>
              <a:rPr kumimoji="0" lang="en-US" altLang="zh-CN" sz="32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:</a:t>
            </a:r>
            <a:r>
              <a:rPr kumimoji="0" lang="en-US" altLang="zh-CN" sz="3200" b="0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an  en in un ün</a:t>
            </a:r>
            <a:endParaRPr kumimoji="0" lang="en-US" altLang="zh-CN" sz="3200" b="0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汉语拼音" pitchFamily="34" charset="0"/>
              <a:ea typeface="+mn-ea"/>
              <a:cs typeface="汉语拼音" pitchFamily="34" charset="0"/>
            </a:endParaRPr>
          </a:p>
        </p:txBody>
      </p:sp>
      <p:sp>
        <p:nvSpPr>
          <p:cNvPr id="7" name="圆角矩形标注 6"/>
          <p:cNvSpPr/>
          <p:nvPr/>
        </p:nvSpPr>
        <p:spPr>
          <a:xfrm>
            <a:off x="2490788" y="3949700"/>
            <a:ext cx="5741988" cy="976313"/>
          </a:xfrm>
          <a:prstGeom prst="wedgeRoundRectCallout">
            <a:avLst>
              <a:gd name="adj1" fmla="val -49779"/>
              <a:gd name="adj2" fmla="val 3074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三拼音节有</a:t>
            </a:r>
            <a:r>
              <a:rPr kumimoji="0" lang="en-US" altLang="zh-CN" sz="32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:</a:t>
            </a:r>
            <a:r>
              <a:rPr kumimoji="0" lang="zh-CN" altLang="en-US" sz="3200" b="0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天   田  片   船   见                         </a:t>
            </a: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汉语拼音" pitchFamily="34" charset="0"/>
              <a:ea typeface="+mn-ea"/>
              <a:cs typeface="汉语拼音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                       莲  尖  关 </a:t>
            </a: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汉语拼音" pitchFamily="34" charset="0"/>
              <a:ea typeface="+mn-ea"/>
              <a:cs typeface="汉语拼音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3794" name="文本框 2"/>
          <p:cNvSpPr txBox="1"/>
          <p:nvPr/>
        </p:nvSpPr>
        <p:spPr>
          <a:xfrm>
            <a:off x="325438" y="269875"/>
            <a:ext cx="3159125" cy="50006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" altLang="zh-CN" sz="2800" b="1" dirty="0">
                <a:solidFill>
                  <a:srgbClr val="FF0000"/>
                </a:solidFill>
                <a:latin typeface="汉语拼音" pitchFamily="34" charset="0"/>
                <a:cs typeface="汉语拼音" pitchFamily="34" charset="0"/>
              </a:rPr>
              <a:t>按读音分类</a:t>
            </a:r>
            <a:endParaRPr lang="" altLang="zh-CN" sz="2800" b="1" dirty="0">
              <a:solidFill>
                <a:srgbClr val="FF0000"/>
              </a:solidFill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33795" name="文本框 3"/>
          <p:cNvSpPr txBox="1"/>
          <p:nvPr/>
        </p:nvSpPr>
        <p:spPr>
          <a:xfrm>
            <a:off x="557213" y="1039813"/>
            <a:ext cx="1206500" cy="4984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" altLang="en-US" sz="2800" dirty="0">
                <a:latin typeface="汉语拼音" pitchFamily="34" charset="0"/>
                <a:cs typeface="汉语拼音" pitchFamily="34" charset="0"/>
                <a:sym typeface="+mn-ea"/>
              </a:rPr>
              <a:t>后鼻音</a:t>
            </a:r>
            <a:endParaRPr lang="" altLang="en-US" sz="2800" dirty="0">
              <a:latin typeface="汉语拼音" pitchFamily="34" charset="0"/>
              <a:ea typeface="汉语拼音" pitchFamily="34" charset="0"/>
              <a:sym typeface="+mn-ea"/>
            </a:endParaRPr>
          </a:p>
        </p:txBody>
      </p:sp>
      <p:sp>
        <p:nvSpPr>
          <p:cNvPr id="33796" name="文本框 4"/>
          <p:cNvSpPr txBox="1"/>
          <p:nvPr/>
        </p:nvSpPr>
        <p:spPr>
          <a:xfrm>
            <a:off x="2070100" y="1271588"/>
            <a:ext cx="4959350" cy="173196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lnSpc>
                <a:spcPct val="150000"/>
              </a:lnSpc>
              <a:buNone/>
            </a:pPr>
            <a:r>
              <a:rPr lang="zh-CN" altLang="en-US" sz="3600" b="1" dirty="0">
                <a:latin typeface="汉语拼音" pitchFamily="34" charset="0"/>
                <a:ea typeface="楷体" panose="02010609060101010101" pitchFamily="49" charset="-122"/>
                <a:sym typeface="宋体" panose="02010600030101010101" pitchFamily="2" charset="-122"/>
              </a:rPr>
              <a:t>上  风  虫  两  星  江  东</a:t>
            </a:r>
            <a:endParaRPr lang="zh-CN" altLang="en-US" sz="3600" b="1" dirty="0">
              <a:latin typeface="汉语拼音" pitchFamily="34" charset="0"/>
              <a:ea typeface="楷体" panose="02010609060101010101" pitchFamily="49" charset="-122"/>
              <a:sym typeface="宋体" panose="02010600030101010101" pitchFamily="2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zh-CN" altLang="en-US" sz="3600" b="1" dirty="0">
                <a:latin typeface="汉语拼音" pitchFamily="34" charset="0"/>
                <a:ea typeface="楷体" panose="02010609060101010101" pitchFamily="49" charset="-122"/>
                <a:sym typeface="宋体" panose="02010600030101010101" pitchFamily="2" charset="-122"/>
              </a:rPr>
              <a:t>青  冬  正   </a:t>
            </a:r>
            <a:endParaRPr lang="zh-CN" altLang="en-US" sz="3600" b="1" dirty="0">
              <a:latin typeface="汉语拼音" pitchFamily="34" charset="0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6" name="圆角矩形标注 5"/>
          <p:cNvSpPr/>
          <p:nvPr/>
        </p:nvSpPr>
        <p:spPr>
          <a:xfrm>
            <a:off x="2855913" y="128588"/>
            <a:ext cx="4518025" cy="974725"/>
          </a:xfrm>
          <a:prstGeom prst="wedgeRoundRectCallout">
            <a:avLst>
              <a:gd name="adj1" fmla="val -70536"/>
              <a:gd name="adj2" fmla="val 6314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韵母是</a:t>
            </a:r>
            <a:r>
              <a:rPr kumimoji="0" lang="en-US" altLang="zh-CN" sz="32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:</a:t>
            </a:r>
            <a:r>
              <a:rPr kumimoji="0" lang="en-US" altLang="zh-CN" sz="3200" b="0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ang  eng  ing  ong </a:t>
            </a:r>
            <a:endParaRPr kumimoji="0" lang="en-US" altLang="zh-CN" sz="3200" b="0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汉语拼音" pitchFamily="34" charset="0"/>
              <a:ea typeface="+mn-ea"/>
              <a:cs typeface="汉语拼音" pitchFamily="34" charset="0"/>
            </a:endParaRPr>
          </a:p>
        </p:txBody>
      </p:sp>
      <p:sp>
        <p:nvSpPr>
          <p:cNvPr id="7" name="圆角矩形标注 6"/>
          <p:cNvSpPr/>
          <p:nvPr/>
        </p:nvSpPr>
        <p:spPr>
          <a:xfrm>
            <a:off x="2490788" y="3175000"/>
            <a:ext cx="5741988" cy="976313"/>
          </a:xfrm>
          <a:prstGeom prst="wedgeRoundRectCallout">
            <a:avLst>
              <a:gd name="adj1" fmla="val -49779"/>
              <a:gd name="adj2" fmla="val 3074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三拼音节有</a:t>
            </a:r>
            <a:r>
              <a:rPr kumimoji="0" lang="en-US" altLang="zh-CN" sz="32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:</a:t>
            </a:r>
            <a:r>
              <a:rPr kumimoji="0" lang="zh-CN" altLang="en-US" sz="3200" b="0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两   江</a:t>
            </a:r>
            <a:r>
              <a:rPr kumimoji="0" lang="zh-CN" altLang="en-US" sz="32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  </a:t>
            </a:r>
            <a:r>
              <a:rPr kumimoji="0" lang="zh-CN" altLang="en-US" sz="3200" b="0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 </a:t>
            </a: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汉语拼音" pitchFamily="34" charset="0"/>
              <a:ea typeface="+mn-ea"/>
              <a:cs typeface="汉语拼音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4818" name="文本框 2"/>
          <p:cNvSpPr txBox="1"/>
          <p:nvPr/>
        </p:nvSpPr>
        <p:spPr>
          <a:xfrm>
            <a:off x="325438" y="269875"/>
            <a:ext cx="3159125" cy="50006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" altLang="zh-CN" sz="2800" b="1" dirty="0">
                <a:solidFill>
                  <a:srgbClr val="FF0000"/>
                </a:solidFill>
                <a:latin typeface="汉语拼音" pitchFamily="34" charset="0"/>
                <a:cs typeface="汉语拼音" pitchFamily="34" charset="0"/>
              </a:rPr>
              <a:t>按读音分类</a:t>
            </a:r>
            <a:endParaRPr lang="" altLang="zh-CN" sz="2800" b="1" dirty="0">
              <a:solidFill>
                <a:srgbClr val="FF0000"/>
              </a:solidFill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34819" name="文本框 3"/>
          <p:cNvSpPr txBox="1"/>
          <p:nvPr/>
        </p:nvSpPr>
        <p:spPr>
          <a:xfrm>
            <a:off x="557213" y="1039813"/>
            <a:ext cx="1206500" cy="4984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" altLang="en-US" sz="2800" dirty="0">
                <a:latin typeface="汉语拼音" pitchFamily="34" charset="0"/>
                <a:cs typeface="汉语拼音" pitchFamily="34" charset="0"/>
                <a:sym typeface="+mn-ea"/>
              </a:rPr>
              <a:t>平舌音</a:t>
            </a:r>
            <a:endParaRPr lang="" altLang="en-US" sz="2800" dirty="0">
              <a:latin typeface="汉语拼音" pitchFamily="34" charset="0"/>
              <a:ea typeface="汉语拼音" pitchFamily="34" charset="0"/>
              <a:sym typeface="+mn-ea"/>
            </a:endParaRPr>
          </a:p>
        </p:txBody>
      </p:sp>
      <p:sp>
        <p:nvSpPr>
          <p:cNvPr id="34820" name="文本框 4"/>
          <p:cNvSpPr txBox="1"/>
          <p:nvPr/>
        </p:nvSpPr>
        <p:spPr>
          <a:xfrm>
            <a:off x="2068513" y="1271588"/>
            <a:ext cx="4757737" cy="90011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lnSpc>
                <a:spcPct val="150000"/>
              </a:lnSpc>
              <a:buNone/>
            </a:pPr>
            <a:r>
              <a:rPr lang="zh-CN" altLang="en-US" sz="3600" b="1" dirty="0">
                <a:latin typeface="汉语拼音" pitchFamily="34" charset="0"/>
                <a:ea typeface="楷体" panose="02010609060101010101" pitchFamily="49" charset="-122"/>
                <a:sym typeface="宋体" panose="02010600030101010101" pitchFamily="2" charset="-122"/>
              </a:rPr>
              <a:t>三  四  足  坐  在  才    </a:t>
            </a:r>
            <a:endParaRPr lang="zh-CN" altLang="en-US" sz="3600" b="1" dirty="0">
              <a:latin typeface="汉语拼音" pitchFamily="34" charset="0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6" name="圆角矩形标注 5"/>
          <p:cNvSpPr/>
          <p:nvPr/>
        </p:nvSpPr>
        <p:spPr>
          <a:xfrm>
            <a:off x="2855913" y="122238"/>
            <a:ext cx="4518025" cy="976313"/>
          </a:xfrm>
          <a:prstGeom prst="wedgeRoundRectCallout">
            <a:avLst>
              <a:gd name="adj1" fmla="val -70536"/>
              <a:gd name="adj2" fmla="val 6314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声母是</a:t>
            </a:r>
            <a:r>
              <a:rPr kumimoji="0" lang="en-US" altLang="zh-CN" sz="32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:</a:t>
            </a:r>
            <a:r>
              <a:rPr kumimoji="0" lang="en-US" altLang="zh-CN" sz="3200" b="0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z c s   </a:t>
            </a:r>
            <a:endParaRPr kumimoji="0" lang="en-US" altLang="zh-CN" sz="3200" b="0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汉语拼音" pitchFamily="34" charset="0"/>
              <a:ea typeface="+mn-ea"/>
              <a:cs typeface="汉语拼音" pitchFamily="34" charset="0"/>
            </a:endParaRPr>
          </a:p>
        </p:txBody>
      </p:sp>
      <p:sp>
        <p:nvSpPr>
          <p:cNvPr id="7" name="圆角矩形标注 6"/>
          <p:cNvSpPr/>
          <p:nvPr/>
        </p:nvSpPr>
        <p:spPr>
          <a:xfrm>
            <a:off x="2454275" y="2563813"/>
            <a:ext cx="3679825" cy="974725"/>
          </a:xfrm>
          <a:prstGeom prst="wedgeRoundRectCallout">
            <a:avLst>
              <a:gd name="adj1" fmla="val -49779"/>
              <a:gd name="adj2" fmla="val 3074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    </a:t>
            </a:r>
            <a:r>
              <a:rPr kumimoji="0" lang="zh-CN" altLang="en-US" sz="32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三拼音节有</a:t>
            </a:r>
            <a:r>
              <a:rPr kumimoji="0" lang="en-US" altLang="zh-CN" sz="32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:</a:t>
            </a:r>
            <a:r>
              <a:rPr kumimoji="0" lang="zh-CN" altLang="en-US" sz="3200" b="0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坐</a:t>
            </a:r>
            <a:r>
              <a:rPr kumimoji="0" lang="zh-CN" altLang="en-US" sz="32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  </a:t>
            </a:r>
            <a:r>
              <a:rPr kumimoji="0" lang="zh-CN" altLang="en-US" sz="3200" b="0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 </a:t>
            </a: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汉语拼音" pitchFamily="34" charset="0"/>
              <a:ea typeface="+mn-ea"/>
              <a:cs typeface="汉语拼音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bldLvl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5842" name="文本框 2"/>
          <p:cNvSpPr txBox="1"/>
          <p:nvPr/>
        </p:nvSpPr>
        <p:spPr>
          <a:xfrm>
            <a:off x="325438" y="269875"/>
            <a:ext cx="3159125" cy="50006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" altLang="zh-CN" sz="2800" b="1" dirty="0">
                <a:solidFill>
                  <a:srgbClr val="FF0000"/>
                </a:solidFill>
                <a:latin typeface="汉语拼音" pitchFamily="34" charset="0"/>
                <a:cs typeface="汉语拼音" pitchFamily="34" charset="0"/>
              </a:rPr>
              <a:t>按读音分类</a:t>
            </a:r>
            <a:endParaRPr lang="" altLang="zh-CN" sz="2800" b="1" dirty="0">
              <a:solidFill>
                <a:srgbClr val="FF0000"/>
              </a:solidFill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35843" name="文本框 3"/>
          <p:cNvSpPr txBox="1"/>
          <p:nvPr/>
        </p:nvSpPr>
        <p:spPr>
          <a:xfrm>
            <a:off x="557213" y="1039813"/>
            <a:ext cx="1206500" cy="4984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" altLang="en-US" sz="2800" dirty="0">
                <a:latin typeface="汉语拼音" pitchFamily="34" charset="0"/>
                <a:cs typeface="汉语拼音" pitchFamily="34" charset="0"/>
                <a:sym typeface="+mn-ea"/>
              </a:rPr>
              <a:t>绕舌音</a:t>
            </a:r>
            <a:endParaRPr lang="" altLang="en-US" sz="2800" dirty="0">
              <a:latin typeface="汉语拼音" pitchFamily="34" charset="0"/>
              <a:ea typeface="汉语拼音" pitchFamily="34" charset="0"/>
              <a:sym typeface="+mn-ea"/>
            </a:endParaRPr>
          </a:p>
        </p:txBody>
      </p:sp>
      <p:sp>
        <p:nvSpPr>
          <p:cNvPr id="35844" name="文本框 4"/>
          <p:cNvSpPr txBox="1"/>
          <p:nvPr/>
        </p:nvSpPr>
        <p:spPr>
          <a:xfrm>
            <a:off x="1763713" y="1414463"/>
            <a:ext cx="6861175" cy="256222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lnSpc>
                <a:spcPct val="150000"/>
              </a:lnSpc>
              <a:buNone/>
            </a:pPr>
            <a:r>
              <a:rPr lang="zh-CN" altLang="en-US" sz="3600" b="1" dirty="0">
                <a:latin typeface="汉语拼音" pitchFamily="34" charset="0"/>
                <a:ea typeface="楷体" panose="02010609060101010101" pitchFamily="49" charset="-122"/>
                <a:sym typeface="宋体" panose="02010600030101010101" pitchFamily="2" charset="-122"/>
              </a:rPr>
              <a:t>人  上  手  站  日  水  山  </a:t>
            </a:r>
            <a:endParaRPr lang="zh-CN" altLang="en-US" sz="3600" b="1" dirty="0">
              <a:latin typeface="汉语拼音" pitchFamily="34" charset="0"/>
              <a:ea typeface="楷体" panose="02010609060101010101" pitchFamily="49" charset="-122"/>
              <a:sym typeface="宋体" panose="02010600030101010101" pitchFamily="2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zh-CN" altLang="en-US" sz="3600" b="1" dirty="0">
                <a:latin typeface="汉语拼音" pitchFamily="34" charset="0"/>
                <a:ea typeface="楷体" panose="02010609060101010101" pitchFamily="49" charset="-122"/>
                <a:sym typeface="宋体" panose="02010600030101010101" pitchFamily="2" charset="-122"/>
              </a:rPr>
              <a:t>石  虫  十  树  船  闪  说</a:t>
            </a:r>
            <a:endParaRPr lang="zh-CN" altLang="en-US" sz="3600" b="1" dirty="0">
              <a:latin typeface="汉语拼音" pitchFamily="34" charset="0"/>
              <a:ea typeface="楷体" panose="02010609060101010101" pitchFamily="49" charset="-122"/>
              <a:sym typeface="宋体" panose="02010600030101010101" pitchFamily="2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zh-CN" altLang="en-US" sz="3600" b="1" dirty="0">
                <a:latin typeface="汉语拼音" pitchFamily="34" charset="0"/>
                <a:ea typeface="楷体" panose="02010609060101010101" pitchFamily="49" charset="-122"/>
                <a:sym typeface="宋体" panose="02010600030101010101" pitchFamily="2" charset="-122"/>
              </a:rPr>
              <a:t>春  正     </a:t>
            </a:r>
            <a:endParaRPr lang="zh-CN" altLang="en-US" sz="3600" b="1" dirty="0">
              <a:latin typeface="汉语拼音" pitchFamily="34" charset="0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6" name="圆角矩形标注 5"/>
          <p:cNvSpPr/>
          <p:nvPr/>
        </p:nvSpPr>
        <p:spPr>
          <a:xfrm>
            <a:off x="2855913" y="128588"/>
            <a:ext cx="4518025" cy="974725"/>
          </a:xfrm>
          <a:prstGeom prst="wedgeRoundRectCallout">
            <a:avLst>
              <a:gd name="adj1" fmla="val -70536"/>
              <a:gd name="adj2" fmla="val 6314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声母是</a:t>
            </a:r>
            <a:r>
              <a:rPr kumimoji="0" lang="en-US" altLang="zh-CN" sz="32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:</a:t>
            </a:r>
            <a:r>
              <a:rPr kumimoji="0" lang="en-US" altLang="zh-CN" sz="3200" b="0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zh ch sh  r   </a:t>
            </a:r>
            <a:endParaRPr kumimoji="0" lang="en-US" altLang="zh-CN" sz="3200" b="0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汉语拼音" pitchFamily="34" charset="0"/>
              <a:ea typeface="+mn-ea"/>
              <a:cs typeface="汉语拼音" pitchFamily="34" charset="0"/>
            </a:endParaRPr>
          </a:p>
        </p:txBody>
      </p:sp>
      <p:sp>
        <p:nvSpPr>
          <p:cNvPr id="7" name="圆角矩形标注 6"/>
          <p:cNvSpPr/>
          <p:nvPr/>
        </p:nvSpPr>
        <p:spPr>
          <a:xfrm>
            <a:off x="2279650" y="3976688"/>
            <a:ext cx="5741988" cy="798513"/>
          </a:xfrm>
          <a:prstGeom prst="wedgeRoundRectCallout">
            <a:avLst>
              <a:gd name="adj1" fmla="val -49779"/>
              <a:gd name="adj2" fmla="val 3074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三拼音节有</a:t>
            </a:r>
            <a:r>
              <a:rPr kumimoji="0" lang="en-US" altLang="zh-CN" sz="32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:</a:t>
            </a:r>
            <a:r>
              <a:rPr kumimoji="0" lang="zh-CN" altLang="en-US" sz="3200" b="0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船    说</a:t>
            </a:r>
            <a:r>
              <a:rPr kumimoji="0" lang="zh-CN" altLang="en-US" sz="32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    </a:t>
            </a:r>
            <a:r>
              <a:rPr kumimoji="0" lang="zh-CN" altLang="en-US" sz="3200" b="0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 </a:t>
            </a: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汉语拼音" pitchFamily="34" charset="0"/>
              <a:ea typeface="+mn-ea"/>
              <a:cs typeface="汉语拼音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bldLvl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6866" name="文本框 2"/>
          <p:cNvSpPr txBox="1"/>
          <p:nvPr/>
        </p:nvSpPr>
        <p:spPr>
          <a:xfrm>
            <a:off x="325438" y="269875"/>
            <a:ext cx="3159125" cy="50006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" altLang="zh-CN" sz="2800" b="1" dirty="0">
                <a:solidFill>
                  <a:srgbClr val="FF0000"/>
                </a:solidFill>
                <a:latin typeface="汉语拼音" pitchFamily="34" charset="0"/>
                <a:cs typeface="汉语拼音" pitchFamily="34" charset="0"/>
              </a:rPr>
              <a:t>按读音分类</a:t>
            </a:r>
            <a:endParaRPr lang="" altLang="zh-CN" sz="2800" b="1" dirty="0">
              <a:solidFill>
                <a:srgbClr val="FF0000"/>
              </a:solidFill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36867" name="文本框 3"/>
          <p:cNvSpPr txBox="1"/>
          <p:nvPr/>
        </p:nvSpPr>
        <p:spPr>
          <a:xfrm>
            <a:off x="557213" y="1039813"/>
            <a:ext cx="1562100" cy="4984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" altLang="en-US" sz="2800" dirty="0">
                <a:latin typeface="汉语拼音" pitchFamily="34" charset="0"/>
                <a:cs typeface="汉语拼音" pitchFamily="34" charset="0"/>
                <a:sym typeface="+mn-ea"/>
              </a:rPr>
              <a:t>整体认读</a:t>
            </a:r>
            <a:endParaRPr lang="" altLang="en-US" sz="2800" dirty="0">
              <a:latin typeface="汉语拼音" pitchFamily="34" charset="0"/>
              <a:ea typeface="汉语拼音" pitchFamily="34" charset="0"/>
              <a:sym typeface="+mn-ea"/>
            </a:endParaRPr>
          </a:p>
        </p:txBody>
      </p:sp>
      <p:sp>
        <p:nvSpPr>
          <p:cNvPr id="36868" name="文本框 4"/>
          <p:cNvSpPr txBox="1"/>
          <p:nvPr/>
        </p:nvSpPr>
        <p:spPr>
          <a:xfrm>
            <a:off x="2298700" y="2058988"/>
            <a:ext cx="4232275" cy="173196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lnSpc>
                <a:spcPct val="150000"/>
              </a:lnSpc>
              <a:buNone/>
            </a:pPr>
            <a:r>
              <a:rPr lang="zh-CN" altLang="en-US" sz="3600" b="1" dirty="0">
                <a:latin typeface="汉语拼音" pitchFamily="34" charset="0"/>
                <a:ea typeface="楷体" panose="02010609060101010101" pitchFamily="49" charset="-122"/>
                <a:sym typeface="宋体" panose="02010600030101010101" pitchFamily="2" charset="-122"/>
              </a:rPr>
              <a:t>一  四  日  月  石  云</a:t>
            </a:r>
            <a:endParaRPr lang="zh-CN" altLang="en-US" sz="3600" b="1" dirty="0">
              <a:latin typeface="汉语拼音" pitchFamily="34" charset="0"/>
              <a:ea typeface="楷体" panose="02010609060101010101" pitchFamily="49" charset="-122"/>
              <a:sym typeface="宋体" panose="02010600030101010101" pitchFamily="2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zh-CN" altLang="en-US" sz="3600" b="1" dirty="0">
                <a:latin typeface="汉语拼音" pitchFamily="34" charset="0"/>
                <a:ea typeface="楷体" panose="02010609060101010101" pitchFamily="49" charset="-122"/>
                <a:sym typeface="宋体" panose="02010600030101010101" pitchFamily="2" charset="-122"/>
              </a:rPr>
              <a:t>雨  十  叶  鱼      </a:t>
            </a:r>
            <a:endParaRPr lang="zh-CN" altLang="en-US" sz="3600" b="1" dirty="0">
              <a:latin typeface="汉语拼音" pitchFamily="34" charset="0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6" name="圆角矩形标注 5"/>
          <p:cNvSpPr/>
          <p:nvPr/>
        </p:nvSpPr>
        <p:spPr>
          <a:xfrm>
            <a:off x="3013075" y="100013"/>
            <a:ext cx="5754688" cy="1587500"/>
          </a:xfrm>
          <a:prstGeom prst="wedgeRoundRectCallout">
            <a:avLst>
              <a:gd name="adj1" fmla="val -67874"/>
              <a:gd name="adj2" fmla="val 2700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zhi 、chi、shi、ri、zi、ci、si、yi、wu、yu、ye、yue、yuan、yin 、yun、ying   </a:t>
            </a:r>
            <a:endParaRPr kumimoji="0" lang="en-US" altLang="zh-CN" sz="3200" b="0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汉语拼音" pitchFamily="34" charset="0"/>
              <a:ea typeface="+mn-ea"/>
              <a:cs typeface="汉语拼音" pitchFamily="34" charset="0"/>
            </a:endParaRPr>
          </a:p>
        </p:txBody>
      </p:sp>
      <p:sp>
        <p:nvSpPr>
          <p:cNvPr id="36870" name="文本框 7"/>
          <p:cNvSpPr txBox="1"/>
          <p:nvPr/>
        </p:nvSpPr>
        <p:spPr>
          <a:xfrm>
            <a:off x="2411413" y="1563688"/>
            <a:ext cx="4268787" cy="16192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lnSpc>
                <a:spcPct val="229000"/>
              </a:lnSpc>
              <a:buNone/>
            </a:pPr>
            <a:r>
              <a:rPr lang="en-US" altLang="zh-CN" sz="2400" b="1" dirty="0">
                <a:latin typeface="汉语拼音" pitchFamily="34" charset="0"/>
                <a:ea typeface="楷体" panose="02010609060101010101" pitchFamily="49" charset="-122"/>
                <a:sym typeface="宋体" panose="02010600030101010101" pitchFamily="2" charset="-122"/>
              </a:rPr>
              <a:t>yī     sì       rì    yuè   shí   yún </a:t>
            </a:r>
            <a:endParaRPr lang="en-US" altLang="zh-CN" sz="2400" b="1" dirty="0">
              <a:latin typeface="汉语拼音" pitchFamily="34" charset="0"/>
              <a:ea typeface="楷体" panose="02010609060101010101" pitchFamily="49" charset="-122"/>
              <a:sym typeface="宋体" panose="02010600030101010101" pitchFamily="2" charset="-122"/>
            </a:endParaRPr>
          </a:p>
          <a:p>
            <a:pPr>
              <a:lnSpc>
                <a:spcPct val="229000"/>
              </a:lnSpc>
              <a:buNone/>
            </a:pPr>
            <a:r>
              <a:rPr lang="en-US" altLang="zh-CN" sz="2400" b="1" dirty="0">
                <a:latin typeface="汉语拼音" pitchFamily="34" charset="0"/>
                <a:ea typeface="楷体" panose="02010609060101010101" pitchFamily="49" charset="-122"/>
                <a:sym typeface="宋体" panose="02010600030101010101" pitchFamily="2" charset="-122"/>
              </a:rPr>
              <a:t>yǔ   shí  yè   yú    </a:t>
            </a:r>
            <a:r>
              <a:rPr lang="zh-CN" altLang="en-US" sz="2400" b="1" dirty="0">
                <a:latin typeface="汉语拼音" pitchFamily="34" charset="0"/>
                <a:ea typeface="楷体" panose="02010609060101010101" pitchFamily="49" charset="-122"/>
                <a:sym typeface="宋体" panose="02010600030101010101" pitchFamily="2" charset="-122"/>
              </a:rPr>
              <a:t>   </a:t>
            </a:r>
            <a:endParaRPr lang="zh-CN" altLang="en-US" sz="2400" b="1" dirty="0">
              <a:latin typeface="汉语拼音" pitchFamily="34" charset="0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7890" name="标题 1"/>
          <p:cNvSpPr>
            <a:spLocks noGrp="1"/>
          </p:cNvSpPr>
          <p:nvPr>
            <p:ph type="title"/>
          </p:nvPr>
        </p:nvSpPr>
        <p:spPr>
          <a:xfrm>
            <a:off x="596900" y="1576388"/>
            <a:ext cx="8229600" cy="857250"/>
          </a:xfrm>
          <a:ln/>
        </p:spPr>
        <p:txBody>
          <a:bodyPr vert="horz" wrap="square" lIns="68580" tIns="34290" rIns="68580" bIns="34290" anchor="ctr" anchorCtr="0"/>
          <a:p>
            <a:pPr eaLnBrk="1" hangingPunct="1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我们来一起复习有多个读音的生字吧！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8914" name="文本框 1"/>
          <p:cNvSpPr txBox="1"/>
          <p:nvPr/>
        </p:nvSpPr>
        <p:spPr>
          <a:xfrm>
            <a:off x="1025525" y="611188"/>
            <a:ext cx="2071688" cy="339248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endParaRPr lang="zh-CN" altLang="en-US" sz="2400" dirty="0">
              <a:latin typeface="汉语拼音" pitchFamily="34" charset="0"/>
              <a:cs typeface="汉语拼音" pitchFamily="34" charset="0"/>
            </a:endParaRPr>
          </a:p>
          <a:p>
            <a:endParaRPr lang="zh-CN" altLang="en-US" sz="2400" dirty="0">
              <a:latin typeface="汉语拼音" pitchFamily="34" charset="0"/>
              <a:cs typeface="汉语拼音" pitchFamily="34" charset="0"/>
            </a:endParaRPr>
          </a:p>
          <a:p>
            <a:r>
              <a:rPr lang="zh-CN" altLang="en-US" sz="2400" dirty="0">
                <a:latin typeface="汉语拼音" pitchFamily="34" charset="0"/>
                <a:cs typeface="汉语拼音" pitchFamily="34" charset="0"/>
              </a:rPr>
              <a:t>了</a:t>
            </a:r>
            <a:endParaRPr lang="zh-CN" altLang="en-US" sz="2400" dirty="0">
              <a:latin typeface="汉语拼音" pitchFamily="34" charset="0"/>
              <a:cs typeface="汉语拼音" pitchFamily="34" charset="0"/>
            </a:endParaRPr>
          </a:p>
          <a:p>
            <a:endParaRPr lang="zh-CN" altLang="en-US" sz="2400" dirty="0">
              <a:latin typeface="汉语拼音" pitchFamily="34" charset="0"/>
              <a:cs typeface="汉语拼音" pitchFamily="34" charset="0"/>
            </a:endParaRPr>
          </a:p>
          <a:p>
            <a:endParaRPr lang="zh-CN" altLang="en-US" sz="2400" dirty="0">
              <a:latin typeface="汉语拼音" pitchFamily="34" charset="0"/>
              <a:cs typeface="汉语拼音" pitchFamily="34" charset="0"/>
            </a:endParaRPr>
          </a:p>
          <a:p>
            <a:r>
              <a:rPr lang="zh-CN" altLang="en-US" sz="2400" dirty="0">
                <a:latin typeface="汉语拼音" pitchFamily="34" charset="0"/>
                <a:cs typeface="汉语拼音" pitchFamily="34" charset="0"/>
              </a:rPr>
              <a:t>间</a:t>
            </a:r>
            <a:endParaRPr lang="zh-CN" altLang="en-US" sz="2400" dirty="0">
              <a:latin typeface="汉语拼音" pitchFamily="34" charset="0"/>
              <a:cs typeface="汉语拼音" pitchFamily="34" charset="0"/>
            </a:endParaRPr>
          </a:p>
          <a:p>
            <a:endParaRPr lang="zh-CN" altLang="en-US" sz="2400" dirty="0">
              <a:latin typeface="汉语拼音" pitchFamily="34" charset="0"/>
              <a:cs typeface="汉语拼音" pitchFamily="34" charset="0"/>
            </a:endParaRPr>
          </a:p>
          <a:p>
            <a:endParaRPr lang="zh-CN" altLang="en-US" sz="2400" dirty="0">
              <a:latin typeface="汉语拼音" pitchFamily="34" charset="0"/>
              <a:cs typeface="汉语拼音" pitchFamily="34" charset="0"/>
            </a:endParaRPr>
          </a:p>
          <a:p>
            <a:r>
              <a:rPr lang="zh-CN" altLang="en-US" sz="2400" dirty="0">
                <a:latin typeface="汉语拼音" pitchFamily="34" charset="0"/>
                <a:cs typeface="汉语拼音" pitchFamily="34" charset="0"/>
              </a:rPr>
              <a:t>地</a:t>
            </a:r>
            <a:endParaRPr lang="zh-CN" altLang="en-US" sz="24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38915" name="文本框 4"/>
          <p:cNvSpPr txBox="1"/>
          <p:nvPr/>
        </p:nvSpPr>
        <p:spPr>
          <a:xfrm>
            <a:off x="1554163" y="1046163"/>
            <a:ext cx="8274050" cy="93027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" altLang="zh-CN" sz="2800" dirty="0">
                <a:latin typeface="汉语拼音" pitchFamily="34" charset="0"/>
                <a:cs typeface="汉语拼音" pitchFamily="34" charset="0"/>
              </a:rPr>
              <a:t>le</a:t>
            </a:r>
            <a:r>
              <a:rPr lang="" altLang="en-US" sz="2800" dirty="0">
                <a:latin typeface="汉语拼音" pitchFamily="34" charset="0"/>
                <a:cs typeface="汉语拼音" pitchFamily="34" charset="0"/>
              </a:rPr>
              <a:t>（黄了）      秋风吹黄了树叶。</a:t>
            </a:r>
            <a:endParaRPr lang="" altLang="en-US" sz="2800" dirty="0">
              <a:latin typeface="汉语拼音" pitchFamily="34" charset="0"/>
              <a:cs typeface="汉语拼音" pitchFamily="34" charset="0"/>
            </a:endParaRPr>
          </a:p>
          <a:p>
            <a:r>
              <a:rPr lang="" altLang="zh-CN" sz="2800" dirty="0">
                <a:latin typeface="汉语拼音" pitchFamily="34" charset="0"/>
                <a:cs typeface="汉语拼音" pitchFamily="34" charset="0"/>
              </a:rPr>
              <a:t>liǎo</a:t>
            </a:r>
            <a:r>
              <a:rPr lang="" altLang="en-US" sz="2800" dirty="0">
                <a:latin typeface="汉语拼音" pitchFamily="34" charset="0"/>
                <a:cs typeface="汉语拼音" pitchFamily="34" charset="0"/>
              </a:rPr>
              <a:t>（看不了）电视没电看不了。    </a:t>
            </a:r>
            <a:endParaRPr lang="" altLang="en-US" sz="28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38916" name="文本框 5"/>
          <p:cNvSpPr txBox="1"/>
          <p:nvPr/>
        </p:nvSpPr>
        <p:spPr>
          <a:xfrm>
            <a:off x="1554163" y="2303463"/>
            <a:ext cx="7781925" cy="93027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" altLang="zh-CN" sz="2800" dirty="0">
                <a:latin typeface="汉语拼音" pitchFamily="34" charset="0"/>
                <a:cs typeface="汉语拼音" pitchFamily="34" charset="0"/>
              </a:rPr>
              <a:t>jiān</a:t>
            </a:r>
            <a:r>
              <a:rPr lang="" altLang="en-US" sz="2800" dirty="0">
                <a:latin typeface="汉语拼音" pitchFamily="34" charset="0"/>
                <a:cs typeface="汉语拼音" pitchFamily="34" charset="0"/>
              </a:rPr>
              <a:t>（时间）    时间是宝贵的。</a:t>
            </a:r>
            <a:endParaRPr lang="" altLang="en-US" sz="2800" dirty="0">
              <a:latin typeface="汉语拼音" pitchFamily="34" charset="0"/>
              <a:cs typeface="汉语拼音" pitchFamily="34" charset="0"/>
            </a:endParaRPr>
          </a:p>
          <a:p>
            <a:r>
              <a:rPr lang="" altLang="zh-CN" sz="2800" dirty="0">
                <a:latin typeface="汉语拼音" pitchFamily="34" charset="0"/>
                <a:cs typeface="汉语拼音" pitchFamily="34" charset="0"/>
              </a:rPr>
              <a:t>ji</a:t>
            </a:r>
            <a:r>
              <a:rPr lang="" altLang="zh-CN" sz="2800" dirty="0">
                <a:latin typeface="汉语拼音" pitchFamily="34" charset="0"/>
                <a:ea typeface="汉语拼音" pitchFamily="34" charset="0"/>
              </a:rPr>
              <a:t>à</a:t>
            </a:r>
            <a:r>
              <a:rPr lang="" altLang="zh-CN" sz="2800" dirty="0">
                <a:latin typeface="汉语拼音" pitchFamily="34" charset="0"/>
                <a:cs typeface="汉语拼音" pitchFamily="34" charset="0"/>
              </a:rPr>
              <a:t>n</a:t>
            </a:r>
            <a:r>
              <a:rPr lang="" altLang="en-US" sz="2800" dirty="0">
                <a:latin typeface="汉语拼音" pitchFamily="34" charset="0"/>
                <a:cs typeface="汉语拼音" pitchFamily="34" charset="0"/>
              </a:rPr>
              <a:t>（间断）    他每天锻炼身体从未间断。</a:t>
            </a:r>
            <a:endParaRPr lang="" altLang="en-US" sz="28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38917" name="文本框 6"/>
          <p:cNvSpPr txBox="1"/>
          <p:nvPr/>
        </p:nvSpPr>
        <p:spPr>
          <a:xfrm>
            <a:off x="1554163" y="3398838"/>
            <a:ext cx="8020050" cy="93186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" altLang="zh-CN" sz="2800" dirty="0">
                <a:latin typeface="汉语拼音" pitchFamily="34" charset="0"/>
                <a:cs typeface="汉语拼音" pitchFamily="34" charset="0"/>
              </a:rPr>
              <a:t>de</a:t>
            </a:r>
            <a:r>
              <a:rPr lang="" altLang="en-US" sz="2800" dirty="0">
                <a:latin typeface="汉语拼音" pitchFamily="34" charset="0"/>
                <a:cs typeface="汉语拼音" pitchFamily="34" charset="0"/>
              </a:rPr>
              <a:t>（高兴地说） 小明高兴地说：</a:t>
            </a:r>
            <a:r>
              <a:rPr lang="" altLang="zh-CN" sz="2800" dirty="0">
                <a:latin typeface="汉语拼音" pitchFamily="34" charset="0"/>
                <a:cs typeface="汉语拼音" pitchFamily="34" charset="0"/>
              </a:rPr>
              <a:t>“</a:t>
            </a:r>
            <a:r>
              <a:rPr lang="" altLang="en-US" sz="2800" dirty="0">
                <a:latin typeface="汉语拼音" pitchFamily="34" charset="0"/>
                <a:cs typeface="汉语拼音" pitchFamily="34" charset="0"/>
              </a:rPr>
              <a:t>欢迎回家。</a:t>
            </a:r>
            <a:r>
              <a:rPr lang="" altLang="zh-CN" sz="2800" dirty="0">
                <a:latin typeface="汉语拼音" pitchFamily="34" charset="0"/>
                <a:cs typeface="汉语拼音" pitchFamily="34" charset="0"/>
              </a:rPr>
              <a:t>”</a:t>
            </a:r>
            <a:endParaRPr lang="" altLang="en-US" sz="2800" dirty="0">
              <a:latin typeface="汉语拼音" pitchFamily="34" charset="0"/>
              <a:cs typeface="汉语拼音" pitchFamily="34" charset="0"/>
            </a:endParaRPr>
          </a:p>
          <a:p>
            <a:r>
              <a:rPr lang="" altLang="zh-CN" sz="2800" dirty="0">
                <a:latin typeface="汉语拼音" pitchFamily="34" charset="0"/>
                <a:cs typeface="汉语拼音" pitchFamily="34" charset="0"/>
              </a:rPr>
              <a:t>dì</a:t>
            </a:r>
            <a:r>
              <a:rPr lang="" altLang="en-US" sz="2800" dirty="0">
                <a:latin typeface="汉语拼音" pitchFamily="34" charset="0"/>
                <a:cs typeface="汉语拼音" pitchFamily="34" charset="0"/>
              </a:rPr>
              <a:t>（土地）          土地是农民的希望。</a:t>
            </a:r>
            <a:endParaRPr lang="" altLang="en-US" sz="2800" dirty="0">
              <a:latin typeface="汉语拼音" pitchFamily="34" charset="0"/>
              <a:ea typeface="汉语拼音" pitchFamily="34" charset="0"/>
            </a:endParaRPr>
          </a:p>
        </p:txBody>
      </p:sp>
      <p:grpSp>
        <p:nvGrpSpPr>
          <p:cNvPr id="27" name="组合 3"/>
          <p:cNvGrpSpPr/>
          <p:nvPr/>
        </p:nvGrpSpPr>
        <p:grpSpPr>
          <a:xfrm>
            <a:off x="74621" y="212687"/>
            <a:ext cx="1810218" cy="422627"/>
            <a:chOff x="622" y="988"/>
            <a:chExt cx="3970" cy="101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8" name="流程图: 延期 27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0" b="0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endParaRPr>
            </a:p>
          </p:txBody>
        </p:sp>
        <p:sp>
          <p:nvSpPr>
            <p:cNvPr id="3" name="文本框 14">
              <a:hlinkClick r:id="rId2" action="ppaction://hlinkfile"/>
            </p:cNvPr>
            <p:cNvSpPr txBox="1"/>
            <p:nvPr/>
          </p:nvSpPr>
          <p:spPr>
            <a:xfrm>
              <a:off x="622" y="1005"/>
              <a:ext cx="3688" cy="99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100" b="1" i="0" u="none" strike="noStrike" kern="1200" cap="none" spc="0" normalizeH="0" baseline="0" noProof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汉语拼音" pitchFamily="34" charset="0"/>
                  <a:ea typeface="楷体" panose="02010609060101010101" pitchFamily="49" charset="-122"/>
                  <a:cs typeface="汉语拼音" pitchFamily="34" charset="0"/>
                </a:rPr>
                <a:t>多音</a:t>
              </a:r>
              <a:r>
                <a:rPr kumimoji="0" lang="en-US" altLang="zh-CN" sz="2100" b="1" i="0" u="none" strike="noStrike" kern="1200" cap="none" spc="0" normalizeH="0" baseline="0" noProof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汉语拼音" pitchFamily="34" charset="0"/>
                  <a:ea typeface="楷体" panose="02010609060101010101" pitchFamily="49" charset="-122"/>
                  <a:cs typeface="汉语拼音" pitchFamily="34" charset="0"/>
                </a:rPr>
                <a:t>字</a:t>
              </a:r>
              <a:endParaRPr kumimoji="0" lang="en-US" altLang="zh-CN" sz="21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endParaRPr>
            </a:p>
          </p:txBody>
        </p:sp>
      </p:grp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7" name="对角圆角矩形 26"/>
          <p:cNvSpPr/>
          <p:nvPr/>
        </p:nvSpPr>
        <p:spPr>
          <a:xfrm>
            <a:off x="1703388" y="255588"/>
            <a:ext cx="3694113" cy="539750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marL="0" marR="0" lvl="0" indent="0" algn="ctr" defTabSz="5143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7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连线我知道。</a:t>
            </a:r>
            <a:endParaRPr kumimoji="0" lang="zh-CN" altLang="en-US" sz="27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9939" name="文本框 26634"/>
          <p:cNvSpPr txBox="1"/>
          <p:nvPr/>
        </p:nvSpPr>
        <p:spPr>
          <a:xfrm>
            <a:off x="1041400" y="3575050"/>
            <a:ext cx="661988" cy="6985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" altLang="en-US" sz="4100" b="1" dirty="0">
                <a:latin typeface="Arial" panose="020B0604020202020204" pitchFamily="34" charset="0"/>
                <a:ea typeface="楷体" panose="02010609060101010101" pitchFamily="49" charset="-122"/>
              </a:rPr>
              <a:t>火</a:t>
            </a:r>
            <a:endParaRPr lang="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39940" name="文本框 26635"/>
          <p:cNvSpPr txBox="1"/>
          <p:nvPr/>
        </p:nvSpPr>
        <p:spPr>
          <a:xfrm>
            <a:off x="2470150" y="3584575"/>
            <a:ext cx="660400" cy="6985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" altLang="en-US" sz="4100" b="1" dirty="0">
                <a:latin typeface="Arial" panose="020B0604020202020204" pitchFamily="34" charset="0"/>
                <a:ea typeface="楷体" panose="02010609060101010101" pitchFamily="49" charset="-122"/>
              </a:rPr>
              <a:t>禾</a:t>
            </a:r>
            <a:endParaRPr lang="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39941" name="文本框 26636"/>
          <p:cNvSpPr txBox="1"/>
          <p:nvPr/>
        </p:nvSpPr>
        <p:spPr>
          <a:xfrm>
            <a:off x="3903663" y="3575050"/>
            <a:ext cx="660400" cy="6985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" altLang="en-US" sz="4100" b="1" dirty="0">
                <a:latin typeface="Arial" panose="020B0604020202020204" pitchFamily="34" charset="0"/>
                <a:ea typeface="楷体" panose="02010609060101010101" pitchFamily="49" charset="-122"/>
              </a:rPr>
              <a:t>日</a:t>
            </a:r>
            <a:endParaRPr lang="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39942" name="文本框 26639"/>
          <p:cNvSpPr txBox="1"/>
          <p:nvPr/>
        </p:nvSpPr>
        <p:spPr>
          <a:xfrm>
            <a:off x="5194300" y="3575050"/>
            <a:ext cx="661988" cy="6985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" altLang="en-US" sz="4100" b="1" dirty="0">
                <a:latin typeface="Arial" panose="020B0604020202020204" pitchFamily="34" charset="0"/>
                <a:ea typeface="楷体" panose="02010609060101010101" pitchFamily="49" charset="-122"/>
              </a:rPr>
              <a:t>月</a:t>
            </a:r>
            <a:endParaRPr lang="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39943" name="文本框 26641"/>
          <p:cNvSpPr txBox="1"/>
          <p:nvPr/>
        </p:nvSpPr>
        <p:spPr>
          <a:xfrm>
            <a:off x="6645275" y="3517900"/>
            <a:ext cx="519113" cy="69850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" altLang="en-US" sz="4100" b="1" dirty="0">
                <a:latin typeface="Arial" panose="020B0604020202020204" pitchFamily="34" charset="0"/>
                <a:ea typeface="楷体" panose="02010609060101010101" pitchFamily="49" charset="-122"/>
              </a:rPr>
              <a:t>山</a:t>
            </a:r>
            <a:endParaRPr lang="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39944" name="文本框 26642"/>
          <p:cNvSpPr txBox="1"/>
          <p:nvPr/>
        </p:nvSpPr>
        <p:spPr>
          <a:xfrm>
            <a:off x="8042275" y="3517900"/>
            <a:ext cx="660400" cy="6985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" altLang="en-US" sz="4100" b="1" dirty="0">
                <a:latin typeface="Arial" panose="020B0604020202020204" pitchFamily="34" charset="0"/>
                <a:ea typeface="楷体" panose="02010609060101010101" pitchFamily="49" charset="-122"/>
              </a:rPr>
              <a:t>石</a:t>
            </a:r>
            <a:endParaRPr lang="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19" name="文本框 8"/>
          <p:cNvSpPr txBox="1"/>
          <p:nvPr/>
        </p:nvSpPr>
        <p:spPr>
          <a:xfrm>
            <a:off x="188913" y="255588"/>
            <a:ext cx="1554163" cy="436563"/>
          </a:xfrm>
          <a:prstGeom prst="rect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ang="5400000" scaled="0"/>
          </a:gra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1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巩固</a:t>
            </a:r>
            <a:r>
              <a:rPr kumimoji="0" lang="zh-CN" altLang="en-US" sz="2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练习</a:t>
            </a: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pic>
        <p:nvPicPr>
          <p:cNvPr id="39946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438" y="1452563"/>
            <a:ext cx="1592262" cy="13795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9947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9788" y="1479550"/>
            <a:ext cx="1084262" cy="11223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9948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8875" y="1409700"/>
            <a:ext cx="935038" cy="10620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9949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05375" y="1573213"/>
            <a:ext cx="1017588" cy="860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9950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43600" y="1479550"/>
            <a:ext cx="1306513" cy="10683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9951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70775" y="1428750"/>
            <a:ext cx="1236663" cy="1020763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4" name="直接连接符 3"/>
          <p:cNvCxnSpPr/>
          <p:nvPr/>
        </p:nvCxnSpPr>
        <p:spPr>
          <a:xfrm>
            <a:off x="1495425" y="2655888"/>
            <a:ext cx="2619375" cy="1049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2709863" y="2705100"/>
            <a:ext cx="2765425" cy="100012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 flipH="1">
            <a:off x="1371600" y="2584450"/>
            <a:ext cx="2860675" cy="112077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5475288" y="2584450"/>
            <a:ext cx="1428750" cy="112077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 flipH="1">
            <a:off x="2805113" y="2584450"/>
            <a:ext cx="3808413" cy="112077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接连接符 1"/>
          <p:cNvCxnSpPr>
            <a:endCxn id="39944" idx="0"/>
          </p:cNvCxnSpPr>
          <p:nvPr/>
        </p:nvCxnSpPr>
        <p:spPr>
          <a:xfrm>
            <a:off x="8135938" y="2301875"/>
            <a:ext cx="339725" cy="12827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40962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3613" y="801688"/>
            <a:ext cx="4708525" cy="2378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63" name="文本框 26639"/>
          <p:cNvSpPr txBox="1"/>
          <p:nvPr/>
        </p:nvSpPr>
        <p:spPr>
          <a:xfrm>
            <a:off x="3014663" y="3916363"/>
            <a:ext cx="660400" cy="6985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" altLang="en-US" sz="4100" b="1" dirty="0">
                <a:latin typeface="Arial" panose="020B0604020202020204" pitchFamily="34" charset="0"/>
                <a:ea typeface="楷体" panose="02010609060101010101" pitchFamily="49" charset="-122"/>
              </a:rPr>
              <a:t>耳</a:t>
            </a:r>
            <a:endParaRPr lang="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40964" name="文本框 26641"/>
          <p:cNvSpPr txBox="1"/>
          <p:nvPr/>
        </p:nvSpPr>
        <p:spPr>
          <a:xfrm>
            <a:off x="4465638" y="3859213"/>
            <a:ext cx="519112" cy="69850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" altLang="en-US" sz="4100" b="1" dirty="0">
                <a:latin typeface="Arial" panose="020B0604020202020204" pitchFamily="34" charset="0"/>
                <a:ea typeface="楷体" panose="02010609060101010101" pitchFamily="49" charset="-122"/>
              </a:rPr>
              <a:t>口</a:t>
            </a:r>
            <a:endParaRPr lang="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40965" name="文本框 26642"/>
          <p:cNvSpPr txBox="1"/>
          <p:nvPr/>
        </p:nvSpPr>
        <p:spPr>
          <a:xfrm>
            <a:off x="6527800" y="3911600"/>
            <a:ext cx="660400" cy="6985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" altLang="en-US" sz="4100" b="1" dirty="0">
                <a:latin typeface="Arial" panose="020B0604020202020204" pitchFamily="34" charset="0"/>
                <a:ea typeface="楷体" panose="02010609060101010101" pitchFamily="49" charset="-122"/>
              </a:rPr>
              <a:t>目</a:t>
            </a:r>
            <a:endParaRPr lang="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18" name="对角圆角矩形 17"/>
          <p:cNvSpPr/>
          <p:nvPr/>
        </p:nvSpPr>
        <p:spPr>
          <a:xfrm>
            <a:off x="122238" y="260350"/>
            <a:ext cx="3694113" cy="541338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marL="0" marR="0" lvl="0" indent="0" algn="ctr" defTabSz="5143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7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古字我认识。</a:t>
            </a:r>
            <a:endParaRPr kumimoji="0" lang="zh-CN" altLang="en-US" sz="27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3414713" y="3146425"/>
            <a:ext cx="1309688" cy="9477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5176838" y="2882900"/>
            <a:ext cx="1765300" cy="121126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H="1">
            <a:off x="3414713" y="2997200"/>
            <a:ext cx="3298825" cy="10112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76" name="Text Box 11"/>
          <p:cNvSpPr txBox="1"/>
          <p:nvPr/>
        </p:nvSpPr>
        <p:spPr>
          <a:xfrm>
            <a:off x="336137" y="1069413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日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77" name="Text Box 11"/>
          <p:cNvSpPr txBox="1"/>
          <p:nvPr/>
        </p:nvSpPr>
        <p:spPr>
          <a:xfrm>
            <a:off x="1441037" y="1078937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月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78" name="Text Box 11"/>
          <p:cNvSpPr txBox="1"/>
          <p:nvPr/>
        </p:nvSpPr>
        <p:spPr>
          <a:xfrm>
            <a:off x="2507837" y="1088463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水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79" name="Text Box 11"/>
          <p:cNvSpPr txBox="1"/>
          <p:nvPr/>
        </p:nvSpPr>
        <p:spPr>
          <a:xfrm>
            <a:off x="3574637" y="1078937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火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80" name="Text Box 11"/>
          <p:cNvSpPr txBox="1"/>
          <p:nvPr/>
        </p:nvSpPr>
        <p:spPr>
          <a:xfrm>
            <a:off x="4679537" y="1088463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山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81" name="Text Box 11"/>
          <p:cNvSpPr txBox="1"/>
          <p:nvPr/>
        </p:nvSpPr>
        <p:spPr>
          <a:xfrm>
            <a:off x="5746337" y="1097988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石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82" name="Text Box 11"/>
          <p:cNvSpPr txBox="1"/>
          <p:nvPr/>
        </p:nvSpPr>
        <p:spPr>
          <a:xfrm>
            <a:off x="898112" y="2334076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对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83" name="Text Box 11"/>
          <p:cNvSpPr txBox="1"/>
          <p:nvPr/>
        </p:nvSpPr>
        <p:spPr>
          <a:xfrm>
            <a:off x="2003012" y="2343601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云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84" name="Text Box 11"/>
          <p:cNvSpPr txBox="1"/>
          <p:nvPr/>
        </p:nvSpPr>
        <p:spPr>
          <a:xfrm>
            <a:off x="3069812" y="2353126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雨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85" name="Text Box 11"/>
          <p:cNvSpPr txBox="1"/>
          <p:nvPr/>
        </p:nvSpPr>
        <p:spPr>
          <a:xfrm>
            <a:off x="4136612" y="2343601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风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86" name="Text Box 11"/>
          <p:cNvSpPr txBox="1"/>
          <p:nvPr/>
        </p:nvSpPr>
        <p:spPr>
          <a:xfrm>
            <a:off x="5241512" y="2353126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花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87" name="Text Box 11"/>
          <p:cNvSpPr txBox="1"/>
          <p:nvPr/>
        </p:nvSpPr>
        <p:spPr>
          <a:xfrm>
            <a:off x="6308312" y="2362651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鸟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88" name="Text Box 11"/>
          <p:cNvSpPr txBox="1"/>
          <p:nvPr/>
        </p:nvSpPr>
        <p:spPr>
          <a:xfrm>
            <a:off x="7356062" y="2372176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虫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89" name="Text Box 11"/>
          <p:cNvSpPr txBox="1"/>
          <p:nvPr/>
        </p:nvSpPr>
        <p:spPr>
          <a:xfrm>
            <a:off x="898112" y="3515176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六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90" name="Text Box 11"/>
          <p:cNvSpPr txBox="1"/>
          <p:nvPr/>
        </p:nvSpPr>
        <p:spPr>
          <a:xfrm>
            <a:off x="2003012" y="3524701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七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91" name="Text Box 11"/>
          <p:cNvSpPr txBox="1"/>
          <p:nvPr/>
        </p:nvSpPr>
        <p:spPr>
          <a:xfrm>
            <a:off x="3069812" y="3534226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八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92" name="Text Box 11"/>
          <p:cNvSpPr txBox="1"/>
          <p:nvPr/>
        </p:nvSpPr>
        <p:spPr>
          <a:xfrm>
            <a:off x="4136612" y="3524701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九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93" name="Text Box 11"/>
          <p:cNvSpPr txBox="1"/>
          <p:nvPr/>
        </p:nvSpPr>
        <p:spPr>
          <a:xfrm>
            <a:off x="5241512" y="3534226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十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96" name="Text Box 11"/>
          <p:cNvSpPr txBox="1"/>
          <p:nvPr/>
        </p:nvSpPr>
        <p:spPr>
          <a:xfrm>
            <a:off x="6804185" y="1088463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田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97" name="Text Box 11"/>
          <p:cNvSpPr txBox="1"/>
          <p:nvPr/>
        </p:nvSpPr>
        <p:spPr>
          <a:xfrm>
            <a:off x="7909085" y="1097988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禾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grpSp>
        <p:nvGrpSpPr>
          <p:cNvPr id="14" name="组合 3"/>
          <p:cNvGrpSpPr/>
          <p:nvPr/>
        </p:nvGrpSpPr>
        <p:grpSpPr>
          <a:xfrm>
            <a:off x="-42" y="223800"/>
            <a:ext cx="1884998" cy="422627"/>
            <a:chOff x="458" y="988"/>
            <a:chExt cx="4134" cy="101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" name="流程图: 延期 14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0" b="0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文本框 14">
              <a:hlinkClick r:id="rId2" action="ppaction://hlinkfile"/>
            </p:cNvPr>
            <p:cNvSpPr txBox="1"/>
            <p:nvPr/>
          </p:nvSpPr>
          <p:spPr>
            <a:xfrm>
              <a:off x="458" y="1005"/>
              <a:ext cx="3688" cy="99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100" b="1" i="0" u="none" strike="noStrike" kern="1200" cap="none" spc="0" normalizeH="0" baseline="0" noProof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会认的字</a:t>
              </a:r>
              <a:endParaRPr kumimoji="0" lang="en-US" altLang="zh-CN" sz="21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</p:grpSp>
      <p:sp>
        <p:nvSpPr>
          <p:cNvPr id="5183" name="文本框 3"/>
          <p:cNvSpPr txBox="1"/>
          <p:nvPr/>
        </p:nvSpPr>
        <p:spPr>
          <a:xfrm>
            <a:off x="336550" y="649288"/>
            <a:ext cx="9131300" cy="4381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en-US" altLang="zh-CN" sz="2400" dirty="0">
                <a:latin typeface="汉语拼音" pitchFamily="34" charset="0"/>
                <a:cs typeface="汉语拼音" pitchFamily="34" charset="0"/>
              </a:rPr>
              <a:t>   rì         yuè      shuǐ      huǒ       shān      shí       tián       hé</a:t>
            </a:r>
            <a:endParaRPr lang="en-US" altLang="zh-CN" sz="24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5184" name="文本框 4"/>
          <p:cNvSpPr txBox="1"/>
          <p:nvPr/>
        </p:nvSpPr>
        <p:spPr>
          <a:xfrm>
            <a:off x="898525" y="1914525"/>
            <a:ext cx="8505825" cy="4381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en-US" altLang="zh-CN" sz="2400" dirty="0">
                <a:latin typeface="汉语拼音" pitchFamily="34" charset="0"/>
                <a:cs typeface="汉语拼音" pitchFamily="34" charset="0"/>
              </a:rPr>
              <a:t>duì         yún       yǔ        fēng      huā     niǎo     chóng </a:t>
            </a:r>
            <a:endParaRPr lang="en-US" altLang="zh-CN" sz="24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5185" name="文本框 5"/>
          <p:cNvSpPr txBox="1"/>
          <p:nvPr/>
        </p:nvSpPr>
        <p:spPr>
          <a:xfrm>
            <a:off x="1038225" y="3141663"/>
            <a:ext cx="7134225" cy="4381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en-US" altLang="zh-CN" sz="2400" dirty="0">
                <a:latin typeface="汉语拼音" pitchFamily="34" charset="0"/>
                <a:cs typeface="汉语拼音" pitchFamily="34" charset="0"/>
              </a:rPr>
              <a:t>liù           qī          bā        jiǔ        shí</a:t>
            </a:r>
            <a:endParaRPr lang="en-US" altLang="zh-CN" sz="2400" dirty="0">
              <a:latin typeface="汉语拼音" pitchFamily="34" charset="0"/>
              <a:ea typeface="汉语拼音" pitchFamily="34" charset="0"/>
            </a:endParaRPr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83" grpId="0"/>
      <p:bldP spid="5184" grpId="0"/>
      <p:bldP spid="5185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7" name="对角圆角矩形 26"/>
          <p:cNvSpPr/>
          <p:nvPr/>
        </p:nvSpPr>
        <p:spPr>
          <a:xfrm>
            <a:off x="258763" y="250825"/>
            <a:ext cx="3694113" cy="541338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marL="0" marR="0" lvl="0" indent="0" algn="ctr" defTabSz="5143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7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读一读，认一认。</a:t>
            </a:r>
            <a:endParaRPr kumimoji="0" lang="zh-CN" altLang="en-US" sz="27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987" name="文本框 26634"/>
          <p:cNvSpPr txBox="1"/>
          <p:nvPr/>
        </p:nvSpPr>
        <p:spPr>
          <a:xfrm>
            <a:off x="6475413" y="1417638"/>
            <a:ext cx="660400" cy="6985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" altLang="en-US" sz="4100" b="1" dirty="0">
                <a:latin typeface="Arial" panose="020B0604020202020204" pitchFamily="34" charset="0"/>
                <a:ea typeface="楷体" panose="02010609060101010101" pitchFamily="49" charset="-122"/>
              </a:rPr>
              <a:t>牛</a:t>
            </a:r>
            <a:endParaRPr lang="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41988" name="文本框 26635"/>
          <p:cNvSpPr txBox="1"/>
          <p:nvPr/>
        </p:nvSpPr>
        <p:spPr>
          <a:xfrm>
            <a:off x="6550025" y="2374900"/>
            <a:ext cx="660400" cy="70008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" altLang="en-US" sz="4100" b="1" dirty="0">
                <a:latin typeface="Arial" panose="020B0604020202020204" pitchFamily="34" charset="0"/>
                <a:ea typeface="楷体" panose="02010609060101010101" pitchFamily="49" charset="-122"/>
              </a:rPr>
              <a:t>羊</a:t>
            </a:r>
            <a:endParaRPr lang="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41989" name="文本框 26636"/>
          <p:cNvSpPr txBox="1"/>
          <p:nvPr/>
        </p:nvSpPr>
        <p:spPr>
          <a:xfrm>
            <a:off x="6550025" y="3400425"/>
            <a:ext cx="660400" cy="6985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" altLang="en-US" sz="4100" b="1" dirty="0">
                <a:latin typeface="Arial" panose="020B0604020202020204" pitchFamily="34" charset="0"/>
                <a:ea typeface="楷体" panose="02010609060101010101" pitchFamily="49" charset="-122"/>
              </a:rPr>
              <a:t>网</a:t>
            </a:r>
            <a:endParaRPr lang="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pic>
        <p:nvPicPr>
          <p:cNvPr id="41990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2475" y="1336675"/>
            <a:ext cx="4208463" cy="27701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43010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5638" y="1527175"/>
            <a:ext cx="2814637" cy="22812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3011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000" y="1527175"/>
            <a:ext cx="2789238" cy="2292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" name="对角圆角矩形 26"/>
          <p:cNvSpPr/>
          <p:nvPr/>
        </p:nvSpPr>
        <p:spPr>
          <a:xfrm>
            <a:off x="739775" y="831850"/>
            <a:ext cx="5041900" cy="541338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marL="0" marR="0" lvl="0" indent="0" algn="ctr" defTabSz="5143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7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正确的读音下面画</a:t>
            </a:r>
            <a:r>
              <a:rPr kumimoji="0" lang="en-US" altLang="zh-CN" sz="27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“</a:t>
            </a:r>
            <a:r>
              <a:rPr kumimoji="0" lang="en-US" altLang="zh-CN" sz="2700" b="1" i="0" u="sng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</a:t>
            </a:r>
            <a:r>
              <a:rPr kumimoji="0" lang="en-US" altLang="zh-CN" sz="27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”</a:t>
            </a:r>
            <a:r>
              <a:rPr kumimoji="0" lang="zh-CN" altLang="en-US" sz="27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。</a:t>
            </a:r>
            <a:endParaRPr kumimoji="0" lang="zh-CN" altLang="en-US" sz="27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H="1" flipV="1">
            <a:off x="2287588" y="2046288"/>
            <a:ext cx="454025" cy="3175"/>
          </a:xfrm>
          <a:prstGeom prst="line">
            <a:avLst/>
          </a:prstGeom>
          <a:ln w="5715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 flipV="1">
            <a:off x="2287588" y="2811463"/>
            <a:ext cx="454025" cy="1588"/>
          </a:xfrm>
          <a:prstGeom prst="line">
            <a:avLst/>
          </a:prstGeom>
          <a:ln w="5715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H="1" flipV="1">
            <a:off x="3108325" y="3595688"/>
            <a:ext cx="452438" cy="3175"/>
          </a:xfrm>
          <a:prstGeom prst="line">
            <a:avLst/>
          </a:prstGeom>
          <a:ln w="5715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H="1" flipV="1">
            <a:off x="6570663" y="3594100"/>
            <a:ext cx="452438" cy="1588"/>
          </a:xfrm>
          <a:prstGeom prst="line">
            <a:avLst/>
          </a:prstGeom>
          <a:ln w="5715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 flipV="1">
            <a:off x="5781675" y="2808288"/>
            <a:ext cx="454025" cy="3175"/>
          </a:xfrm>
          <a:prstGeom prst="line">
            <a:avLst/>
          </a:prstGeom>
          <a:ln w="5715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 flipV="1">
            <a:off x="5646738" y="2049463"/>
            <a:ext cx="452438" cy="1588"/>
          </a:xfrm>
          <a:prstGeom prst="line">
            <a:avLst/>
          </a:prstGeom>
          <a:ln w="5715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44034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7438" y="1119188"/>
            <a:ext cx="6969125" cy="2413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对角圆角矩形 17"/>
          <p:cNvSpPr/>
          <p:nvPr/>
        </p:nvSpPr>
        <p:spPr>
          <a:xfrm>
            <a:off x="207963" y="579438"/>
            <a:ext cx="3695700" cy="539750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marL="0" marR="0" lvl="0" indent="0" algn="ctr" defTabSz="5143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7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认一认，连一连。</a:t>
            </a:r>
            <a:endParaRPr kumimoji="0" lang="zh-CN" altLang="en-US" sz="27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3457575" y="2027238"/>
            <a:ext cx="3802063" cy="9350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2136775" y="2060575"/>
            <a:ext cx="3673475" cy="9159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H="1">
            <a:off x="4465638" y="1947863"/>
            <a:ext cx="2647950" cy="98901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flipH="1">
            <a:off x="3160713" y="2001838"/>
            <a:ext cx="2649538" cy="98742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flipH="1">
            <a:off x="1965325" y="2000250"/>
            <a:ext cx="2649538" cy="98901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45058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3088" y="1039813"/>
            <a:ext cx="3894137" cy="33162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" name="对角圆角矩形 26"/>
          <p:cNvSpPr/>
          <p:nvPr/>
        </p:nvSpPr>
        <p:spPr>
          <a:xfrm>
            <a:off x="454025" y="400050"/>
            <a:ext cx="5040313" cy="541338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marL="0" marR="0" lvl="0" indent="0" algn="ctr" defTabSz="5143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7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看图，把下面的读音连一连。</a:t>
            </a:r>
            <a:endParaRPr kumimoji="0" lang="zh-CN" altLang="en-US" sz="27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4318000" y="1833563"/>
            <a:ext cx="1570038" cy="1127125"/>
          </a:xfrm>
          <a:prstGeom prst="line">
            <a:avLst/>
          </a:prstGeom>
          <a:ln w="3492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4318000" y="2960688"/>
            <a:ext cx="1570038" cy="1127125"/>
          </a:xfrm>
          <a:prstGeom prst="line">
            <a:avLst/>
          </a:prstGeom>
          <a:ln w="3492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flipV="1">
            <a:off x="4202113" y="1970088"/>
            <a:ext cx="1811338" cy="2046288"/>
          </a:xfrm>
          <a:prstGeom prst="line">
            <a:avLst/>
          </a:prstGeom>
          <a:ln w="3492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grpSp>
        <p:nvGrpSpPr>
          <p:cNvPr id="7" name="组合 6"/>
          <p:cNvGrpSpPr/>
          <p:nvPr/>
        </p:nvGrpSpPr>
        <p:grpSpPr>
          <a:xfrm rot="-333416">
            <a:off x="4684713" y="3259138"/>
            <a:ext cx="844550" cy="1887537"/>
            <a:chOff x="4881262" y="887076"/>
            <a:chExt cx="1125802" cy="2517702"/>
          </a:xfrm>
        </p:grpSpPr>
        <p:pic>
          <p:nvPicPr>
            <p:cNvPr id="46114" name="Picture 6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881262" y="887076"/>
              <a:ext cx="1125802" cy="251770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6115" name="TextBox 23"/>
            <p:cNvSpPr txBox="1"/>
            <p:nvPr/>
          </p:nvSpPr>
          <p:spPr>
            <a:xfrm>
              <a:off x="4940013" y="915113"/>
              <a:ext cx="976542" cy="110866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4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坐</a:t>
              </a:r>
              <a:endPara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 rot="349235">
            <a:off x="3281363" y="1069975"/>
            <a:ext cx="920750" cy="1646238"/>
            <a:chOff x="3944126" y="1014505"/>
            <a:chExt cx="1227942" cy="2193376"/>
          </a:xfrm>
        </p:grpSpPr>
        <p:pic>
          <p:nvPicPr>
            <p:cNvPr id="46112" name="Picture 9" descr="E:\王景然\崭新每一天\一头耕牛，每天更新\18春季项目\调研意见\吃水不忘挖井人\图片1_副本.pn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02224" y="1061989"/>
              <a:ext cx="939552" cy="214589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6113" name="TextBox 23"/>
            <p:cNvSpPr txBox="1"/>
            <p:nvPr/>
          </p:nvSpPr>
          <p:spPr>
            <a:xfrm>
              <a:off x="3944126" y="1014505"/>
              <a:ext cx="1227942" cy="110766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4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站</a:t>
              </a:r>
              <a:endPara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 rot="466839">
            <a:off x="1978025" y="1069975"/>
            <a:ext cx="792163" cy="1879600"/>
            <a:chOff x="2454304" y="934606"/>
            <a:chExt cx="1229527" cy="2688703"/>
          </a:xfrm>
        </p:grpSpPr>
        <p:pic>
          <p:nvPicPr>
            <p:cNvPr id="46110" name="Picture 7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536748" y="934606"/>
              <a:ext cx="1147083" cy="268870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6111" name="TextBox 23"/>
            <p:cNvSpPr txBox="1"/>
            <p:nvPr/>
          </p:nvSpPr>
          <p:spPr>
            <a:xfrm>
              <a:off x="2454304" y="961201"/>
              <a:ext cx="1227942" cy="11884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4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足</a:t>
              </a:r>
              <a:endPara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199188" y="2290763"/>
            <a:ext cx="906462" cy="2112962"/>
            <a:chOff x="5066550" y="3023144"/>
            <a:chExt cx="1209598" cy="2818778"/>
          </a:xfrm>
        </p:grpSpPr>
        <p:pic>
          <p:nvPicPr>
            <p:cNvPr id="46108" name="Picture 1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095048" y="3222547"/>
              <a:ext cx="1181100" cy="261937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6109" name="TextBox 23"/>
            <p:cNvSpPr txBox="1"/>
            <p:nvPr/>
          </p:nvSpPr>
          <p:spPr>
            <a:xfrm>
              <a:off x="5066550" y="3023144"/>
              <a:ext cx="969901" cy="110837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4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他</a:t>
              </a:r>
              <a:endPara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" name="组合 6"/>
          <p:cNvGrpSpPr/>
          <p:nvPr/>
        </p:nvGrpSpPr>
        <p:grpSpPr>
          <a:xfrm rot="-333416">
            <a:off x="3660775" y="2130425"/>
            <a:ext cx="844550" cy="1887538"/>
            <a:chOff x="4881262" y="887076"/>
            <a:chExt cx="1125802" cy="2517702"/>
          </a:xfrm>
        </p:grpSpPr>
        <p:pic>
          <p:nvPicPr>
            <p:cNvPr id="46106" name="Picture 6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881262" y="887076"/>
              <a:ext cx="1125802" cy="251770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6107" name="TextBox 23"/>
            <p:cNvSpPr txBox="1"/>
            <p:nvPr/>
          </p:nvSpPr>
          <p:spPr>
            <a:xfrm>
              <a:off x="4940013" y="915093"/>
              <a:ext cx="976542" cy="110796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4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你</a:t>
              </a:r>
              <a:endPara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" name="组合 8"/>
          <p:cNvGrpSpPr/>
          <p:nvPr/>
        </p:nvGrpSpPr>
        <p:grpSpPr>
          <a:xfrm rot="466839">
            <a:off x="1436688" y="2341563"/>
            <a:ext cx="874712" cy="1971675"/>
            <a:chOff x="2454298" y="934606"/>
            <a:chExt cx="1229533" cy="2688703"/>
          </a:xfrm>
        </p:grpSpPr>
        <p:pic>
          <p:nvPicPr>
            <p:cNvPr id="46104" name="Picture 7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536748" y="934606"/>
              <a:ext cx="1147083" cy="268870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6105" name="TextBox 23"/>
            <p:cNvSpPr txBox="1"/>
            <p:nvPr/>
          </p:nvSpPr>
          <p:spPr>
            <a:xfrm>
              <a:off x="2454298" y="962421"/>
              <a:ext cx="1227942" cy="113320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4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天</a:t>
              </a:r>
              <a:endPara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" name="组合 9"/>
          <p:cNvGrpSpPr/>
          <p:nvPr/>
        </p:nvGrpSpPr>
        <p:grpSpPr>
          <a:xfrm rot="349235">
            <a:off x="2579688" y="2259013"/>
            <a:ext cx="920750" cy="1644650"/>
            <a:chOff x="3944128" y="1012936"/>
            <a:chExt cx="1227942" cy="2194945"/>
          </a:xfrm>
        </p:grpSpPr>
        <p:pic>
          <p:nvPicPr>
            <p:cNvPr id="46102" name="Picture 9" descr="E:\王景然\崭新每一天\一头耕牛，每天更新\18春季项目\调研意见\吃水不忘挖井人\图片1_副本.pn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02224" y="1061989"/>
              <a:ext cx="939552" cy="214589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6103" name="TextBox 23"/>
            <p:cNvSpPr txBox="1"/>
            <p:nvPr/>
          </p:nvSpPr>
          <p:spPr>
            <a:xfrm>
              <a:off x="3944128" y="1012936"/>
              <a:ext cx="1227942" cy="110845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4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地</a:t>
              </a:r>
              <a:endPara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4441825" y="842963"/>
            <a:ext cx="1014413" cy="2212975"/>
            <a:chOff x="5095048" y="3130332"/>
            <a:chExt cx="1181100" cy="2711590"/>
          </a:xfrm>
        </p:grpSpPr>
        <p:pic>
          <p:nvPicPr>
            <p:cNvPr id="46100" name="Picture 1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095048" y="3222547"/>
              <a:ext cx="1181100" cy="261937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6101" name="TextBox 23"/>
            <p:cNvSpPr txBox="1"/>
            <p:nvPr/>
          </p:nvSpPr>
          <p:spPr>
            <a:xfrm>
              <a:off x="5130622" y="3130332"/>
              <a:ext cx="969901" cy="101859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4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人</a:t>
              </a:r>
              <a:endPara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" name="组合 6"/>
          <p:cNvGrpSpPr/>
          <p:nvPr/>
        </p:nvGrpSpPr>
        <p:grpSpPr>
          <a:xfrm rot="-333416">
            <a:off x="5497513" y="1103313"/>
            <a:ext cx="844550" cy="1889125"/>
            <a:chOff x="4881262" y="887076"/>
            <a:chExt cx="1125802" cy="2517702"/>
          </a:xfrm>
        </p:grpSpPr>
        <p:pic>
          <p:nvPicPr>
            <p:cNvPr id="46098" name="Picture 6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881262" y="887076"/>
              <a:ext cx="1125802" cy="251770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6099" name="TextBox 23"/>
            <p:cNvSpPr txBox="1"/>
            <p:nvPr/>
          </p:nvSpPr>
          <p:spPr>
            <a:xfrm>
              <a:off x="4940013" y="915093"/>
              <a:ext cx="976542" cy="110796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4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下</a:t>
              </a:r>
              <a:endPara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" name="组合 8"/>
          <p:cNvGrpSpPr/>
          <p:nvPr/>
        </p:nvGrpSpPr>
        <p:grpSpPr>
          <a:xfrm rot="466839">
            <a:off x="1752600" y="3292475"/>
            <a:ext cx="823913" cy="1844675"/>
            <a:chOff x="2454303" y="899403"/>
            <a:chExt cx="1229528" cy="2723906"/>
          </a:xfrm>
        </p:grpSpPr>
        <p:pic>
          <p:nvPicPr>
            <p:cNvPr id="46096" name="Picture 7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536748" y="934606"/>
              <a:ext cx="1147083" cy="268870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6097" name="TextBox 23"/>
            <p:cNvSpPr txBox="1"/>
            <p:nvPr/>
          </p:nvSpPr>
          <p:spPr>
            <a:xfrm>
              <a:off x="2454303" y="899403"/>
              <a:ext cx="1227942" cy="136375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四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8" name="组合 9"/>
          <p:cNvGrpSpPr/>
          <p:nvPr/>
        </p:nvGrpSpPr>
        <p:grpSpPr>
          <a:xfrm rot="349235">
            <a:off x="6577013" y="1125538"/>
            <a:ext cx="919162" cy="1644650"/>
            <a:chOff x="3944126" y="1012936"/>
            <a:chExt cx="1227942" cy="2194945"/>
          </a:xfrm>
        </p:grpSpPr>
        <p:pic>
          <p:nvPicPr>
            <p:cNvPr id="46094" name="Picture 9" descr="E:\王景然\崭新每一天\一头耕牛，每天更新\18春季项目\调研意见\吃水不忘挖井人\图片1_副本.pn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02224" y="1061989"/>
              <a:ext cx="939552" cy="214589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6095" name="TextBox 23"/>
            <p:cNvSpPr txBox="1"/>
            <p:nvPr/>
          </p:nvSpPr>
          <p:spPr>
            <a:xfrm>
              <a:off x="3944126" y="1012936"/>
              <a:ext cx="1227942" cy="110845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4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五</a:t>
              </a:r>
              <a:endPara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9" name="对角圆角矩形 38"/>
          <p:cNvSpPr/>
          <p:nvPr/>
        </p:nvSpPr>
        <p:spPr>
          <a:xfrm>
            <a:off x="342900" y="303213"/>
            <a:ext cx="3694113" cy="539750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marL="0" marR="0" lvl="0" indent="0" algn="ctr" defTabSz="5143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7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追气球，读一读。</a:t>
            </a:r>
            <a:endParaRPr kumimoji="0" lang="zh-CN" altLang="en-US" sz="27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grpSp>
        <p:nvGrpSpPr>
          <p:cNvPr id="12" name="组合 11"/>
          <p:cNvGrpSpPr/>
          <p:nvPr/>
        </p:nvGrpSpPr>
        <p:grpSpPr>
          <a:xfrm rot="499372">
            <a:off x="6089650" y="801688"/>
            <a:ext cx="1050925" cy="2259012"/>
            <a:chOff x="5063801" y="2991093"/>
            <a:chExt cx="1212347" cy="2850829"/>
          </a:xfrm>
        </p:grpSpPr>
        <p:pic>
          <p:nvPicPr>
            <p:cNvPr id="47131" name="Picture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95048" y="3222547"/>
              <a:ext cx="1181100" cy="261937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7132" name="TextBox 23"/>
            <p:cNvSpPr txBox="1"/>
            <p:nvPr/>
          </p:nvSpPr>
          <p:spPr>
            <a:xfrm>
              <a:off x="5063801" y="2991093"/>
              <a:ext cx="970427" cy="116531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石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 rot="-333416">
            <a:off x="4786313" y="831850"/>
            <a:ext cx="846137" cy="1914525"/>
            <a:chOff x="4881262" y="853205"/>
            <a:chExt cx="1125802" cy="2551573"/>
          </a:xfrm>
        </p:grpSpPr>
        <p:pic>
          <p:nvPicPr>
            <p:cNvPr id="47129" name="Picture 6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881262" y="887076"/>
              <a:ext cx="1125802" cy="251770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7130" name="TextBox 23"/>
            <p:cNvSpPr txBox="1"/>
            <p:nvPr/>
          </p:nvSpPr>
          <p:spPr>
            <a:xfrm>
              <a:off x="4939931" y="853205"/>
              <a:ext cx="976752" cy="123118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山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 rot="466839">
            <a:off x="1492250" y="889000"/>
            <a:ext cx="922338" cy="2043113"/>
            <a:chOff x="2454303" y="900743"/>
            <a:chExt cx="1229528" cy="2722566"/>
          </a:xfrm>
        </p:grpSpPr>
        <p:pic>
          <p:nvPicPr>
            <p:cNvPr id="47127" name="Picture 7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536748" y="934606"/>
              <a:ext cx="1147083" cy="268870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7128" name="TextBox 23"/>
            <p:cNvSpPr txBox="1"/>
            <p:nvPr/>
          </p:nvSpPr>
          <p:spPr>
            <a:xfrm>
              <a:off x="2454303" y="900743"/>
              <a:ext cx="1227942" cy="123097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月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 rot="349235">
            <a:off x="3119438" y="801688"/>
            <a:ext cx="919162" cy="1692275"/>
            <a:chOff x="3944124" y="952795"/>
            <a:chExt cx="1227942" cy="2255086"/>
          </a:xfrm>
        </p:grpSpPr>
        <p:pic>
          <p:nvPicPr>
            <p:cNvPr id="47125" name="Picture 9" descr="E:\王景然\崭新每一天\一头耕牛，每天更新\18春季项目\调研意见\吃水不忘挖井人\图片1_副本.png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02224" y="1061989"/>
              <a:ext cx="939552" cy="214589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7126" name="TextBox 23"/>
            <p:cNvSpPr txBox="1"/>
            <p:nvPr/>
          </p:nvSpPr>
          <p:spPr>
            <a:xfrm>
              <a:off x="3944124" y="952795"/>
              <a:ext cx="1227942" cy="123053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水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" name="组合 11"/>
          <p:cNvGrpSpPr/>
          <p:nvPr/>
        </p:nvGrpSpPr>
        <p:grpSpPr>
          <a:xfrm>
            <a:off x="6061075" y="2217738"/>
            <a:ext cx="908050" cy="2112962"/>
            <a:chOff x="5066550" y="3023144"/>
            <a:chExt cx="1209598" cy="2818778"/>
          </a:xfrm>
        </p:grpSpPr>
        <p:pic>
          <p:nvPicPr>
            <p:cNvPr id="47123" name="Picture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95048" y="3222547"/>
              <a:ext cx="1181100" cy="261937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7124" name="TextBox 23"/>
            <p:cNvSpPr txBox="1"/>
            <p:nvPr/>
          </p:nvSpPr>
          <p:spPr>
            <a:xfrm>
              <a:off x="5066550" y="3023144"/>
              <a:ext cx="969901" cy="123152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鸟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 rot="317213">
            <a:off x="4792663" y="2205038"/>
            <a:ext cx="1022350" cy="1743075"/>
            <a:chOff x="6372200" y="899160"/>
            <a:chExt cx="1363110" cy="2323387"/>
          </a:xfrm>
        </p:grpSpPr>
        <p:pic>
          <p:nvPicPr>
            <p:cNvPr id="47121" name="Picture 1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372200" y="986654"/>
              <a:ext cx="1363110" cy="223589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7122" name="TextBox 23"/>
            <p:cNvSpPr txBox="1"/>
            <p:nvPr/>
          </p:nvSpPr>
          <p:spPr>
            <a:xfrm rot="399044">
              <a:off x="6451544" y="899160"/>
              <a:ext cx="1228227" cy="123057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花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" name="组合 6"/>
          <p:cNvGrpSpPr/>
          <p:nvPr/>
        </p:nvGrpSpPr>
        <p:grpSpPr>
          <a:xfrm rot="-333416">
            <a:off x="3765550" y="2151063"/>
            <a:ext cx="844550" cy="1914525"/>
            <a:chOff x="4881262" y="853205"/>
            <a:chExt cx="1125802" cy="2551573"/>
          </a:xfrm>
        </p:grpSpPr>
        <p:pic>
          <p:nvPicPr>
            <p:cNvPr id="47119" name="Picture 6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881262" y="887076"/>
              <a:ext cx="1125802" cy="251770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7120" name="TextBox 23"/>
            <p:cNvSpPr txBox="1"/>
            <p:nvPr/>
          </p:nvSpPr>
          <p:spPr>
            <a:xfrm>
              <a:off x="4940014" y="853205"/>
              <a:ext cx="976542" cy="123118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风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" name="组合 8"/>
          <p:cNvGrpSpPr/>
          <p:nvPr/>
        </p:nvGrpSpPr>
        <p:grpSpPr>
          <a:xfrm rot="466839">
            <a:off x="1498600" y="2205038"/>
            <a:ext cx="922338" cy="2041525"/>
            <a:chOff x="2454303" y="900745"/>
            <a:chExt cx="1229528" cy="2722564"/>
          </a:xfrm>
        </p:grpSpPr>
        <p:pic>
          <p:nvPicPr>
            <p:cNvPr id="47117" name="Picture 7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536748" y="934606"/>
              <a:ext cx="1147083" cy="268870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7118" name="TextBox 23"/>
            <p:cNvSpPr txBox="1"/>
            <p:nvPr/>
          </p:nvSpPr>
          <p:spPr>
            <a:xfrm>
              <a:off x="2454303" y="900745"/>
              <a:ext cx="1227942" cy="123097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对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" name="组合 9"/>
          <p:cNvGrpSpPr/>
          <p:nvPr/>
        </p:nvGrpSpPr>
        <p:grpSpPr>
          <a:xfrm rot="349235">
            <a:off x="2633663" y="2097088"/>
            <a:ext cx="919162" cy="1692275"/>
            <a:chOff x="3944123" y="952793"/>
            <a:chExt cx="1227942" cy="2255088"/>
          </a:xfrm>
        </p:grpSpPr>
        <p:pic>
          <p:nvPicPr>
            <p:cNvPr id="47115" name="Picture 9" descr="E:\王景然\崭新每一天\一头耕牛，每天更新\18春季项目\调研意见\吃水不忘挖井人\图片1_副本.png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02224" y="1061989"/>
              <a:ext cx="939552" cy="214589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7116" name="TextBox 23"/>
            <p:cNvSpPr txBox="1"/>
            <p:nvPr/>
          </p:nvSpPr>
          <p:spPr>
            <a:xfrm>
              <a:off x="3944123" y="952793"/>
              <a:ext cx="1227942" cy="123053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雨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grpSp>
        <p:nvGrpSpPr>
          <p:cNvPr id="12" name="组合 11"/>
          <p:cNvGrpSpPr/>
          <p:nvPr/>
        </p:nvGrpSpPr>
        <p:grpSpPr>
          <a:xfrm>
            <a:off x="6543675" y="722313"/>
            <a:ext cx="908050" cy="2114550"/>
            <a:chOff x="5066550" y="3023144"/>
            <a:chExt cx="1209598" cy="2818778"/>
          </a:xfrm>
        </p:grpSpPr>
        <p:pic>
          <p:nvPicPr>
            <p:cNvPr id="48177" name="Picture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95048" y="3222547"/>
              <a:ext cx="1181100" cy="261937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8178" name="TextBox 23"/>
            <p:cNvSpPr txBox="1"/>
            <p:nvPr/>
          </p:nvSpPr>
          <p:spPr>
            <a:xfrm>
              <a:off x="5066550" y="3023144"/>
              <a:ext cx="969901" cy="12315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片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 rot="317213">
            <a:off x="5248275" y="711200"/>
            <a:ext cx="1023938" cy="1731963"/>
            <a:chOff x="6372200" y="915326"/>
            <a:chExt cx="1363110" cy="2307221"/>
          </a:xfrm>
        </p:grpSpPr>
        <p:pic>
          <p:nvPicPr>
            <p:cNvPr id="48175" name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72200" y="986654"/>
              <a:ext cx="1363110" cy="223589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8176" name="TextBox 23"/>
            <p:cNvSpPr txBox="1"/>
            <p:nvPr/>
          </p:nvSpPr>
          <p:spPr>
            <a:xfrm rot="399044">
              <a:off x="6451543" y="915326"/>
              <a:ext cx="1228227" cy="123044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叶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 rot="-333416">
            <a:off x="4257675" y="685800"/>
            <a:ext cx="842963" cy="1901825"/>
            <a:chOff x="4881262" y="869376"/>
            <a:chExt cx="1125802" cy="2535402"/>
          </a:xfrm>
        </p:grpSpPr>
        <p:pic>
          <p:nvPicPr>
            <p:cNvPr id="48173" name="Picture 6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881262" y="887076"/>
              <a:ext cx="1125802" cy="251770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8174" name="TextBox 23"/>
            <p:cNvSpPr txBox="1"/>
            <p:nvPr/>
          </p:nvSpPr>
          <p:spPr>
            <a:xfrm>
              <a:off x="4940013" y="869376"/>
              <a:ext cx="976542" cy="123107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树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 rot="466839">
            <a:off x="1979613" y="722313"/>
            <a:ext cx="922337" cy="2030412"/>
            <a:chOff x="2454303" y="916908"/>
            <a:chExt cx="1229528" cy="2706401"/>
          </a:xfrm>
        </p:grpSpPr>
        <p:pic>
          <p:nvPicPr>
            <p:cNvPr id="48171" name="Picture 7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536748" y="934606"/>
              <a:ext cx="1147083" cy="268870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8172" name="TextBox 23"/>
            <p:cNvSpPr txBox="1"/>
            <p:nvPr/>
          </p:nvSpPr>
          <p:spPr>
            <a:xfrm>
              <a:off x="2454303" y="916908"/>
              <a:ext cx="1227942" cy="123086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秋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 rot="349235">
            <a:off x="3114675" y="628650"/>
            <a:ext cx="920750" cy="1679575"/>
            <a:chOff x="3944123" y="968963"/>
            <a:chExt cx="1227942" cy="2238918"/>
          </a:xfrm>
        </p:grpSpPr>
        <p:pic>
          <p:nvPicPr>
            <p:cNvPr id="48169" name="Picture 9" descr="E:\王景然\崭新每一天\一头耕牛，每天更新\18春季项目\调研意见\吃水不忘挖井人\图片1_副本.png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02224" y="1061989"/>
              <a:ext cx="939552" cy="214589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8170" name="TextBox 23"/>
            <p:cNvSpPr txBox="1"/>
            <p:nvPr/>
          </p:nvSpPr>
          <p:spPr>
            <a:xfrm>
              <a:off x="3944123" y="968963"/>
              <a:ext cx="1227942" cy="123040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气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" name="组合 6"/>
          <p:cNvGrpSpPr/>
          <p:nvPr/>
        </p:nvGrpSpPr>
        <p:grpSpPr>
          <a:xfrm rot="-333416">
            <a:off x="3762375" y="2289175"/>
            <a:ext cx="842963" cy="1901825"/>
            <a:chOff x="4881262" y="869376"/>
            <a:chExt cx="1125802" cy="2535402"/>
          </a:xfrm>
        </p:grpSpPr>
        <p:pic>
          <p:nvPicPr>
            <p:cNvPr id="48167" name="Picture 6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881262" y="887076"/>
              <a:ext cx="1125802" cy="251770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8168" name="TextBox 23"/>
            <p:cNvSpPr txBox="1"/>
            <p:nvPr/>
          </p:nvSpPr>
          <p:spPr>
            <a:xfrm>
              <a:off x="4940013" y="869376"/>
              <a:ext cx="976542" cy="123107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个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" name="组合 8"/>
          <p:cNvGrpSpPr/>
          <p:nvPr/>
        </p:nvGrpSpPr>
        <p:grpSpPr>
          <a:xfrm rot="466839">
            <a:off x="1439863" y="2181225"/>
            <a:ext cx="923925" cy="2030413"/>
            <a:chOff x="2454303" y="916909"/>
            <a:chExt cx="1229528" cy="2706400"/>
          </a:xfrm>
        </p:grpSpPr>
        <p:pic>
          <p:nvPicPr>
            <p:cNvPr id="48165" name="Picture 7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536748" y="934606"/>
              <a:ext cx="1147083" cy="268870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8166" name="TextBox 23"/>
            <p:cNvSpPr txBox="1"/>
            <p:nvPr/>
          </p:nvSpPr>
          <p:spPr>
            <a:xfrm>
              <a:off x="2454303" y="916909"/>
              <a:ext cx="1227942" cy="123086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飞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" name="组合 9"/>
          <p:cNvGrpSpPr/>
          <p:nvPr/>
        </p:nvGrpSpPr>
        <p:grpSpPr>
          <a:xfrm rot="349235">
            <a:off x="2628900" y="2235200"/>
            <a:ext cx="920750" cy="1681163"/>
            <a:chOff x="3944127" y="968963"/>
            <a:chExt cx="1227942" cy="2238918"/>
          </a:xfrm>
        </p:grpSpPr>
        <p:pic>
          <p:nvPicPr>
            <p:cNvPr id="48163" name="Picture 9" descr="E:\王景然\崭新每一天\一头耕牛，每天更新\18春季项目\调研意见\吃水不忘挖井人\图片1_副本.png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02224" y="1061989"/>
              <a:ext cx="939552" cy="214589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8164" name="TextBox 23"/>
            <p:cNvSpPr txBox="1"/>
            <p:nvPr/>
          </p:nvSpPr>
          <p:spPr>
            <a:xfrm>
              <a:off x="3944127" y="968963"/>
              <a:ext cx="1227942" cy="123040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会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" name="组合 11"/>
          <p:cNvGrpSpPr/>
          <p:nvPr/>
        </p:nvGrpSpPr>
        <p:grpSpPr>
          <a:xfrm>
            <a:off x="5868988" y="3651250"/>
            <a:ext cx="906462" cy="2112963"/>
            <a:chOff x="5066550" y="3023144"/>
            <a:chExt cx="1209598" cy="2818778"/>
          </a:xfrm>
        </p:grpSpPr>
        <p:pic>
          <p:nvPicPr>
            <p:cNvPr id="48161" name="Picture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95048" y="3222547"/>
              <a:ext cx="1181100" cy="261937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8162" name="TextBox 23"/>
            <p:cNvSpPr txBox="1"/>
            <p:nvPr/>
          </p:nvSpPr>
          <p:spPr>
            <a:xfrm>
              <a:off x="5066550" y="3023144"/>
              <a:ext cx="969901" cy="12315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看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" name="组合 10"/>
          <p:cNvGrpSpPr/>
          <p:nvPr/>
        </p:nvGrpSpPr>
        <p:grpSpPr>
          <a:xfrm rot="317213">
            <a:off x="4625975" y="3748088"/>
            <a:ext cx="1022350" cy="1731962"/>
            <a:chOff x="6372200" y="915326"/>
            <a:chExt cx="1363110" cy="2307221"/>
          </a:xfrm>
        </p:grpSpPr>
        <p:pic>
          <p:nvPicPr>
            <p:cNvPr id="48159" name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72200" y="986654"/>
              <a:ext cx="1363110" cy="223589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8160" name="TextBox 23"/>
            <p:cNvSpPr txBox="1"/>
            <p:nvPr/>
          </p:nvSpPr>
          <p:spPr>
            <a:xfrm rot="399044">
              <a:off x="6451543" y="915326"/>
              <a:ext cx="1228227" cy="123044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在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8" name="组合 6"/>
          <p:cNvGrpSpPr/>
          <p:nvPr/>
        </p:nvGrpSpPr>
        <p:grpSpPr>
          <a:xfrm rot="-333416">
            <a:off x="3544888" y="3640138"/>
            <a:ext cx="844550" cy="1901825"/>
            <a:chOff x="4881262" y="869376"/>
            <a:chExt cx="1125802" cy="2535402"/>
          </a:xfrm>
        </p:grpSpPr>
        <p:pic>
          <p:nvPicPr>
            <p:cNvPr id="48157" name="Picture 6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881262" y="887076"/>
              <a:ext cx="1125802" cy="251770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8158" name="TextBox 23"/>
            <p:cNvSpPr txBox="1"/>
            <p:nvPr/>
          </p:nvSpPr>
          <p:spPr>
            <a:xfrm>
              <a:off x="4940013" y="869376"/>
              <a:ext cx="976542" cy="123107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两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3" name="组合 8"/>
          <p:cNvGrpSpPr/>
          <p:nvPr/>
        </p:nvGrpSpPr>
        <p:grpSpPr>
          <a:xfrm rot="466839">
            <a:off x="1387475" y="3640138"/>
            <a:ext cx="922338" cy="2030412"/>
            <a:chOff x="2454303" y="916908"/>
            <a:chExt cx="1229528" cy="2706401"/>
          </a:xfrm>
        </p:grpSpPr>
        <p:pic>
          <p:nvPicPr>
            <p:cNvPr id="48155" name="Picture 7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536748" y="934606"/>
              <a:ext cx="1147083" cy="268870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8156" name="TextBox 23"/>
            <p:cNvSpPr txBox="1"/>
            <p:nvPr/>
          </p:nvSpPr>
          <p:spPr>
            <a:xfrm>
              <a:off x="2454303" y="916908"/>
              <a:ext cx="1227942" cy="123086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的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4" name="组合 9"/>
          <p:cNvGrpSpPr/>
          <p:nvPr/>
        </p:nvGrpSpPr>
        <p:grpSpPr>
          <a:xfrm rot="349235">
            <a:off x="2413000" y="3640138"/>
            <a:ext cx="920750" cy="1679575"/>
            <a:chOff x="3944124" y="968963"/>
            <a:chExt cx="1227942" cy="2238918"/>
          </a:xfrm>
        </p:grpSpPr>
        <p:pic>
          <p:nvPicPr>
            <p:cNvPr id="48153" name="Picture 9" descr="E:\王景然\崭新每一天\一头耕牛，每天更新\18春季项目\调研意见\吃水不忘挖井人\图片1_副本.png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02224" y="1061989"/>
              <a:ext cx="939552" cy="214589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8154" name="TextBox 23"/>
            <p:cNvSpPr txBox="1"/>
            <p:nvPr/>
          </p:nvSpPr>
          <p:spPr>
            <a:xfrm>
              <a:off x="3944124" y="968963"/>
              <a:ext cx="1227942" cy="123040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船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5" name="组合 6"/>
          <p:cNvGrpSpPr/>
          <p:nvPr/>
        </p:nvGrpSpPr>
        <p:grpSpPr>
          <a:xfrm rot="-333416">
            <a:off x="6948488" y="2127250"/>
            <a:ext cx="842962" cy="1901825"/>
            <a:chOff x="4881262" y="869376"/>
            <a:chExt cx="1125802" cy="2535402"/>
          </a:xfrm>
        </p:grpSpPr>
        <p:pic>
          <p:nvPicPr>
            <p:cNvPr id="48151" name="Picture 6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881262" y="887076"/>
              <a:ext cx="1125802" cy="251770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8152" name="TextBox 23"/>
            <p:cNvSpPr txBox="1"/>
            <p:nvPr/>
          </p:nvSpPr>
          <p:spPr>
            <a:xfrm>
              <a:off x="4940013" y="869376"/>
              <a:ext cx="976542" cy="123107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星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6" name="组合 8"/>
          <p:cNvGrpSpPr/>
          <p:nvPr/>
        </p:nvGrpSpPr>
        <p:grpSpPr>
          <a:xfrm rot="466839">
            <a:off x="4787900" y="2235200"/>
            <a:ext cx="923925" cy="2030413"/>
            <a:chOff x="2454303" y="916907"/>
            <a:chExt cx="1229528" cy="2706402"/>
          </a:xfrm>
        </p:grpSpPr>
        <p:pic>
          <p:nvPicPr>
            <p:cNvPr id="48149" name="Picture 7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536748" y="934606"/>
              <a:ext cx="1147083" cy="268870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8150" name="TextBox 23"/>
            <p:cNvSpPr txBox="1"/>
            <p:nvPr/>
          </p:nvSpPr>
          <p:spPr>
            <a:xfrm>
              <a:off x="2454303" y="916907"/>
              <a:ext cx="1227942" cy="123086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见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7" name="组合 9"/>
          <p:cNvGrpSpPr/>
          <p:nvPr/>
        </p:nvGrpSpPr>
        <p:grpSpPr>
          <a:xfrm rot="349235">
            <a:off x="5815013" y="2181225"/>
            <a:ext cx="1046162" cy="1785938"/>
            <a:chOff x="3945905" y="1018944"/>
            <a:chExt cx="1227942" cy="2188937"/>
          </a:xfrm>
        </p:grpSpPr>
        <p:pic>
          <p:nvPicPr>
            <p:cNvPr id="48147" name="Picture 9" descr="E:\王景然\崭新每一天\一头耕牛，每天更新\18春季项目\调研意见\吃水不忘挖井人\图片1_副本.png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02224" y="1061989"/>
              <a:ext cx="939552" cy="214589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8148" name="TextBox 23"/>
            <p:cNvSpPr txBox="1"/>
            <p:nvPr/>
          </p:nvSpPr>
          <p:spPr>
            <a:xfrm>
              <a:off x="3945905" y="1018944"/>
              <a:ext cx="1227942" cy="113156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闪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8" name="对角圆角矩形 17"/>
          <p:cNvSpPr/>
          <p:nvPr/>
        </p:nvSpPr>
        <p:spPr>
          <a:xfrm>
            <a:off x="296863" y="182563"/>
            <a:ext cx="3598863" cy="539750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marL="0" marR="0" lvl="0" indent="0" algn="ctr" defTabSz="5143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7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追气球，读一读</a:t>
            </a:r>
            <a:r>
              <a:rPr kumimoji="0" lang="zh-CN" altLang="en-US" sz="27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。</a:t>
            </a:r>
            <a:endParaRPr kumimoji="0" lang="zh-CN" altLang="en-US" sz="27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0"/>
                            </p:stCondLst>
                            <p:childTnLst>
                              <p:par>
                                <p:cTn id="5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0"/>
                            </p:stCondLst>
                            <p:childTnLst>
                              <p:par>
                                <p:cTn id="6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0"/>
                            </p:stCondLst>
                            <p:childTnLst>
                              <p:par>
                                <p:cTn id="6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0"/>
                            </p:stCondLst>
                            <p:childTnLst>
                              <p:par>
                                <p:cTn id="7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0"/>
                            </p:stCondLst>
                            <p:childTnLst>
                              <p:par>
                                <p:cTn id="8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grpSp>
        <p:nvGrpSpPr>
          <p:cNvPr id="12" name="组合 11"/>
          <p:cNvGrpSpPr/>
          <p:nvPr/>
        </p:nvGrpSpPr>
        <p:grpSpPr>
          <a:xfrm>
            <a:off x="6894513" y="663575"/>
            <a:ext cx="906462" cy="2112963"/>
            <a:chOff x="5066550" y="3023144"/>
            <a:chExt cx="1209598" cy="2818778"/>
          </a:xfrm>
        </p:grpSpPr>
        <p:pic>
          <p:nvPicPr>
            <p:cNvPr id="49200" name="Picture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95048" y="3222547"/>
              <a:ext cx="1181100" cy="261937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9201" name="TextBox 23"/>
            <p:cNvSpPr txBox="1"/>
            <p:nvPr/>
          </p:nvSpPr>
          <p:spPr>
            <a:xfrm>
              <a:off x="5066550" y="3023144"/>
              <a:ext cx="970193" cy="12315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北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 rot="317213">
            <a:off x="5794375" y="668338"/>
            <a:ext cx="1022350" cy="1727200"/>
            <a:chOff x="6372200" y="918489"/>
            <a:chExt cx="1363110" cy="2304058"/>
          </a:xfrm>
        </p:grpSpPr>
        <p:pic>
          <p:nvPicPr>
            <p:cNvPr id="49198" name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72200" y="986654"/>
              <a:ext cx="1363110" cy="223589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9199" name="TextBox 23"/>
            <p:cNvSpPr txBox="1"/>
            <p:nvPr/>
          </p:nvSpPr>
          <p:spPr>
            <a:xfrm rot="399044">
              <a:off x="6451239" y="918489"/>
              <a:ext cx="1227942" cy="123129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鱼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 rot="-333416">
            <a:off x="3752850" y="644525"/>
            <a:ext cx="844550" cy="1900238"/>
            <a:chOff x="4881262" y="870963"/>
            <a:chExt cx="1125802" cy="2533815"/>
          </a:xfrm>
        </p:grpSpPr>
        <p:pic>
          <p:nvPicPr>
            <p:cNvPr id="49196" name="Picture 6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881262" y="887076"/>
              <a:ext cx="1125802" cy="251770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9197" name="TextBox 23"/>
            <p:cNvSpPr txBox="1"/>
            <p:nvPr/>
          </p:nvSpPr>
          <p:spPr>
            <a:xfrm>
              <a:off x="4941642" y="870963"/>
              <a:ext cx="976793" cy="123107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采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 rot="466839">
            <a:off x="1597025" y="620713"/>
            <a:ext cx="922338" cy="2028825"/>
            <a:chOff x="2455889" y="918495"/>
            <a:chExt cx="1227942" cy="2704814"/>
          </a:xfrm>
        </p:grpSpPr>
        <p:pic>
          <p:nvPicPr>
            <p:cNvPr id="49194" name="Picture 7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536748" y="934606"/>
              <a:ext cx="1147083" cy="268870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9195" name="TextBox 23"/>
            <p:cNvSpPr txBox="1"/>
            <p:nvPr/>
          </p:nvSpPr>
          <p:spPr>
            <a:xfrm>
              <a:off x="2455889" y="918495"/>
              <a:ext cx="1227942" cy="123086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江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 rot="349235">
            <a:off x="2655888" y="611188"/>
            <a:ext cx="1001712" cy="1679575"/>
            <a:chOff x="3947300" y="970550"/>
            <a:chExt cx="1227942" cy="2237331"/>
          </a:xfrm>
        </p:grpSpPr>
        <p:pic>
          <p:nvPicPr>
            <p:cNvPr id="49192" name="Picture 9" descr="E:\王景然\崭新每一天\一头耕牛，每天更新\18春季项目\调研意见\吃水不忘挖井人\图片1_副本.png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02224" y="1061989"/>
              <a:ext cx="939552" cy="214589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9193" name="TextBox 23"/>
            <p:cNvSpPr txBox="1"/>
            <p:nvPr/>
          </p:nvSpPr>
          <p:spPr>
            <a:xfrm>
              <a:off x="3947300" y="970550"/>
              <a:ext cx="1227942" cy="123040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南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 rot="349235">
            <a:off x="4678363" y="692150"/>
            <a:ext cx="1008062" cy="1841500"/>
            <a:chOff x="3947302" y="1044125"/>
            <a:chExt cx="1227942" cy="2163756"/>
          </a:xfrm>
        </p:grpSpPr>
        <p:pic>
          <p:nvPicPr>
            <p:cNvPr id="49190" name="Picture 9" descr="E:\王景然\崭新每一天\一头耕牛，每天更新\18春季项目\调研意见\吃水不忘挖井人\图片1_副本.png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02224" y="1061989"/>
              <a:ext cx="939552" cy="214589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9191" name="TextBox 23"/>
            <p:cNvSpPr txBox="1"/>
            <p:nvPr/>
          </p:nvSpPr>
          <p:spPr>
            <a:xfrm>
              <a:off x="3947302" y="1044125"/>
              <a:ext cx="1227942" cy="108457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莲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" name="组合 11"/>
          <p:cNvGrpSpPr/>
          <p:nvPr/>
        </p:nvGrpSpPr>
        <p:grpSpPr>
          <a:xfrm>
            <a:off x="6305550" y="1909763"/>
            <a:ext cx="908050" cy="2112962"/>
            <a:chOff x="5066550" y="3023144"/>
            <a:chExt cx="1209598" cy="2818778"/>
          </a:xfrm>
        </p:grpSpPr>
        <p:pic>
          <p:nvPicPr>
            <p:cNvPr id="49188" name="Picture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95048" y="3222547"/>
              <a:ext cx="1181100" cy="261937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9189" name="TextBox 23"/>
            <p:cNvSpPr txBox="1"/>
            <p:nvPr/>
          </p:nvSpPr>
          <p:spPr>
            <a:xfrm>
              <a:off x="5066550" y="3023144"/>
              <a:ext cx="969901" cy="123152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蛙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" name="组合 10"/>
          <p:cNvGrpSpPr/>
          <p:nvPr/>
        </p:nvGrpSpPr>
        <p:grpSpPr>
          <a:xfrm rot="317213">
            <a:off x="5030788" y="1912938"/>
            <a:ext cx="1022350" cy="1731962"/>
            <a:chOff x="6372200" y="915326"/>
            <a:chExt cx="1363110" cy="2307221"/>
          </a:xfrm>
        </p:grpSpPr>
        <p:pic>
          <p:nvPicPr>
            <p:cNvPr id="49186" name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72200" y="986654"/>
              <a:ext cx="1363110" cy="223589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9187" name="TextBox 23"/>
            <p:cNvSpPr txBox="1"/>
            <p:nvPr/>
          </p:nvSpPr>
          <p:spPr>
            <a:xfrm rot="399044">
              <a:off x="6451543" y="915326"/>
              <a:ext cx="1228227" cy="123044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青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" name="组合 6"/>
          <p:cNvGrpSpPr/>
          <p:nvPr/>
        </p:nvGrpSpPr>
        <p:grpSpPr>
          <a:xfrm rot="-333416">
            <a:off x="4019550" y="1873250"/>
            <a:ext cx="842963" cy="1901825"/>
            <a:chOff x="4881262" y="869376"/>
            <a:chExt cx="1125802" cy="2535402"/>
          </a:xfrm>
        </p:grpSpPr>
        <p:pic>
          <p:nvPicPr>
            <p:cNvPr id="49184" name="Picture 6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881262" y="887076"/>
              <a:ext cx="1125802" cy="251770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9185" name="TextBox 23"/>
            <p:cNvSpPr txBox="1"/>
            <p:nvPr/>
          </p:nvSpPr>
          <p:spPr>
            <a:xfrm>
              <a:off x="4940013" y="869376"/>
              <a:ext cx="976542" cy="123107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春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" name="组合 8"/>
          <p:cNvGrpSpPr/>
          <p:nvPr/>
        </p:nvGrpSpPr>
        <p:grpSpPr>
          <a:xfrm rot="466839">
            <a:off x="1741488" y="1909763"/>
            <a:ext cx="922337" cy="2030412"/>
            <a:chOff x="2454303" y="916909"/>
            <a:chExt cx="1229528" cy="2706400"/>
          </a:xfrm>
        </p:grpSpPr>
        <p:pic>
          <p:nvPicPr>
            <p:cNvPr id="49182" name="Picture 7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536748" y="934606"/>
              <a:ext cx="1147083" cy="268870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9183" name="TextBox 23"/>
            <p:cNvSpPr txBox="1"/>
            <p:nvPr/>
          </p:nvSpPr>
          <p:spPr>
            <a:xfrm>
              <a:off x="2454303" y="916909"/>
              <a:ext cx="1227942" cy="123086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尖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" name="组合 9"/>
          <p:cNvGrpSpPr/>
          <p:nvPr/>
        </p:nvGrpSpPr>
        <p:grpSpPr>
          <a:xfrm rot="349235">
            <a:off x="2876550" y="1816100"/>
            <a:ext cx="920750" cy="1679575"/>
            <a:chOff x="3944124" y="968963"/>
            <a:chExt cx="1227942" cy="2238918"/>
          </a:xfrm>
        </p:grpSpPr>
        <p:pic>
          <p:nvPicPr>
            <p:cNvPr id="49180" name="Picture 9" descr="E:\王景然\崭新每一天\一头耕牛，每天更新\18春季项目\调研意见\吃水不忘挖井人\图片1_副本.png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02224" y="1061989"/>
              <a:ext cx="939552" cy="214589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9181" name="TextBox 23"/>
            <p:cNvSpPr txBox="1"/>
            <p:nvPr/>
          </p:nvSpPr>
          <p:spPr>
            <a:xfrm>
              <a:off x="3944124" y="968963"/>
              <a:ext cx="1227942" cy="123040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说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8" name="组合 11"/>
          <p:cNvGrpSpPr/>
          <p:nvPr/>
        </p:nvGrpSpPr>
        <p:grpSpPr>
          <a:xfrm>
            <a:off x="6218238" y="3140075"/>
            <a:ext cx="908050" cy="2112963"/>
            <a:chOff x="5066550" y="3023144"/>
            <a:chExt cx="1209598" cy="2818778"/>
          </a:xfrm>
        </p:grpSpPr>
        <p:pic>
          <p:nvPicPr>
            <p:cNvPr id="49178" name="Picture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95048" y="3222547"/>
              <a:ext cx="1181100" cy="261937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9179" name="TextBox 23"/>
            <p:cNvSpPr txBox="1"/>
            <p:nvPr/>
          </p:nvSpPr>
          <p:spPr>
            <a:xfrm>
              <a:off x="5066550" y="3023144"/>
              <a:ext cx="969901" cy="12315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冬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3" name="组合 10"/>
          <p:cNvGrpSpPr/>
          <p:nvPr/>
        </p:nvGrpSpPr>
        <p:grpSpPr>
          <a:xfrm rot="317213">
            <a:off x="4943475" y="3143250"/>
            <a:ext cx="1023938" cy="1731963"/>
            <a:chOff x="6372200" y="915326"/>
            <a:chExt cx="1363110" cy="2307221"/>
          </a:xfrm>
        </p:grpSpPr>
        <p:pic>
          <p:nvPicPr>
            <p:cNvPr id="49176" name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72200" y="986654"/>
              <a:ext cx="1363110" cy="223589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9177" name="TextBox 23"/>
            <p:cNvSpPr txBox="1"/>
            <p:nvPr/>
          </p:nvSpPr>
          <p:spPr>
            <a:xfrm rot="399044">
              <a:off x="6451543" y="915326"/>
              <a:ext cx="1228227" cy="123044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就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4" name="组合 6"/>
          <p:cNvGrpSpPr/>
          <p:nvPr/>
        </p:nvGrpSpPr>
        <p:grpSpPr>
          <a:xfrm rot="-333416">
            <a:off x="3932238" y="3101975"/>
            <a:ext cx="844550" cy="1901825"/>
            <a:chOff x="4881262" y="869376"/>
            <a:chExt cx="1125802" cy="2535402"/>
          </a:xfrm>
        </p:grpSpPr>
        <p:pic>
          <p:nvPicPr>
            <p:cNvPr id="49174" name="Picture 6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881262" y="887076"/>
              <a:ext cx="1125802" cy="251770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9175" name="TextBox 23"/>
            <p:cNvSpPr txBox="1"/>
            <p:nvPr/>
          </p:nvSpPr>
          <p:spPr>
            <a:xfrm>
              <a:off x="4940013" y="869376"/>
              <a:ext cx="976542" cy="123107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地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5" name="组合 8"/>
          <p:cNvGrpSpPr/>
          <p:nvPr/>
        </p:nvGrpSpPr>
        <p:grpSpPr>
          <a:xfrm rot="466839">
            <a:off x="1654175" y="3140075"/>
            <a:ext cx="923925" cy="2030413"/>
            <a:chOff x="2454303" y="916908"/>
            <a:chExt cx="1229528" cy="2706401"/>
          </a:xfrm>
        </p:grpSpPr>
        <p:pic>
          <p:nvPicPr>
            <p:cNvPr id="49172" name="Picture 7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536748" y="934606"/>
              <a:ext cx="1147083" cy="268870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9173" name="TextBox 23"/>
            <p:cNvSpPr txBox="1"/>
            <p:nvPr/>
          </p:nvSpPr>
          <p:spPr>
            <a:xfrm>
              <a:off x="2454303" y="916908"/>
              <a:ext cx="1227942" cy="123086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夏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6" name="组合 9"/>
          <p:cNvGrpSpPr/>
          <p:nvPr/>
        </p:nvGrpSpPr>
        <p:grpSpPr>
          <a:xfrm rot="349235">
            <a:off x="2790825" y="3044825"/>
            <a:ext cx="919163" cy="1681163"/>
            <a:chOff x="3944125" y="968963"/>
            <a:chExt cx="1227942" cy="2238918"/>
          </a:xfrm>
        </p:grpSpPr>
        <p:pic>
          <p:nvPicPr>
            <p:cNvPr id="49170" name="Picture 9" descr="E:\王景然\崭新每一天\一头耕牛，每天更新\18春季项目\调研意见\吃水不忘挖井人\图片1_副本.png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02224" y="1061989"/>
              <a:ext cx="939552" cy="214589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9171" name="TextBox 23"/>
            <p:cNvSpPr txBox="1"/>
            <p:nvPr/>
          </p:nvSpPr>
          <p:spPr>
            <a:xfrm>
              <a:off x="3944125" y="968963"/>
              <a:ext cx="1227942" cy="123040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弯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0"/>
                            </p:stCondLst>
                            <p:childTnLst>
                              <p:par>
                                <p:cTn id="4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0"/>
                            </p:stCondLst>
                            <p:childTnLst>
                              <p:par>
                                <p:cTn id="5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0"/>
                            </p:stCondLst>
                            <p:childTnLst>
                              <p:par>
                                <p:cTn id="5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0"/>
                            </p:stCondLst>
                            <p:childTnLst>
                              <p:par>
                                <p:cTn id="7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5000"/>
                            </p:stCondLst>
                            <p:childTnLst>
                              <p:par>
                                <p:cTn id="7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0000"/>
                            </p:stCondLst>
                            <p:childTnLst>
                              <p:par>
                                <p:cTn id="8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50178" name="图片 26627" descr="shenghuoyongpinsan2_0389"/>
          <p:cNvPicPr>
            <a:picLocks noChangeAspect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05488" y="3057525"/>
            <a:ext cx="1782762" cy="1762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0179" name="图片 26628" descr="shenghuoyongpinsan2_0389"/>
          <p:cNvPicPr>
            <a:picLocks noChangeAspect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0450" y="3003550"/>
            <a:ext cx="1782763" cy="1762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0180" name="图片 26629" descr="shenghuoyongpinsan2_0389"/>
          <p:cNvPicPr>
            <a:picLocks noChangeAspect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93838" y="3057525"/>
            <a:ext cx="1782762" cy="1762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" name="对角圆角矩形 26"/>
          <p:cNvSpPr/>
          <p:nvPr/>
        </p:nvSpPr>
        <p:spPr>
          <a:xfrm>
            <a:off x="412750" y="327025"/>
            <a:ext cx="3694113" cy="541338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marL="0" marR="0" lvl="0" indent="0" algn="ctr" defTabSz="5143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7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送生字宝宝回家。</a:t>
            </a:r>
            <a:endParaRPr kumimoji="0" lang="zh-CN" altLang="en-US" sz="27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4822" name="文本框 26631"/>
          <p:cNvSpPr txBox="1"/>
          <p:nvPr/>
        </p:nvSpPr>
        <p:spPr>
          <a:xfrm>
            <a:off x="1908175" y="2925763"/>
            <a:ext cx="903288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3000" b="1" kern="1200" cap="none" spc="0" normalizeH="0" baseline="0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三画</a:t>
            </a:r>
            <a:endParaRPr kumimoji="0" lang="zh-CN" altLang="en-US" sz="3000" b="1" kern="1200" cap="none" spc="0" normalizeH="0" baseline="0" noProof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4823" name="文本框 26632"/>
          <p:cNvSpPr txBox="1"/>
          <p:nvPr/>
        </p:nvSpPr>
        <p:spPr>
          <a:xfrm>
            <a:off x="4108450" y="2925763"/>
            <a:ext cx="901700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3000" b="1" kern="1200" cap="none" spc="0" normalizeH="0" baseline="0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四画</a:t>
            </a:r>
            <a:endParaRPr kumimoji="0" lang="zh-CN" altLang="en-US" sz="3000" b="1" kern="1200" cap="none" spc="0" normalizeH="0" baseline="0" noProof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4824" name="文本框 26633"/>
          <p:cNvSpPr txBox="1"/>
          <p:nvPr/>
        </p:nvSpPr>
        <p:spPr>
          <a:xfrm>
            <a:off x="6218238" y="2925763"/>
            <a:ext cx="901700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3000" b="1" kern="1200" cap="none" spc="0" normalizeH="0" baseline="0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五画</a:t>
            </a:r>
            <a:endParaRPr kumimoji="0" lang="zh-CN" altLang="en-US" sz="3000" b="1" kern="1200" cap="none" spc="0" normalizeH="0" baseline="0" noProof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635" name="文本框 26634"/>
          <p:cNvSpPr txBox="1"/>
          <p:nvPr/>
        </p:nvSpPr>
        <p:spPr>
          <a:xfrm>
            <a:off x="1819275" y="1717675"/>
            <a:ext cx="660400" cy="6985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" altLang="en-US" sz="4100" b="1" dirty="0">
                <a:latin typeface="Arial" panose="020B0604020202020204" pitchFamily="34" charset="0"/>
                <a:ea typeface="楷体" panose="02010609060101010101" pitchFamily="49" charset="-122"/>
              </a:rPr>
              <a:t>口</a:t>
            </a:r>
            <a:endParaRPr lang="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6636" name="文本框 26635"/>
          <p:cNvSpPr txBox="1"/>
          <p:nvPr/>
        </p:nvSpPr>
        <p:spPr>
          <a:xfrm>
            <a:off x="2520950" y="1704975"/>
            <a:ext cx="660400" cy="6985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" altLang="en-US" sz="4100" b="1" dirty="0">
                <a:latin typeface="Arial" panose="020B0604020202020204" pitchFamily="34" charset="0"/>
                <a:ea typeface="楷体" panose="02010609060101010101" pitchFamily="49" charset="-122"/>
              </a:rPr>
              <a:t>目</a:t>
            </a:r>
            <a:endParaRPr lang="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6637" name="文本框 26636"/>
          <p:cNvSpPr txBox="1"/>
          <p:nvPr/>
        </p:nvSpPr>
        <p:spPr>
          <a:xfrm>
            <a:off x="3276600" y="1717675"/>
            <a:ext cx="660400" cy="6985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" altLang="en-US" sz="4100" b="1" dirty="0">
                <a:latin typeface="Arial" panose="020B0604020202020204" pitchFamily="34" charset="0"/>
                <a:ea typeface="楷体" panose="02010609060101010101" pitchFamily="49" charset="-122"/>
              </a:rPr>
              <a:t>日</a:t>
            </a:r>
            <a:endParaRPr lang="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6638" name="文本框 26637"/>
          <p:cNvSpPr txBox="1"/>
          <p:nvPr/>
        </p:nvSpPr>
        <p:spPr>
          <a:xfrm>
            <a:off x="3979863" y="1717675"/>
            <a:ext cx="660400" cy="6985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" altLang="en-US" sz="4100" b="1" dirty="0">
                <a:latin typeface="Arial" panose="020B0604020202020204" pitchFamily="34" charset="0"/>
                <a:ea typeface="楷体" panose="02010609060101010101" pitchFamily="49" charset="-122"/>
              </a:rPr>
              <a:t>手</a:t>
            </a:r>
            <a:endParaRPr lang="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6640" name="文本框 26639"/>
          <p:cNvSpPr txBox="1"/>
          <p:nvPr/>
        </p:nvSpPr>
        <p:spPr>
          <a:xfrm>
            <a:off x="5221288" y="1717675"/>
            <a:ext cx="660400" cy="6985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" altLang="en-US" sz="4100" b="1" dirty="0">
                <a:latin typeface="Arial" panose="020B0604020202020204" pitchFamily="34" charset="0"/>
                <a:ea typeface="楷体" panose="02010609060101010101" pitchFamily="49" charset="-122"/>
              </a:rPr>
              <a:t>田</a:t>
            </a:r>
            <a:endParaRPr lang="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6641" name="文本框 26640"/>
          <p:cNvSpPr txBox="1"/>
          <p:nvPr/>
        </p:nvSpPr>
        <p:spPr>
          <a:xfrm>
            <a:off x="5922963" y="1665288"/>
            <a:ext cx="661987" cy="6985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" altLang="en-US" sz="4100" b="1" dirty="0">
                <a:latin typeface="Arial" panose="020B0604020202020204" pitchFamily="34" charset="0"/>
                <a:ea typeface="楷体" panose="02010609060101010101" pitchFamily="49" charset="-122"/>
              </a:rPr>
              <a:t>禾</a:t>
            </a:r>
            <a:endParaRPr lang="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6642" name="文本框 26641"/>
          <p:cNvSpPr txBox="1"/>
          <p:nvPr/>
        </p:nvSpPr>
        <p:spPr>
          <a:xfrm>
            <a:off x="6570663" y="1660525"/>
            <a:ext cx="519112" cy="69850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" altLang="en-US" sz="4100" b="1" dirty="0">
                <a:latin typeface="Arial" panose="020B0604020202020204" pitchFamily="34" charset="0"/>
                <a:ea typeface="楷体" panose="02010609060101010101" pitchFamily="49" charset="-122"/>
              </a:rPr>
              <a:t>山</a:t>
            </a:r>
            <a:endParaRPr lang="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6643" name="文本框 26642"/>
          <p:cNvSpPr txBox="1"/>
          <p:nvPr/>
        </p:nvSpPr>
        <p:spPr>
          <a:xfrm>
            <a:off x="7219950" y="1660525"/>
            <a:ext cx="660400" cy="6985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" altLang="en-US" sz="4100" b="1" dirty="0">
                <a:latin typeface="Arial" panose="020B0604020202020204" pitchFamily="34" charset="0"/>
                <a:ea typeface="楷体" panose="02010609060101010101" pitchFamily="49" charset="-122"/>
              </a:rPr>
              <a:t>口</a:t>
            </a:r>
            <a:endParaRPr lang="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052 -0.001574 L 0.082865 0.355833 " pathEditMode="relative" rAng="0" ptsTypes="">
                                      <p:cBhvr>
                                        <p:cTn id="6" dur="20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052 0.000000 L 0.368385 0.358426 " pathEditMode="relative" rAng="0" ptsTypes="">
                                      <p:cBhvr>
                                        <p:cTn id="10" dur="20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052 0.000000 L 0.066719 0.344537 " pathEditMode="relative" rAng="0" ptsTypes="">
                                      <p:cBhvr>
                                        <p:cTn id="14" dur="20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172813 0.360741 " pathEditMode="relative" rAng="0" ptsTypes="">
                                      <p:cBhvr>
                                        <p:cTn id="18" dur="2000" fill="hold"/>
                                        <p:tgtEl>
                                          <p:spTgt spid="26640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052 0.000000 L 0.040885 0.374907 " pathEditMode="relative" rAng="0" ptsTypes="">
                                      <p:cBhvr>
                                        <p:cTn id="22" dur="2000" fill="hold"/>
                                        <p:tgtEl>
                                          <p:spTgt spid="266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483438 0.356019 " pathEditMode="relative" rAng="0" ptsTypes="">
                                      <p:cBhvr>
                                        <p:cTn id="26" dur="2000" fill="hold"/>
                                        <p:tgtEl>
                                          <p:spTgt spid="266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33 0.000000 L -0.608802 0.360370 " pathEditMode="relative" rAng="0" ptsTypes="">
                                      <p:cBhvr>
                                        <p:cTn id="30" dur="20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49896 0.343056 " pathEditMode="relative" rAng="0" ptsTypes="">
                                      <p:cBhvr>
                                        <p:cTn id="34" dur="20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5" grpId="0"/>
      <p:bldP spid="26636" grpId="0"/>
      <p:bldP spid="26637" grpId="0"/>
      <p:bldP spid="26638" grpId="0"/>
      <p:bldP spid="26641" grpId="0"/>
      <p:bldP spid="26642" grpId="0"/>
      <p:bldP spid="26643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51202" name="图片 26627" descr="shenghuoyongpinsan2_0389"/>
          <p:cNvPicPr>
            <a:picLocks noChangeAspect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78550" y="2714625"/>
            <a:ext cx="1782763" cy="1762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03" name="图片 26628" descr="shenghuoyongpinsan2_0389"/>
          <p:cNvPicPr>
            <a:picLocks noChangeAspect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00500" y="2660650"/>
            <a:ext cx="1782763" cy="1762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04" name="图片 26629" descr="shenghuoyongpinsan2_0389"/>
          <p:cNvPicPr>
            <a:picLocks noChangeAspect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93888" y="2714625"/>
            <a:ext cx="1782762" cy="1762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" name="对角圆角矩形 26"/>
          <p:cNvSpPr/>
          <p:nvPr/>
        </p:nvSpPr>
        <p:spPr>
          <a:xfrm>
            <a:off x="306388" y="220663"/>
            <a:ext cx="3694113" cy="539750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marL="0" marR="0" lvl="0" indent="0" algn="ctr" defTabSz="5143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7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送生字宝宝回家。</a:t>
            </a:r>
            <a:endParaRPr kumimoji="0" lang="zh-CN" altLang="en-US" sz="27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4822" name="文本框 26631"/>
          <p:cNvSpPr txBox="1"/>
          <p:nvPr/>
        </p:nvSpPr>
        <p:spPr>
          <a:xfrm>
            <a:off x="2308225" y="2582863"/>
            <a:ext cx="903288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3000" b="1" kern="1200" cap="none" spc="0" normalizeH="0" baseline="0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二画</a:t>
            </a:r>
            <a:endParaRPr kumimoji="0" lang="zh-CN" altLang="en-US" sz="3000" b="1" kern="1200" cap="none" spc="0" normalizeH="0" baseline="0" noProof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4823" name="文本框 26632"/>
          <p:cNvSpPr txBox="1"/>
          <p:nvPr/>
        </p:nvSpPr>
        <p:spPr>
          <a:xfrm>
            <a:off x="4508500" y="2582863"/>
            <a:ext cx="901700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3000" b="1" kern="1200" cap="none" spc="0" normalizeH="0" baseline="0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三画</a:t>
            </a:r>
            <a:endParaRPr kumimoji="0" lang="zh-CN" altLang="en-US" sz="3000" b="1" kern="1200" cap="none" spc="0" normalizeH="0" baseline="0" noProof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4824" name="文本框 26633"/>
          <p:cNvSpPr txBox="1"/>
          <p:nvPr/>
        </p:nvSpPr>
        <p:spPr>
          <a:xfrm>
            <a:off x="6618288" y="2582863"/>
            <a:ext cx="901700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3000" b="1" kern="1200" cap="none" spc="0" normalizeH="0" baseline="0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四画</a:t>
            </a:r>
            <a:endParaRPr kumimoji="0" lang="zh-CN" altLang="en-US" sz="3000" b="1" kern="1200" cap="none" spc="0" normalizeH="0" baseline="0" noProof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635" name="文本框 26634"/>
          <p:cNvSpPr txBox="1"/>
          <p:nvPr/>
        </p:nvSpPr>
        <p:spPr>
          <a:xfrm>
            <a:off x="1908175" y="1346200"/>
            <a:ext cx="660400" cy="6985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" altLang="en-US" sz="4100" b="1" dirty="0">
                <a:latin typeface="Arial" panose="020B0604020202020204" pitchFamily="34" charset="0"/>
                <a:ea typeface="楷体" panose="02010609060101010101" pitchFamily="49" charset="-122"/>
              </a:rPr>
              <a:t>了</a:t>
            </a:r>
            <a:endParaRPr lang="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6636" name="文本框 26635"/>
          <p:cNvSpPr txBox="1"/>
          <p:nvPr/>
        </p:nvSpPr>
        <p:spPr>
          <a:xfrm>
            <a:off x="2698750" y="1346200"/>
            <a:ext cx="660400" cy="6985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" altLang="en-US" sz="4100" b="1" dirty="0">
                <a:latin typeface="Arial" panose="020B0604020202020204" pitchFamily="34" charset="0"/>
                <a:ea typeface="楷体" panose="02010609060101010101" pitchFamily="49" charset="-122"/>
              </a:rPr>
              <a:t>天</a:t>
            </a:r>
            <a:endParaRPr lang="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6637" name="文本框 26636"/>
          <p:cNvSpPr txBox="1"/>
          <p:nvPr/>
        </p:nvSpPr>
        <p:spPr>
          <a:xfrm>
            <a:off x="3490913" y="1346200"/>
            <a:ext cx="660400" cy="6985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" altLang="en-US" sz="4100" b="1" dirty="0">
                <a:latin typeface="Arial" panose="020B0604020202020204" pitchFamily="34" charset="0"/>
                <a:ea typeface="楷体" panose="02010609060101010101" pitchFamily="49" charset="-122"/>
              </a:rPr>
              <a:t>大</a:t>
            </a:r>
            <a:endParaRPr lang="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6638" name="文本框 26637"/>
          <p:cNvSpPr txBox="1"/>
          <p:nvPr/>
        </p:nvSpPr>
        <p:spPr>
          <a:xfrm>
            <a:off x="4281488" y="1346200"/>
            <a:ext cx="660400" cy="6985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" altLang="en-US" sz="4100" b="1" dirty="0">
                <a:latin typeface="Arial" panose="020B0604020202020204" pitchFamily="34" charset="0"/>
                <a:ea typeface="楷体" panose="02010609060101010101" pitchFamily="49" charset="-122"/>
              </a:rPr>
              <a:t>儿</a:t>
            </a:r>
            <a:endParaRPr lang="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6640" name="文本框 26639"/>
          <p:cNvSpPr txBox="1"/>
          <p:nvPr/>
        </p:nvSpPr>
        <p:spPr>
          <a:xfrm>
            <a:off x="5073650" y="1346200"/>
            <a:ext cx="660400" cy="6985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" altLang="en-US" sz="4100" b="1" dirty="0">
                <a:latin typeface="Arial" panose="020B0604020202020204" pitchFamily="34" charset="0"/>
                <a:ea typeface="楷体" panose="02010609060101010101" pitchFamily="49" charset="-122"/>
              </a:rPr>
              <a:t>女</a:t>
            </a:r>
            <a:endParaRPr lang="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6641" name="文本框 26640"/>
          <p:cNvSpPr txBox="1"/>
          <p:nvPr/>
        </p:nvSpPr>
        <p:spPr>
          <a:xfrm>
            <a:off x="5865813" y="1346200"/>
            <a:ext cx="661987" cy="6985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" altLang="en-US" sz="4100" b="1" dirty="0">
                <a:latin typeface="Arial" panose="020B0604020202020204" pitchFamily="34" charset="0"/>
                <a:ea typeface="楷体" panose="02010609060101010101" pitchFamily="49" charset="-122"/>
              </a:rPr>
              <a:t>开</a:t>
            </a:r>
            <a:endParaRPr lang="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6642" name="文本框 26641"/>
          <p:cNvSpPr txBox="1"/>
          <p:nvPr/>
        </p:nvSpPr>
        <p:spPr>
          <a:xfrm>
            <a:off x="6657975" y="1346200"/>
            <a:ext cx="519113" cy="69850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" altLang="en-US" sz="4100" b="1" dirty="0">
                <a:latin typeface="Arial" panose="020B0604020202020204" pitchFamily="34" charset="0"/>
                <a:ea typeface="楷体" panose="02010609060101010101" pitchFamily="49" charset="-122"/>
              </a:rPr>
              <a:t>人</a:t>
            </a:r>
            <a:endParaRPr lang="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6643" name="文本框 26642"/>
          <p:cNvSpPr txBox="1"/>
          <p:nvPr/>
        </p:nvSpPr>
        <p:spPr>
          <a:xfrm>
            <a:off x="7308850" y="1346200"/>
            <a:ext cx="660400" cy="6985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" altLang="en-US" sz="4100" b="1" dirty="0">
                <a:latin typeface="Arial" panose="020B0604020202020204" pitchFamily="34" charset="0"/>
                <a:ea typeface="楷体" panose="02010609060101010101" pitchFamily="49" charset="-122"/>
              </a:rPr>
              <a:t>子</a:t>
            </a:r>
            <a:endParaRPr lang="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052 -0.001574 L 0.082865 0.355833 " pathEditMode="relative" rAng="0" ptsTypes="">
                                      <p:cBhvr>
                                        <p:cTn id="6" dur="20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3.7037E-7 L 0.40503 0.4083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200" y="20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3.7037E-7 L 0.08993 0.3944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00" y="19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3.7037E-7 L -0.21701 0.4222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00" y="21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2.34568E-6 L 0.22414 0.4089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6640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00" y="20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3.7037E-7 L 0.09011 0.3802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66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00" y="19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483438 0.356019 " pathEditMode="relative" rAng="0" ptsTypes="">
                                      <p:cBhvr>
                                        <p:cTn id="30" dur="2000" fill="hold"/>
                                        <p:tgtEl>
                                          <p:spTgt spid="266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7037E-7 L -0.2882 0.38025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00" y="19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5" grpId="0"/>
      <p:bldP spid="26636" grpId="0"/>
      <p:bldP spid="26637" grpId="0"/>
      <p:bldP spid="26638" grpId="0"/>
      <p:bldP spid="26641" grpId="0"/>
      <p:bldP spid="26642" grpId="0"/>
      <p:bldP spid="2664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grpSp>
        <p:nvGrpSpPr>
          <p:cNvPr id="14" name="组合 3"/>
          <p:cNvGrpSpPr/>
          <p:nvPr/>
        </p:nvGrpSpPr>
        <p:grpSpPr>
          <a:xfrm>
            <a:off x="-42" y="223799"/>
            <a:ext cx="1884998" cy="422627"/>
            <a:chOff x="458" y="988"/>
            <a:chExt cx="4134" cy="101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" name="流程图: 延期 14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0" b="0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文本框 14">
              <a:hlinkClick r:id="rId2" action="ppaction://hlinkfile"/>
            </p:cNvPr>
            <p:cNvSpPr txBox="1"/>
            <p:nvPr/>
          </p:nvSpPr>
          <p:spPr>
            <a:xfrm>
              <a:off x="458" y="1005"/>
              <a:ext cx="3688" cy="99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100" b="1" i="0" u="none" strike="noStrike" kern="1200" cap="none" spc="0" normalizeH="0" baseline="0" noProof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会认的字</a:t>
              </a:r>
              <a:endParaRPr kumimoji="0" lang="en-US" altLang="zh-CN" sz="21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</p:grpSp>
      <p:sp>
        <p:nvSpPr>
          <p:cNvPr id="13321" name="Text Box 11"/>
          <p:cNvSpPr txBox="1"/>
          <p:nvPr/>
        </p:nvSpPr>
        <p:spPr>
          <a:xfrm>
            <a:off x="898112" y="1164663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秋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57" name="Text Box 11"/>
          <p:cNvSpPr txBox="1"/>
          <p:nvPr/>
        </p:nvSpPr>
        <p:spPr>
          <a:xfrm>
            <a:off x="2003012" y="1174188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气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58" name="Text Box 11"/>
          <p:cNvSpPr txBox="1"/>
          <p:nvPr/>
        </p:nvSpPr>
        <p:spPr>
          <a:xfrm>
            <a:off x="3069812" y="1183712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了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59" name="Text Box 11"/>
          <p:cNvSpPr txBox="1"/>
          <p:nvPr/>
        </p:nvSpPr>
        <p:spPr>
          <a:xfrm>
            <a:off x="4136612" y="1174188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树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60" name="Text Box 11"/>
          <p:cNvSpPr txBox="1"/>
          <p:nvPr/>
        </p:nvSpPr>
        <p:spPr>
          <a:xfrm>
            <a:off x="5241512" y="1183712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叶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61" name="Text Box 11"/>
          <p:cNvSpPr txBox="1"/>
          <p:nvPr/>
        </p:nvSpPr>
        <p:spPr>
          <a:xfrm>
            <a:off x="6308312" y="1193238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片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62" name="Text Box 11"/>
          <p:cNvSpPr txBox="1"/>
          <p:nvPr/>
        </p:nvSpPr>
        <p:spPr>
          <a:xfrm>
            <a:off x="898112" y="2462602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飞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63" name="Text Box 11"/>
          <p:cNvSpPr txBox="1"/>
          <p:nvPr/>
        </p:nvSpPr>
        <p:spPr>
          <a:xfrm>
            <a:off x="2003012" y="2472127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会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64" name="Text Box 11"/>
          <p:cNvSpPr txBox="1"/>
          <p:nvPr/>
        </p:nvSpPr>
        <p:spPr>
          <a:xfrm>
            <a:off x="3069812" y="2481652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个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68" name="Text Box 11"/>
          <p:cNvSpPr txBox="1"/>
          <p:nvPr/>
        </p:nvSpPr>
        <p:spPr>
          <a:xfrm>
            <a:off x="7356062" y="1199586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大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76" name="云形标注 75"/>
          <p:cNvSpPr/>
          <p:nvPr/>
        </p:nvSpPr>
        <p:spPr>
          <a:xfrm>
            <a:off x="5353050" y="2555875"/>
            <a:ext cx="3151188" cy="1020763"/>
          </a:xfrm>
          <a:prstGeom prst="cloudCallout">
            <a:avLst>
              <a:gd name="adj1" fmla="val -67362"/>
              <a:gd name="adj2" fmla="val 51493"/>
            </a:avLst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1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你能把这些生字都读正确吗？</a:t>
            </a:r>
            <a:endParaRPr kumimoji="0" lang="zh-CN" altLang="en-US" sz="21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178" name="图片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675" y="3576638"/>
            <a:ext cx="1530350" cy="12557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1028700" y="703263"/>
            <a:ext cx="8583613" cy="4381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2400" dirty="0">
                <a:latin typeface="汉语拼音" pitchFamily="34" charset="0"/>
                <a:cs typeface="汉语拼音" pitchFamily="34" charset="0"/>
              </a:rPr>
              <a:t>qiū         qì	      le       shù        yè       pi</a:t>
            </a:r>
            <a:r>
              <a:rPr lang="zh-CN" altLang="en-US" sz="2400" dirty="0">
                <a:latin typeface="汉语拼音" pitchFamily="34" charset="0"/>
                <a:ea typeface="汉语拼音" pitchFamily="34" charset="0"/>
              </a:rPr>
              <a:t>à</a:t>
            </a:r>
            <a:r>
              <a:rPr lang="zh-CN" altLang="en-US" sz="2400" dirty="0">
                <a:latin typeface="汉语拼音" pitchFamily="34" charset="0"/>
                <a:cs typeface="汉语拼音" pitchFamily="34" charset="0"/>
              </a:rPr>
              <a:t>n	  d</a:t>
            </a:r>
            <a:r>
              <a:rPr lang="zh-CN" altLang="en-US" sz="2400" dirty="0">
                <a:latin typeface="汉语拼音" pitchFamily="34" charset="0"/>
                <a:ea typeface="汉语拼音" pitchFamily="34" charset="0"/>
              </a:rPr>
              <a:t>à</a:t>
            </a:r>
            <a:endParaRPr lang="zh-CN" altLang="en-US" sz="24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65213" y="2062163"/>
            <a:ext cx="4875212" cy="4381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2400" dirty="0">
                <a:latin typeface="汉语拼音" pitchFamily="34" charset="0"/>
                <a:cs typeface="汉语拼音" pitchFamily="34" charset="0"/>
              </a:rPr>
              <a:t>fēi 	  huì	     gè			</a:t>
            </a:r>
            <a:endParaRPr lang="zh-CN" altLang="en-US" sz="2400" dirty="0">
              <a:latin typeface="汉语拼音" pitchFamily="34" charset="0"/>
              <a:ea typeface="汉语拼音" pitchFamily="34" charset="0"/>
            </a:endParaRPr>
          </a:p>
        </p:txBody>
      </p:sp>
      <p:graphicFrame>
        <p:nvGraphicFramePr>
          <p:cNvPr id="30" name="表格 29"/>
          <p:cNvGraphicFramePr/>
          <p:nvPr/>
        </p:nvGraphicFramePr>
        <p:xfrm>
          <a:off x="6848475" y="3762375"/>
          <a:ext cx="1779588" cy="127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9302"/>
                <a:gridCol w="940286"/>
              </a:tblGrid>
              <a:tr h="274492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2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字音</a:t>
                      </a:r>
                      <a:endParaRPr lang="zh-CN" altLang="en-US" sz="12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456" marR="91456" marT="45749" marB="45749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2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汉字</a:t>
                      </a:r>
                      <a:endParaRPr lang="zh-CN" altLang="en-US" sz="12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91456" marR="91456" marT="45749" marB="45749"/>
                </a:tc>
              </a:tr>
              <a:tr h="262102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0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三拼音节</a:t>
                      </a:r>
                      <a:endParaRPr lang="zh-CN" altLang="en-US" sz="10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456" marR="91456" marT="45749" marB="45749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zh-CN" sz="10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片</a:t>
                      </a:r>
                      <a:endParaRPr lang="zh-CN" altLang="zh-CN" sz="10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91456" marR="91456" marT="45749" marB="45749"/>
                </a:tc>
              </a:tr>
              <a:tr h="244469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0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前鼻音</a:t>
                      </a:r>
                      <a:endParaRPr lang="zh-CN" altLang="en-US" sz="10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456" marR="91456" marT="45749" marB="45749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0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片</a:t>
                      </a:r>
                      <a:endParaRPr lang="zh-CN" altLang="en-US" sz="10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456" marR="91456" marT="45749" marB="45749"/>
                </a:tc>
              </a:tr>
              <a:tr h="244469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0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边音</a:t>
                      </a:r>
                      <a:endParaRPr lang="zh-CN" altLang="en-US" sz="10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456" marR="91456" marT="45749" marB="45749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0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了</a:t>
                      </a:r>
                      <a:endParaRPr lang="zh-CN" altLang="en-US" sz="10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456" marR="91456" marT="45749" marB="45749"/>
                </a:tc>
              </a:tr>
              <a:tr h="244469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0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饶舌音</a:t>
                      </a:r>
                      <a:endParaRPr lang="zh-CN" altLang="en-US" sz="10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456" marR="91456" marT="45749" marB="45749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0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树</a:t>
                      </a:r>
                      <a:endParaRPr lang="zh-CN" altLang="en-US" sz="10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456" marR="91456" marT="45749" marB="45749"/>
                </a:tc>
              </a:tr>
            </a:tbl>
          </a:graphicData>
        </a:graphic>
      </p:graphicFrame>
    </p:spTree>
    <p:custDataLst>
      <p:tags r:id="rId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7" name="对角圆角矩形 26"/>
          <p:cNvSpPr/>
          <p:nvPr/>
        </p:nvSpPr>
        <p:spPr>
          <a:xfrm>
            <a:off x="142875" y="127000"/>
            <a:ext cx="3603625" cy="431800"/>
          </a:xfrm>
          <a:prstGeom prst="round2DiagRect">
            <a:avLst/>
          </a:prstGeom>
          <a:ln w="12700">
            <a:solidFill>
              <a:srgbClr val="CCECFF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7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碰一碰，读一读</a:t>
            </a:r>
            <a:endParaRPr kumimoji="0" lang="zh-CN" altLang="en-US" sz="27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52227" name="Group 8"/>
          <p:cNvGrpSpPr/>
          <p:nvPr/>
        </p:nvGrpSpPr>
        <p:grpSpPr>
          <a:xfrm>
            <a:off x="1763713" y="896938"/>
            <a:ext cx="1160462" cy="1082675"/>
            <a:chOff x="0" y="0"/>
            <a:chExt cx="1111" cy="1111"/>
          </a:xfrm>
        </p:grpSpPr>
        <p:pic>
          <p:nvPicPr>
            <p:cNvPr id="52273" name="Picture 9" descr="辣椒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111" cy="11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2274" name="Rectangle 10"/>
            <p:cNvSpPr/>
            <p:nvPr/>
          </p:nvSpPr>
          <p:spPr>
            <a:xfrm>
              <a:off x="341" y="479"/>
              <a:ext cx="491" cy="56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defTabSz="514350"/>
              <a:r>
                <a:rPr lang="zh-CN" altLang="en-US" sz="3000" b="1" dirty="0">
                  <a:latin typeface="Arial" panose="020B0604020202020204" pitchFamily="34" charset="0"/>
                  <a:ea typeface="楷体" panose="02010609060101010101" pitchFamily="49" charset="-122"/>
                </a:rPr>
                <a:t>子</a:t>
              </a:r>
              <a:endParaRPr lang="zh-CN" altLang="en-US" sz="3000" b="1" dirty="0">
                <a:latin typeface="Arial" panose="020B0604020202020204" pitchFamily="34" charset="0"/>
                <a:ea typeface="楷体" panose="02010609060101010101" pitchFamily="49" charset="-122"/>
              </a:endParaRPr>
            </a:p>
          </p:txBody>
        </p:sp>
      </p:grpSp>
      <p:grpSp>
        <p:nvGrpSpPr>
          <p:cNvPr id="96267" name="Group 11"/>
          <p:cNvGrpSpPr/>
          <p:nvPr/>
        </p:nvGrpSpPr>
        <p:grpSpPr>
          <a:xfrm>
            <a:off x="3205163" y="896938"/>
            <a:ext cx="1079500" cy="1133475"/>
            <a:chOff x="0" y="0"/>
            <a:chExt cx="1111" cy="1111"/>
          </a:xfrm>
        </p:grpSpPr>
        <p:pic>
          <p:nvPicPr>
            <p:cNvPr id="52271" name="Picture 12" descr="辣椒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111" cy="11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2272" name="Rectangle 13"/>
            <p:cNvSpPr/>
            <p:nvPr/>
          </p:nvSpPr>
          <p:spPr>
            <a:xfrm>
              <a:off x="341" y="478"/>
              <a:ext cx="587" cy="54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defTabSz="514350"/>
              <a:r>
                <a:rPr lang="zh-CN" altLang="en-US" sz="3000" b="1" dirty="0">
                  <a:latin typeface="Century Gothic" panose="020B0502020202020204" pitchFamily="34" charset="0"/>
                  <a:ea typeface="楷体" panose="02010609060101010101" pitchFamily="49" charset="-122"/>
                </a:rPr>
                <a:t>女</a:t>
              </a:r>
              <a:endParaRPr lang="zh-CN" altLang="en-US" sz="3000" b="1" dirty="0">
                <a:latin typeface="Century Gothic" panose="020B0502020202020204" pitchFamily="34" charset="0"/>
                <a:ea typeface="楷体" panose="02010609060101010101" pitchFamily="49" charset="-122"/>
              </a:endParaRPr>
            </a:p>
          </p:txBody>
        </p:sp>
      </p:grpSp>
      <p:grpSp>
        <p:nvGrpSpPr>
          <p:cNvPr id="52229" name="Group 14"/>
          <p:cNvGrpSpPr/>
          <p:nvPr/>
        </p:nvGrpSpPr>
        <p:grpSpPr>
          <a:xfrm>
            <a:off x="4684713" y="896938"/>
            <a:ext cx="960437" cy="963612"/>
            <a:chOff x="0" y="0"/>
            <a:chExt cx="1111" cy="1127"/>
          </a:xfrm>
        </p:grpSpPr>
        <p:pic>
          <p:nvPicPr>
            <p:cNvPr id="52269" name="Picture 15" descr="辣椒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111" cy="11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2270" name="Rectangle 16"/>
            <p:cNvSpPr/>
            <p:nvPr/>
          </p:nvSpPr>
          <p:spPr>
            <a:xfrm>
              <a:off x="341" y="478"/>
              <a:ext cx="535" cy="64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defTabSz="514350"/>
              <a:r>
                <a:rPr lang="zh-CN" altLang="en-US" sz="3000" b="1" dirty="0">
                  <a:latin typeface="Century Gothic" panose="020B0502020202020204" pitchFamily="34" charset="0"/>
                  <a:ea typeface="楷体" panose="02010609060101010101" pitchFamily="49" charset="-122"/>
                </a:rPr>
                <a:t>大</a:t>
              </a:r>
              <a:endParaRPr lang="zh-CN" altLang="en-US" sz="3000" b="1" dirty="0">
                <a:latin typeface="Century Gothic" panose="020B0502020202020204" pitchFamily="34" charset="0"/>
                <a:ea typeface="楷体" panose="02010609060101010101" pitchFamily="49" charset="-122"/>
              </a:endParaRPr>
            </a:p>
          </p:txBody>
        </p:sp>
      </p:grpSp>
      <p:grpSp>
        <p:nvGrpSpPr>
          <p:cNvPr id="52230" name="Group 17"/>
          <p:cNvGrpSpPr/>
          <p:nvPr/>
        </p:nvGrpSpPr>
        <p:grpSpPr>
          <a:xfrm>
            <a:off x="1763713" y="1816100"/>
            <a:ext cx="1120775" cy="1057275"/>
            <a:chOff x="0" y="0"/>
            <a:chExt cx="1111" cy="1111"/>
          </a:xfrm>
        </p:grpSpPr>
        <p:pic>
          <p:nvPicPr>
            <p:cNvPr id="52267" name="Picture 18" descr="辣椒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111" cy="11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2268" name="Rectangle 19"/>
            <p:cNvSpPr/>
            <p:nvPr/>
          </p:nvSpPr>
          <p:spPr>
            <a:xfrm>
              <a:off x="341" y="478"/>
              <a:ext cx="491" cy="58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defTabSz="514350"/>
              <a:r>
                <a:rPr lang="zh-CN" altLang="en-US" sz="3000" b="1" dirty="0">
                  <a:latin typeface="Century Gothic" panose="020B0502020202020204" pitchFamily="34" charset="0"/>
                  <a:ea typeface="楷体" panose="02010609060101010101" pitchFamily="49" charset="-122"/>
                </a:rPr>
                <a:t>里</a:t>
              </a:r>
              <a:endParaRPr lang="zh-CN" altLang="en-US" sz="3000" b="1" dirty="0">
                <a:latin typeface="Century Gothic" panose="020B0502020202020204" pitchFamily="34" charset="0"/>
                <a:ea typeface="楷体" panose="02010609060101010101" pitchFamily="49" charset="-122"/>
              </a:endParaRPr>
            </a:p>
          </p:txBody>
        </p:sp>
      </p:grpSp>
      <p:grpSp>
        <p:nvGrpSpPr>
          <p:cNvPr id="52231" name="Group 20"/>
          <p:cNvGrpSpPr/>
          <p:nvPr/>
        </p:nvGrpSpPr>
        <p:grpSpPr>
          <a:xfrm>
            <a:off x="1763713" y="2733675"/>
            <a:ext cx="1162050" cy="1012825"/>
            <a:chOff x="0" y="0"/>
            <a:chExt cx="1111" cy="1111"/>
          </a:xfrm>
        </p:grpSpPr>
        <p:pic>
          <p:nvPicPr>
            <p:cNvPr id="52265" name="Picture 21" descr="辣椒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111" cy="11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2266" name="Rectangle 22"/>
            <p:cNvSpPr/>
            <p:nvPr/>
          </p:nvSpPr>
          <p:spPr>
            <a:xfrm>
              <a:off x="341" y="476"/>
              <a:ext cx="546" cy="60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defTabSz="514350"/>
              <a:r>
                <a:rPr lang="zh-CN" altLang="en-US" sz="3000" b="1" dirty="0">
                  <a:latin typeface="Century Gothic" panose="020B0502020202020204" pitchFamily="34" charset="0"/>
                  <a:ea typeface="楷体" panose="02010609060101010101" pitchFamily="49" charset="-122"/>
                </a:rPr>
                <a:t>江</a:t>
              </a:r>
              <a:endParaRPr lang="zh-CN" altLang="en-US" sz="3000" b="1" dirty="0">
                <a:latin typeface="Century Gothic" panose="020B0502020202020204" pitchFamily="34" charset="0"/>
                <a:ea typeface="楷体" panose="02010609060101010101" pitchFamily="49" charset="-122"/>
              </a:endParaRPr>
            </a:p>
          </p:txBody>
        </p:sp>
      </p:grpSp>
      <p:grpSp>
        <p:nvGrpSpPr>
          <p:cNvPr id="52232" name="Group 23"/>
          <p:cNvGrpSpPr/>
          <p:nvPr/>
        </p:nvGrpSpPr>
        <p:grpSpPr>
          <a:xfrm>
            <a:off x="4684713" y="1879600"/>
            <a:ext cx="1052512" cy="968375"/>
            <a:chOff x="0" y="0"/>
            <a:chExt cx="1111" cy="1111"/>
          </a:xfrm>
        </p:grpSpPr>
        <p:pic>
          <p:nvPicPr>
            <p:cNvPr id="52263" name="Picture 24" descr="辣椒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111" cy="11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2264" name="Rectangle 25"/>
            <p:cNvSpPr/>
            <p:nvPr/>
          </p:nvSpPr>
          <p:spPr>
            <a:xfrm>
              <a:off x="341" y="267"/>
              <a:ext cx="497" cy="63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defTabSz="514350"/>
              <a:r>
                <a:rPr lang="zh-CN" altLang="en-US" sz="3000" b="1" dirty="0">
                  <a:latin typeface="黑体" panose="02010609060101010101" pitchFamily="49" charset="-122"/>
                  <a:ea typeface="楷体" panose="02010609060101010101" pitchFamily="49" charset="-122"/>
                </a:rPr>
                <a:t>树</a:t>
              </a:r>
              <a:endParaRPr lang="zh-CN" altLang="en-US" sz="3000" b="1" dirty="0">
                <a:latin typeface="黑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2233" name="Group 26"/>
          <p:cNvGrpSpPr/>
          <p:nvPr/>
        </p:nvGrpSpPr>
        <p:grpSpPr>
          <a:xfrm>
            <a:off x="4684713" y="2755900"/>
            <a:ext cx="1057275" cy="1020763"/>
            <a:chOff x="0" y="0"/>
            <a:chExt cx="1111" cy="1111"/>
          </a:xfrm>
        </p:grpSpPr>
        <p:pic>
          <p:nvPicPr>
            <p:cNvPr id="52261" name="Picture 27" descr="辣椒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111" cy="11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2262" name="Rectangle 28"/>
            <p:cNvSpPr/>
            <p:nvPr/>
          </p:nvSpPr>
          <p:spPr>
            <a:xfrm>
              <a:off x="341" y="478"/>
              <a:ext cx="535" cy="60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defTabSz="514350"/>
              <a:r>
                <a:rPr lang="zh-CN" altLang="en-US" sz="3000" b="1" dirty="0">
                  <a:latin typeface="Century Gothic" panose="020B0502020202020204" pitchFamily="34" charset="0"/>
                  <a:ea typeface="楷体" panose="02010609060101010101" pitchFamily="49" charset="-122"/>
                </a:rPr>
                <a:t>莲</a:t>
              </a:r>
              <a:endParaRPr lang="zh-CN" altLang="en-US" sz="3000" b="1" dirty="0">
                <a:latin typeface="Century Gothic" panose="020B0502020202020204" pitchFamily="34" charset="0"/>
                <a:ea typeface="楷体" panose="02010609060101010101" pitchFamily="49" charset="-122"/>
              </a:endParaRPr>
            </a:p>
          </p:txBody>
        </p:sp>
      </p:grpSp>
      <p:grpSp>
        <p:nvGrpSpPr>
          <p:cNvPr id="96285" name="Group 29"/>
          <p:cNvGrpSpPr/>
          <p:nvPr/>
        </p:nvGrpSpPr>
        <p:grpSpPr>
          <a:xfrm>
            <a:off x="6300788" y="896938"/>
            <a:ext cx="1000125" cy="927100"/>
            <a:chOff x="0" y="0"/>
            <a:chExt cx="1111" cy="1141"/>
          </a:xfrm>
        </p:grpSpPr>
        <p:pic>
          <p:nvPicPr>
            <p:cNvPr id="52259" name="Picture 30" descr="辣椒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111" cy="11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2260" name="Rectangle 31"/>
            <p:cNvSpPr/>
            <p:nvPr/>
          </p:nvSpPr>
          <p:spPr>
            <a:xfrm>
              <a:off x="341" y="458"/>
              <a:ext cx="409" cy="68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defTabSz="514350"/>
              <a:r>
                <a:rPr lang="zh-CN" altLang="en-US" sz="3000" b="1" dirty="0">
                  <a:latin typeface="黑体" panose="02010609060101010101" pitchFamily="49" charset="-122"/>
                  <a:ea typeface="楷体" panose="02010609060101010101" pitchFamily="49" charset="-122"/>
                </a:rPr>
                <a:t>人</a:t>
              </a:r>
              <a:endParaRPr lang="zh-CN" altLang="en-US" sz="3000" b="1" dirty="0">
                <a:latin typeface="黑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96288" name="Group 32"/>
          <p:cNvGrpSpPr/>
          <p:nvPr/>
        </p:nvGrpSpPr>
        <p:grpSpPr>
          <a:xfrm>
            <a:off x="3205163" y="1870075"/>
            <a:ext cx="1079500" cy="1016000"/>
            <a:chOff x="0" y="0"/>
            <a:chExt cx="1111" cy="1111"/>
          </a:xfrm>
        </p:grpSpPr>
        <p:pic>
          <p:nvPicPr>
            <p:cNvPr id="52257" name="Picture 33" descr="辣椒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111" cy="11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2258" name="Rectangle 34"/>
            <p:cNvSpPr/>
            <p:nvPr/>
          </p:nvSpPr>
          <p:spPr>
            <a:xfrm>
              <a:off x="341" y="478"/>
              <a:ext cx="587" cy="60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defTabSz="514350"/>
              <a:r>
                <a:rPr lang="zh-CN" altLang="en-US" sz="3000" b="1" dirty="0">
                  <a:latin typeface="Century Gothic" panose="020B0502020202020204" pitchFamily="34" charset="0"/>
                  <a:ea typeface="楷体" panose="02010609060101010101" pitchFamily="49" charset="-122"/>
                </a:rPr>
                <a:t>头</a:t>
              </a:r>
              <a:endParaRPr lang="zh-CN" altLang="en-US" sz="3000" b="1" dirty="0">
                <a:latin typeface="Century Gothic" panose="020B0502020202020204" pitchFamily="34" charset="0"/>
                <a:ea typeface="楷体" panose="02010609060101010101" pitchFamily="49" charset="-122"/>
              </a:endParaRPr>
            </a:p>
          </p:txBody>
        </p:sp>
      </p:grpSp>
      <p:grpSp>
        <p:nvGrpSpPr>
          <p:cNvPr id="96291" name="Group 35"/>
          <p:cNvGrpSpPr/>
          <p:nvPr/>
        </p:nvGrpSpPr>
        <p:grpSpPr>
          <a:xfrm>
            <a:off x="6300788" y="1836738"/>
            <a:ext cx="973137" cy="947737"/>
            <a:chOff x="0" y="0"/>
            <a:chExt cx="1111" cy="1147"/>
          </a:xfrm>
        </p:grpSpPr>
        <p:pic>
          <p:nvPicPr>
            <p:cNvPr id="52255" name="Picture 36" descr="辣椒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111" cy="11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2256" name="Rectangle 37"/>
            <p:cNvSpPr/>
            <p:nvPr/>
          </p:nvSpPr>
          <p:spPr>
            <a:xfrm>
              <a:off x="341" y="477"/>
              <a:ext cx="535" cy="67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defTabSz="514350"/>
              <a:r>
                <a:rPr lang="zh-CN" altLang="en-US" sz="3000" b="1" dirty="0">
                  <a:latin typeface="Century Gothic" panose="020B0502020202020204" pitchFamily="34" charset="0"/>
                  <a:ea typeface="楷体" panose="02010609060101010101" pitchFamily="49" charset="-122"/>
                </a:rPr>
                <a:t>叶</a:t>
              </a:r>
              <a:endParaRPr lang="zh-CN" altLang="en-US" sz="3000" b="1" dirty="0">
                <a:latin typeface="Century Gothic" panose="020B0502020202020204" pitchFamily="34" charset="0"/>
                <a:ea typeface="楷体" panose="02010609060101010101" pitchFamily="49" charset="-122"/>
              </a:endParaRPr>
            </a:p>
          </p:txBody>
        </p:sp>
      </p:grpSp>
      <p:grpSp>
        <p:nvGrpSpPr>
          <p:cNvPr id="96294" name="Group 38"/>
          <p:cNvGrpSpPr/>
          <p:nvPr/>
        </p:nvGrpSpPr>
        <p:grpSpPr>
          <a:xfrm>
            <a:off x="3205163" y="2679700"/>
            <a:ext cx="1079500" cy="1065213"/>
            <a:chOff x="0" y="0"/>
            <a:chExt cx="1111" cy="1111"/>
          </a:xfrm>
        </p:grpSpPr>
        <p:pic>
          <p:nvPicPr>
            <p:cNvPr id="52253" name="Picture 39" descr="辣椒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111" cy="11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2254" name="Rectangle 40"/>
            <p:cNvSpPr/>
            <p:nvPr/>
          </p:nvSpPr>
          <p:spPr>
            <a:xfrm>
              <a:off x="341" y="476"/>
              <a:ext cx="465" cy="57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defTabSz="514350"/>
              <a:r>
                <a:rPr lang="zh-CN" altLang="en-US" sz="3000" b="1" dirty="0">
                  <a:latin typeface="Century Gothic" panose="020B0502020202020204" pitchFamily="34" charset="0"/>
                  <a:ea typeface="楷体" panose="02010609060101010101" pitchFamily="49" charset="-122"/>
                </a:rPr>
                <a:t>南</a:t>
              </a:r>
              <a:endParaRPr lang="zh-CN" altLang="en-US" sz="3000" b="1" dirty="0">
                <a:latin typeface="Century Gothic" panose="020B0502020202020204" pitchFamily="34" charset="0"/>
                <a:ea typeface="楷体" panose="02010609060101010101" pitchFamily="49" charset="-122"/>
              </a:endParaRPr>
            </a:p>
          </p:txBody>
        </p:sp>
      </p:grpSp>
      <p:grpSp>
        <p:nvGrpSpPr>
          <p:cNvPr id="96297" name="Group 41"/>
          <p:cNvGrpSpPr/>
          <p:nvPr/>
        </p:nvGrpSpPr>
        <p:grpSpPr>
          <a:xfrm>
            <a:off x="6300788" y="2733675"/>
            <a:ext cx="973137" cy="968375"/>
            <a:chOff x="0" y="0"/>
            <a:chExt cx="1111" cy="1117"/>
          </a:xfrm>
        </p:grpSpPr>
        <p:pic>
          <p:nvPicPr>
            <p:cNvPr id="52251" name="Picture 42" descr="辣椒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111" cy="11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2252" name="Rectangle 43"/>
            <p:cNvSpPr/>
            <p:nvPr/>
          </p:nvSpPr>
          <p:spPr>
            <a:xfrm>
              <a:off x="341" y="478"/>
              <a:ext cx="535" cy="63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defTabSz="514350"/>
              <a:r>
                <a:rPr lang="zh-CN" altLang="en-US" sz="3000" b="1" dirty="0">
                  <a:latin typeface="Century Gothic" panose="020B0502020202020204" pitchFamily="34" charset="0"/>
                  <a:ea typeface="楷体" panose="02010609060101010101" pitchFamily="49" charset="-122"/>
                </a:rPr>
                <a:t>花</a:t>
              </a:r>
              <a:endParaRPr lang="zh-CN" altLang="en-US" sz="3000" b="1" dirty="0">
                <a:latin typeface="Century Gothic" panose="020B0502020202020204" pitchFamily="34" charset="0"/>
                <a:ea typeface="楷体" panose="02010609060101010101" pitchFamily="49" charset="-122"/>
              </a:endParaRPr>
            </a:p>
          </p:txBody>
        </p:sp>
      </p:grpSp>
      <p:grpSp>
        <p:nvGrpSpPr>
          <p:cNvPr id="52239" name="Group 44"/>
          <p:cNvGrpSpPr/>
          <p:nvPr/>
        </p:nvGrpSpPr>
        <p:grpSpPr>
          <a:xfrm>
            <a:off x="1763713" y="3548063"/>
            <a:ext cx="1081087" cy="1122362"/>
            <a:chOff x="0" y="0"/>
            <a:chExt cx="1111" cy="1111"/>
          </a:xfrm>
        </p:grpSpPr>
        <p:pic>
          <p:nvPicPr>
            <p:cNvPr id="52249" name="Picture 45" descr="辣椒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111" cy="11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2250" name="Rectangle 46"/>
            <p:cNvSpPr/>
            <p:nvPr/>
          </p:nvSpPr>
          <p:spPr>
            <a:xfrm>
              <a:off x="341" y="476"/>
              <a:ext cx="289" cy="54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defTabSz="514350"/>
              <a:r>
                <a:rPr lang="zh-CN" altLang="en-US" sz="3000" b="1" dirty="0">
                  <a:latin typeface="Century Gothic" panose="020B0502020202020204" pitchFamily="34" charset="0"/>
                  <a:ea typeface="楷体" panose="02010609060101010101" pitchFamily="49" charset="-122"/>
                </a:rPr>
                <a:t>西</a:t>
              </a:r>
              <a:endParaRPr lang="zh-CN" altLang="en-US" sz="3000" b="1" dirty="0">
                <a:latin typeface="Century Gothic" panose="020B0502020202020204" pitchFamily="34" charset="0"/>
                <a:ea typeface="楷体" panose="02010609060101010101" pitchFamily="49" charset="-122"/>
              </a:endParaRPr>
            </a:p>
          </p:txBody>
        </p:sp>
      </p:grpSp>
      <p:grpSp>
        <p:nvGrpSpPr>
          <p:cNvPr id="52240" name="Group 47"/>
          <p:cNvGrpSpPr/>
          <p:nvPr/>
        </p:nvGrpSpPr>
        <p:grpSpPr>
          <a:xfrm>
            <a:off x="4684713" y="3543300"/>
            <a:ext cx="1081087" cy="1127125"/>
            <a:chOff x="0" y="0"/>
            <a:chExt cx="1111" cy="1111"/>
          </a:xfrm>
        </p:grpSpPr>
        <p:pic>
          <p:nvPicPr>
            <p:cNvPr id="52247" name="Picture 48" descr="辣椒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111" cy="11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2248" name="Rectangle 49"/>
            <p:cNvSpPr/>
            <p:nvPr/>
          </p:nvSpPr>
          <p:spPr>
            <a:xfrm>
              <a:off x="341" y="477"/>
              <a:ext cx="587" cy="54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defTabSz="514350"/>
              <a:r>
                <a:rPr lang="zh-CN" altLang="en-US" sz="3000" b="1" dirty="0">
                  <a:latin typeface="Century Gothic" panose="020B0502020202020204" pitchFamily="34" charset="0"/>
                  <a:ea typeface="楷体" panose="02010609060101010101" pitchFamily="49" charset="-122"/>
                </a:rPr>
                <a:t>秋</a:t>
              </a:r>
              <a:endParaRPr lang="zh-CN" altLang="en-US" sz="3000" b="1" dirty="0">
                <a:latin typeface="Century Gothic" panose="020B0502020202020204" pitchFamily="34" charset="0"/>
                <a:ea typeface="楷体" panose="02010609060101010101" pitchFamily="49" charset="-122"/>
              </a:endParaRPr>
            </a:p>
          </p:txBody>
        </p:sp>
      </p:grpSp>
      <p:grpSp>
        <p:nvGrpSpPr>
          <p:cNvPr id="96306" name="Group 50"/>
          <p:cNvGrpSpPr/>
          <p:nvPr/>
        </p:nvGrpSpPr>
        <p:grpSpPr>
          <a:xfrm>
            <a:off x="3205163" y="3697288"/>
            <a:ext cx="1079500" cy="1016000"/>
            <a:chOff x="-2" y="168"/>
            <a:chExt cx="1111" cy="1111"/>
          </a:xfrm>
        </p:grpSpPr>
        <p:pic>
          <p:nvPicPr>
            <p:cNvPr id="52245" name="Picture 51" descr="辣椒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2" y="168"/>
              <a:ext cx="1111" cy="11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2246" name="Rectangle 52"/>
            <p:cNvSpPr/>
            <p:nvPr/>
          </p:nvSpPr>
          <p:spPr>
            <a:xfrm>
              <a:off x="341" y="476"/>
              <a:ext cx="436" cy="60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defTabSz="514350"/>
              <a:r>
                <a:rPr lang="zh-CN" altLang="en-US" sz="3000" b="1" dirty="0">
                  <a:latin typeface="Century Gothic" panose="020B0502020202020204" pitchFamily="34" charset="0"/>
                  <a:ea typeface="楷体" panose="02010609060101010101" pitchFamily="49" charset="-122"/>
                </a:rPr>
                <a:t>北</a:t>
              </a:r>
              <a:endParaRPr lang="zh-CN" altLang="en-US" sz="3000" b="1" dirty="0">
                <a:latin typeface="Century Gothic" panose="020B0502020202020204" pitchFamily="34" charset="0"/>
                <a:ea typeface="楷体" panose="02010609060101010101" pitchFamily="49" charset="-122"/>
              </a:endParaRPr>
            </a:p>
          </p:txBody>
        </p:sp>
      </p:grpSp>
      <p:grpSp>
        <p:nvGrpSpPr>
          <p:cNvPr id="96309" name="Group 53"/>
          <p:cNvGrpSpPr/>
          <p:nvPr/>
        </p:nvGrpSpPr>
        <p:grpSpPr>
          <a:xfrm>
            <a:off x="6300788" y="3543300"/>
            <a:ext cx="1079500" cy="1127125"/>
            <a:chOff x="0" y="0"/>
            <a:chExt cx="1111" cy="1111"/>
          </a:xfrm>
        </p:grpSpPr>
        <p:pic>
          <p:nvPicPr>
            <p:cNvPr id="52243" name="Picture 54" descr="辣椒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111" cy="11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2244" name="Rectangle 55"/>
            <p:cNvSpPr/>
            <p:nvPr/>
          </p:nvSpPr>
          <p:spPr>
            <a:xfrm>
              <a:off x="341" y="477"/>
              <a:ext cx="587" cy="54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defTabSz="514350"/>
              <a:r>
                <a:rPr lang="zh-CN" altLang="en-US" sz="3000" b="1" dirty="0">
                  <a:latin typeface="Century Gothic" panose="020B0502020202020204" pitchFamily="34" charset="0"/>
                  <a:ea typeface="楷体" panose="02010609060101010101" pitchFamily="49" charset="-122"/>
                </a:rPr>
                <a:t>天</a:t>
              </a:r>
              <a:endParaRPr lang="zh-CN" altLang="en-US" sz="3000" b="1" dirty="0">
                <a:latin typeface="Century Gothic" panose="020B0502020202020204" pitchFamily="34" charset="0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7.40741E-7 L -0.08663 0.0002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62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1.11111E-6 L -0.07865 0.0030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962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7037E-7 L -0.07865 0.0060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962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2.59259E-6 L -0.08663 0.0025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962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22222E-6 L -0.07865 0.0039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962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00" y="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4.81481E-6 L -0.08646 0.003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962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00" y="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22222E-6 L -0.07865 0.00394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963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00" y="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22222E-6 L -0.07865 0.00394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963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00" y="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grpSp>
        <p:nvGrpSpPr>
          <p:cNvPr id="53250" name="Group 8"/>
          <p:cNvGrpSpPr/>
          <p:nvPr/>
        </p:nvGrpSpPr>
        <p:grpSpPr>
          <a:xfrm>
            <a:off x="1820863" y="884238"/>
            <a:ext cx="1046162" cy="1187450"/>
            <a:chOff x="0" y="0"/>
            <a:chExt cx="1111" cy="1413"/>
          </a:xfrm>
        </p:grpSpPr>
        <p:pic>
          <p:nvPicPr>
            <p:cNvPr id="53297" name="Picture 9" descr="辣椒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111" cy="11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3298" name="Rectangle 10"/>
            <p:cNvSpPr/>
            <p:nvPr/>
          </p:nvSpPr>
          <p:spPr>
            <a:xfrm>
              <a:off x="341" y="479"/>
              <a:ext cx="491" cy="93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defTabSz="386080"/>
              <a:r>
                <a:rPr lang="zh-CN" altLang="en-US" sz="4500" b="1" dirty="0">
                  <a:solidFill>
                    <a:srgbClr val="0000FF"/>
                  </a:solidFill>
                  <a:latin typeface="Arial" panose="020B0604020202020204" pitchFamily="34" charset="0"/>
                  <a:ea typeface="楷体" panose="02010609060101010101" pitchFamily="49" charset="-122"/>
                </a:rPr>
                <a:t>手</a:t>
              </a:r>
              <a:endParaRPr lang="zh-CN" altLang="en-US" sz="4500" b="1" dirty="0">
                <a:solidFill>
                  <a:srgbClr val="0000FF"/>
                </a:solidFill>
                <a:latin typeface="Arial" panose="020B0604020202020204" pitchFamily="34" charset="0"/>
                <a:ea typeface="楷体" panose="02010609060101010101" pitchFamily="49" charset="-122"/>
              </a:endParaRPr>
            </a:p>
          </p:txBody>
        </p:sp>
      </p:grpSp>
      <p:grpSp>
        <p:nvGrpSpPr>
          <p:cNvPr id="96267" name="Group 11"/>
          <p:cNvGrpSpPr/>
          <p:nvPr/>
        </p:nvGrpSpPr>
        <p:grpSpPr>
          <a:xfrm>
            <a:off x="3406775" y="884238"/>
            <a:ext cx="1062038" cy="1204912"/>
            <a:chOff x="0" y="0"/>
            <a:chExt cx="1213" cy="1370"/>
          </a:xfrm>
        </p:grpSpPr>
        <p:pic>
          <p:nvPicPr>
            <p:cNvPr id="53295" name="Picture 12" descr="辣椒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111" cy="11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3296" name="Rectangle 13"/>
            <p:cNvSpPr/>
            <p:nvPr/>
          </p:nvSpPr>
          <p:spPr>
            <a:xfrm>
              <a:off x="341" y="477"/>
              <a:ext cx="872" cy="89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defTabSz="386080"/>
              <a:r>
                <a:rPr lang="zh-CN" altLang="en-US" sz="4500" b="1" dirty="0">
                  <a:solidFill>
                    <a:srgbClr val="0000FF"/>
                  </a:solidFill>
                  <a:latin typeface="Century Gothic" panose="020B0502020202020204" pitchFamily="34" charset="0"/>
                  <a:ea typeface="楷体" panose="02010609060101010101" pitchFamily="49" charset="-122"/>
                </a:rPr>
                <a:t>足</a:t>
              </a:r>
              <a:endParaRPr lang="zh-CN" altLang="en-US" sz="4500" b="1" dirty="0">
                <a:solidFill>
                  <a:srgbClr val="0000FF"/>
                </a:solidFill>
                <a:latin typeface="Century Gothic" panose="020B0502020202020204" pitchFamily="34" charset="0"/>
                <a:ea typeface="楷体" panose="02010609060101010101" pitchFamily="49" charset="-122"/>
              </a:endParaRPr>
            </a:p>
          </p:txBody>
        </p:sp>
      </p:grpSp>
      <p:grpSp>
        <p:nvGrpSpPr>
          <p:cNvPr id="53252" name="Group 14"/>
          <p:cNvGrpSpPr/>
          <p:nvPr/>
        </p:nvGrpSpPr>
        <p:grpSpPr>
          <a:xfrm>
            <a:off x="5157788" y="938213"/>
            <a:ext cx="1062037" cy="1196975"/>
            <a:chOff x="0" y="0"/>
            <a:chExt cx="1213" cy="1389"/>
          </a:xfrm>
        </p:grpSpPr>
        <p:pic>
          <p:nvPicPr>
            <p:cNvPr id="53293" name="Picture 15" descr="辣椒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111" cy="11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3294" name="Rectangle 16"/>
            <p:cNvSpPr/>
            <p:nvPr/>
          </p:nvSpPr>
          <p:spPr>
            <a:xfrm>
              <a:off x="341" y="478"/>
              <a:ext cx="872" cy="91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defTabSz="386080"/>
              <a:r>
                <a:rPr lang="zh-CN" altLang="en-US" sz="4500" b="1" dirty="0">
                  <a:solidFill>
                    <a:srgbClr val="0000FF"/>
                  </a:solidFill>
                  <a:latin typeface="Century Gothic" panose="020B0502020202020204" pitchFamily="34" charset="0"/>
                  <a:ea typeface="楷体" panose="02010609060101010101" pitchFamily="49" charset="-122"/>
                </a:rPr>
                <a:t>日</a:t>
              </a:r>
              <a:endParaRPr lang="zh-CN" altLang="en-US" sz="4500" b="1" dirty="0">
                <a:solidFill>
                  <a:srgbClr val="0000FF"/>
                </a:solidFill>
                <a:latin typeface="Century Gothic" panose="020B0502020202020204" pitchFamily="34" charset="0"/>
                <a:ea typeface="楷体" panose="02010609060101010101" pitchFamily="49" charset="-122"/>
              </a:endParaRPr>
            </a:p>
          </p:txBody>
        </p:sp>
      </p:grpSp>
      <p:grpSp>
        <p:nvGrpSpPr>
          <p:cNvPr id="53253" name="Group 17"/>
          <p:cNvGrpSpPr/>
          <p:nvPr/>
        </p:nvGrpSpPr>
        <p:grpSpPr>
          <a:xfrm>
            <a:off x="1762125" y="1908175"/>
            <a:ext cx="1009650" cy="1176338"/>
            <a:chOff x="0" y="0"/>
            <a:chExt cx="1111" cy="1435"/>
          </a:xfrm>
        </p:grpSpPr>
        <p:pic>
          <p:nvPicPr>
            <p:cNvPr id="53291" name="Picture 18" descr="辣椒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111" cy="11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3292" name="Rectangle 19"/>
            <p:cNvSpPr/>
            <p:nvPr/>
          </p:nvSpPr>
          <p:spPr>
            <a:xfrm>
              <a:off x="341" y="478"/>
              <a:ext cx="491" cy="95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defTabSz="386080"/>
              <a:r>
                <a:rPr lang="zh-CN" altLang="en-US" sz="4500" b="1" dirty="0">
                  <a:solidFill>
                    <a:srgbClr val="0000FF"/>
                  </a:solidFill>
                  <a:latin typeface="Century Gothic" panose="020B0502020202020204" pitchFamily="34" charset="0"/>
                  <a:ea typeface="楷体" panose="02010609060101010101" pitchFamily="49" charset="-122"/>
                </a:rPr>
                <a:t>山</a:t>
              </a:r>
              <a:endParaRPr lang="zh-CN" altLang="en-US" sz="4500" b="1" dirty="0">
                <a:solidFill>
                  <a:srgbClr val="0000FF"/>
                </a:solidFill>
                <a:latin typeface="Century Gothic" panose="020B0502020202020204" pitchFamily="34" charset="0"/>
                <a:ea typeface="楷体" panose="02010609060101010101" pitchFamily="49" charset="-122"/>
              </a:endParaRPr>
            </a:p>
          </p:txBody>
        </p:sp>
      </p:grpSp>
      <p:grpSp>
        <p:nvGrpSpPr>
          <p:cNvPr id="53254" name="Group 20"/>
          <p:cNvGrpSpPr/>
          <p:nvPr/>
        </p:nvGrpSpPr>
        <p:grpSpPr>
          <a:xfrm>
            <a:off x="1712913" y="2932113"/>
            <a:ext cx="1082675" cy="1160462"/>
            <a:chOff x="0" y="0"/>
            <a:chExt cx="1151" cy="1474"/>
          </a:xfrm>
        </p:grpSpPr>
        <p:pic>
          <p:nvPicPr>
            <p:cNvPr id="53289" name="Picture 21" descr="辣椒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111" cy="11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3290" name="Rectangle 22"/>
            <p:cNvSpPr/>
            <p:nvPr/>
          </p:nvSpPr>
          <p:spPr>
            <a:xfrm>
              <a:off x="341" y="476"/>
              <a:ext cx="810" cy="99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defTabSz="386080"/>
              <a:r>
                <a:rPr lang="zh-CN" altLang="en-US" sz="4500" b="1" dirty="0">
                  <a:solidFill>
                    <a:srgbClr val="0000FF"/>
                  </a:solidFill>
                  <a:latin typeface="Century Gothic" panose="020B0502020202020204" pitchFamily="34" charset="0"/>
                  <a:ea typeface="楷体" panose="02010609060101010101" pitchFamily="49" charset="-122"/>
                </a:rPr>
                <a:t>白</a:t>
              </a:r>
              <a:endParaRPr lang="zh-CN" altLang="en-US" sz="4500" b="1" dirty="0">
                <a:solidFill>
                  <a:srgbClr val="0000FF"/>
                </a:solidFill>
                <a:latin typeface="Century Gothic" panose="020B0502020202020204" pitchFamily="34" charset="0"/>
                <a:ea typeface="楷体" panose="02010609060101010101" pitchFamily="49" charset="-122"/>
              </a:endParaRPr>
            </a:p>
          </p:txBody>
        </p:sp>
      </p:grpSp>
      <p:grpSp>
        <p:nvGrpSpPr>
          <p:cNvPr id="53255" name="Group 23"/>
          <p:cNvGrpSpPr/>
          <p:nvPr/>
        </p:nvGrpSpPr>
        <p:grpSpPr>
          <a:xfrm>
            <a:off x="5156200" y="2108200"/>
            <a:ext cx="973138" cy="1012825"/>
            <a:chOff x="0" y="0"/>
            <a:chExt cx="1111" cy="1186"/>
          </a:xfrm>
        </p:grpSpPr>
        <p:pic>
          <p:nvPicPr>
            <p:cNvPr id="53287" name="Picture 24" descr="辣椒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111" cy="11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3288" name="Rectangle 25"/>
            <p:cNvSpPr/>
            <p:nvPr/>
          </p:nvSpPr>
          <p:spPr>
            <a:xfrm>
              <a:off x="341" y="266"/>
              <a:ext cx="497" cy="92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defTabSz="386080"/>
              <a:r>
                <a:rPr lang="zh-CN" altLang="en-US" sz="45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禾</a:t>
              </a:r>
              <a:endParaRPr lang="zh-CN" altLang="en-US" sz="45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3256" name="Group 26"/>
          <p:cNvGrpSpPr/>
          <p:nvPr/>
        </p:nvGrpSpPr>
        <p:grpSpPr>
          <a:xfrm>
            <a:off x="5157788" y="2928938"/>
            <a:ext cx="1062037" cy="1127125"/>
            <a:chOff x="0" y="0"/>
            <a:chExt cx="1213" cy="1291"/>
          </a:xfrm>
        </p:grpSpPr>
        <p:pic>
          <p:nvPicPr>
            <p:cNvPr id="53285" name="Picture 27" descr="辣椒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111" cy="11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3286" name="Rectangle 28"/>
            <p:cNvSpPr/>
            <p:nvPr/>
          </p:nvSpPr>
          <p:spPr>
            <a:xfrm>
              <a:off x="341" y="392"/>
              <a:ext cx="872" cy="89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defTabSz="386080"/>
              <a:r>
                <a:rPr lang="zh-CN" altLang="en-US" sz="4500" b="1" dirty="0">
                  <a:solidFill>
                    <a:srgbClr val="0000FF"/>
                  </a:solidFill>
                  <a:latin typeface="Century Gothic" panose="020B0502020202020204" pitchFamily="34" charset="0"/>
                  <a:ea typeface="楷体" panose="02010609060101010101" pitchFamily="49" charset="-122"/>
                </a:rPr>
                <a:t>耳</a:t>
              </a:r>
              <a:endParaRPr lang="zh-CN" altLang="en-US" sz="4500" b="1" dirty="0">
                <a:solidFill>
                  <a:srgbClr val="0000FF"/>
                </a:solidFill>
                <a:latin typeface="Century Gothic" panose="020B0502020202020204" pitchFamily="34" charset="0"/>
                <a:ea typeface="楷体" panose="02010609060101010101" pitchFamily="49" charset="-122"/>
              </a:endParaRPr>
            </a:p>
          </p:txBody>
        </p:sp>
      </p:grpSp>
      <p:grpSp>
        <p:nvGrpSpPr>
          <p:cNvPr id="96285" name="Group 29"/>
          <p:cNvGrpSpPr/>
          <p:nvPr/>
        </p:nvGrpSpPr>
        <p:grpSpPr>
          <a:xfrm>
            <a:off x="6621463" y="1049338"/>
            <a:ext cx="973137" cy="1785937"/>
            <a:chOff x="0" y="0"/>
            <a:chExt cx="1111" cy="2206"/>
          </a:xfrm>
        </p:grpSpPr>
        <p:pic>
          <p:nvPicPr>
            <p:cNvPr id="53283" name="Picture 30" descr="辣椒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111" cy="11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3284" name="Rectangle 31"/>
            <p:cNvSpPr/>
            <p:nvPr/>
          </p:nvSpPr>
          <p:spPr>
            <a:xfrm>
              <a:off x="341" y="457"/>
              <a:ext cx="409" cy="174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defTabSz="386080"/>
              <a:r>
                <a:rPr lang="" altLang="en-US" sz="45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子</a:t>
              </a:r>
              <a:endParaRPr lang="" altLang="en-US" sz="45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defTabSz="386080"/>
              <a:endParaRPr lang="" altLang="en-US" sz="41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96288" name="Group 32"/>
          <p:cNvGrpSpPr/>
          <p:nvPr/>
        </p:nvGrpSpPr>
        <p:grpSpPr>
          <a:xfrm>
            <a:off x="3297238" y="1906588"/>
            <a:ext cx="1063625" cy="1162050"/>
            <a:chOff x="0" y="0"/>
            <a:chExt cx="1213" cy="1473"/>
          </a:xfrm>
        </p:grpSpPr>
        <p:pic>
          <p:nvPicPr>
            <p:cNvPr id="53281" name="Picture 33" descr="辣椒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111" cy="11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3282" name="Rectangle 34"/>
            <p:cNvSpPr/>
            <p:nvPr/>
          </p:nvSpPr>
          <p:spPr>
            <a:xfrm>
              <a:off x="341" y="478"/>
              <a:ext cx="872" cy="99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defTabSz="386080"/>
              <a:r>
                <a:rPr lang="zh-CN" altLang="en-US" sz="4500" b="1" dirty="0">
                  <a:solidFill>
                    <a:srgbClr val="0000FF"/>
                  </a:solidFill>
                  <a:latin typeface="Century Gothic" panose="020B0502020202020204" pitchFamily="34" charset="0"/>
                  <a:ea typeface="楷体" panose="02010609060101010101" pitchFamily="49" charset="-122"/>
                </a:rPr>
                <a:t>上</a:t>
              </a:r>
              <a:endParaRPr lang="zh-CN" altLang="en-US" sz="4500" b="1" dirty="0">
                <a:solidFill>
                  <a:srgbClr val="0000FF"/>
                </a:solidFill>
                <a:latin typeface="Century Gothic" panose="020B0502020202020204" pitchFamily="34" charset="0"/>
                <a:ea typeface="楷体" panose="02010609060101010101" pitchFamily="49" charset="-122"/>
              </a:endParaRPr>
            </a:p>
          </p:txBody>
        </p:sp>
      </p:grpSp>
      <p:grpSp>
        <p:nvGrpSpPr>
          <p:cNvPr id="96291" name="Group 35"/>
          <p:cNvGrpSpPr/>
          <p:nvPr/>
        </p:nvGrpSpPr>
        <p:grpSpPr>
          <a:xfrm>
            <a:off x="6623050" y="1962150"/>
            <a:ext cx="1062038" cy="1171575"/>
            <a:chOff x="0" y="0"/>
            <a:chExt cx="1213" cy="1444"/>
          </a:xfrm>
        </p:grpSpPr>
        <p:pic>
          <p:nvPicPr>
            <p:cNvPr id="53279" name="Picture 36" descr="辣椒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111" cy="11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3280" name="Rectangle 37"/>
            <p:cNvSpPr/>
            <p:nvPr/>
          </p:nvSpPr>
          <p:spPr>
            <a:xfrm>
              <a:off x="341" y="477"/>
              <a:ext cx="872" cy="96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defTabSz="386080"/>
              <a:r>
                <a:rPr lang="zh-CN" altLang="en-US" sz="4500" b="1" dirty="0">
                  <a:solidFill>
                    <a:srgbClr val="0000FF"/>
                  </a:solidFill>
                  <a:latin typeface="Century Gothic" panose="020B0502020202020204" pitchFamily="34" charset="0"/>
                  <a:ea typeface="楷体" panose="02010609060101010101" pitchFamily="49" charset="-122"/>
                </a:rPr>
                <a:t>田</a:t>
              </a:r>
              <a:endParaRPr lang="zh-CN" altLang="en-US" sz="4500" b="1" dirty="0">
                <a:solidFill>
                  <a:srgbClr val="0000FF"/>
                </a:solidFill>
                <a:latin typeface="Century Gothic" panose="020B0502020202020204" pitchFamily="34" charset="0"/>
                <a:ea typeface="楷体" panose="02010609060101010101" pitchFamily="49" charset="-122"/>
              </a:endParaRPr>
            </a:p>
          </p:txBody>
        </p:sp>
      </p:grpSp>
      <p:grpSp>
        <p:nvGrpSpPr>
          <p:cNvPr id="96294" name="Group 38"/>
          <p:cNvGrpSpPr/>
          <p:nvPr/>
        </p:nvGrpSpPr>
        <p:grpSpPr>
          <a:xfrm>
            <a:off x="3243263" y="2935288"/>
            <a:ext cx="973137" cy="1177925"/>
            <a:chOff x="0" y="0"/>
            <a:chExt cx="1111" cy="1425"/>
          </a:xfrm>
        </p:grpSpPr>
        <p:pic>
          <p:nvPicPr>
            <p:cNvPr id="53277" name="Picture 39" descr="辣椒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111" cy="11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3278" name="Rectangle 40"/>
            <p:cNvSpPr/>
            <p:nvPr/>
          </p:nvSpPr>
          <p:spPr>
            <a:xfrm>
              <a:off x="341" y="476"/>
              <a:ext cx="465" cy="94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defTabSz="386080"/>
              <a:r>
                <a:rPr lang="zh-CN" altLang="en-US" sz="4500" b="1" dirty="0">
                  <a:solidFill>
                    <a:srgbClr val="0000FF"/>
                  </a:solidFill>
                  <a:latin typeface="Century Gothic" panose="020B0502020202020204" pitchFamily="34" charset="0"/>
                  <a:ea typeface="楷体" panose="02010609060101010101" pitchFamily="49" charset="-122"/>
                </a:rPr>
                <a:t>云</a:t>
              </a:r>
              <a:endParaRPr lang="zh-CN" altLang="en-US" sz="4500" b="1" dirty="0">
                <a:solidFill>
                  <a:srgbClr val="0000FF"/>
                </a:solidFill>
                <a:latin typeface="Century Gothic" panose="020B0502020202020204" pitchFamily="34" charset="0"/>
                <a:ea typeface="楷体" panose="02010609060101010101" pitchFamily="49" charset="-122"/>
              </a:endParaRPr>
            </a:p>
          </p:txBody>
        </p:sp>
      </p:grpSp>
      <p:grpSp>
        <p:nvGrpSpPr>
          <p:cNvPr id="96297" name="Group 41"/>
          <p:cNvGrpSpPr/>
          <p:nvPr/>
        </p:nvGrpSpPr>
        <p:grpSpPr>
          <a:xfrm>
            <a:off x="6677025" y="2928938"/>
            <a:ext cx="1046163" cy="1127125"/>
            <a:chOff x="0" y="0"/>
            <a:chExt cx="1194" cy="1291"/>
          </a:xfrm>
        </p:grpSpPr>
        <p:pic>
          <p:nvPicPr>
            <p:cNvPr id="53275" name="Picture 42" descr="辣椒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111" cy="11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3276" name="Rectangle 43"/>
            <p:cNvSpPr/>
            <p:nvPr/>
          </p:nvSpPr>
          <p:spPr>
            <a:xfrm>
              <a:off x="323" y="392"/>
              <a:ext cx="871" cy="89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defTabSz="386080"/>
              <a:r>
                <a:rPr lang="zh-CN" altLang="en-US" sz="4500" b="1" dirty="0">
                  <a:solidFill>
                    <a:srgbClr val="0000FF"/>
                  </a:solidFill>
                  <a:latin typeface="Century Gothic" panose="020B0502020202020204" pitchFamily="34" charset="0"/>
                  <a:ea typeface="楷体" panose="02010609060101010101" pitchFamily="49" charset="-122"/>
                </a:rPr>
                <a:t>朵</a:t>
              </a:r>
              <a:endParaRPr lang="zh-CN" altLang="en-US" sz="4500" b="1" dirty="0">
                <a:solidFill>
                  <a:srgbClr val="0000FF"/>
                </a:solidFill>
                <a:latin typeface="Century Gothic" panose="020B0502020202020204" pitchFamily="34" charset="0"/>
                <a:ea typeface="楷体" panose="02010609060101010101" pitchFamily="49" charset="-122"/>
              </a:endParaRPr>
            </a:p>
          </p:txBody>
        </p:sp>
      </p:grpSp>
      <p:grpSp>
        <p:nvGrpSpPr>
          <p:cNvPr id="53262" name="Group 44"/>
          <p:cNvGrpSpPr/>
          <p:nvPr/>
        </p:nvGrpSpPr>
        <p:grpSpPr>
          <a:xfrm>
            <a:off x="1758950" y="4065588"/>
            <a:ext cx="973138" cy="1127125"/>
            <a:chOff x="0" y="0"/>
            <a:chExt cx="1111" cy="1567"/>
          </a:xfrm>
        </p:grpSpPr>
        <p:pic>
          <p:nvPicPr>
            <p:cNvPr id="53273" name="Picture 45" descr="辣椒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111" cy="11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3274" name="Rectangle 46"/>
            <p:cNvSpPr/>
            <p:nvPr/>
          </p:nvSpPr>
          <p:spPr>
            <a:xfrm>
              <a:off x="341" y="476"/>
              <a:ext cx="289" cy="109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defTabSz="386080"/>
              <a:r>
                <a:rPr lang="zh-CN" altLang="en-US" sz="4500" b="1" dirty="0">
                  <a:solidFill>
                    <a:srgbClr val="0000FF"/>
                  </a:solidFill>
                  <a:latin typeface="Century Gothic" panose="020B0502020202020204" pitchFamily="34" charset="0"/>
                  <a:ea typeface="楷体" panose="02010609060101010101" pitchFamily="49" charset="-122"/>
                </a:rPr>
                <a:t>火</a:t>
              </a:r>
              <a:endParaRPr lang="zh-CN" altLang="en-US" sz="4500" b="1" dirty="0">
                <a:solidFill>
                  <a:srgbClr val="0000FF"/>
                </a:solidFill>
                <a:latin typeface="Century Gothic" panose="020B0502020202020204" pitchFamily="34" charset="0"/>
                <a:ea typeface="楷体" panose="02010609060101010101" pitchFamily="49" charset="-122"/>
              </a:endParaRPr>
            </a:p>
          </p:txBody>
        </p:sp>
      </p:grpSp>
      <p:grpSp>
        <p:nvGrpSpPr>
          <p:cNvPr id="53263" name="Group 47"/>
          <p:cNvGrpSpPr/>
          <p:nvPr/>
        </p:nvGrpSpPr>
        <p:grpSpPr>
          <a:xfrm>
            <a:off x="5211763" y="3911600"/>
            <a:ext cx="1062037" cy="1200150"/>
            <a:chOff x="0" y="0"/>
            <a:chExt cx="1213" cy="1375"/>
          </a:xfrm>
        </p:grpSpPr>
        <p:pic>
          <p:nvPicPr>
            <p:cNvPr id="53271" name="Picture 48" descr="辣椒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111" cy="11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3272" name="Rectangle 49"/>
            <p:cNvSpPr/>
            <p:nvPr/>
          </p:nvSpPr>
          <p:spPr>
            <a:xfrm>
              <a:off x="341" y="477"/>
              <a:ext cx="872" cy="89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defTabSz="386080"/>
              <a:r>
                <a:rPr lang="zh-CN" altLang="en-US" sz="4500" b="1" dirty="0">
                  <a:solidFill>
                    <a:srgbClr val="0000FF"/>
                  </a:solidFill>
                  <a:latin typeface="Century Gothic" panose="020B0502020202020204" pitchFamily="34" charset="0"/>
                  <a:ea typeface="楷体" panose="02010609060101010101" pitchFamily="49" charset="-122"/>
                </a:rPr>
                <a:t>大</a:t>
              </a:r>
              <a:endParaRPr lang="zh-CN" altLang="en-US" sz="4500" b="1" dirty="0">
                <a:solidFill>
                  <a:srgbClr val="0000FF"/>
                </a:solidFill>
                <a:latin typeface="Century Gothic" panose="020B0502020202020204" pitchFamily="34" charset="0"/>
                <a:ea typeface="楷体" panose="02010609060101010101" pitchFamily="49" charset="-122"/>
              </a:endParaRPr>
            </a:p>
          </p:txBody>
        </p:sp>
      </p:grpSp>
      <p:grpSp>
        <p:nvGrpSpPr>
          <p:cNvPr id="96306" name="Group 50"/>
          <p:cNvGrpSpPr/>
          <p:nvPr/>
        </p:nvGrpSpPr>
        <p:grpSpPr>
          <a:xfrm>
            <a:off x="3297238" y="3959225"/>
            <a:ext cx="973137" cy="1158875"/>
            <a:chOff x="0" y="0"/>
            <a:chExt cx="1111" cy="1473"/>
          </a:xfrm>
        </p:grpSpPr>
        <p:pic>
          <p:nvPicPr>
            <p:cNvPr id="53269" name="Picture 51" descr="辣椒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111" cy="11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3270" name="Rectangle 52"/>
            <p:cNvSpPr/>
            <p:nvPr/>
          </p:nvSpPr>
          <p:spPr>
            <a:xfrm>
              <a:off x="341" y="476"/>
              <a:ext cx="436" cy="99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defTabSz="386080"/>
              <a:r>
                <a:rPr lang="zh-CN" altLang="en-US" sz="4500" b="1" dirty="0">
                  <a:solidFill>
                    <a:srgbClr val="0000FF"/>
                  </a:solidFill>
                  <a:latin typeface="Century Gothic" panose="020B0502020202020204" pitchFamily="34" charset="0"/>
                  <a:ea typeface="楷体" panose="02010609060101010101" pitchFamily="49" charset="-122"/>
                </a:rPr>
                <a:t>山</a:t>
              </a:r>
              <a:endParaRPr lang="zh-CN" altLang="en-US" sz="4500" b="1" dirty="0">
                <a:solidFill>
                  <a:srgbClr val="0000FF"/>
                </a:solidFill>
                <a:latin typeface="Century Gothic" panose="020B0502020202020204" pitchFamily="34" charset="0"/>
                <a:ea typeface="楷体" panose="02010609060101010101" pitchFamily="49" charset="-122"/>
              </a:endParaRPr>
            </a:p>
          </p:txBody>
        </p:sp>
      </p:grpSp>
      <p:grpSp>
        <p:nvGrpSpPr>
          <p:cNvPr id="96309" name="Group 53"/>
          <p:cNvGrpSpPr/>
          <p:nvPr/>
        </p:nvGrpSpPr>
        <p:grpSpPr>
          <a:xfrm>
            <a:off x="6732588" y="3963988"/>
            <a:ext cx="1062037" cy="1201737"/>
            <a:chOff x="0" y="0"/>
            <a:chExt cx="1213" cy="1375"/>
          </a:xfrm>
        </p:grpSpPr>
        <p:pic>
          <p:nvPicPr>
            <p:cNvPr id="53267" name="Picture 54" descr="辣椒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111" cy="11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3268" name="Rectangle 55"/>
            <p:cNvSpPr/>
            <p:nvPr/>
          </p:nvSpPr>
          <p:spPr>
            <a:xfrm>
              <a:off x="341" y="477"/>
              <a:ext cx="872" cy="89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defTabSz="386080"/>
              <a:r>
                <a:rPr lang="zh-CN" altLang="en-US" sz="4500" b="1" dirty="0">
                  <a:solidFill>
                    <a:srgbClr val="0000FF"/>
                  </a:solidFill>
                  <a:latin typeface="Century Gothic" panose="020B0502020202020204" pitchFamily="34" charset="0"/>
                  <a:ea typeface="楷体" panose="02010609060101010101" pitchFamily="49" charset="-122"/>
                </a:rPr>
                <a:t>口</a:t>
              </a:r>
              <a:endParaRPr lang="zh-CN" altLang="en-US" sz="4500" b="1" dirty="0">
                <a:solidFill>
                  <a:srgbClr val="0000FF"/>
                </a:solidFill>
                <a:latin typeface="Century Gothic" panose="020B0502020202020204" pitchFamily="34" charset="0"/>
                <a:ea typeface="楷体" panose="02010609060101010101" pitchFamily="49" charset="-122"/>
              </a:endParaRPr>
            </a:p>
          </p:txBody>
        </p:sp>
      </p:grpSp>
      <p:sp>
        <p:nvSpPr>
          <p:cNvPr id="53" name="对角圆角矩形 52"/>
          <p:cNvSpPr/>
          <p:nvPr/>
        </p:nvSpPr>
        <p:spPr>
          <a:xfrm>
            <a:off x="447675" y="257175"/>
            <a:ext cx="3694113" cy="541338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marL="0" marR="0" lvl="0" indent="0" algn="ctr" defTabSz="5143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7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组一组，读一读。</a:t>
            </a:r>
            <a:endParaRPr kumimoji="0" lang="zh-CN" altLang="en-US" sz="27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7.40741E-7 L -0.08663 0.0002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62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88 -0.014353 L -0.082539 -0.01134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962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7037E-7 L -0.07865 0.0060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962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72 0.017132 L -0.086561 0.019670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962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22222E-6 L -0.07865 0.0039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962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00" y="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8 0.00786 L -0.08663 0.0115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962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00" y="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22222E-6 L -0.07865 0.00394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963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00" y="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22222E-6 L -0.07865 0.00394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963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00" y="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54274" name="文本框 27651"/>
          <p:cNvSpPr txBox="1"/>
          <p:nvPr/>
        </p:nvSpPr>
        <p:spPr>
          <a:xfrm>
            <a:off x="1450975" y="1268413"/>
            <a:ext cx="4291013" cy="4841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2700" b="1" dirty="0">
                <a:latin typeface="Arial" panose="020B0604020202020204" pitchFamily="34" charset="0"/>
                <a:ea typeface="楷体" panose="02010609060101010101" pitchFamily="49" charset="-122"/>
              </a:rPr>
              <a:t>1.</a:t>
            </a:r>
            <a:r>
              <a:rPr lang="zh-CN" altLang="en-US" sz="2700" b="1" dirty="0">
                <a:latin typeface="Arial" panose="020B0604020202020204" pitchFamily="34" charset="0"/>
                <a:ea typeface="楷体" panose="02010609060101010101" pitchFamily="49" charset="-122"/>
              </a:rPr>
              <a:t>火的第二笔是丿。（    ）</a:t>
            </a:r>
            <a:endParaRPr lang="zh-CN" altLang="en-US" sz="27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7653" name="文本框 27652"/>
          <p:cNvSpPr txBox="1"/>
          <p:nvPr/>
        </p:nvSpPr>
        <p:spPr>
          <a:xfrm>
            <a:off x="5021263" y="1238250"/>
            <a:ext cx="482600" cy="48418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2700" b="1" dirty="0">
                <a:solidFill>
                  <a:srgbClr val="FF0000"/>
                </a:solidFill>
                <a:latin typeface="宋体" panose="02010600030101010101" pitchFamily="2" charset="-122"/>
              </a:rPr>
              <a:t>√</a:t>
            </a:r>
            <a:endParaRPr lang="zh-CN" altLang="en-US" sz="27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54276" name="文本框 27655"/>
          <p:cNvSpPr txBox="1"/>
          <p:nvPr/>
        </p:nvSpPr>
        <p:spPr>
          <a:xfrm>
            <a:off x="1450975" y="1974850"/>
            <a:ext cx="5083175" cy="48418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2700" b="1" dirty="0">
                <a:latin typeface="Arial" panose="020B0604020202020204" pitchFamily="34" charset="0"/>
                <a:ea typeface="楷体" panose="02010609060101010101" pitchFamily="49" charset="-122"/>
              </a:rPr>
              <a:t>2.</a:t>
            </a:r>
            <a:r>
              <a:rPr lang="zh-CN" altLang="en-US" sz="2700" b="1" dirty="0">
                <a:latin typeface="Arial" panose="020B0604020202020204" pitchFamily="34" charset="0"/>
                <a:ea typeface="楷体" panose="02010609060101010101" pitchFamily="49" charset="-122"/>
              </a:rPr>
              <a:t>手的最后一笔是竖钩。 （    ）</a:t>
            </a:r>
            <a:endParaRPr lang="zh-CN" altLang="en-US" sz="27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54277" name="文本框 27659"/>
          <p:cNvSpPr txBox="1"/>
          <p:nvPr/>
        </p:nvSpPr>
        <p:spPr>
          <a:xfrm>
            <a:off x="1450975" y="2736850"/>
            <a:ext cx="4038600" cy="48418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2700" b="1" dirty="0">
                <a:latin typeface="Arial" panose="020B0604020202020204" pitchFamily="34" charset="0"/>
                <a:ea typeface="楷体" panose="02010609060101010101" pitchFamily="49" charset="-122"/>
              </a:rPr>
              <a:t>3.</a:t>
            </a:r>
            <a:r>
              <a:rPr lang="zh-CN" altLang="en-US" sz="2700" b="1" dirty="0">
                <a:latin typeface="Arial" panose="020B0604020202020204" pitchFamily="34" charset="0"/>
                <a:ea typeface="楷体" panose="02010609060101010101" pitchFamily="49" charset="-122"/>
              </a:rPr>
              <a:t>田字一共四笔。 （    ）</a:t>
            </a:r>
            <a:endParaRPr lang="zh-CN" altLang="en-US" sz="27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7663" name="文本框 27662"/>
          <p:cNvSpPr txBox="1"/>
          <p:nvPr/>
        </p:nvSpPr>
        <p:spPr>
          <a:xfrm>
            <a:off x="5707063" y="1966913"/>
            <a:ext cx="482600" cy="4841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2700" b="1" dirty="0">
                <a:solidFill>
                  <a:srgbClr val="FF0000"/>
                </a:solidFill>
                <a:latin typeface="宋体" panose="02010600030101010101" pitchFamily="2" charset="-122"/>
              </a:rPr>
              <a:t>√</a:t>
            </a:r>
            <a:endParaRPr lang="zh-CN" altLang="en-US" sz="27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27665" name="文本框 27664"/>
          <p:cNvSpPr txBox="1"/>
          <p:nvPr/>
        </p:nvSpPr>
        <p:spPr>
          <a:xfrm>
            <a:off x="4649788" y="2708275"/>
            <a:ext cx="485775" cy="48418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2700" b="1" dirty="0">
                <a:solidFill>
                  <a:srgbClr val="FF0000"/>
                </a:solidFill>
                <a:latin typeface="宋体" panose="02010600030101010101" pitchFamily="2" charset="-122"/>
              </a:rPr>
              <a:t>×</a:t>
            </a:r>
            <a:endParaRPr lang="zh-CN" altLang="en-US" sz="27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54280" name="文本框 27666"/>
          <p:cNvSpPr txBox="1"/>
          <p:nvPr/>
        </p:nvSpPr>
        <p:spPr>
          <a:xfrm>
            <a:off x="1504950" y="3441700"/>
            <a:ext cx="5429250" cy="48418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2700" b="1" dirty="0">
                <a:latin typeface="Arial" panose="020B0604020202020204" pitchFamily="34" charset="0"/>
                <a:ea typeface="楷体" panose="02010609060101010101" pitchFamily="49" charset="-122"/>
              </a:rPr>
              <a:t>4.</a:t>
            </a:r>
            <a:r>
              <a:rPr lang="zh-CN" altLang="en-US" sz="2700" b="1" dirty="0">
                <a:latin typeface="Arial" panose="020B0604020202020204" pitchFamily="34" charset="0"/>
                <a:ea typeface="楷体" panose="02010609060101010101" pitchFamily="49" charset="-122"/>
              </a:rPr>
              <a:t>山的第二笔是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700" b="1" dirty="0">
                <a:latin typeface="Arial" panose="020B0604020202020204" pitchFamily="34" charset="0"/>
                <a:ea typeface="楷体" panose="02010609060101010101" pitchFamily="49" charset="-122"/>
              </a:rPr>
              <a:t>竖折”。 （    ）</a:t>
            </a:r>
            <a:endParaRPr lang="zh-CN" altLang="en-US" sz="27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7668" name="文本框 27667"/>
          <p:cNvSpPr txBox="1"/>
          <p:nvPr/>
        </p:nvSpPr>
        <p:spPr>
          <a:xfrm>
            <a:off x="6062663" y="3441700"/>
            <a:ext cx="482600" cy="48418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2700" b="1" dirty="0">
                <a:solidFill>
                  <a:srgbClr val="FF0000"/>
                </a:solidFill>
                <a:latin typeface="宋体" panose="02010600030101010101" pitchFamily="2" charset="-122"/>
              </a:rPr>
              <a:t>√</a:t>
            </a:r>
            <a:endParaRPr lang="zh-CN" altLang="en-US" sz="27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7" name="对角圆角矩形 16"/>
          <p:cNvSpPr/>
          <p:nvPr/>
        </p:nvSpPr>
        <p:spPr>
          <a:xfrm>
            <a:off x="227013" y="309563"/>
            <a:ext cx="4422775" cy="541338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我是小法官，判断对错。</a:t>
            </a:r>
            <a:endParaRPr kumimoji="0" lang="zh-CN" altLang="en-US" sz="30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7653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7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7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7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63" grpId="0"/>
      <p:bldP spid="27665" grpId="0"/>
      <p:bldP spid="27668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55298" name="文本框 28676"/>
          <p:cNvSpPr txBox="1"/>
          <p:nvPr/>
        </p:nvSpPr>
        <p:spPr>
          <a:xfrm>
            <a:off x="776288" y="1122363"/>
            <a:ext cx="3654425" cy="4841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700" b="1" dirty="0">
                <a:latin typeface="Arial" panose="020B0604020202020204" pitchFamily="34" charset="0"/>
                <a:ea typeface="楷体" panose="02010609060101010101" pitchFamily="49" charset="-122"/>
              </a:rPr>
              <a:t>丰（减一笔）</a:t>
            </a:r>
            <a:r>
              <a:rPr lang="zh-CN" altLang="en-US" sz="2700" b="1" dirty="0">
                <a:latin typeface="Arial" panose="020B0604020202020204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：（    ）</a:t>
            </a:r>
            <a:endParaRPr lang="zh-CN" altLang="en-US" sz="27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8678" name="文本框 28677"/>
          <p:cNvSpPr txBox="1"/>
          <p:nvPr/>
        </p:nvSpPr>
        <p:spPr>
          <a:xfrm>
            <a:off x="3544888" y="1122363"/>
            <a:ext cx="482600" cy="4826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7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三</a:t>
            </a:r>
            <a:endParaRPr lang="zh-CN" altLang="en-US" sz="27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55300" name="文本框 28678"/>
          <p:cNvSpPr txBox="1"/>
          <p:nvPr/>
        </p:nvSpPr>
        <p:spPr>
          <a:xfrm>
            <a:off x="776288" y="1714500"/>
            <a:ext cx="5043487" cy="48418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2700" b="1" dirty="0">
                <a:latin typeface="Arial" panose="020B0604020202020204" pitchFamily="34" charset="0"/>
                <a:ea typeface="楷体" panose="02010609060101010101" pitchFamily="49" charset="-122"/>
              </a:rPr>
              <a:t>口（加一笔）：</a:t>
            </a:r>
            <a:r>
              <a:rPr lang="zh-CN" altLang="en-US" sz="2700" b="1" dirty="0">
                <a:latin typeface="Arial" panose="020B0604020202020204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（    ）（    ）</a:t>
            </a:r>
            <a:endParaRPr lang="zh-CN" altLang="en-US" sz="27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55301" name="文本框 28679"/>
          <p:cNvSpPr txBox="1"/>
          <p:nvPr/>
        </p:nvSpPr>
        <p:spPr>
          <a:xfrm>
            <a:off x="776288" y="2255838"/>
            <a:ext cx="6122987" cy="90011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2700" b="1" dirty="0">
                <a:latin typeface="Arial" panose="020B0604020202020204" pitchFamily="34" charset="0"/>
                <a:ea typeface="楷体" panose="02010609060101010101" pitchFamily="49" charset="-122"/>
              </a:rPr>
              <a:t>日（加一笔）：</a:t>
            </a:r>
            <a:r>
              <a:rPr lang="zh-CN" altLang="en-US" sz="2700" b="1" dirty="0">
                <a:latin typeface="Arial" panose="020B0604020202020204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（    ）（    ）（    ）</a:t>
            </a:r>
            <a:endParaRPr lang="zh-CN" altLang="en-US" sz="2700" b="1" dirty="0">
              <a:latin typeface="Arial" panose="020B0604020202020204" pitchFamily="34" charset="0"/>
              <a:ea typeface="楷体" panose="02010609060101010101" pitchFamily="49" charset="-122"/>
            </a:endParaRPr>
          </a:p>
          <a:p>
            <a:endParaRPr lang="zh-CN" altLang="en-US" sz="27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55302" name="文本框 28680"/>
          <p:cNvSpPr txBox="1"/>
          <p:nvPr/>
        </p:nvSpPr>
        <p:spPr>
          <a:xfrm>
            <a:off x="776288" y="2903538"/>
            <a:ext cx="3654425" cy="4857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700" b="1" dirty="0">
                <a:latin typeface="Arial" panose="020B0604020202020204" pitchFamily="34" charset="0"/>
                <a:ea typeface="楷体" panose="02010609060101010101" pitchFamily="49" charset="-122"/>
              </a:rPr>
              <a:t>田（减一笔）：</a:t>
            </a:r>
            <a:r>
              <a:rPr lang="zh-CN" altLang="en-US" sz="2700" b="1" dirty="0">
                <a:latin typeface="Arial" panose="020B0604020202020204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（    ）</a:t>
            </a:r>
            <a:endParaRPr lang="zh-CN" altLang="en-US" sz="27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55303" name="文本框 28681"/>
          <p:cNvSpPr txBox="1"/>
          <p:nvPr/>
        </p:nvSpPr>
        <p:spPr>
          <a:xfrm>
            <a:off x="776288" y="3498850"/>
            <a:ext cx="3654425" cy="48418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700" b="1" dirty="0">
                <a:latin typeface="Arial" panose="020B0604020202020204" pitchFamily="34" charset="0"/>
                <a:ea typeface="楷体" panose="02010609060101010101" pitchFamily="49" charset="-122"/>
              </a:rPr>
              <a:t>禾（减一笔）：</a:t>
            </a:r>
            <a:r>
              <a:rPr lang="zh-CN" altLang="en-US" sz="2700" b="1" dirty="0">
                <a:latin typeface="Arial" panose="020B0604020202020204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（    ）</a:t>
            </a:r>
            <a:endParaRPr lang="zh-CN" altLang="en-US" sz="27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55304" name="文本框 28682"/>
          <p:cNvSpPr txBox="1"/>
          <p:nvPr/>
        </p:nvSpPr>
        <p:spPr>
          <a:xfrm>
            <a:off x="776288" y="4094163"/>
            <a:ext cx="5929312" cy="89852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2700" b="1" dirty="0">
                <a:latin typeface="Arial" panose="020B0604020202020204" pitchFamily="34" charset="0"/>
                <a:ea typeface="楷体" panose="02010609060101010101" pitchFamily="49" charset="-122"/>
              </a:rPr>
              <a:t>十（加一笔）：</a:t>
            </a:r>
            <a:r>
              <a:rPr lang="zh-CN" altLang="en-US" sz="2700" b="1" dirty="0">
                <a:latin typeface="Arial" panose="020B0604020202020204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（    ）（    ）（    ）</a:t>
            </a:r>
            <a:endParaRPr lang="zh-CN" altLang="en-US" sz="2700" b="1" dirty="0">
              <a:latin typeface="Arial" panose="020B0604020202020204" pitchFamily="34" charset="0"/>
              <a:ea typeface="楷体" panose="02010609060101010101" pitchFamily="49" charset="-122"/>
            </a:endParaRPr>
          </a:p>
          <a:p>
            <a:endParaRPr lang="zh-CN" altLang="en-US" sz="27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8685" name="文本框 28684"/>
          <p:cNvSpPr txBox="1"/>
          <p:nvPr/>
        </p:nvSpPr>
        <p:spPr>
          <a:xfrm>
            <a:off x="3535363" y="1701800"/>
            <a:ext cx="482600" cy="48418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7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日</a:t>
            </a:r>
            <a:endParaRPr lang="zh-CN" altLang="en-US" sz="27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8686" name="文本框 28685"/>
          <p:cNvSpPr txBox="1"/>
          <p:nvPr/>
        </p:nvSpPr>
        <p:spPr>
          <a:xfrm>
            <a:off x="3611563" y="2809875"/>
            <a:ext cx="485775" cy="48418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7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日</a:t>
            </a:r>
            <a:endParaRPr lang="zh-CN" altLang="en-US" sz="27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8687" name="文本框 28686"/>
          <p:cNvSpPr txBox="1"/>
          <p:nvPr/>
        </p:nvSpPr>
        <p:spPr>
          <a:xfrm>
            <a:off x="3554413" y="2208213"/>
            <a:ext cx="482600" cy="4841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7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白</a:t>
            </a:r>
            <a:endParaRPr lang="zh-CN" altLang="en-US" sz="27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8688" name="文本框 28687"/>
          <p:cNvSpPr txBox="1"/>
          <p:nvPr/>
        </p:nvSpPr>
        <p:spPr>
          <a:xfrm>
            <a:off x="3611563" y="3498850"/>
            <a:ext cx="485775" cy="48418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7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木</a:t>
            </a:r>
            <a:endParaRPr lang="zh-CN" altLang="en-US" sz="27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8689" name="文本框 28688"/>
          <p:cNvSpPr txBox="1"/>
          <p:nvPr/>
        </p:nvSpPr>
        <p:spPr>
          <a:xfrm>
            <a:off x="3529013" y="4049713"/>
            <a:ext cx="582612" cy="4841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7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土 </a:t>
            </a:r>
            <a:endParaRPr lang="zh-CN" altLang="en-US" sz="27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8690" name="文本框 28689"/>
          <p:cNvSpPr txBox="1"/>
          <p:nvPr/>
        </p:nvSpPr>
        <p:spPr>
          <a:xfrm>
            <a:off x="4575175" y="1701800"/>
            <a:ext cx="582613" cy="48418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7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 中</a:t>
            </a:r>
            <a:endParaRPr lang="zh-CN" altLang="en-US" sz="27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8691" name="文本框 28690"/>
          <p:cNvSpPr txBox="1"/>
          <p:nvPr/>
        </p:nvSpPr>
        <p:spPr>
          <a:xfrm>
            <a:off x="4633913" y="2208213"/>
            <a:ext cx="482600" cy="4841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7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甲</a:t>
            </a:r>
            <a:endParaRPr lang="zh-CN" altLang="en-US" sz="27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8692" name="文本框 28691"/>
          <p:cNvSpPr txBox="1"/>
          <p:nvPr/>
        </p:nvSpPr>
        <p:spPr>
          <a:xfrm>
            <a:off x="5618163" y="2208213"/>
            <a:ext cx="687387" cy="48418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27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 由</a:t>
            </a:r>
            <a:endParaRPr lang="zh-CN" altLang="en-US" sz="27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8693" name="文本框 28692"/>
          <p:cNvSpPr txBox="1"/>
          <p:nvPr/>
        </p:nvSpPr>
        <p:spPr>
          <a:xfrm>
            <a:off x="4576763" y="4049713"/>
            <a:ext cx="482600" cy="4841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7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士</a:t>
            </a:r>
            <a:endParaRPr lang="zh-CN" altLang="en-US" sz="27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8694" name="文本框 28693"/>
          <p:cNvSpPr txBox="1"/>
          <p:nvPr/>
        </p:nvSpPr>
        <p:spPr>
          <a:xfrm>
            <a:off x="5657850" y="4049713"/>
            <a:ext cx="482600" cy="4841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7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千</a:t>
            </a:r>
            <a:endParaRPr lang="zh-CN" altLang="en-US" sz="27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2" name="对角圆角矩形 21"/>
          <p:cNvSpPr/>
          <p:nvPr/>
        </p:nvSpPr>
        <p:spPr>
          <a:xfrm>
            <a:off x="569913" y="214313"/>
            <a:ext cx="3695700" cy="541338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7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加一加，减一减。</a:t>
            </a:r>
            <a:endParaRPr kumimoji="0" lang="zh-CN" altLang="en-US" sz="27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8685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0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8690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8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1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8691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2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8692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8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8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8688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8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3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8693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4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8694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8" grpId="0"/>
      <p:bldP spid="28686" grpId="0"/>
      <p:bldP spid="28687" grpId="0"/>
      <p:bldP spid="28689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53" name="对角圆角矩形 52"/>
          <p:cNvSpPr/>
          <p:nvPr/>
        </p:nvSpPr>
        <p:spPr>
          <a:xfrm>
            <a:off x="1406525" y="444500"/>
            <a:ext cx="3694113" cy="539750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marL="0" marR="0" lvl="0" indent="0" algn="ctr" defTabSz="5143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7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给下列生字组词。</a:t>
            </a:r>
            <a:endParaRPr kumimoji="0" lang="zh-CN" altLang="en-US" sz="27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5632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2175" y="1184275"/>
            <a:ext cx="1028700" cy="11922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632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275" y="2511425"/>
            <a:ext cx="952500" cy="12176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632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2188" y="3584575"/>
            <a:ext cx="1011237" cy="1150938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3" name="直接连接符 2"/>
          <p:cNvCxnSpPr/>
          <p:nvPr/>
        </p:nvCxnSpPr>
        <p:spPr>
          <a:xfrm>
            <a:off x="2274888" y="2011363"/>
            <a:ext cx="1319213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文本框 54288"/>
          <p:cNvSpPr txBox="1"/>
          <p:nvPr/>
        </p:nvSpPr>
        <p:spPr>
          <a:xfrm>
            <a:off x="2390775" y="1358900"/>
            <a:ext cx="1055688" cy="6223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目光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58" name="直接连接符 57"/>
          <p:cNvCxnSpPr/>
          <p:nvPr/>
        </p:nvCxnSpPr>
        <p:spPr>
          <a:xfrm>
            <a:off x="4071938" y="2014538"/>
            <a:ext cx="13208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文本框 54288"/>
          <p:cNvSpPr txBox="1"/>
          <p:nvPr/>
        </p:nvSpPr>
        <p:spPr>
          <a:xfrm>
            <a:off x="4198938" y="1358900"/>
            <a:ext cx="1057275" cy="6223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注目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60" name="直接连接符 59"/>
          <p:cNvCxnSpPr/>
          <p:nvPr/>
        </p:nvCxnSpPr>
        <p:spPr>
          <a:xfrm>
            <a:off x="2276475" y="3113088"/>
            <a:ext cx="13208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>
            <a:off x="4075113" y="3116263"/>
            <a:ext cx="1319213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/>
        </p:nvCxnSpPr>
        <p:spPr>
          <a:xfrm>
            <a:off x="2263775" y="4306888"/>
            <a:ext cx="13208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连接符 62"/>
          <p:cNvCxnSpPr/>
          <p:nvPr/>
        </p:nvCxnSpPr>
        <p:spPr>
          <a:xfrm>
            <a:off x="4060825" y="4310063"/>
            <a:ext cx="13208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文本框 54288"/>
          <p:cNvSpPr txBox="1"/>
          <p:nvPr/>
        </p:nvSpPr>
        <p:spPr>
          <a:xfrm>
            <a:off x="2398713" y="2489200"/>
            <a:ext cx="1054100" cy="62388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口水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5" name="文本框 54288"/>
          <p:cNvSpPr txBox="1"/>
          <p:nvPr/>
        </p:nvSpPr>
        <p:spPr>
          <a:xfrm>
            <a:off x="4206875" y="2489200"/>
            <a:ext cx="1054100" cy="62388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大口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6" name="文本框 54288"/>
          <p:cNvSpPr txBox="1"/>
          <p:nvPr/>
        </p:nvSpPr>
        <p:spPr>
          <a:xfrm>
            <a:off x="2390775" y="3584575"/>
            <a:ext cx="1055688" cy="62388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大手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7" name="文本框 54288"/>
          <p:cNvSpPr txBox="1"/>
          <p:nvPr/>
        </p:nvSpPr>
        <p:spPr>
          <a:xfrm>
            <a:off x="4198938" y="3584575"/>
            <a:ext cx="1057275" cy="62388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小手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9" grpId="0"/>
      <p:bldP spid="64" grpId="0"/>
      <p:bldP spid="65" grpId="0"/>
      <p:bldP spid="66" grpId="0"/>
      <p:bldP spid="67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57346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7363" y="1412875"/>
            <a:ext cx="4694237" cy="15414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7347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7363" y="2954338"/>
            <a:ext cx="5351462" cy="965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" name="对角圆角矩形 26"/>
          <p:cNvSpPr/>
          <p:nvPr/>
        </p:nvSpPr>
        <p:spPr>
          <a:xfrm>
            <a:off x="180975" y="382588"/>
            <a:ext cx="5041900" cy="539750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marL="0" marR="0" lvl="0" indent="0" algn="ctr" defTabSz="5143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7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看看拼音写笔画。</a:t>
            </a:r>
            <a:endParaRPr kumimoji="0" lang="zh-CN" altLang="en-US" sz="27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735388" y="1509713"/>
            <a:ext cx="487362" cy="4841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700" b="1" dirty="0">
                <a:solidFill>
                  <a:srgbClr val="4E2929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乚</a:t>
            </a:r>
            <a:endParaRPr lang="zh-CN" altLang="en-US" sz="2700" b="1" dirty="0">
              <a:solidFill>
                <a:srgbClr val="4E2929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pic>
        <p:nvPicPr>
          <p:cNvPr id="11" name="图片 10" descr="未命名_副本"/>
          <p:cNvPicPr>
            <a:picLocks noChangeAspect="1"/>
          </p:cNvPicPr>
          <p:nvPr/>
        </p:nvPicPr>
        <p:blipFill>
          <a:blip r:embed="rId4"/>
          <a:srcRect l="34225" t="12624" r="24094" b="20760"/>
          <a:stretch>
            <a:fillRect/>
          </a:stretch>
        </p:blipFill>
        <p:spPr>
          <a:xfrm>
            <a:off x="5849938" y="1520825"/>
            <a:ext cx="361950" cy="4841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" name="图片 11" descr="未命名_副本"/>
          <p:cNvPicPr>
            <a:picLocks noChangeAspect="1" noChangeArrowheads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2775" y="2465388"/>
            <a:ext cx="641351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图片 13" descr="未命名_副本_副本"/>
          <p:cNvPicPr>
            <a:picLocks noChangeAspect="1" noChangeArrowheads="1"/>
          </p:cNvPicPr>
          <p:nvPr/>
        </p:nvPicPr>
        <p:blipFill>
          <a:blip r:embed="rId6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7238" y="3200400"/>
            <a:ext cx="354012" cy="47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图片 14" descr="未命名_副本"/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3038" y="2330450"/>
            <a:ext cx="427037" cy="420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 descr="未命名_副本"/>
          <p:cNvPicPr>
            <a:picLocks noChangeAspect="1" noChangeArrowheads="1"/>
          </p:cNvPicPr>
          <p:nvPr/>
        </p:nvPicPr>
        <p:blipFill>
          <a:blip r:embed="rId8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7613" y="3200400"/>
            <a:ext cx="301625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58370" name="图片 1"/>
          <p:cNvPicPr>
            <a:picLocks noChangeAspect="1"/>
          </p:cNvPicPr>
          <p:nvPr/>
        </p:nvPicPr>
        <p:blipFill>
          <a:blip r:embed="rId2"/>
          <a:srcRect t="5859"/>
          <a:stretch>
            <a:fillRect/>
          </a:stretch>
        </p:blipFill>
        <p:spPr>
          <a:xfrm>
            <a:off x="1565275" y="1793875"/>
            <a:ext cx="5686425" cy="24209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8371" name="文本框 2"/>
          <p:cNvSpPr txBox="1"/>
          <p:nvPr/>
        </p:nvSpPr>
        <p:spPr>
          <a:xfrm>
            <a:off x="692150" y="492125"/>
            <a:ext cx="4573588" cy="56038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" altLang="zh-CN" sz="3200" b="1" dirty="0">
                <a:latin typeface="宋体" panose="02010600030101010101" pitchFamily="2" charset="-122"/>
              </a:rPr>
              <a:t>一字组多词</a:t>
            </a:r>
            <a:endParaRPr lang="" altLang="zh-CN" sz="3200" b="1" dirty="0">
              <a:latin typeface="宋体" panose="02010600030101010101" pitchFamily="2" charset="-122"/>
            </a:endParaRPr>
          </a:p>
        </p:txBody>
      </p:sp>
      <p:graphicFrame>
        <p:nvGraphicFramePr>
          <p:cNvPr id="4" name="表格 3"/>
          <p:cNvGraphicFramePr/>
          <p:nvPr/>
        </p:nvGraphicFramePr>
        <p:xfrm>
          <a:off x="2225675" y="1635125"/>
          <a:ext cx="4638675" cy="25606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6225"/>
                <a:gridCol w="1546225"/>
                <a:gridCol w="1546225"/>
              </a:tblGrid>
              <a:tr h="548481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600" b="1">
                          <a:solidFill>
                            <a:srgbClr val="FF0000"/>
                          </a:solidFill>
                        </a:rPr>
                        <a:t>青天</a:t>
                      </a:r>
                      <a:endParaRPr lang="zh-CN" altLang="en-US" sz="3600" b="1">
                        <a:solidFill>
                          <a:srgbClr val="FF0000"/>
                        </a:solidFill>
                      </a:endParaRPr>
                    </a:p>
                  </a:txBody>
                  <a:tcPr marL="91430" marR="91430" marT="45707" marB="4570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600" b="1">
                          <a:solidFill>
                            <a:srgbClr val="FF0000"/>
                          </a:solidFill>
                        </a:rPr>
                        <a:t>青色</a:t>
                      </a:r>
                      <a:endParaRPr lang="zh-CN" altLang="en-US" sz="3600" b="1">
                        <a:solidFill>
                          <a:srgbClr val="FF0000"/>
                        </a:solidFill>
                      </a:endParaRPr>
                    </a:p>
                  </a:txBody>
                  <a:tcPr marL="91430" marR="91430" marT="45707" marB="4570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600" b="1" smtClean="0">
                          <a:solidFill>
                            <a:srgbClr val="FF0000"/>
                          </a:solidFill>
                        </a:rPr>
                        <a:t>  青草</a:t>
                      </a:r>
                      <a:endParaRPr lang="zh-CN" altLang="en-US" sz="3600" b="1">
                        <a:solidFill>
                          <a:srgbClr val="FF0000"/>
                        </a:solidFill>
                      </a:endParaRPr>
                    </a:p>
                  </a:txBody>
                  <a:tcPr marL="91430" marR="91430" marT="45707" marB="4570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8481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600" b="1">
                          <a:solidFill>
                            <a:srgbClr val="FF0000"/>
                          </a:solidFill>
                        </a:rPr>
                        <a:t>冬天</a:t>
                      </a:r>
                      <a:endParaRPr lang="zh-CN" altLang="en-US" sz="3600" b="1">
                        <a:solidFill>
                          <a:srgbClr val="FF0000"/>
                        </a:solidFill>
                      </a:endParaRPr>
                    </a:p>
                  </a:txBody>
                  <a:tcPr marL="91430" marR="91430" marT="45707" marB="4570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600" b="1">
                          <a:solidFill>
                            <a:srgbClr val="FF0000"/>
                          </a:solidFill>
                        </a:rPr>
                        <a:t>冬季</a:t>
                      </a:r>
                      <a:endParaRPr lang="zh-CN" altLang="en-US" sz="3600" b="1">
                        <a:solidFill>
                          <a:srgbClr val="FF0000"/>
                        </a:solidFill>
                      </a:endParaRPr>
                    </a:p>
                  </a:txBody>
                  <a:tcPr marL="91430" marR="91430" marT="45707" marB="4570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600" b="1" smtClean="0">
                          <a:solidFill>
                            <a:srgbClr val="FF0000"/>
                          </a:solidFill>
                        </a:rPr>
                        <a:t>  冬</a:t>
                      </a:r>
                      <a:r>
                        <a:rPr lang="zh-CN" altLang="en-US" sz="3600" b="1">
                          <a:solidFill>
                            <a:srgbClr val="FF0000"/>
                          </a:solidFill>
                        </a:rPr>
                        <a:t>雪</a:t>
                      </a:r>
                      <a:endParaRPr lang="zh-CN" altLang="en-US" sz="3600" b="1">
                        <a:solidFill>
                          <a:srgbClr val="FF0000"/>
                        </a:solidFill>
                      </a:endParaRPr>
                    </a:p>
                  </a:txBody>
                  <a:tcPr marL="91430" marR="91430" marT="45707" marB="4570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8481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600" b="1">
                          <a:solidFill>
                            <a:srgbClr val="FF0000"/>
                          </a:solidFill>
                        </a:rPr>
                        <a:t>说话</a:t>
                      </a:r>
                      <a:endParaRPr lang="zh-CN" altLang="en-US" sz="3600" b="1">
                        <a:solidFill>
                          <a:srgbClr val="FF0000"/>
                        </a:solidFill>
                      </a:endParaRPr>
                    </a:p>
                  </a:txBody>
                  <a:tcPr marL="91430" marR="91430" marT="45707" marB="4570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600" b="1">
                          <a:solidFill>
                            <a:srgbClr val="FF0000"/>
                          </a:solidFill>
                        </a:rPr>
                        <a:t>小说</a:t>
                      </a:r>
                      <a:endParaRPr lang="zh-CN" altLang="en-US" sz="3600" b="1">
                        <a:solidFill>
                          <a:srgbClr val="FF0000"/>
                        </a:solidFill>
                      </a:endParaRPr>
                    </a:p>
                  </a:txBody>
                  <a:tcPr marL="91430" marR="91430" marT="45707" marB="4570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600" b="1" smtClean="0">
                          <a:solidFill>
                            <a:srgbClr val="FF0000"/>
                          </a:solidFill>
                        </a:rPr>
                        <a:t>  说明</a:t>
                      </a:r>
                      <a:endParaRPr lang="zh-CN" altLang="en-US" sz="3600" b="1">
                        <a:solidFill>
                          <a:srgbClr val="FF0000"/>
                        </a:solidFill>
                      </a:endParaRPr>
                    </a:p>
                  </a:txBody>
                  <a:tcPr marL="91430" marR="91430" marT="45707" marB="4570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8481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600" b="1">
                          <a:solidFill>
                            <a:srgbClr val="FF0000"/>
                          </a:solidFill>
                        </a:rPr>
                        <a:t>天下</a:t>
                      </a:r>
                      <a:endParaRPr lang="zh-CN" altLang="en-US" sz="3600" b="1">
                        <a:solidFill>
                          <a:srgbClr val="FF0000"/>
                        </a:solidFill>
                      </a:endParaRPr>
                    </a:p>
                  </a:txBody>
                  <a:tcPr marL="91430" marR="91430" marT="45707" marB="4570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600" b="1">
                          <a:solidFill>
                            <a:srgbClr val="FF0000"/>
                          </a:solidFill>
                        </a:rPr>
                        <a:t>天色</a:t>
                      </a:r>
                      <a:endParaRPr lang="zh-CN" altLang="en-US" sz="3600" b="1">
                        <a:solidFill>
                          <a:srgbClr val="FF0000"/>
                        </a:solidFill>
                      </a:endParaRPr>
                    </a:p>
                  </a:txBody>
                  <a:tcPr marL="91430" marR="91430" marT="45707" marB="4570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600" b="1" smtClean="0">
                          <a:solidFill>
                            <a:srgbClr val="FF0000"/>
                          </a:solidFill>
                        </a:rPr>
                        <a:t> 青天</a:t>
                      </a:r>
                      <a:endParaRPr lang="zh-CN" altLang="en-US" sz="3600" b="1">
                        <a:solidFill>
                          <a:srgbClr val="FF0000"/>
                        </a:solidFill>
                      </a:endParaRPr>
                    </a:p>
                  </a:txBody>
                  <a:tcPr marL="91430" marR="91430" marT="45707" marB="4570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65" name="Text Box 11"/>
          <p:cNvSpPr txBox="1"/>
          <p:nvPr/>
        </p:nvSpPr>
        <p:spPr>
          <a:xfrm>
            <a:off x="882872" y="1200858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的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66" name="Text Box 11"/>
          <p:cNvSpPr txBox="1"/>
          <p:nvPr/>
        </p:nvSpPr>
        <p:spPr>
          <a:xfrm>
            <a:off x="2054447" y="1219908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船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67" name="Text Box 11"/>
          <p:cNvSpPr txBox="1"/>
          <p:nvPr/>
        </p:nvSpPr>
        <p:spPr>
          <a:xfrm>
            <a:off x="3133948" y="1219908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两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69" name="Text Box 11"/>
          <p:cNvSpPr txBox="1"/>
          <p:nvPr/>
        </p:nvSpPr>
        <p:spPr>
          <a:xfrm>
            <a:off x="5232622" y="1208478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在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70" name="Text Box 11"/>
          <p:cNvSpPr txBox="1"/>
          <p:nvPr/>
        </p:nvSpPr>
        <p:spPr>
          <a:xfrm>
            <a:off x="6317201" y="1218003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里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71" name="Text Box 11"/>
          <p:cNvSpPr txBox="1"/>
          <p:nvPr/>
        </p:nvSpPr>
        <p:spPr>
          <a:xfrm>
            <a:off x="7370668" y="1227528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看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72" name="Text Box 11"/>
          <p:cNvSpPr txBox="1"/>
          <p:nvPr/>
        </p:nvSpPr>
        <p:spPr>
          <a:xfrm>
            <a:off x="879062" y="2534992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见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73" name="Text Box 11"/>
          <p:cNvSpPr txBox="1"/>
          <p:nvPr/>
        </p:nvSpPr>
        <p:spPr>
          <a:xfrm>
            <a:off x="1983962" y="2544517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闪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74" name="Text Box 11"/>
          <p:cNvSpPr txBox="1"/>
          <p:nvPr/>
        </p:nvSpPr>
        <p:spPr>
          <a:xfrm>
            <a:off x="3010123" y="2554042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星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3" name="Text Box 11"/>
          <p:cNvSpPr txBox="1"/>
          <p:nvPr/>
        </p:nvSpPr>
        <p:spPr>
          <a:xfrm>
            <a:off x="4197572" y="1219908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头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grpSp>
        <p:nvGrpSpPr>
          <p:cNvPr id="14" name="组合 3"/>
          <p:cNvGrpSpPr/>
          <p:nvPr/>
        </p:nvGrpSpPr>
        <p:grpSpPr>
          <a:xfrm>
            <a:off x="-42" y="162839"/>
            <a:ext cx="1884998" cy="422627"/>
            <a:chOff x="458" y="988"/>
            <a:chExt cx="4134" cy="101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" name="流程图: 延期 14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0" b="0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文本框 14">
              <a:hlinkClick r:id="rId2" action="ppaction://hlinkfile"/>
            </p:cNvPr>
            <p:cNvSpPr txBox="1"/>
            <p:nvPr/>
          </p:nvSpPr>
          <p:spPr>
            <a:xfrm>
              <a:off x="458" y="1005"/>
              <a:ext cx="3688" cy="99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100" b="1" i="0" u="none" strike="noStrike" kern="1200" cap="none" spc="0" normalizeH="0" baseline="0" noProof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会认的字</a:t>
              </a:r>
              <a:endParaRPr kumimoji="0" lang="en-US" altLang="zh-CN" sz="21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</p:grpSp>
      <p:sp>
        <p:nvSpPr>
          <p:cNvPr id="76" name="云形标注 75"/>
          <p:cNvSpPr/>
          <p:nvPr/>
        </p:nvSpPr>
        <p:spPr>
          <a:xfrm>
            <a:off x="5499100" y="2535238"/>
            <a:ext cx="3151188" cy="1020763"/>
          </a:xfrm>
          <a:prstGeom prst="cloudCallout">
            <a:avLst>
              <a:gd name="adj1" fmla="val -67362"/>
              <a:gd name="adj2" fmla="val 51493"/>
            </a:avLst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1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你能把这些生字都读正确吗？</a:t>
            </a:r>
            <a:endParaRPr kumimoji="0" lang="zh-CN" altLang="en-US" sz="21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202" name="图片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675" y="3576638"/>
            <a:ext cx="1530350" cy="12557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860425" y="687388"/>
            <a:ext cx="8896350" cy="4381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2400" dirty="0">
                <a:latin typeface="汉语拼音" pitchFamily="34" charset="0"/>
                <a:cs typeface="汉语拼音" pitchFamily="34" charset="0"/>
              </a:rPr>
              <a:t>d</a:t>
            </a:r>
            <a:r>
              <a:rPr lang="en-US" altLang="zh-CN" sz="2400" dirty="0">
                <a:latin typeface="汉语拼音" pitchFamily="34" charset="0"/>
                <a:cs typeface="汉语拼音" pitchFamily="34" charset="0"/>
              </a:rPr>
              <a:t>e</a:t>
            </a:r>
            <a:r>
              <a:rPr lang="zh-CN" altLang="en-US" sz="2400" dirty="0">
                <a:latin typeface="汉语拼音" pitchFamily="34" charset="0"/>
                <a:cs typeface="汉语拼音" pitchFamily="34" charset="0"/>
              </a:rPr>
              <a:t> 	   chuán   liǎng    tóu	z</a:t>
            </a:r>
            <a:r>
              <a:rPr lang="zh-CN" altLang="en-US" sz="2400" dirty="0">
                <a:latin typeface="汉语拼音" pitchFamily="34" charset="0"/>
                <a:ea typeface="汉语拼音" pitchFamily="34" charset="0"/>
              </a:rPr>
              <a:t>à</a:t>
            </a:r>
            <a:r>
              <a:rPr lang="zh-CN" altLang="en-US" sz="2400" dirty="0">
                <a:latin typeface="汉语拼音" pitchFamily="34" charset="0"/>
                <a:cs typeface="汉语拼音" pitchFamily="34" charset="0"/>
              </a:rPr>
              <a:t>i	   lǐ	    k</a:t>
            </a:r>
            <a:r>
              <a:rPr lang="zh-CN" altLang="en-US" sz="2400" dirty="0">
                <a:latin typeface="汉语拼音" pitchFamily="34" charset="0"/>
                <a:ea typeface="汉语拼音" pitchFamily="34" charset="0"/>
              </a:rPr>
              <a:t>à</a:t>
            </a:r>
            <a:r>
              <a:rPr lang="zh-CN" altLang="en-US" sz="2400" dirty="0">
                <a:latin typeface="汉语拼音" pitchFamily="34" charset="0"/>
                <a:cs typeface="汉语拼音" pitchFamily="34" charset="0"/>
              </a:rPr>
              <a:t>n</a:t>
            </a:r>
            <a:endParaRPr lang="zh-CN" altLang="en-US" sz="24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60425" y="2155825"/>
            <a:ext cx="5311775" cy="8080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2400" dirty="0">
                <a:latin typeface="汉语拼音" pitchFamily="34" charset="0"/>
                <a:cs typeface="汉语拼音" pitchFamily="34" charset="0"/>
              </a:rPr>
              <a:t>ji</a:t>
            </a:r>
            <a:r>
              <a:rPr lang="zh-CN" altLang="en-US" sz="2400" dirty="0">
                <a:latin typeface="汉语拼音" pitchFamily="34" charset="0"/>
                <a:ea typeface="汉语拼音" pitchFamily="34" charset="0"/>
              </a:rPr>
              <a:t>à</a:t>
            </a:r>
            <a:r>
              <a:rPr lang="zh-CN" altLang="en-US" sz="2400" dirty="0">
                <a:latin typeface="汉语拼音" pitchFamily="34" charset="0"/>
                <a:cs typeface="汉语拼音" pitchFamily="34" charset="0"/>
              </a:rPr>
              <a:t>n       shǎn     xīng				</a:t>
            </a:r>
            <a:endParaRPr lang="zh-CN" altLang="en-US" sz="2400" dirty="0">
              <a:latin typeface="汉语拼音" pitchFamily="34" charset="0"/>
              <a:ea typeface="汉语拼音" pitchFamily="34" charset="0"/>
            </a:endParaRPr>
          </a:p>
        </p:txBody>
      </p:sp>
      <p:graphicFrame>
        <p:nvGraphicFramePr>
          <p:cNvPr id="30" name="表格 29"/>
          <p:cNvGraphicFramePr/>
          <p:nvPr/>
        </p:nvGraphicFramePr>
        <p:xfrm>
          <a:off x="4237038" y="3576638"/>
          <a:ext cx="2138363" cy="1536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7148"/>
                <a:gridCol w="1271214"/>
              </a:tblGrid>
              <a:tr h="287626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2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字音</a:t>
                      </a:r>
                      <a:endParaRPr lang="zh-CN" altLang="en-US" sz="12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79" marR="91379" marT="45715" marB="45715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2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汉字</a:t>
                      </a:r>
                      <a:endParaRPr lang="zh-CN" altLang="en-US" sz="12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91379" marR="91379" marT="45715" marB="45715"/>
                </a:tc>
              </a:tr>
              <a:tr h="249529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0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三拼音节</a:t>
                      </a:r>
                      <a:endParaRPr lang="zh-CN" altLang="en-US" sz="10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79" marR="91379" marT="45715" marB="45715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zh-CN" sz="10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船  见  </a:t>
                      </a:r>
                      <a:endParaRPr lang="zh-CN" altLang="zh-CN" sz="10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91379" marR="91379" marT="45715" marB="45715"/>
                </a:tc>
              </a:tr>
              <a:tr h="25000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0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前鼻音</a:t>
                      </a:r>
                      <a:endParaRPr lang="zh-CN" altLang="en-US" sz="10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79" marR="91379" marT="45715" marB="45715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0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船  看  见  闪</a:t>
                      </a:r>
                      <a:endParaRPr lang="zh-CN" altLang="en-US" sz="10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79" marR="91379" marT="45715" marB="45715"/>
                </a:tc>
              </a:tr>
              <a:tr h="249529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0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后鼻音</a:t>
                      </a:r>
                      <a:endParaRPr lang="zh-CN" altLang="en-US" sz="10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79" marR="91379" marT="45715" marB="45715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0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两  星</a:t>
                      </a:r>
                      <a:endParaRPr lang="zh-CN" altLang="en-US" sz="10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79" marR="91379" marT="45715" marB="45715"/>
                </a:tc>
              </a:tr>
              <a:tr h="25000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0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饶舌音</a:t>
                      </a:r>
                      <a:endParaRPr lang="zh-CN" altLang="en-US" sz="10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79" marR="91379" marT="45715" marB="45715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0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船  闪</a:t>
                      </a:r>
                      <a:endParaRPr lang="zh-CN" altLang="en-US" sz="10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79" marR="91379" marT="45715" marB="45715"/>
                </a:tc>
              </a:tr>
              <a:tr h="25000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0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平舌音</a:t>
                      </a:r>
                      <a:endParaRPr lang="zh-CN" altLang="en-US" sz="10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79" marR="91379" marT="45715" marB="45715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0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在</a:t>
                      </a:r>
                      <a:endParaRPr lang="zh-CN" altLang="en-US" sz="10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79" marR="91379" marT="45715" marB="45715"/>
                </a:tc>
              </a:tr>
            </a:tbl>
          </a:graphicData>
        </a:graphic>
      </p:graphicFrame>
    </p:spTree>
    <p:custDataLst>
      <p:tags r:id="rId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65" name="Text Box 11"/>
          <p:cNvSpPr txBox="1"/>
          <p:nvPr/>
        </p:nvSpPr>
        <p:spPr>
          <a:xfrm>
            <a:off x="945101" y="1363417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江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66" name="Text Box 11"/>
          <p:cNvSpPr txBox="1"/>
          <p:nvPr/>
        </p:nvSpPr>
        <p:spPr>
          <a:xfrm>
            <a:off x="2116676" y="1382467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南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67" name="Text Box 11"/>
          <p:cNvSpPr txBox="1"/>
          <p:nvPr/>
        </p:nvSpPr>
        <p:spPr>
          <a:xfrm>
            <a:off x="3196177" y="1382467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可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69" name="Text Box 11"/>
          <p:cNvSpPr txBox="1"/>
          <p:nvPr/>
        </p:nvSpPr>
        <p:spPr>
          <a:xfrm>
            <a:off x="5294852" y="1363417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莲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70" name="Text Box 11"/>
          <p:cNvSpPr txBox="1"/>
          <p:nvPr/>
        </p:nvSpPr>
        <p:spPr>
          <a:xfrm>
            <a:off x="6386416" y="1372942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鱼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71" name="Text Box 11"/>
          <p:cNvSpPr txBox="1"/>
          <p:nvPr/>
        </p:nvSpPr>
        <p:spPr>
          <a:xfrm>
            <a:off x="7439882" y="1382467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东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72" name="Text Box 11"/>
          <p:cNvSpPr txBox="1"/>
          <p:nvPr/>
        </p:nvSpPr>
        <p:spPr>
          <a:xfrm>
            <a:off x="948277" y="2689931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西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73" name="Text Box 11"/>
          <p:cNvSpPr txBox="1"/>
          <p:nvPr/>
        </p:nvSpPr>
        <p:spPr>
          <a:xfrm>
            <a:off x="2053177" y="2699456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北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3" name="Text Box 11"/>
          <p:cNvSpPr txBox="1"/>
          <p:nvPr/>
        </p:nvSpPr>
        <p:spPr>
          <a:xfrm>
            <a:off x="4259801" y="1382467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采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grpSp>
        <p:nvGrpSpPr>
          <p:cNvPr id="14" name="组合 3"/>
          <p:cNvGrpSpPr/>
          <p:nvPr/>
        </p:nvGrpSpPr>
        <p:grpSpPr>
          <a:xfrm>
            <a:off x="-42" y="136804"/>
            <a:ext cx="1884998" cy="422627"/>
            <a:chOff x="458" y="988"/>
            <a:chExt cx="4134" cy="101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" name="流程图: 延期 14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0" b="0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文本框 14">
              <a:hlinkClick r:id="rId2" action="ppaction://hlinkfile"/>
            </p:cNvPr>
            <p:cNvSpPr txBox="1"/>
            <p:nvPr/>
          </p:nvSpPr>
          <p:spPr>
            <a:xfrm>
              <a:off x="458" y="1005"/>
              <a:ext cx="3688" cy="99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100" b="1" i="0" u="none" strike="noStrike" kern="1200" cap="none" spc="0" normalizeH="0" baseline="0" noProof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会认的字</a:t>
              </a:r>
              <a:endParaRPr kumimoji="0" lang="en-US" altLang="zh-CN" sz="21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</p:grpSp>
      <p:sp>
        <p:nvSpPr>
          <p:cNvPr id="76" name="云形标注 75"/>
          <p:cNvSpPr/>
          <p:nvPr/>
        </p:nvSpPr>
        <p:spPr>
          <a:xfrm>
            <a:off x="5221288" y="3021013"/>
            <a:ext cx="3149600" cy="1020763"/>
          </a:xfrm>
          <a:prstGeom prst="cloudCallout">
            <a:avLst>
              <a:gd name="adj1" fmla="val -67362"/>
              <a:gd name="adj2" fmla="val 51493"/>
            </a:avLst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1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你能把这些生字都读正确吗？</a:t>
            </a:r>
            <a:endParaRPr kumimoji="0" lang="zh-CN" altLang="en-US" sz="21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223" name="图片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675" y="3576638"/>
            <a:ext cx="1530350" cy="12557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947738" y="927100"/>
            <a:ext cx="8664575" cy="4381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2400" dirty="0">
                <a:latin typeface="汉语拼音" pitchFamily="34" charset="0"/>
                <a:cs typeface="汉语拼音" pitchFamily="34" charset="0"/>
              </a:rPr>
              <a:t>jiāng 	     ná        kě       cǎi       lián	 yú	    dōng</a:t>
            </a:r>
            <a:endParaRPr lang="zh-CN" altLang="en-US" sz="24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44563" y="2300288"/>
            <a:ext cx="2540000" cy="3762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" altLang="zh-CN" sz="2000" dirty="0">
                <a:latin typeface="汉语拼音" pitchFamily="34" charset="0"/>
                <a:cs typeface="汉语拼音" pitchFamily="34" charset="0"/>
              </a:rPr>
              <a:t>   </a:t>
            </a:r>
            <a:r>
              <a:rPr lang="" altLang="en-US" sz="2000" dirty="0">
                <a:latin typeface="汉语拼音" pitchFamily="34" charset="0"/>
                <a:cs typeface="汉语拼音" pitchFamily="34" charset="0"/>
              </a:rPr>
              <a:t>xī 	      běi</a:t>
            </a:r>
            <a:r>
              <a:rPr lang="" altLang="en-US" sz="100" dirty="0">
                <a:latin typeface="汉语拼音" pitchFamily="34" charset="0"/>
                <a:cs typeface="汉语拼音" pitchFamily="34" charset="0"/>
              </a:rPr>
              <a:t>	</a:t>
            </a:r>
            <a:endParaRPr lang="" altLang="en-US" sz="100" dirty="0">
              <a:latin typeface="汉语拼音" pitchFamily="34" charset="0"/>
              <a:ea typeface="汉语拼音" pitchFamily="34" charset="0"/>
            </a:endParaRPr>
          </a:p>
        </p:txBody>
      </p:sp>
      <p:graphicFrame>
        <p:nvGraphicFramePr>
          <p:cNvPr id="30" name="表格 29"/>
          <p:cNvGraphicFramePr/>
          <p:nvPr/>
        </p:nvGraphicFramePr>
        <p:xfrm>
          <a:off x="2984500" y="3708400"/>
          <a:ext cx="1781175" cy="12525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2098"/>
                <a:gridCol w="1059077"/>
              </a:tblGrid>
              <a:tr h="27455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2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字音</a:t>
                      </a:r>
                      <a:endParaRPr lang="zh-CN" altLang="en-US" sz="12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513" marR="91513" marT="45753" marB="45753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2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汉字</a:t>
                      </a:r>
                      <a:endParaRPr lang="zh-CN" altLang="en-US" sz="12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91513" marR="91513" marT="45753" marB="45753"/>
                </a:tc>
              </a:tr>
              <a:tr h="244496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0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三拼音节</a:t>
                      </a:r>
                      <a:endParaRPr lang="zh-CN" altLang="en-US" sz="10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513" marR="91513" marT="45753" marB="45753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0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江  莲</a:t>
                      </a:r>
                      <a:endParaRPr lang="zh-CN" altLang="en-US" sz="10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91513" marR="91513" marT="45753" marB="45753"/>
                </a:tc>
              </a:tr>
              <a:tr h="244496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0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前鼻音</a:t>
                      </a:r>
                      <a:endParaRPr lang="zh-CN" altLang="en-US" sz="10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513" marR="91513" marT="45753" marB="45753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0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南  莲</a:t>
                      </a:r>
                      <a:endParaRPr lang="zh-CN" altLang="en-US" sz="10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513" marR="91513" marT="45753" marB="45753"/>
                </a:tc>
              </a:tr>
              <a:tr h="244496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0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后鼻音</a:t>
                      </a:r>
                      <a:endParaRPr lang="zh-CN" altLang="en-US" sz="10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513" marR="91513" marT="45753" marB="45753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0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江  东  </a:t>
                      </a:r>
                      <a:endParaRPr lang="zh-CN" altLang="en-US" sz="10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513" marR="91513" marT="45753" marB="45753"/>
                </a:tc>
              </a:tr>
              <a:tr h="244496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0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平舌音</a:t>
                      </a:r>
                      <a:endParaRPr lang="zh-CN" altLang="en-US" sz="10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513" marR="91513" marT="45753" marB="45753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0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采</a:t>
                      </a:r>
                      <a:endParaRPr lang="zh-CN" altLang="en-US" sz="10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513" marR="91513" marT="45753" marB="45753"/>
                </a:tc>
              </a:tr>
            </a:tbl>
          </a:graphicData>
        </a:graphic>
      </p:graphicFrame>
    </p:spTree>
    <p:custDataLst>
      <p:tags r:id="rId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65" name="Text Box 11"/>
          <p:cNvSpPr txBox="1"/>
          <p:nvPr/>
        </p:nvSpPr>
        <p:spPr>
          <a:xfrm>
            <a:off x="543084" y="710002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尖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66" name="Text Box 11"/>
          <p:cNvSpPr txBox="1"/>
          <p:nvPr/>
        </p:nvSpPr>
        <p:spPr>
          <a:xfrm>
            <a:off x="1626282" y="729052"/>
            <a:ext cx="931545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说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67" name="Text Box 11"/>
          <p:cNvSpPr txBox="1"/>
          <p:nvPr/>
        </p:nvSpPr>
        <p:spPr>
          <a:xfrm>
            <a:off x="2708957" y="729052"/>
            <a:ext cx="931545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春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69" name="Text Box 11"/>
          <p:cNvSpPr txBox="1"/>
          <p:nvPr/>
        </p:nvSpPr>
        <p:spPr>
          <a:xfrm>
            <a:off x="4874307" y="710002"/>
            <a:ext cx="931545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蛙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70" name="Text Box 11"/>
          <p:cNvSpPr txBox="1"/>
          <p:nvPr/>
        </p:nvSpPr>
        <p:spPr>
          <a:xfrm>
            <a:off x="5956982" y="719527"/>
            <a:ext cx="931545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夏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71" name="Text Box 11"/>
          <p:cNvSpPr txBox="1"/>
          <p:nvPr/>
        </p:nvSpPr>
        <p:spPr>
          <a:xfrm>
            <a:off x="7039657" y="729052"/>
            <a:ext cx="931545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弯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72" name="Text Box 11"/>
          <p:cNvSpPr txBox="1"/>
          <p:nvPr/>
        </p:nvSpPr>
        <p:spPr>
          <a:xfrm>
            <a:off x="546257" y="2036517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地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74" name="Text Box 11"/>
          <p:cNvSpPr txBox="1"/>
          <p:nvPr/>
        </p:nvSpPr>
        <p:spPr>
          <a:xfrm>
            <a:off x="1768247" y="2055567"/>
            <a:ext cx="931545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冬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3" name="Text Box 11"/>
          <p:cNvSpPr txBox="1"/>
          <p:nvPr/>
        </p:nvSpPr>
        <p:spPr>
          <a:xfrm>
            <a:off x="3791632" y="729052"/>
            <a:ext cx="931545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青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" name="Text Box 11"/>
          <p:cNvSpPr txBox="1"/>
          <p:nvPr/>
        </p:nvSpPr>
        <p:spPr>
          <a:xfrm>
            <a:off x="535940" y="3400497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男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4" name="Text Box 11"/>
          <p:cNvSpPr txBox="1"/>
          <p:nvPr/>
        </p:nvSpPr>
        <p:spPr>
          <a:xfrm>
            <a:off x="1624853" y="3400497"/>
            <a:ext cx="931545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女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5" name="Text Box 11"/>
          <p:cNvSpPr txBox="1"/>
          <p:nvPr/>
        </p:nvSpPr>
        <p:spPr>
          <a:xfrm>
            <a:off x="2706576" y="3400497"/>
            <a:ext cx="931545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开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6" name="Text Box 11"/>
          <p:cNvSpPr txBox="1"/>
          <p:nvPr/>
        </p:nvSpPr>
        <p:spPr>
          <a:xfrm>
            <a:off x="6012160" y="3400497"/>
            <a:ext cx="931545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反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7" name="Text Box 11"/>
          <p:cNvSpPr txBox="1"/>
          <p:nvPr/>
        </p:nvSpPr>
        <p:spPr>
          <a:xfrm>
            <a:off x="5008607" y="3400497"/>
            <a:ext cx="931545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正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8" name="Text Box 11"/>
          <p:cNvSpPr txBox="1"/>
          <p:nvPr/>
        </p:nvSpPr>
        <p:spPr>
          <a:xfrm>
            <a:off x="3856479" y="3400497"/>
            <a:ext cx="931545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关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9263" name="图片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25" y="4217988"/>
            <a:ext cx="836613" cy="685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6" name="云形标注 75"/>
          <p:cNvSpPr/>
          <p:nvPr/>
        </p:nvSpPr>
        <p:spPr>
          <a:xfrm>
            <a:off x="4875213" y="1873250"/>
            <a:ext cx="3151188" cy="1020763"/>
          </a:xfrm>
          <a:prstGeom prst="cloudCallout">
            <a:avLst>
              <a:gd name="adj1" fmla="val -67362"/>
              <a:gd name="adj2" fmla="val 51493"/>
            </a:avLst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1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你能把这些生字都读正确吗？</a:t>
            </a:r>
            <a:endParaRPr kumimoji="0" lang="zh-CN" altLang="en-US" sz="21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265" name="文本框 11"/>
          <p:cNvSpPr txBox="1"/>
          <p:nvPr/>
        </p:nvSpPr>
        <p:spPr>
          <a:xfrm>
            <a:off x="519113" y="452438"/>
            <a:ext cx="7426325" cy="841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en-US" altLang="zh-CN" sz="100" dirty="0">
                <a:latin typeface="Arial" panose="020B0604020202020204" pitchFamily="34" charset="0"/>
              </a:rPr>
              <a:t>     </a:t>
            </a:r>
            <a:r>
              <a:rPr lang="zh-CN" altLang="en-US" sz="100" dirty="0">
                <a:latin typeface="Arial" panose="020B0604020202020204" pitchFamily="34" charset="0"/>
              </a:rPr>
              <a:t>jiān 	               shuō	      chūn	                 qīng	         wā	                         xià	           wān</a:t>
            </a:r>
            <a:endParaRPr lang="zh-CN" altLang="en-US" sz="100" dirty="0">
              <a:latin typeface="Arial" panose="020B0604020202020204" pitchFamily="34" charset="0"/>
            </a:endParaRPr>
          </a:p>
        </p:txBody>
      </p:sp>
      <p:sp>
        <p:nvSpPr>
          <p:cNvPr id="9266" name="文本框 12"/>
          <p:cNvSpPr txBox="1"/>
          <p:nvPr/>
        </p:nvSpPr>
        <p:spPr>
          <a:xfrm>
            <a:off x="520700" y="1730375"/>
            <a:ext cx="3557588" cy="841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100" dirty="0">
                <a:latin typeface="Arial" panose="020B0604020202020204" pitchFamily="34" charset="0"/>
              </a:rPr>
              <a:t>de 	             jiù	      dōng</a:t>
            </a:r>
            <a:endParaRPr lang="zh-CN" altLang="en-US" sz="100" dirty="0">
              <a:latin typeface="Arial" panose="020B0604020202020204" pitchFamily="34" charset="0"/>
            </a:endParaRPr>
          </a:p>
        </p:txBody>
      </p:sp>
      <p:sp>
        <p:nvSpPr>
          <p:cNvPr id="9267" name="文本框 13"/>
          <p:cNvSpPr txBox="1"/>
          <p:nvPr/>
        </p:nvSpPr>
        <p:spPr>
          <a:xfrm>
            <a:off x="554038" y="3094038"/>
            <a:ext cx="8904287" cy="841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100" dirty="0">
                <a:latin typeface="汉语拼音" pitchFamily="34" charset="0"/>
                <a:cs typeface="汉语拼音" pitchFamily="34" charset="0"/>
              </a:rPr>
              <a:t>nán 	              nǚ	    kāi	           guān	             fǎn	zhèng</a:t>
            </a:r>
            <a:endParaRPr lang="zh-CN" altLang="en-US" sz="100" dirty="0">
              <a:latin typeface="汉语拼音" pitchFamily="34" charset="0"/>
              <a:ea typeface="汉语拼音" pitchFamily="34" charset="0"/>
            </a:endParaRPr>
          </a:p>
        </p:txBody>
      </p:sp>
      <p:graphicFrame>
        <p:nvGraphicFramePr>
          <p:cNvPr id="30" name="表格 29"/>
          <p:cNvGraphicFramePr/>
          <p:nvPr/>
        </p:nvGraphicFramePr>
        <p:xfrm>
          <a:off x="6946900" y="3594100"/>
          <a:ext cx="1727200" cy="14382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0306"/>
                <a:gridCol w="1026894"/>
              </a:tblGrid>
              <a:tr h="27441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2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字音</a:t>
                      </a:r>
                      <a:endParaRPr lang="zh-CN" altLang="en-US" sz="12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406" marR="91406" marT="45735" marB="45735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2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汉字</a:t>
                      </a:r>
                      <a:endParaRPr lang="zh-CN" altLang="en-US" sz="12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91406" marR="91406" marT="45735" marB="45735"/>
                </a:tc>
              </a:tr>
              <a:tr h="290608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0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三拼音节</a:t>
                      </a:r>
                      <a:endParaRPr lang="zh-CN" altLang="en-US" sz="10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406" marR="91406" marT="45735" marB="45735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0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尖 说 夏 关</a:t>
                      </a:r>
                      <a:endParaRPr lang="zh-CN" altLang="en-US" sz="10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91406" marR="91406" marT="45735" marB="45735"/>
                </a:tc>
              </a:tr>
              <a:tr h="29108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0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前鼻音</a:t>
                      </a:r>
                      <a:endParaRPr lang="zh-CN" altLang="en-US" sz="10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406" marR="91406" marT="45735" marB="45735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0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春弯男关</a:t>
                      </a:r>
                      <a:endParaRPr lang="zh-CN" altLang="en-US" sz="10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406" marR="91406" marT="45735" marB="45735"/>
                </a:tc>
              </a:tr>
              <a:tr h="29108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0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后鼻音</a:t>
                      </a:r>
                      <a:endParaRPr lang="zh-CN" altLang="en-US" sz="10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406" marR="91406" marT="45735" marB="45735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0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青冬正</a:t>
                      </a:r>
                      <a:endParaRPr lang="zh-CN" altLang="en-US" sz="10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406" marR="91406" marT="45735" marB="45735"/>
                </a:tc>
              </a:tr>
              <a:tr h="29108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0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饶舌音</a:t>
                      </a:r>
                      <a:endParaRPr lang="zh-CN" altLang="en-US" sz="10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406" marR="91406" marT="45735" marB="45735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0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说春</a:t>
                      </a:r>
                      <a:endParaRPr lang="zh-CN" altLang="en-US" sz="10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406" marR="91406" marT="45735" marB="45735"/>
                </a:tc>
              </a:tr>
            </a:tbl>
          </a:graphicData>
        </a:graphic>
      </p:graphicFrame>
      <p:sp>
        <p:nvSpPr>
          <p:cNvPr id="9" name="文本框 8"/>
          <p:cNvSpPr txBox="1"/>
          <p:nvPr/>
        </p:nvSpPr>
        <p:spPr>
          <a:xfrm>
            <a:off x="195263" y="292100"/>
            <a:ext cx="8609012" cy="43656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en-US" altLang="zh-CN" dirty="0">
                <a:latin typeface="汉语拼音" pitchFamily="34" charset="0"/>
                <a:cs typeface="汉语拼音" pitchFamily="34" charset="0"/>
              </a:rPr>
              <a:t>     </a:t>
            </a:r>
            <a:r>
              <a:rPr lang="zh-CN" altLang="en-US" sz="2400" dirty="0">
                <a:latin typeface="汉语拼音" pitchFamily="34" charset="0"/>
                <a:cs typeface="汉语拼音" pitchFamily="34" charset="0"/>
              </a:rPr>
              <a:t>jiān        shuō    chūn	  qīng	  wā	     xi</a:t>
            </a:r>
            <a:r>
              <a:rPr lang="zh-CN" altLang="en-US" sz="2400" dirty="0">
                <a:latin typeface="汉语拼音" pitchFamily="34" charset="0"/>
                <a:ea typeface="汉语拼音" pitchFamily="34" charset="0"/>
              </a:rPr>
              <a:t>à</a:t>
            </a:r>
            <a:r>
              <a:rPr lang="zh-CN" altLang="en-US" sz="2400" dirty="0">
                <a:latin typeface="汉语拼音" pitchFamily="34" charset="0"/>
                <a:cs typeface="汉语拼音" pitchFamily="34" charset="0"/>
              </a:rPr>
              <a:t>	     wān      </a:t>
            </a:r>
            <a:r>
              <a:rPr lang="en-US" altLang="zh-CN" sz="2400" dirty="0">
                <a:latin typeface="汉语拼音" pitchFamily="34" charset="0"/>
                <a:cs typeface="汉语拼音" pitchFamily="34" charset="0"/>
              </a:rPr>
              <a:t>pí </a:t>
            </a:r>
            <a:endParaRPr lang="zh-CN" altLang="en-US" sz="24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11175" y="1760538"/>
            <a:ext cx="5295900" cy="39211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2100" dirty="0">
                <a:latin typeface="汉语拼音" pitchFamily="34" charset="0"/>
                <a:cs typeface="汉语拼音" pitchFamily="34" charset="0"/>
              </a:rPr>
              <a:t>de 	     dōng</a:t>
            </a:r>
            <a:endParaRPr lang="zh-CN" altLang="en-US" sz="21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66738" y="3094038"/>
            <a:ext cx="9828212" cy="4381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2400" dirty="0">
                <a:latin typeface="汉语拼音" pitchFamily="34" charset="0"/>
                <a:cs typeface="汉语拼音" pitchFamily="34" charset="0"/>
              </a:rPr>
              <a:t>nán 	     nǚ	      kāi       guān     fǎn    zhèng</a:t>
            </a:r>
            <a:endParaRPr lang="zh-CN" altLang="en-US" sz="24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27" name="Text Box 11"/>
          <p:cNvSpPr txBox="1"/>
          <p:nvPr/>
        </p:nvSpPr>
        <p:spPr>
          <a:xfrm>
            <a:off x="8049270" y="771550"/>
            <a:ext cx="931545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皮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42" name="文本框 1"/>
          <p:cNvSpPr txBox="1"/>
          <p:nvPr/>
        </p:nvSpPr>
        <p:spPr>
          <a:xfrm>
            <a:off x="1322388" y="1141413"/>
            <a:ext cx="6586537" cy="253206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复习完会认的字后，让我们一起复习会写的字吧。要注意他们在田字格中的位置和笔顺呦。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10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1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2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3.xml><?xml version="1.0" encoding="utf-8"?>
<p:tagLst xmlns:p="http://schemas.openxmlformats.org/presentationml/2006/main">
  <p:tag name="KSO_WPP_MARK_KEY" val="d398d8ce-5ae9-4652-aa93-ea86a3a765e2"/>
  <p:tag name="COMMONDATA" val="eyJoZGlkIjoiMDUzMmRhYzhkNzM3Y2ZlODExZjhhYzliMDJjYzA0ZGIifQ=="/>
</p:tagLst>
</file>

<file path=ppt/tags/tag2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3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4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5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8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9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heme/theme1.xml><?xml version="1.0" encoding="utf-8"?>
<a:theme xmlns:a="http://schemas.openxmlformats.org/drawingml/2006/main" name="默认设计模板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4868</Words>
  <Application>WPS 演示</Application>
  <PresentationFormat>全屏显示(16:9)</PresentationFormat>
  <Paragraphs>1300</Paragraphs>
  <Slides>56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56</vt:i4>
      </vt:variant>
    </vt:vector>
  </HeadingPairs>
  <TitlesOfParts>
    <vt:vector size="70" baseType="lpstr">
      <vt:lpstr>Arial</vt:lpstr>
      <vt:lpstr>宋体</vt:lpstr>
      <vt:lpstr>Wingdings</vt:lpstr>
      <vt:lpstr>Calibri</vt:lpstr>
      <vt:lpstr>黑体</vt:lpstr>
      <vt:lpstr>楷体</vt:lpstr>
      <vt:lpstr>汉语拼音</vt:lpstr>
      <vt:lpstr>Segoe Print</vt:lpstr>
      <vt:lpstr>+mn-ea</vt:lpstr>
      <vt:lpstr>Century Gothic</vt:lpstr>
      <vt:lpstr>Xingkai SC</vt:lpstr>
      <vt:lpstr>微软雅黑</vt:lpstr>
      <vt:lpstr>Arial Unicode MS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Rocket Girls</cp:lastModifiedBy>
  <cp:revision>61</cp:revision>
  <dcterms:created xsi:type="dcterms:W3CDTF">2020-02-27T00:23:08Z</dcterms:created>
  <dcterms:modified xsi:type="dcterms:W3CDTF">2022-11-29T06:28:37Z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712D345DE67C4C5D93B67D9CF683506F</vt:lpwstr>
  </property>
</Properties>
</file>