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2" r:id="rId3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8" r:id="rId38"/>
    <p:sldId id="296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</p:sldIdLst>
  <p:sldSz cx="9144000" cy="5143500"/>
  <p:notesSz cx="6858000" cy="9144000"/>
  <p:custDataLst>
    <p:tags r:id="rId6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lvl="1" indent="1143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lvl="2" indent="2286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lvl="3" indent="3429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lvl="4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45720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814"/>
  </p:normalViewPr>
  <p:slideViewPr>
    <p:cSldViewPr showGuides="1">
      <p:cViewPr>
        <p:scale>
          <a:sx n="100" d="100"/>
          <a:sy n="100" d="100"/>
        </p:scale>
        <p:origin x="-702" y="-402"/>
      </p:cViewPr>
      <p:guideLst>
        <p:guide orient="horz" pos="1624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6" Type="http://schemas.openxmlformats.org/officeDocument/2006/relationships/tags" Target="tags/tag19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1E28B5E-9788-41EE-9FFA-1A5CCE59F520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46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287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3491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34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4515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45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5539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55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66563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65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微软雅黑" panose="020B0503020204020204" pitchFamily="34" charset="-122"/>
              </a:rPr>
            </a:fld>
            <a:endParaRPr lang="zh-CN" altLang="en-US" sz="1200" dirty="0"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400"/>
            </a:lvl1pPr>
            <a:lvl2pPr marL="257175" indent="0" algn="ctr">
              <a:buNone/>
              <a:defRPr sz="1100"/>
            </a:lvl2pPr>
            <a:lvl3pPr marL="514350" indent="0" algn="ctr">
              <a:buNone/>
              <a:defRPr sz="1000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257175" indent="0">
              <a:buNone/>
              <a:defRPr sz="1400"/>
            </a:lvl2pPr>
            <a:lvl3pPr marL="514350" indent="0">
              <a:buNone/>
              <a:defRPr sz="1100"/>
            </a:lvl3pPr>
            <a:lvl4pPr marL="771525" indent="0">
              <a:buNone/>
              <a:defRPr sz="1000"/>
            </a:lvl4pPr>
            <a:lvl5pPr marL="1028700" indent="0">
              <a:buNone/>
              <a:defRPr sz="1000"/>
            </a:lvl5pPr>
            <a:lvl6pPr marL="1285875" indent="0">
              <a:buNone/>
              <a:defRPr sz="1000"/>
            </a:lvl6pPr>
            <a:lvl7pPr marL="1543050" indent="0">
              <a:buNone/>
              <a:defRPr sz="1000"/>
            </a:lvl7pPr>
            <a:lvl8pPr marL="1800225" indent="0">
              <a:buNone/>
              <a:defRPr sz="1000"/>
            </a:lvl8pPr>
            <a:lvl9pPr marL="20574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>
              <a:defRPr sz="11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>
            <a:lvl1pPr algn="ctr">
              <a:defRPr sz="1100" noProof="1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4713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68580" tIns="34290" rIns="68580" bIns="34290" numCol="1" anchor="t" anchorCtr="0" compatLnSpc="1"/>
          <a:lstStyle>
            <a:lvl1pPr algn="r">
              <a:defRPr sz="11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1" name="图片 7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027988" y="123825"/>
            <a:ext cx="915987" cy="360363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38.png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.xml"/><Relationship Id="rId2" Type="http://schemas.openxmlformats.org/officeDocument/2006/relationships/image" Target="../media/image39.png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.xml"/><Relationship Id="rId1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1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8.png"/><Relationship Id="rId1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3" Type="http://schemas.openxmlformats.org/officeDocument/2006/relationships/image" Target="../media/image53.jpeg"/><Relationship Id="rId2" Type="http://schemas.openxmlformats.org/officeDocument/2006/relationships/hyperlink" Target="http://www.iecool.com/vector/show/194/92621.htm" TargetMode="External"/><Relationship Id="rId1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2.jpeg"/></Relationships>
</file>

<file path=ppt/slides/_rels/slide5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7.png"/><Relationship Id="rId4" Type="http://schemas.openxmlformats.org/officeDocument/2006/relationships/image" Target="../media/image58.png"/><Relationship Id="rId3" Type="http://schemas.openxmlformats.org/officeDocument/2006/relationships/image" Target="../media/image56.png"/><Relationship Id="rId2" Type="http://schemas.openxmlformats.org/officeDocument/2006/relationships/image" Target="../media/image59.png"/><Relationship Id="rId1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1.jpeg"/><Relationship Id="rId1" Type="http://schemas.openxmlformats.org/officeDocument/2006/relationships/image" Target="../media/image2.jpeg"/></Relationships>
</file>

<file path=ppt/slides/_rels/slide5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4.png"/><Relationship Id="rId1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6.jpeg"/><Relationship Id="rId3" Type="http://schemas.openxmlformats.org/officeDocument/2006/relationships/image" Target="../media/image65.jpeg"/><Relationship Id="rId2" Type="http://schemas.openxmlformats.org/officeDocument/2006/relationships/hyperlink" Target="http://www.iecool.com/vector/show/194/92621.htm" TargetMode="External"/><Relationship Id="rId1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7.xml"/><Relationship Id="rId3" Type="http://schemas.openxmlformats.org/officeDocument/2006/relationships/image" Target="../media/image4.png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10244"/>
          <p:cNvSpPr>
            <a:spLocks noTextEdit="1"/>
          </p:cNvSpPr>
          <p:nvPr/>
        </p:nvSpPr>
        <p:spPr>
          <a:xfrm>
            <a:off x="1581150" y="1506538"/>
            <a:ext cx="6107113" cy="9207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r>
              <a:rPr lang="zh-CN" altLang="en-US" sz="41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第七、八单元生字专项复习</a:t>
            </a:r>
            <a:endParaRPr lang="zh-CN" altLang="en-US" sz="41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1" name="图片 10247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700" y="1978025"/>
            <a:ext cx="3144838" cy="2751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55" name="TextBox 6"/>
          <p:cNvSpPr txBox="1"/>
          <p:nvPr/>
        </p:nvSpPr>
        <p:spPr>
          <a:xfrm>
            <a:off x="-180975" y="114300"/>
            <a:ext cx="3776663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语文  一年级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27" name="组合 3"/>
          <p:cNvGrpSpPr/>
          <p:nvPr/>
        </p:nvGrpSpPr>
        <p:grpSpPr>
          <a:xfrm>
            <a:off x="-76200" y="500024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9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</a:t>
              </a:r>
              <a:r>
                <a:rPr kumimoji="0" lang="zh-CN" altLang="en-US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写</a:t>
              </a: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4859338" y="161925"/>
            <a:ext cx="3386138" cy="1087438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要把会写字在田字格里的位置写正确哦！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11268" name="TextBox 2"/>
          <p:cNvSpPr txBox="1"/>
          <p:nvPr/>
        </p:nvSpPr>
        <p:spPr>
          <a:xfrm>
            <a:off x="1609725" y="1262063"/>
            <a:ext cx="77946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69" name="TextBox 4"/>
          <p:cNvSpPr txBox="1"/>
          <p:nvPr/>
        </p:nvSpPr>
        <p:spPr>
          <a:xfrm>
            <a:off x="2952750" y="927100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0" name="TextBox 5"/>
          <p:cNvSpPr txBox="1"/>
          <p:nvPr/>
        </p:nvSpPr>
        <p:spPr>
          <a:xfrm>
            <a:off x="2960688" y="1549400"/>
            <a:ext cx="2087562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：刚才  方才  才能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1" name="TextBox 13"/>
          <p:cNvSpPr txBox="1"/>
          <p:nvPr/>
        </p:nvSpPr>
        <p:spPr>
          <a:xfrm>
            <a:off x="2971800" y="1873250"/>
            <a:ext cx="41941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巧记：木字缺了右腿，一竖多了小钩。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2" name="TextBox 14"/>
          <p:cNvSpPr txBox="1"/>
          <p:nvPr/>
        </p:nvSpPr>
        <p:spPr>
          <a:xfrm>
            <a:off x="2952750" y="1249363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书写提示：横与竖钩的交叉点要偏右上格。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1273" name="TextBox 16"/>
          <p:cNvSpPr txBox="1"/>
          <p:nvPr/>
        </p:nvSpPr>
        <p:spPr>
          <a:xfrm>
            <a:off x="1563688" y="30543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4" name="TextBox 17"/>
          <p:cNvSpPr txBox="1"/>
          <p:nvPr/>
        </p:nvSpPr>
        <p:spPr>
          <a:xfrm>
            <a:off x="1720850" y="2465388"/>
            <a:ext cx="10207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mín</a:t>
            </a:r>
            <a:r>
              <a:rPr lang="en-US" altLang="zh-CN" sz="2700" dirty="0">
                <a:latin typeface="汉语拼音" pitchFamily="34" charset="0"/>
                <a:cs typeface="汉语拼音" pitchFamily="34" charset="0"/>
              </a:rPr>
              <a:t>g</a:t>
            </a:r>
            <a:endParaRPr lang="en-US" altLang="zh-CN" sz="27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5" name="TextBox 18"/>
          <p:cNvSpPr txBox="1"/>
          <p:nvPr/>
        </p:nvSpPr>
        <p:spPr>
          <a:xfrm>
            <a:off x="2844800" y="2713038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6" name="TextBox 20"/>
          <p:cNvSpPr txBox="1"/>
          <p:nvPr/>
        </p:nvSpPr>
        <p:spPr>
          <a:xfrm>
            <a:off x="2903538" y="3352800"/>
            <a:ext cx="24733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：明年  说明  月明星稀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7" name="TextBox 21"/>
          <p:cNvSpPr txBox="1"/>
          <p:nvPr/>
        </p:nvSpPr>
        <p:spPr>
          <a:xfrm>
            <a:off x="2908300" y="3636963"/>
            <a:ext cx="2970213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巧记：日月同辉。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78" name="TextBox 23"/>
          <p:cNvSpPr txBox="1"/>
          <p:nvPr/>
        </p:nvSpPr>
        <p:spPr>
          <a:xfrm>
            <a:off x="2844800" y="3059113"/>
            <a:ext cx="46577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书写提示：右边竖撇较长，与横折钩相协调。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573500" y="3011494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1280" name="TextBox 23"/>
          <p:cNvSpPr txBox="1"/>
          <p:nvPr/>
        </p:nvSpPr>
        <p:spPr>
          <a:xfrm>
            <a:off x="1603375" y="2927350"/>
            <a:ext cx="954088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明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577744" y="124955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1282" name="TextBox 23"/>
          <p:cNvSpPr txBox="1"/>
          <p:nvPr/>
        </p:nvSpPr>
        <p:spPr>
          <a:xfrm>
            <a:off x="1655763" y="1168400"/>
            <a:ext cx="92233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才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83" name="矩形 89"/>
          <p:cNvSpPr/>
          <p:nvPr/>
        </p:nvSpPr>
        <p:spPr>
          <a:xfrm>
            <a:off x="2908300" y="3937000"/>
            <a:ext cx="629443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在一个月明星稀的夜晚，我和朋友们举行了篝火晚会。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1284" name="矩形 90"/>
          <p:cNvSpPr/>
          <p:nvPr/>
        </p:nvSpPr>
        <p:spPr>
          <a:xfrm>
            <a:off x="2960688" y="2152650"/>
            <a:ext cx="4349750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造句：我为刚才的事情向你道歉，是我误会你了。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1285" name="Picture 1" descr="C:\Users\Administrator\AppData\Roaming\Tencent\Users\635134952\QQ\WinTemp\RichOle\U{0]9E~@15P8TA2_}LBN}`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038" y="992188"/>
            <a:ext cx="685800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86" name="Picture 2" descr="C:\Users\Administrator\AppData\Roaming\Tencent\Users\635134952\QQ\WinTemp\RichOle\75CM[A}LY`2H7X2Z8LZTIE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4875" y="2770188"/>
            <a:ext cx="2122488" cy="314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87" name="TextBox 17"/>
          <p:cNvSpPr txBox="1"/>
          <p:nvPr/>
        </p:nvSpPr>
        <p:spPr>
          <a:xfrm>
            <a:off x="1709738" y="735013"/>
            <a:ext cx="669925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c</a:t>
            </a:r>
            <a:r>
              <a:rPr lang="en-US" altLang="zh-CN" sz="2700" dirty="0">
                <a:latin typeface="汉语拼音" pitchFamily="34" charset="0"/>
                <a:ea typeface="黑体" panose="02010609060101010101" pitchFamily="49" charset="-122"/>
              </a:rPr>
              <a:t>á</a:t>
            </a: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i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2291" name="TextBox 2"/>
          <p:cNvSpPr txBox="1"/>
          <p:nvPr/>
        </p:nvSpPr>
        <p:spPr>
          <a:xfrm>
            <a:off x="1874838" y="1531938"/>
            <a:ext cx="779462" cy="8397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2" name="TextBox 4"/>
          <p:cNvSpPr txBox="1"/>
          <p:nvPr/>
        </p:nvSpPr>
        <p:spPr>
          <a:xfrm>
            <a:off x="3225800" y="1150938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3" name="TextBox 5"/>
          <p:cNvSpPr txBox="1"/>
          <p:nvPr/>
        </p:nvSpPr>
        <p:spPr>
          <a:xfrm>
            <a:off x="3225800" y="1819275"/>
            <a:ext cx="29908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：同学  同岁  同行  陪同    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4" name="TextBox 13"/>
          <p:cNvSpPr txBox="1"/>
          <p:nvPr/>
        </p:nvSpPr>
        <p:spPr>
          <a:xfrm>
            <a:off x="3236913" y="2116138"/>
            <a:ext cx="398303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巧记：里头一小口，外头包大口，大口缺了口。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5" name="TextBox 14"/>
          <p:cNvSpPr txBox="1"/>
          <p:nvPr/>
        </p:nvSpPr>
        <p:spPr>
          <a:xfrm>
            <a:off x="3208338" y="1489075"/>
            <a:ext cx="43910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书写提示：横折钩的折起笔处稍顿笔。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6" name="TextBox 16"/>
          <p:cNvSpPr txBox="1"/>
          <p:nvPr/>
        </p:nvSpPr>
        <p:spPr>
          <a:xfrm>
            <a:off x="1831975" y="3351213"/>
            <a:ext cx="77946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7" name="TextBox 17"/>
          <p:cNvSpPr txBox="1"/>
          <p:nvPr/>
        </p:nvSpPr>
        <p:spPr>
          <a:xfrm>
            <a:off x="1911350" y="2762250"/>
            <a:ext cx="90805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xué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2298" name="TextBox 18"/>
          <p:cNvSpPr txBox="1"/>
          <p:nvPr/>
        </p:nvSpPr>
        <p:spPr>
          <a:xfrm>
            <a:off x="3163888" y="3038475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299" name="TextBox 20"/>
          <p:cNvSpPr txBox="1"/>
          <p:nvPr/>
        </p:nvSpPr>
        <p:spPr>
          <a:xfrm>
            <a:off x="3173413" y="3684588"/>
            <a:ext cx="258127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：学习  学问  学生  学校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300" name="TextBox 21"/>
          <p:cNvSpPr txBox="1"/>
          <p:nvPr/>
        </p:nvSpPr>
        <p:spPr>
          <a:xfrm>
            <a:off x="3201988" y="3962400"/>
            <a:ext cx="3968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巧记：少了点撇还成字。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301" name="TextBox 23"/>
          <p:cNvSpPr txBox="1"/>
          <p:nvPr/>
        </p:nvSpPr>
        <p:spPr>
          <a:xfrm>
            <a:off x="3116263" y="3384550"/>
            <a:ext cx="448310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书写提示：“子”弯钩在竖中线上，末横长。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842916" y="3308251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3" name="TextBox 23"/>
          <p:cNvSpPr txBox="1"/>
          <p:nvPr/>
        </p:nvSpPr>
        <p:spPr>
          <a:xfrm>
            <a:off x="1919288" y="3224213"/>
            <a:ext cx="95408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学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842319" y="1519625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2305" name="TextBox 23"/>
          <p:cNvSpPr txBox="1"/>
          <p:nvPr/>
        </p:nvSpPr>
        <p:spPr>
          <a:xfrm>
            <a:off x="1897063" y="1393825"/>
            <a:ext cx="92075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同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306" name="矩形 80"/>
          <p:cNvSpPr/>
          <p:nvPr/>
        </p:nvSpPr>
        <p:spPr>
          <a:xfrm>
            <a:off x="3255963" y="2417763"/>
            <a:ext cx="3773487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造句：我们一路同行，结下了深厚的友谊。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307" name="矩形 81"/>
          <p:cNvSpPr/>
          <p:nvPr/>
        </p:nvSpPr>
        <p:spPr>
          <a:xfrm>
            <a:off x="3173413" y="4241800"/>
            <a:ext cx="442595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造句：我们要努力学习。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2308" name="TextBox 17"/>
          <p:cNvSpPr txBox="1"/>
          <p:nvPr/>
        </p:nvSpPr>
        <p:spPr>
          <a:xfrm>
            <a:off x="1974850" y="952500"/>
            <a:ext cx="9318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tón</a:t>
            </a:r>
            <a:r>
              <a:rPr lang="en-US" altLang="zh-CN" sz="2700" dirty="0">
                <a:latin typeface="汉语拼音" pitchFamily="34" charset="0"/>
                <a:cs typeface="汉语拼音" pitchFamily="34" charset="0"/>
              </a:rPr>
              <a:t>g</a:t>
            </a:r>
            <a:endParaRPr lang="en-US" altLang="zh-CN" sz="27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12309" name="Picture 1" descr="C:\Users\Administrator\AppData\Roaming\Tencent\Users\635134952\QQ\WinTemp\RichOle\OC1~QMWB3QVRMDE{7P{%PS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313" y="1206500"/>
            <a:ext cx="1549400" cy="29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10" name="Picture 2" descr="C:\Users\Administrator\AppData\Roaming\Tencent\Users\635134952\QQ\WinTemp\RichOle\8I4DCG241WW9GEZF2ST@7J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3488" y="3113088"/>
            <a:ext cx="2016125" cy="2905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TextBox 2"/>
          <p:cNvSpPr txBox="1"/>
          <p:nvPr/>
        </p:nvSpPr>
        <p:spPr>
          <a:xfrm>
            <a:off x="1814513" y="1379538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5" name="TextBox 3"/>
          <p:cNvSpPr txBox="1"/>
          <p:nvPr/>
        </p:nvSpPr>
        <p:spPr>
          <a:xfrm>
            <a:off x="1925638" y="788988"/>
            <a:ext cx="571500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zì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3316" name="TextBox 4"/>
          <p:cNvSpPr txBox="1"/>
          <p:nvPr/>
        </p:nvSpPr>
        <p:spPr>
          <a:xfrm>
            <a:off x="3157538" y="104457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7" name="TextBox 5"/>
          <p:cNvSpPr txBox="1"/>
          <p:nvPr/>
        </p:nvSpPr>
        <p:spPr>
          <a:xfrm>
            <a:off x="3165475" y="1665288"/>
            <a:ext cx="2967038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：自己  自动  自古至今  自然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8" name="TextBox 13"/>
          <p:cNvSpPr txBox="1"/>
          <p:nvPr/>
        </p:nvSpPr>
        <p:spPr>
          <a:xfrm>
            <a:off x="3168650" y="1978025"/>
            <a:ext cx="31861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巧记：眼睛（目）上有眉毛。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19" name="TextBox 14"/>
          <p:cNvSpPr txBox="1"/>
          <p:nvPr/>
        </p:nvSpPr>
        <p:spPr>
          <a:xfrm>
            <a:off x="3157538" y="1365250"/>
            <a:ext cx="303530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书写提示：字形整体呈长形。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3320" name="TextBox 16"/>
          <p:cNvSpPr txBox="1"/>
          <p:nvPr/>
        </p:nvSpPr>
        <p:spPr>
          <a:xfrm>
            <a:off x="1768475" y="3170238"/>
            <a:ext cx="779463" cy="8397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1" name="TextBox 17"/>
          <p:cNvSpPr txBox="1"/>
          <p:nvPr/>
        </p:nvSpPr>
        <p:spPr>
          <a:xfrm>
            <a:off x="2093913" y="2581275"/>
            <a:ext cx="40481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jǐ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3322" name="TextBox 18"/>
          <p:cNvSpPr txBox="1"/>
          <p:nvPr/>
        </p:nvSpPr>
        <p:spPr>
          <a:xfrm>
            <a:off x="3049588" y="2828925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3" name="TextBox 20"/>
          <p:cNvSpPr txBox="1"/>
          <p:nvPr/>
        </p:nvSpPr>
        <p:spPr>
          <a:xfrm>
            <a:off x="3108325" y="3468688"/>
            <a:ext cx="2857500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：自己  舍己为人  身不由己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4" name="TextBox 21"/>
          <p:cNvSpPr txBox="1"/>
          <p:nvPr/>
        </p:nvSpPr>
        <p:spPr>
          <a:xfrm>
            <a:off x="3113088" y="3754438"/>
            <a:ext cx="29702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巧记：一张短尾弓，尾巴向天冲。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25" name="TextBox 23"/>
          <p:cNvSpPr txBox="1"/>
          <p:nvPr/>
        </p:nvSpPr>
        <p:spPr>
          <a:xfrm>
            <a:off x="3049588" y="3175000"/>
            <a:ext cx="271145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书写提示：竖弯钩圆转有力。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78287" y="3128176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7" name="TextBox 23"/>
          <p:cNvSpPr txBox="1"/>
          <p:nvPr/>
        </p:nvSpPr>
        <p:spPr>
          <a:xfrm>
            <a:off x="1808163" y="3044825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己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782532" y="136623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3329" name="TextBox 23"/>
          <p:cNvSpPr txBox="1"/>
          <p:nvPr/>
        </p:nvSpPr>
        <p:spPr>
          <a:xfrm>
            <a:off x="1860550" y="1284288"/>
            <a:ext cx="922338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自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30" name="矩形 89"/>
          <p:cNvSpPr/>
          <p:nvPr/>
        </p:nvSpPr>
        <p:spPr>
          <a:xfrm>
            <a:off x="3113088" y="4054475"/>
            <a:ext cx="3392487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造句：我们要学会自己的事情自己做。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3331" name="矩形 90"/>
          <p:cNvSpPr/>
          <p:nvPr/>
        </p:nvSpPr>
        <p:spPr>
          <a:xfrm>
            <a:off x="3165475" y="2270125"/>
            <a:ext cx="396716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造句：我们走进电梯后，电梯门自动关上了。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3332" name="Picture 1" descr="C:\Users\Administrator\AppData\Roaming\Tencent\Users\56229019\QQ\WinTemp\RichOle\KX8ZLC617`_HO)%S)ZQ4[]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75" y="1058863"/>
            <a:ext cx="1550988" cy="306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33" name="Picture 2" descr="C:\Users\Administrator\AppData\Roaming\Tencent\Users\56229019\QQ\WinTemp\RichOle\}UDQ9MC_69)PBZVYQKM}5F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813" y="2895600"/>
            <a:ext cx="911225" cy="287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Box 2"/>
          <p:cNvSpPr txBox="1"/>
          <p:nvPr/>
        </p:nvSpPr>
        <p:spPr>
          <a:xfrm>
            <a:off x="1817688" y="3048000"/>
            <a:ext cx="779462" cy="8397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39" name="TextBox 4"/>
          <p:cNvSpPr txBox="1"/>
          <p:nvPr/>
        </p:nvSpPr>
        <p:spPr>
          <a:xfrm>
            <a:off x="3168650" y="2667000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0" name="TextBox 5"/>
          <p:cNvSpPr txBox="1"/>
          <p:nvPr/>
        </p:nvSpPr>
        <p:spPr>
          <a:xfrm>
            <a:off x="3168650" y="3335338"/>
            <a:ext cx="31591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：上衣  穿衣  睡衣  糖衣炮弹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1" name="TextBox 13"/>
          <p:cNvSpPr txBox="1"/>
          <p:nvPr/>
        </p:nvSpPr>
        <p:spPr>
          <a:xfrm>
            <a:off x="3179763" y="3632200"/>
            <a:ext cx="449738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巧记：一点一横，人在当中，又有小撇，下是竖提。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2" name="TextBox 14"/>
          <p:cNvSpPr txBox="1"/>
          <p:nvPr/>
        </p:nvSpPr>
        <p:spPr>
          <a:xfrm>
            <a:off x="3151188" y="3005138"/>
            <a:ext cx="439102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书写提示：撇、捺舒展，支撑重心。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785144" y="303568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44" name="TextBox 23"/>
          <p:cNvSpPr txBox="1"/>
          <p:nvPr/>
        </p:nvSpPr>
        <p:spPr>
          <a:xfrm>
            <a:off x="1839913" y="2909888"/>
            <a:ext cx="92233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衣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4345" name="矩形 80"/>
          <p:cNvSpPr/>
          <p:nvPr/>
        </p:nvSpPr>
        <p:spPr>
          <a:xfrm>
            <a:off x="3198813" y="3933825"/>
            <a:ext cx="3773487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造句：弟弟虽然年纪小，但是自己会穿衣。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4346" name="Picture 1" descr="C:\Users\Administrator\AppData\Roaming\Tencent\Users\56229019\QQ\WinTemp\RichOle\XY}J@I5@L_EM$PYF}@KF@PQ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813" y="2736850"/>
            <a:ext cx="1509712" cy="300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7" name="TextBox 17"/>
          <p:cNvSpPr txBox="1"/>
          <p:nvPr/>
        </p:nvSpPr>
        <p:spPr>
          <a:xfrm>
            <a:off x="1893888" y="2424113"/>
            <a:ext cx="568325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y</a:t>
            </a:r>
            <a:r>
              <a:rPr lang="en-US" altLang="zh-CN" sz="2400" dirty="0">
                <a:latin typeface="汉语拼音" pitchFamily="34" charset="0"/>
                <a:ea typeface="黑体" panose="02010609060101010101" pitchFamily="49" charset="-122"/>
              </a:rPr>
              <a:t>ī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14348" name="TextBox 2"/>
          <p:cNvSpPr txBox="1"/>
          <p:nvPr/>
        </p:nvSpPr>
        <p:spPr>
          <a:xfrm>
            <a:off x="1849438" y="963613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5000" dirty="0"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9" name="TextBox 4"/>
          <p:cNvSpPr txBox="1"/>
          <p:nvPr/>
        </p:nvSpPr>
        <p:spPr>
          <a:xfrm>
            <a:off x="3200400" y="582613"/>
            <a:ext cx="750888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0" name="TextBox 5"/>
          <p:cNvSpPr txBox="1"/>
          <p:nvPr/>
        </p:nvSpPr>
        <p:spPr>
          <a:xfrm>
            <a:off x="3200400" y="1250950"/>
            <a:ext cx="30241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：门铃  开门  大门  门口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1" name="TextBox 13"/>
          <p:cNvSpPr txBox="1"/>
          <p:nvPr/>
        </p:nvSpPr>
        <p:spPr>
          <a:xfrm>
            <a:off x="3211513" y="1546225"/>
            <a:ext cx="5580062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巧记：一物生得怪，人来两分开，夜晚碰上头，谁也进不来。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2" name="TextBox 14"/>
          <p:cNvSpPr txBox="1"/>
          <p:nvPr/>
        </p:nvSpPr>
        <p:spPr>
          <a:xfrm>
            <a:off x="3182938" y="920750"/>
            <a:ext cx="43910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书写提示：上下一般宽，方正挺拔。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grpSp>
        <p:nvGrpSpPr>
          <p:cNvPr id="20" name="组合 35"/>
          <p:cNvGrpSpPr/>
          <p:nvPr/>
        </p:nvGrpSpPr>
        <p:grpSpPr>
          <a:xfrm>
            <a:off x="1817315" y="95077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1" name="矩形 20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直接连接符 21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3" name="直接连接符 22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4354" name="TextBox 23"/>
          <p:cNvSpPr txBox="1"/>
          <p:nvPr/>
        </p:nvSpPr>
        <p:spPr>
          <a:xfrm>
            <a:off x="1871663" y="825500"/>
            <a:ext cx="92233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门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5" name="矩形 80"/>
          <p:cNvSpPr/>
          <p:nvPr/>
        </p:nvSpPr>
        <p:spPr>
          <a:xfrm>
            <a:off x="3230563" y="1849438"/>
            <a:ext cx="3024187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造句：弟弟正在公园门口等着我。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56" name="TextBox 17"/>
          <p:cNvSpPr txBox="1"/>
          <p:nvPr/>
        </p:nvSpPr>
        <p:spPr>
          <a:xfrm>
            <a:off x="1925638" y="339725"/>
            <a:ext cx="10382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mén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14357" name="Freeform 38"/>
          <p:cNvSpPr/>
          <p:nvPr/>
        </p:nvSpPr>
        <p:spPr>
          <a:xfrm>
            <a:off x="4046538" y="541338"/>
            <a:ext cx="61912" cy="50800"/>
          </a:xfrm>
          <a:custGeom>
            <a:avLst/>
            <a:gdLst/>
            <a:ahLst/>
            <a:cxnLst>
              <a:cxn ang="0">
                <a:pos x="0" y="1080045818"/>
              </a:cxn>
              <a:cxn ang="0">
                <a:pos x="626737217" y="720030169"/>
              </a:cxn>
              <a:cxn ang="0">
                <a:pos x="1566380404" y="540022627"/>
              </a:cxn>
              <a:cxn ang="0">
                <a:pos x="2147483647" y="180007542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540022627"/>
              </a:cxn>
              <a:cxn ang="0">
                <a:pos x="2147483647" y="1080045818"/>
              </a:cxn>
              <a:cxn ang="0">
                <a:pos x="2147483647" y="1980083529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566380404" y="2147483647"/>
              </a:cxn>
              <a:cxn ang="0">
                <a:pos x="0" y="1080045818"/>
              </a:cxn>
              <a:cxn ang="0">
                <a:pos x="0" y="1080045818"/>
              </a:cxn>
            </a:cxnLst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58" name="Freeform 38"/>
          <p:cNvSpPr/>
          <p:nvPr/>
        </p:nvSpPr>
        <p:spPr>
          <a:xfrm>
            <a:off x="4618038" y="541338"/>
            <a:ext cx="61912" cy="50800"/>
          </a:xfrm>
          <a:custGeom>
            <a:avLst/>
            <a:gdLst/>
            <a:ahLst/>
            <a:cxnLst>
              <a:cxn ang="0">
                <a:pos x="0" y="1080045818"/>
              </a:cxn>
              <a:cxn ang="0">
                <a:pos x="626737217" y="720030169"/>
              </a:cxn>
              <a:cxn ang="0">
                <a:pos x="1566380404" y="540022627"/>
              </a:cxn>
              <a:cxn ang="0">
                <a:pos x="2147483647" y="180007542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540022627"/>
              </a:cxn>
              <a:cxn ang="0">
                <a:pos x="2147483647" y="1080045818"/>
              </a:cxn>
              <a:cxn ang="0">
                <a:pos x="2147483647" y="1980083529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566380404" y="2147483647"/>
              </a:cxn>
              <a:cxn ang="0">
                <a:pos x="0" y="1080045818"/>
              </a:cxn>
              <a:cxn ang="0">
                <a:pos x="0" y="1080045818"/>
              </a:cxn>
            </a:cxnLst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59" name="Freeform 40"/>
          <p:cNvSpPr/>
          <p:nvPr/>
        </p:nvSpPr>
        <p:spPr>
          <a:xfrm>
            <a:off x="4568825" y="598488"/>
            <a:ext cx="46038" cy="276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219648349" y="2147483647"/>
              </a:cxn>
              <a:cxn ang="0">
                <a:pos x="406365545" y="2147483647"/>
              </a:cxn>
              <a:cxn ang="0">
                <a:pos x="406365545" y="2147483647"/>
              </a:cxn>
              <a:cxn ang="0">
                <a:pos x="1219648349" y="1159763810"/>
              </a:cxn>
              <a:cxn ang="0">
                <a:pos x="1626565608" y="463830268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1159763810"/>
              </a:cxn>
              <a:cxn ang="0">
                <a:pos x="2147483647" y="1855697351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626565608" y="2147483647"/>
              </a:cxn>
              <a:cxn ang="0">
                <a:pos x="1626565608" y="2147483647"/>
              </a:cxn>
              <a:cxn ang="0">
                <a:pos x="162656560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2" h="450">
                <a:moveTo>
                  <a:pt x="19" y="157"/>
                </a:moveTo>
                <a:lnTo>
                  <a:pt x="19" y="142"/>
                </a:lnTo>
                <a:lnTo>
                  <a:pt x="19" y="128"/>
                </a:lnTo>
                <a:lnTo>
                  <a:pt x="19" y="114"/>
                </a:lnTo>
                <a:lnTo>
                  <a:pt x="19" y="101"/>
                </a:lnTo>
                <a:lnTo>
                  <a:pt x="17" y="90"/>
                </a:lnTo>
                <a:lnTo>
                  <a:pt x="17" y="79"/>
                </a:lnTo>
                <a:lnTo>
                  <a:pt x="17" y="69"/>
                </a:lnTo>
                <a:lnTo>
                  <a:pt x="17" y="61"/>
                </a:lnTo>
                <a:lnTo>
                  <a:pt x="16" y="53"/>
                </a:lnTo>
                <a:lnTo>
                  <a:pt x="16" y="47"/>
                </a:lnTo>
                <a:lnTo>
                  <a:pt x="14" y="40"/>
                </a:lnTo>
                <a:lnTo>
                  <a:pt x="14" y="36"/>
                </a:lnTo>
                <a:lnTo>
                  <a:pt x="12" y="31"/>
                </a:lnTo>
                <a:lnTo>
                  <a:pt x="12" y="28"/>
                </a:lnTo>
                <a:lnTo>
                  <a:pt x="11" y="24"/>
                </a:lnTo>
                <a:lnTo>
                  <a:pt x="11" y="23"/>
                </a:lnTo>
                <a:lnTo>
                  <a:pt x="8" y="23"/>
                </a:lnTo>
                <a:lnTo>
                  <a:pt x="4" y="21"/>
                </a:lnTo>
                <a:lnTo>
                  <a:pt x="3" y="20"/>
                </a:lnTo>
                <a:lnTo>
                  <a:pt x="1" y="16"/>
                </a:lnTo>
                <a:lnTo>
                  <a:pt x="1" y="15"/>
                </a:lnTo>
                <a:lnTo>
                  <a:pt x="0" y="13"/>
                </a:lnTo>
                <a:lnTo>
                  <a:pt x="1" y="12"/>
                </a:lnTo>
                <a:lnTo>
                  <a:pt x="1" y="8"/>
                </a:lnTo>
                <a:lnTo>
                  <a:pt x="3" y="5"/>
                </a:lnTo>
                <a:lnTo>
                  <a:pt x="3" y="4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9" y="2"/>
                </a:lnTo>
                <a:lnTo>
                  <a:pt x="27" y="5"/>
                </a:lnTo>
                <a:lnTo>
                  <a:pt x="30" y="7"/>
                </a:lnTo>
                <a:lnTo>
                  <a:pt x="35" y="8"/>
                </a:lnTo>
                <a:lnTo>
                  <a:pt x="40" y="12"/>
                </a:lnTo>
                <a:lnTo>
                  <a:pt x="44" y="15"/>
                </a:lnTo>
                <a:lnTo>
                  <a:pt x="49" y="18"/>
                </a:lnTo>
                <a:lnTo>
                  <a:pt x="52" y="21"/>
                </a:lnTo>
                <a:lnTo>
                  <a:pt x="55" y="23"/>
                </a:lnTo>
                <a:lnTo>
                  <a:pt x="57" y="26"/>
                </a:lnTo>
                <a:lnTo>
                  <a:pt x="59" y="28"/>
                </a:lnTo>
                <a:lnTo>
                  <a:pt x="60" y="31"/>
                </a:lnTo>
                <a:lnTo>
                  <a:pt x="62" y="32"/>
                </a:lnTo>
                <a:lnTo>
                  <a:pt x="62" y="36"/>
                </a:lnTo>
                <a:lnTo>
                  <a:pt x="60" y="37"/>
                </a:lnTo>
                <a:lnTo>
                  <a:pt x="60" y="40"/>
                </a:lnTo>
                <a:lnTo>
                  <a:pt x="60" y="43"/>
                </a:lnTo>
                <a:lnTo>
                  <a:pt x="59" y="48"/>
                </a:lnTo>
                <a:lnTo>
                  <a:pt x="59" y="53"/>
                </a:lnTo>
                <a:lnTo>
                  <a:pt x="59" y="59"/>
                </a:lnTo>
                <a:lnTo>
                  <a:pt x="59" y="66"/>
                </a:lnTo>
                <a:lnTo>
                  <a:pt x="59" y="72"/>
                </a:lnTo>
                <a:lnTo>
                  <a:pt x="59" y="77"/>
                </a:lnTo>
                <a:lnTo>
                  <a:pt x="59" y="83"/>
                </a:lnTo>
                <a:lnTo>
                  <a:pt x="57" y="90"/>
                </a:lnTo>
                <a:lnTo>
                  <a:pt x="57" y="96"/>
                </a:lnTo>
                <a:lnTo>
                  <a:pt x="57" y="106"/>
                </a:lnTo>
                <a:lnTo>
                  <a:pt x="57" y="115"/>
                </a:lnTo>
                <a:lnTo>
                  <a:pt x="57" y="126"/>
                </a:lnTo>
                <a:lnTo>
                  <a:pt x="55" y="139"/>
                </a:lnTo>
                <a:lnTo>
                  <a:pt x="55" y="152"/>
                </a:lnTo>
                <a:lnTo>
                  <a:pt x="55" y="166"/>
                </a:lnTo>
                <a:lnTo>
                  <a:pt x="55" y="182"/>
                </a:lnTo>
                <a:lnTo>
                  <a:pt x="55" y="198"/>
                </a:lnTo>
                <a:lnTo>
                  <a:pt x="54" y="216"/>
                </a:lnTo>
                <a:lnTo>
                  <a:pt x="54" y="235"/>
                </a:lnTo>
                <a:lnTo>
                  <a:pt x="54" y="256"/>
                </a:lnTo>
                <a:lnTo>
                  <a:pt x="54" y="276"/>
                </a:lnTo>
                <a:lnTo>
                  <a:pt x="52" y="297"/>
                </a:lnTo>
                <a:lnTo>
                  <a:pt x="52" y="318"/>
                </a:lnTo>
                <a:lnTo>
                  <a:pt x="51" y="335"/>
                </a:lnTo>
                <a:lnTo>
                  <a:pt x="51" y="353"/>
                </a:lnTo>
                <a:lnTo>
                  <a:pt x="49" y="369"/>
                </a:lnTo>
                <a:lnTo>
                  <a:pt x="49" y="382"/>
                </a:lnTo>
                <a:lnTo>
                  <a:pt x="47" y="396"/>
                </a:lnTo>
                <a:lnTo>
                  <a:pt x="47" y="407"/>
                </a:lnTo>
                <a:lnTo>
                  <a:pt x="46" y="417"/>
                </a:lnTo>
                <a:lnTo>
                  <a:pt x="44" y="426"/>
                </a:lnTo>
                <a:lnTo>
                  <a:pt x="44" y="433"/>
                </a:lnTo>
                <a:lnTo>
                  <a:pt x="43" y="439"/>
                </a:lnTo>
                <a:lnTo>
                  <a:pt x="43" y="444"/>
                </a:lnTo>
                <a:lnTo>
                  <a:pt x="41" y="447"/>
                </a:lnTo>
                <a:lnTo>
                  <a:pt x="40" y="450"/>
                </a:lnTo>
                <a:lnTo>
                  <a:pt x="36" y="450"/>
                </a:lnTo>
                <a:lnTo>
                  <a:pt x="33" y="450"/>
                </a:lnTo>
                <a:lnTo>
                  <a:pt x="30" y="447"/>
                </a:lnTo>
                <a:lnTo>
                  <a:pt x="27" y="444"/>
                </a:lnTo>
                <a:lnTo>
                  <a:pt x="25" y="439"/>
                </a:lnTo>
                <a:lnTo>
                  <a:pt x="22" y="434"/>
                </a:lnTo>
                <a:lnTo>
                  <a:pt x="19" y="426"/>
                </a:lnTo>
                <a:lnTo>
                  <a:pt x="16" y="418"/>
                </a:lnTo>
                <a:lnTo>
                  <a:pt x="12" y="412"/>
                </a:lnTo>
                <a:lnTo>
                  <a:pt x="11" y="404"/>
                </a:lnTo>
                <a:lnTo>
                  <a:pt x="8" y="398"/>
                </a:lnTo>
                <a:lnTo>
                  <a:pt x="8" y="393"/>
                </a:lnTo>
                <a:lnTo>
                  <a:pt x="6" y="388"/>
                </a:lnTo>
                <a:lnTo>
                  <a:pt x="4" y="383"/>
                </a:lnTo>
                <a:lnTo>
                  <a:pt x="4" y="380"/>
                </a:lnTo>
                <a:lnTo>
                  <a:pt x="4" y="378"/>
                </a:lnTo>
                <a:lnTo>
                  <a:pt x="4" y="375"/>
                </a:lnTo>
                <a:lnTo>
                  <a:pt x="4" y="372"/>
                </a:lnTo>
                <a:lnTo>
                  <a:pt x="6" y="366"/>
                </a:lnTo>
                <a:lnTo>
                  <a:pt x="6" y="359"/>
                </a:lnTo>
                <a:lnTo>
                  <a:pt x="8" y="353"/>
                </a:lnTo>
                <a:lnTo>
                  <a:pt x="9" y="343"/>
                </a:lnTo>
                <a:lnTo>
                  <a:pt x="11" y="334"/>
                </a:lnTo>
                <a:lnTo>
                  <a:pt x="12" y="323"/>
                </a:lnTo>
                <a:lnTo>
                  <a:pt x="14" y="316"/>
                </a:lnTo>
                <a:lnTo>
                  <a:pt x="14" y="310"/>
                </a:lnTo>
                <a:lnTo>
                  <a:pt x="14" y="303"/>
                </a:lnTo>
                <a:lnTo>
                  <a:pt x="16" y="295"/>
                </a:lnTo>
                <a:lnTo>
                  <a:pt x="16" y="287"/>
                </a:lnTo>
                <a:lnTo>
                  <a:pt x="16" y="280"/>
                </a:lnTo>
                <a:lnTo>
                  <a:pt x="16" y="270"/>
                </a:lnTo>
                <a:lnTo>
                  <a:pt x="17" y="259"/>
                </a:lnTo>
                <a:lnTo>
                  <a:pt x="17" y="249"/>
                </a:lnTo>
                <a:lnTo>
                  <a:pt x="17" y="238"/>
                </a:lnTo>
                <a:lnTo>
                  <a:pt x="17" y="225"/>
                </a:lnTo>
                <a:lnTo>
                  <a:pt x="19" y="213"/>
                </a:lnTo>
                <a:lnTo>
                  <a:pt x="19" y="200"/>
                </a:lnTo>
                <a:lnTo>
                  <a:pt x="19" y="187"/>
                </a:lnTo>
                <a:lnTo>
                  <a:pt x="19" y="173"/>
                </a:lnTo>
                <a:lnTo>
                  <a:pt x="19" y="157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60" name="Freeform 38"/>
          <p:cNvSpPr/>
          <p:nvPr/>
        </p:nvSpPr>
        <p:spPr>
          <a:xfrm>
            <a:off x="5191125" y="541338"/>
            <a:ext cx="61913" cy="50800"/>
          </a:xfrm>
          <a:custGeom>
            <a:avLst/>
            <a:gdLst/>
            <a:ahLst/>
            <a:cxnLst>
              <a:cxn ang="0">
                <a:pos x="0" y="1080045818"/>
              </a:cxn>
              <a:cxn ang="0">
                <a:pos x="626757546" y="720030169"/>
              </a:cxn>
              <a:cxn ang="0">
                <a:pos x="1566430877" y="540022627"/>
              </a:cxn>
              <a:cxn ang="0">
                <a:pos x="2147483647" y="180007542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540022627"/>
              </a:cxn>
              <a:cxn ang="0">
                <a:pos x="2147483647" y="1080045818"/>
              </a:cxn>
              <a:cxn ang="0">
                <a:pos x="2147483647" y="1980083529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566430877" y="2147483647"/>
              </a:cxn>
              <a:cxn ang="0">
                <a:pos x="0" y="1080045818"/>
              </a:cxn>
              <a:cxn ang="0">
                <a:pos x="0" y="1080045818"/>
              </a:cxn>
            </a:cxnLst>
            <a:pathLst>
              <a:path w="91" h="90">
                <a:moveTo>
                  <a:pt x="0" y="6"/>
                </a:moveTo>
                <a:lnTo>
                  <a:pt x="2" y="4"/>
                </a:lnTo>
                <a:lnTo>
                  <a:pt x="5" y="3"/>
                </a:lnTo>
                <a:lnTo>
                  <a:pt x="8" y="1"/>
                </a:lnTo>
                <a:lnTo>
                  <a:pt x="13" y="0"/>
                </a:lnTo>
                <a:lnTo>
                  <a:pt x="16" y="0"/>
                </a:lnTo>
                <a:lnTo>
                  <a:pt x="21" y="0"/>
                </a:lnTo>
                <a:lnTo>
                  <a:pt x="26" y="0"/>
                </a:lnTo>
                <a:lnTo>
                  <a:pt x="32" y="0"/>
                </a:lnTo>
                <a:lnTo>
                  <a:pt x="42" y="3"/>
                </a:lnTo>
                <a:lnTo>
                  <a:pt x="51" y="6"/>
                </a:lnTo>
                <a:lnTo>
                  <a:pt x="61" y="11"/>
                </a:lnTo>
                <a:lnTo>
                  <a:pt x="72" y="17"/>
                </a:lnTo>
                <a:lnTo>
                  <a:pt x="77" y="22"/>
                </a:lnTo>
                <a:lnTo>
                  <a:pt x="80" y="27"/>
                </a:lnTo>
                <a:lnTo>
                  <a:pt x="85" y="31"/>
                </a:lnTo>
                <a:lnTo>
                  <a:pt x="86" y="36"/>
                </a:lnTo>
                <a:lnTo>
                  <a:pt x="89" y="43"/>
                </a:lnTo>
                <a:lnTo>
                  <a:pt x="91" y="47"/>
                </a:lnTo>
                <a:lnTo>
                  <a:pt x="91" y="52"/>
                </a:lnTo>
                <a:lnTo>
                  <a:pt x="91" y="59"/>
                </a:lnTo>
                <a:lnTo>
                  <a:pt x="91" y="63"/>
                </a:lnTo>
                <a:lnTo>
                  <a:pt x="91" y="68"/>
                </a:lnTo>
                <a:lnTo>
                  <a:pt x="91" y="71"/>
                </a:lnTo>
                <a:lnTo>
                  <a:pt x="91" y="76"/>
                </a:lnTo>
                <a:lnTo>
                  <a:pt x="91" y="79"/>
                </a:lnTo>
                <a:lnTo>
                  <a:pt x="91" y="81"/>
                </a:lnTo>
                <a:lnTo>
                  <a:pt x="89" y="82"/>
                </a:lnTo>
                <a:lnTo>
                  <a:pt x="89" y="84"/>
                </a:lnTo>
                <a:lnTo>
                  <a:pt x="86" y="87"/>
                </a:lnTo>
                <a:lnTo>
                  <a:pt x="83" y="89"/>
                </a:lnTo>
                <a:lnTo>
                  <a:pt x="80" y="89"/>
                </a:lnTo>
                <a:lnTo>
                  <a:pt x="77" y="90"/>
                </a:lnTo>
                <a:lnTo>
                  <a:pt x="75" y="90"/>
                </a:lnTo>
                <a:lnTo>
                  <a:pt x="72" y="89"/>
                </a:lnTo>
                <a:lnTo>
                  <a:pt x="69" y="87"/>
                </a:lnTo>
                <a:lnTo>
                  <a:pt x="64" y="84"/>
                </a:lnTo>
                <a:lnTo>
                  <a:pt x="61" y="81"/>
                </a:lnTo>
                <a:lnTo>
                  <a:pt x="56" y="76"/>
                </a:lnTo>
                <a:lnTo>
                  <a:pt x="51" y="73"/>
                </a:lnTo>
                <a:lnTo>
                  <a:pt x="46" y="67"/>
                </a:lnTo>
                <a:lnTo>
                  <a:pt x="40" y="62"/>
                </a:lnTo>
                <a:lnTo>
                  <a:pt x="35" y="55"/>
                </a:lnTo>
                <a:lnTo>
                  <a:pt x="29" y="47"/>
                </a:lnTo>
                <a:lnTo>
                  <a:pt x="22" y="41"/>
                </a:lnTo>
                <a:lnTo>
                  <a:pt x="16" y="33"/>
                </a:lnTo>
                <a:lnTo>
                  <a:pt x="11" y="25"/>
                </a:lnTo>
                <a:lnTo>
                  <a:pt x="5" y="15"/>
                </a:lnTo>
                <a:lnTo>
                  <a:pt x="0" y="6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61" name="Freeform 39"/>
          <p:cNvSpPr/>
          <p:nvPr/>
        </p:nvSpPr>
        <p:spPr>
          <a:xfrm>
            <a:off x="5300663" y="547688"/>
            <a:ext cx="179387" cy="3159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923240148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1438449443"/>
              </a:cxn>
              <a:cxn ang="0">
                <a:pos x="2147483647" y="359612220"/>
              </a:cxn>
              <a:cxn ang="0">
                <a:pos x="2147483647" y="0"/>
              </a:cxn>
              <a:cxn ang="0">
                <a:pos x="2147483647" y="1438449443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66" h="560">
                <a:moveTo>
                  <a:pt x="252" y="266"/>
                </a:moveTo>
                <a:lnTo>
                  <a:pt x="253" y="282"/>
                </a:lnTo>
                <a:lnTo>
                  <a:pt x="255" y="298"/>
                </a:lnTo>
                <a:lnTo>
                  <a:pt x="255" y="313"/>
                </a:lnTo>
                <a:lnTo>
                  <a:pt x="256" y="327"/>
                </a:lnTo>
                <a:lnTo>
                  <a:pt x="256" y="341"/>
                </a:lnTo>
                <a:lnTo>
                  <a:pt x="258" y="354"/>
                </a:lnTo>
                <a:lnTo>
                  <a:pt x="258" y="367"/>
                </a:lnTo>
                <a:lnTo>
                  <a:pt x="258" y="378"/>
                </a:lnTo>
                <a:lnTo>
                  <a:pt x="260" y="389"/>
                </a:lnTo>
                <a:lnTo>
                  <a:pt x="260" y="399"/>
                </a:lnTo>
                <a:lnTo>
                  <a:pt x="260" y="408"/>
                </a:lnTo>
                <a:lnTo>
                  <a:pt x="260" y="418"/>
                </a:lnTo>
                <a:lnTo>
                  <a:pt x="260" y="426"/>
                </a:lnTo>
                <a:lnTo>
                  <a:pt x="261" y="434"/>
                </a:lnTo>
                <a:lnTo>
                  <a:pt x="261" y="440"/>
                </a:lnTo>
                <a:lnTo>
                  <a:pt x="261" y="447"/>
                </a:lnTo>
                <a:lnTo>
                  <a:pt x="260" y="459"/>
                </a:lnTo>
                <a:lnTo>
                  <a:pt x="260" y="472"/>
                </a:lnTo>
                <a:lnTo>
                  <a:pt x="258" y="483"/>
                </a:lnTo>
                <a:lnTo>
                  <a:pt x="256" y="493"/>
                </a:lnTo>
                <a:lnTo>
                  <a:pt x="253" y="502"/>
                </a:lnTo>
                <a:lnTo>
                  <a:pt x="252" y="512"/>
                </a:lnTo>
                <a:lnTo>
                  <a:pt x="247" y="520"/>
                </a:lnTo>
                <a:lnTo>
                  <a:pt x="244" y="528"/>
                </a:lnTo>
                <a:lnTo>
                  <a:pt x="239" y="536"/>
                </a:lnTo>
                <a:lnTo>
                  <a:pt x="234" y="544"/>
                </a:lnTo>
                <a:lnTo>
                  <a:pt x="229" y="549"/>
                </a:lnTo>
                <a:lnTo>
                  <a:pt x="226" y="553"/>
                </a:lnTo>
                <a:lnTo>
                  <a:pt x="223" y="557"/>
                </a:lnTo>
                <a:lnTo>
                  <a:pt x="220" y="558"/>
                </a:lnTo>
                <a:lnTo>
                  <a:pt x="217" y="560"/>
                </a:lnTo>
                <a:lnTo>
                  <a:pt x="215" y="560"/>
                </a:lnTo>
                <a:lnTo>
                  <a:pt x="212" y="560"/>
                </a:lnTo>
                <a:lnTo>
                  <a:pt x="209" y="558"/>
                </a:lnTo>
                <a:lnTo>
                  <a:pt x="207" y="557"/>
                </a:lnTo>
                <a:lnTo>
                  <a:pt x="205" y="553"/>
                </a:lnTo>
                <a:lnTo>
                  <a:pt x="204" y="550"/>
                </a:lnTo>
                <a:lnTo>
                  <a:pt x="202" y="546"/>
                </a:lnTo>
                <a:lnTo>
                  <a:pt x="202" y="541"/>
                </a:lnTo>
                <a:lnTo>
                  <a:pt x="201" y="534"/>
                </a:lnTo>
                <a:lnTo>
                  <a:pt x="199" y="528"/>
                </a:lnTo>
                <a:lnTo>
                  <a:pt x="196" y="522"/>
                </a:lnTo>
                <a:lnTo>
                  <a:pt x="193" y="515"/>
                </a:lnTo>
                <a:lnTo>
                  <a:pt x="188" y="509"/>
                </a:lnTo>
                <a:lnTo>
                  <a:pt x="183" y="502"/>
                </a:lnTo>
                <a:lnTo>
                  <a:pt x="177" y="496"/>
                </a:lnTo>
                <a:lnTo>
                  <a:pt x="170" y="491"/>
                </a:lnTo>
                <a:lnTo>
                  <a:pt x="162" y="485"/>
                </a:lnTo>
                <a:lnTo>
                  <a:pt x="156" y="480"/>
                </a:lnTo>
                <a:lnTo>
                  <a:pt x="150" y="475"/>
                </a:lnTo>
                <a:lnTo>
                  <a:pt x="145" y="471"/>
                </a:lnTo>
                <a:lnTo>
                  <a:pt x="140" y="467"/>
                </a:lnTo>
                <a:lnTo>
                  <a:pt x="137" y="464"/>
                </a:lnTo>
                <a:lnTo>
                  <a:pt x="135" y="463"/>
                </a:lnTo>
                <a:lnTo>
                  <a:pt x="134" y="461"/>
                </a:lnTo>
                <a:lnTo>
                  <a:pt x="134" y="459"/>
                </a:lnTo>
                <a:lnTo>
                  <a:pt x="135" y="458"/>
                </a:lnTo>
                <a:lnTo>
                  <a:pt x="137" y="458"/>
                </a:lnTo>
                <a:lnTo>
                  <a:pt x="138" y="456"/>
                </a:lnTo>
                <a:lnTo>
                  <a:pt x="143" y="456"/>
                </a:lnTo>
                <a:lnTo>
                  <a:pt x="146" y="456"/>
                </a:lnTo>
                <a:lnTo>
                  <a:pt x="153" y="458"/>
                </a:lnTo>
                <a:lnTo>
                  <a:pt x="159" y="458"/>
                </a:lnTo>
                <a:lnTo>
                  <a:pt x="166" y="459"/>
                </a:lnTo>
                <a:lnTo>
                  <a:pt x="174" y="461"/>
                </a:lnTo>
                <a:lnTo>
                  <a:pt x="180" y="463"/>
                </a:lnTo>
                <a:lnTo>
                  <a:pt x="186" y="463"/>
                </a:lnTo>
                <a:lnTo>
                  <a:pt x="191" y="463"/>
                </a:lnTo>
                <a:lnTo>
                  <a:pt x="196" y="463"/>
                </a:lnTo>
                <a:lnTo>
                  <a:pt x="201" y="463"/>
                </a:lnTo>
                <a:lnTo>
                  <a:pt x="204" y="461"/>
                </a:lnTo>
                <a:lnTo>
                  <a:pt x="207" y="459"/>
                </a:lnTo>
                <a:lnTo>
                  <a:pt x="207" y="458"/>
                </a:lnTo>
                <a:lnTo>
                  <a:pt x="209" y="456"/>
                </a:lnTo>
                <a:lnTo>
                  <a:pt x="210" y="453"/>
                </a:lnTo>
                <a:lnTo>
                  <a:pt x="212" y="448"/>
                </a:lnTo>
                <a:lnTo>
                  <a:pt x="213" y="442"/>
                </a:lnTo>
                <a:lnTo>
                  <a:pt x="215" y="434"/>
                </a:lnTo>
                <a:lnTo>
                  <a:pt x="215" y="424"/>
                </a:lnTo>
                <a:lnTo>
                  <a:pt x="217" y="413"/>
                </a:lnTo>
                <a:lnTo>
                  <a:pt x="218" y="400"/>
                </a:lnTo>
                <a:lnTo>
                  <a:pt x="218" y="388"/>
                </a:lnTo>
                <a:lnTo>
                  <a:pt x="220" y="375"/>
                </a:lnTo>
                <a:lnTo>
                  <a:pt x="220" y="362"/>
                </a:lnTo>
                <a:lnTo>
                  <a:pt x="220" y="346"/>
                </a:lnTo>
                <a:lnTo>
                  <a:pt x="220" y="332"/>
                </a:lnTo>
                <a:lnTo>
                  <a:pt x="220" y="316"/>
                </a:lnTo>
                <a:lnTo>
                  <a:pt x="218" y="300"/>
                </a:lnTo>
                <a:lnTo>
                  <a:pt x="218" y="284"/>
                </a:lnTo>
                <a:lnTo>
                  <a:pt x="217" y="268"/>
                </a:lnTo>
                <a:lnTo>
                  <a:pt x="215" y="250"/>
                </a:lnTo>
                <a:lnTo>
                  <a:pt x="215" y="235"/>
                </a:lnTo>
                <a:lnTo>
                  <a:pt x="213" y="217"/>
                </a:lnTo>
                <a:lnTo>
                  <a:pt x="212" y="198"/>
                </a:lnTo>
                <a:lnTo>
                  <a:pt x="212" y="179"/>
                </a:lnTo>
                <a:lnTo>
                  <a:pt x="210" y="160"/>
                </a:lnTo>
                <a:lnTo>
                  <a:pt x="209" y="139"/>
                </a:lnTo>
                <a:lnTo>
                  <a:pt x="209" y="129"/>
                </a:lnTo>
                <a:lnTo>
                  <a:pt x="207" y="120"/>
                </a:lnTo>
                <a:lnTo>
                  <a:pt x="205" y="112"/>
                </a:lnTo>
                <a:lnTo>
                  <a:pt x="205" y="102"/>
                </a:lnTo>
                <a:lnTo>
                  <a:pt x="204" y="96"/>
                </a:lnTo>
                <a:lnTo>
                  <a:pt x="202" y="88"/>
                </a:lnTo>
                <a:lnTo>
                  <a:pt x="202" y="81"/>
                </a:lnTo>
                <a:lnTo>
                  <a:pt x="201" y="75"/>
                </a:lnTo>
                <a:lnTo>
                  <a:pt x="201" y="70"/>
                </a:lnTo>
                <a:lnTo>
                  <a:pt x="199" y="65"/>
                </a:lnTo>
                <a:lnTo>
                  <a:pt x="197" y="62"/>
                </a:lnTo>
                <a:lnTo>
                  <a:pt x="197" y="58"/>
                </a:lnTo>
                <a:lnTo>
                  <a:pt x="196" y="54"/>
                </a:lnTo>
                <a:lnTo>
                  <a:pt x="196" y="53"/>
                </a:lnTo>
                <a:lnTo>
                  <a:pt x="196" y="51"/>
                </a:lnTo>
                <a:lnTo>
                  <a:pt x="194" y="50"/>
                </a:lnTo>
                <a:lnTo>
                  <a:pt x="191" y="45"/>
                </a:lnTo>
                <a:lnTo>
                  <a:pt x="186" y="43"/>
                </a:lnTo>
                <a:lnTo>
                  <a:pt x="180" y="42"/>
                </a:lnTo>
                <a:lnTo>
                  <a:pt x="175" y="40"/>
                </a:lnTo>
                <a:lnTo>
                  <a:pt x="170" y="40"/>
                </a:lnTo>
                <a:lnTo>
                  <a:pt x="167" y="40"/>
                </a:lnTo>
                <a:lnTo>
                  <a:pt x="162" y="40"/>
                </a:lnTo>
                <a:lnTo>
                  <a:pt x="158" y="42"/>
                </a:lnTo>
                <a:lnTo>
                  <a:pt x="148" y="42"/>
                </a:lnTo>
                <a:lnTo>
                  <a:pt x="137" y="43"/>
                </a:lnTo>
                <a:lnTo>
                  <a:pt x="132" y="45"/>
                </a:lnTo>
                <a:lnTo>
                  <a:pt x="126" y="46"/>
                </a:lnTo>
                <a:lnTo>
                  <a:pt x="119" y="48"/>
                </a:lnTo>
                <a:lnTo>
                  <a:pt x="111" y="50"/>
                </a:lnTo>
                <a:lnTo>
                  <a:pt x="105" y="51"/>
                </a:lnTo>
                <a:lnTo>
                  <a:pt x="97" y="53"/>
                </a:lnTo>
                <a:lnTo>
                  <a:pt x="79" y="54"/>
                </a:lnTo>
                <a:lnTo>
                  <a:pt x="71" y="58"/>
                </a:lnTo>
                <a:lnTo>
                  <a:pt x="63" y="59"/>
                </a:lnTo>
                <a:lnTo>
                  <a:pt x="57" y="61"/>
                </a:lnTo>
                <a:lnTo>
                  <a:pt x="52" y="62"/>
                </a:lnTo>
                <a:lnTo>
                  <a:pt x="46" y="62"/>
                </a:lnTo>
                <a:lnTo>
                  <a:pt x="43" y="64"/>
                </a:lnTo>
                <a:lnTo>
                  <a:pt x="40" y="64"/>
                </a:lnTo>
                <a:lnTo>
                  <a:pt x="36" y="64"/>
                </a:lnTo>
                <a:lnTo>
                  <a:pt x="33" y="64"/>
                </a:lnTo>
                <a:lnTo>
                  <a:pt x="30" y="62"/>
                </a:lnTo>
                <a:lnTo>
                  <a:pt x="25" y="61"/>
                </a:lnTo>
                <a:lnTo>
                  <a:pt x="20" y="58"/>
                </a:lnTo>
                <a:lnTo>
                  <a:pt x="16" y="54"/>
                </a:lnTo>
                <a:lnTo>
                  <a:pt x="11" y="50"/>
                </a:lnTo>
                <a:lnTo>
                  <a:pt x="6" y="46"/>
                </a:lnTo>
                <a:lnTo>
                  <a:pt x="0" y="40"/>
                </a:lnTo>
                <a:lnTo>
                  <a:pt x="3" y="38"/>
                </a:lnTo>
                <a:lnTo>
                  <a:pt x="8" y="38"/>
                </a:lnTo>
                <a:lnTo>
                  <a:pt x="12" y="37"/>
                </a:lnTo>
                <a:lnTo>
                  <a:pt x="19" y="35"/>
                </a:lnTo>
                <a:lnTo>
                  <a:pt x="25" y="34"/>
                </a:lnTo>
                <a:lnTo>
                  <a:pt x="32" y="32"/>
                </a:lnTo>
                <a:lnTo>
                  <a:pt x="40" y="30"/>
                </a:lnTo>
                <a:lnTo>
                  <a:pt x="47" y="29"/>
                </a:lnTo>
                <a:lnTo>
                  <a:pt x="67" y="27"/>
                </a:lnTo>
                <a:lnTo>
                  <a:pt x="75" y="26"/>
                </a:lnTo>
                <a:lnTo>
                  <a:pt x="86" y="24"/>
                </a:lnTo>
                <a:lnTo>
                  <a:pt x="95" y="22"/>
                </a:lnTo>
                <a:lnTo>
                  <a:pt x="107" y="21"/>
                </a:lnTo>
                <a:lnTo>
                  <a:pt x="118" y="19"/>
                </a:lnTo>
                <a:lnTo>
                  <a:pt x="129" y="18"/>
                </a:lnTo>
                <a:lnTo>
                  <a:pt x="138" y="16"/>
                </a:lnTo>
                <a:lnTo>
                  <a:pt x="148" y="14"/>
                </a:lnTo>
                <a:lnTo>
                  <a:pt x="156" y="13"/>
                </a:lnTo>
                <a:lnTo>
                  <a:pt x="162" y="11"/>
                </a:lnTo>
                <a:lnTo>
                  <a:pt x="169" y="10"/>
                </a:lnTo>
                <a:lnTo>
                  <a:pt x="174" y="8"/>
                </a:lnTo>
                <a:lnTo>
                  <a:pt x="178" y="6"/>
                </a:lnTo>
                <a:lnTo>
                  <a:pt x="180" y="5"/>
                </a:lnTo>
                <a:lnTo>
                  <a:pt x="185" y="3"/>
                </a:lnTo>
                <a:lnTo>
                  <a:pt x="189" y="2"/>
                </a:lnTo>
                <a:lnTo>
                  <a:pt x="193" y="0"/>
                </a:lnTo>
                <a:lnTo>
                  <a:pt x="197" y="0"/>
                </a:lnTo>
                <a:lnTo>
                  <a:pt x="199" y="0"/>
                </a:lnTo>
                <a:lnTo>
                  <a:pt x="202" y="0"/>
                </a:lnTo>
                <a:lnTo>
                  <a:pt x="205" y="2"/>
                </a:lnTo>
                <a:lnTo>
                  <a:pt x="210" y="3"/>
                </a:lnTo>
                <a:lnTo>
                  <a:pt x="215" y="6"/>
                </a:lnTo>
                <a:lnTo>
                  <a:pt x="221" y="8"/>
                </a:lnTo>
                <a:lnTo>
                  <a:pt x="228" y="11"/>
                </a:lnTo>
                <a:lnTo>
                  <a:pt x="236" y="14"/>
                </a:lnTo>
                <a:lnTo>
                  <a:pt x="242" y="19"/>
                </a:lnTo>
                <a:lnTo>
                  <a:pt x="249" y="22"/>
                </a:lnTo>
                <a:lnTo>
                  <a:pt x="253" y="26"/>
                </a:lnTo>
                <a:lnTo>
                  <a:pt x="258" y="29"/>
                </a:lnTo>
                <a:lnTo>
                  <a:pt x="261" y="32"/>
                </a:lnTo>
                <a:lnTo>
                  <a:pt x="264" y="35"/>
                </a:lnTo>
                <a:lnTo>
                  <a:pt x="266" y="38"/>
                </a:lnTo>
                <a:lnTo>
                  <a:pt x="266" y="40"/>
                </a:lnTo>
                <a:lnTo>
                  <a:pt x="266" y="45"/>
                </a:lnTo>
                <a:lnTo>
                  <a:pt x="264" y="46"/>
                </a:lnTo>
                <a:lnTo>
                  <a:pt x="264" y="48"/>
                </a:lnTo>
                <a:lnTo>
                  <a:pt x="263" y="48"/>
                </a:lnTo>
                <a:lnTo>
                  <a:pt x="260" y="50"/>
                </a:lnTo>
                <a:lnTo>
                  <a:pt x="258" y="51"/>
                </a:lnTo>
                <a:lnTo>
                  <a:pt x="255" y="53"/>
                </a:lnTo>
                <a:lnTo>
                  <a:pt x="252" y="54"/>
                </a:lnTo>
                <a:lnTo>
                  <a:pt x="250" y="56"/>
                </a:lnTo>
                <a:lnTo>
                  <a:pt x="247" y="61"/>
                </a:lnTo>
                <a:lnTo>
                  <a:pt x="245" y="65"/>
                </a:lnTo>
                <a:lnTo>
                  <a:pt x="245" y="72"/>
                </a:lnTo>
                <a:lnTo>
                  <a:pt x="244" y="78"/>
                </a:lnTo>
                <a:lnTo>
                  <a:pt x="244" y="86"/>
                </a:lnTo>
                <a:lnTo>
                  <a:pt x="244" y="96"/>
                </a:lnTo>
                <a:lnTo>
                  <a:pt x="244" y="101"/>
                </a:lnTo>
                <a:lnTo>
                  <a:pt x="244" y="107"/>
                </a:lnTo>
                <a:lnTo>
                  <a:pt x="244" y="113"/>
                </a:lnTo>
                <a:lnTo>
                  <a:pt x="244" y="121"/>
                </a:lnTo>
                <a:lnTo>
                  <a:pt x="244" y="129"/>
                </a:lnTo>
                <a:lnTo>
                  <a:pt x="245" y="137"/>
                </a:lnTo>
                <a:lnTo>
                  <a:pt x="245" y="147"/>
                </a:lnTo>
                <a:lnTo>
                  <a:pt x="245" y="158"/>
                </a:lnTo>
                <a:lnTo>
                  <a:pt x="247" y="168"/>
                </a:lnTo>
                <a:lnTo>
                  <a:pt x="247" y="180"/>
                </a:lnTo>
                <a:lnTo>
                  <a:pt x="247" y="193"/>
                </a:lnTo>
                <a:lnTo>
                  <a:pt x="249" y="206"/>
                </a:lnTo>
                <a:lnTo>
                  <a:pt x="249" y="220"/>
                </a:lnTo>
                <a:lnTo>
                  <a:pt x="250" y="235"/>
                </a:lnTo>
                <a:lnTo>
                  <a:pt x="252" y="250"/>
                </a:lnTo>
                <a:lnTo>
                  <a:pt x="252" y="266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362" name="Freeform 40"/>
          <p:cNvSpPr/>
          <p:nvPr/>
        </p:nvSpPr>
        <p:spPr>
          <a:xfrm>
            <a:off x="5141913" y="598488"/>
            <a:ext cx="46037" cy="2762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219595126" y="2147483647"/>
              </a:cxn>
              <a:cxn ang="0">
                <a:pos x="406347808" y="2147483647"/>
              </a:cxn>
              <a:cxn ang="0">
                <a:pos x="406347808" y="2147483647"/>
              </a:cxn>
              <a:cxn ang="0">
                <a:pos x="1219595126" y="1159763810"/>
              </a:cxn>
              <a:cxn ang="0">
                <a:pos x="1626494635" y="463830268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1159763810"/>
              </a:cxn>
              <a:cxn ang="0">
                <a:pos x="2147483647" y="1855697351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1626494635" y="2147483647"/>
              </a:cxn>
              <a:cxn ang="0">
                <a:pos x="1626494635" y="2147483647"/>
              </a:cxn>
              <a:cxn ang="0">
                <a:pos x="1626494635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2" h="450">
                <a:moveTo>
                  <a:pt x="19" y="157"/>
                </a:moveTo>
                <a:lnTo>
                  <a:pt x="19" y="142"/>
                </a:lnTo>
                <a:lnTo>
                  <a:pt x="19" y="128"/>
                </a:lnTo>
                <a:lnTo>
                  <a:pt x="19" y="114"/>
                </a:lnTo>
                <a:lnTo>
                  <a:pt x="19" y="101"/>
                </a:lnTo>
                <a:lnTo>
                  <a:pt x="17" y="90"/>
                </a:lnTo>
                <a:lnTo>
                  <a:pt x="17" y="79"/>
                </a:lnTo>
                <a:lnTo>
                  <a:pt x="17" y="69"/>
                </a:lnTo>
                <a:lnTo>
                  <a:pt x="17" y="61"/>
                </a:lnTo>
                <a:lnTo>
                  <a:pt x="16" y="53"/>
                </a:lnTo>
                <a:lnTo>
                  <a:pt x="16" y="47"/>
                </a:lnTo>
                <a:lnTo>
                  <a:pt x="14" y="40"/>
                </a:lnTo>
                <a:lnTo>
                  <a:pt x="14" y="36"/>
                </a:lnTo>
                <a:lnTo>
                  <a:pt x="12" y="31"/>
                </a:lnTo>
                <a:lnTo>
                  <a:pt x="12" y="28"/>
                </a:lnTo>
                <a:lnTo>
                  <a:pt x="11" y="24"/>
                </a:lnTo>
                <a:lnTo>
                  <a:pt x="11" y="23"/>
                </a:lnTo>
                <a:lnTo>
                  <a:pt x="8" y="23"/>
                </a:lnTo>
                <a:lnTo>
                  <a:pt x="4" y="21"/>
                </a:lnTo>
                <a:lnTo>
                  <a:pt x="3" y="20"/>
                </a:lnTo>
                <a:lnTo>
                  <a:pt x="1" y="16"/>
                </a:lnTo>
                <a:lnTo>
                  <a:pt x="1" y="15"/>
                </a:lnTo>
                <a:lnTo>
                  <a:pt x="0" y="13"/>
                </a:lnTo>
                <a:lnTo>
                  <a:pt x="1" y="12"/>
                </a:lnTo>
                <a:lnTo>
                  <a:pt x="1" y="8"/>
                </a:lnTo>
                <a:lnTo>
                  <a:pt x="3" y="5"/>
                </a:lnTo>
                <a:lnTo>
                  <a:pt x="3" y="4"/>
                </a:lnTo>
                <a:lnTo>
                  <a:pt x="4" y="2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9" y="2"/>
                </a:lnTo>
                <a:lnTo>
                  <a:pt x="27" y="5"/>
                </a:lnTo>
                <a:lnTo>
                  <a:pt x="30" y="7"/>
                </a:lnTo>
                <a:lnTo>
                  <a:pt x="35" y="8"/>
                </a:lnTo>
                <a:lnTo>
                  <a:pt x="40" y="12"/>
                </a:lnTo>
                <a:lnTo>
                  <a:pt x="44" y="15"/>
                </a:lnTo>
                <a:lnTo>
                  <a:pt x="49" y="18"/>
                </a:lnTo>
                <a:lnTo>
                  <a:pt x="52" y="21"/>
                </a:lnTo>
                <a:lnTo>
                  <a:pt x="55" y="23"/>
                </a:lnTo>
                <a:lnTo>
                  <a:pt x="57" y="26"/>
                </a:lnTo>
                <a:lnTo>
                  <a:pt x="59" y="28"/>
                </a:lnTo>
                <a:lnTo>
                  <a:pt x="60" y="31"/>
                </a:lnTo>
                <a:lnTo>
                  <a:pt x="62" y="32"/>
                </a:lnTo>
                <a:lnTo>
                  <a:pt x="62" y="36"/>
                </a:lnTo>
                <a:lnTo>
                  <a:pt x="60" y="37"/>
                </a:lnTo>
                <a:lnTo>
                  <a:pt x="60" y="40"/>
                </a:lnTo>
                <a:lnTo>
                  <a:pt x="60" y="43"/>
                </a:lnTo>
                <a:lnTo>
                  <a:pt x="59" y="48"/>
                </a:lnTo>
                <a:lnTo>
                  <a:pt x="59" y="53"/>
                </a:lnTo>
                <a:lnTo>
                  <a:pt x="59" y="59"/>
                </a:lnTo>
                <a:lnTo>
                  <a:pt x="59" y="66"/>
                </a:lnTo>
                <a:lnTo>
                  <a:pt x="59" y="72"/>
                </a:lnTo>
                <a:lnTo>
                  <a:pt x="59" y="77"/>
                </a:lnTo>
                <a:lnTo>
                  <a:pt x="59" y="83"/>
                </a:lnTo>
                <a:lnTo>
                  <a:pt x="57" y="90"/>
                </a:lnTo>
                <a:lnTo>
                  <a:pt x="57" y="96"/>
                </a:lnTo>
                <a:lnTo>
                  <a:pt x="57" y="106"/>
                </a:lnTo>
                <a:lnTo>
                  <a:pt x="57" y="115"/>
                </a:lnTo>
                <a:lnTo>
                  <a:pt x="57" y="126"/>
                </a:lnTo>
                <a:lnTo>
                  <a:pt x="55" y="139"/>
                </a:lnTo>
                <a:lnTo>
                  <a:pt x="55" y="152"/>
                </a:lnTo>
                <a:lnTo>
                  <a:pt x="55" y="166"/>
                </a:lnTo>
                <a:lnTo>
                  <a:pt x="55" y="182"/>
                </a:lnTo>
                <a:lnTo>
                  <a:pt x="55" y="198"/>
                </a:lnTo>
                <a:lnTo>
                  <a:pt x="54" y="216"/>
                </a:lnTo>
                <a:lnTo>
                  <a:pt x="54" y="235"/>
                </a:lnTo>
                <a:lnTo>
                  <a:pt x="54" y="256"/>
                </a:lnTo>
                <a:lnTo>
                  <a:pt x="54" y="276"/>
                </a:lnTo>
                <a:lnTo>
                  <a:pt x="52" y="297"/>
                </a:lnTo>
                <a:lnTo>
                  <a:pt x="52" y="318"/>
                </a:lnTo>
                <a:lnTo>
                  <a:pt x="51" y="335"/>
                </a:lnTo>
                <a:lnTo>
                  <a:pt x="51" y="353"/>
                </a:lnTo>
                <a:lnTo>
                  <a:pt x="49" y="369"/>
                </a:lnTo>
                <a:lnTo>
                  <a:pt x="49" y="382"/>
                </a:lnTo>
                <a:lnTo>
                  <a:pt x="47" y="396"/>
                </a:lnTo>
                <a:lnTo>
                  <a:pt x="47" y="407"/>
                </a:lnTo>
                <a:lnTo>
                  <a:pt x="46" y="417"/>
                </a:lnTo>
                <a:lnTo>
                  <a:pt x="44" y="426"/>
                </a:lnTo>
                <a:lnTo>
                  <a:pt x="44" y="433"/>
                </a:lnTo>
                <a:lnTo>
                  <a:pt x="43" y="439"/>
                </a:lnTo>
                <a:lnTo>
                  <a:pt x="43" y="444"/>
                </a:lnTo>
                <a:lnTo>
                  <a:pt x="41" y="447"/>
                </a:lnTo>
                <a:lnTo>
                  <a:pt x="40" y="450"/>
                </a:lnTo>
                <a:lnTo>
                  <a:pt x="36" y="450"/>
                </a:lnTo>
                <a:lnTo>
                  <a:pt x="33" y="450"/>
                </a:lnTo>
                <a:lnTo>
                  <a:pt x="30" y="447"/>
                </a:lnTo>
                <a:lnTo>
                  <a:pt x="27" y="444"/>
                </a:lnTo>
                <a:lnTo>
                  <a:pt x="25" y="439"/>
                </a:lnTo>
                <a:lnTo>
                  <a:pt x="22" y="434"/>
                </a:lnTo>
                <a:lnTo>
                  <a:pt x="19" y="426"/>
                </a:lnTo>
                <a:lnTo>
                  <a:pt x="16" y="418"/>
                </a:lnTo>
                <a:lnTo>
                  <a:pt x="12" y="412"/>
                </a:lnTo>
                <a:lnTo>
                  <a:pt x="11" y="404"/>
                </a:lnTo>
                <a:lnTo>
                  <a:pt x="8" y="398"/>
                </a:lnTo>
                <a:lnTo>
                  <a:pt x="8" y="393"/>
                </a:lnTo>
                <a:lnTo>
                  <a:pt x="6" y="388"/>
                </a:lnTo>
                <a:lnTo>
                  <a:pt x="4" y="383"/>
                </a:lnTo>
                <a:lnTo>
                  <a:pt x="4" y="380"/>
                </a:lnTo>
                <a:lnTo>
                  <a:pt x="4" y="378"/>
                </a:lnTo>
                <a:lnTo>
                  <a:pt x="4" y="375"/>
                </a:lnTo>
                <a:lnTo>
                  <a:pt x="4" y="372"/>
                </a:lnTo>
                <a:lnTo>
                  <a:pt x="6" y="366"/>
                </a:lnTo>
                <a:lnTo>
                  <a:pt x="6" y="359"/>
                </a:lnTo>
                <a:lnTo>
                  <a:pt x="8" y="353"/>
                </a:lnTo>
                <a:lnTo>
                  <a:pt x="9" y="343"/>
                </a:lnTo>
                <a:lnTo>
                  <a:pt x="11" y="334"/>
                </a:lnTo>
                <a:lnTo>
                  <a:pt x="12" y="323"/>
                </a:lnTo>
                <a:lnTo>
                  <a:pt x="14" y="316"/>
                </a:lnTo>
                <a:lnTo>
                  <a:pt x="14" y="310"/>
                </a:lnTo>
                <a:lnTo>
                  <a:pt x="14" y="303"/>
                </a:lnTo>
                <a:lnTo>
                  <a:pt x="16" y="295"/>
                </a:lnTo>
                <a:lnTo>
                  <a:pt x="16" y="287"/>
                </a:lnTo>
                <a:lnTo>
                  <a:pt x="16" y="280"/>
                </a:lnTo>
                <a:lnTo>
                  <a:pt x="16" y="270"/>
                </a:lnTo>
                <a:lnTo>
                  <a:pt x="17" y="259"/>
                </a:lnTo>
                <a:lnTo>
                  <a:pt x="17" y="249"/>
                </a:lnTo>
                <a:lnTo>
                  <a:pt x="17" y="238"/>
                </a:lnTo>
                <a:lnTo>
                  <a:pt x="17" y="225"/>
                </a:lnTo>
                <a:lnTo>
                  <a:pt x="19" y="213"/>
                </a:lnTo>
                <a:lnTo>
                  <a:pt x="19" y="200"/>
                </a:lnTo>
                <a:lnTo>
                  <a:pt x="19" y="187"/>
                </a:lnTo>
                <a:lnTo>
                  <a:pt x="19" y="173"/>
                </a:lnTo>
                <a:lnTo>
                  <a:pt x="19" y="157"/>
                </a:lnTo>
              </a:path>
            </a:pathLst>
          </a:custGeom>
          <a:solidFill>
            <a:schemeClr val="tx1">
              <a:alpha val="100000"/>
            </a:schemeClr>
          </a:solidFill>
          <a:ln w="6350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TextBox 2"/>
          <p:cNvSpPr txBox="1"/>
          <p:nvPr/>
        </p:nvSpPr>
        <p:spPr>
          <a:xfrm>
            <a:off x="1933575" y="1262063"/>
            <a:ext cx="77946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3" name="TextBox 4"/>
          <p:cNvSpPr txBox="1"/>
          <p:nvPr/>
        </p:nvSpPr>
        <p:spPr>
          <a:xfrm>
            <a:off x="3276600" y="927100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4" name="TextBox 5"/>
          <p:cNvSpPr txBox="1"/>
          <p:nvPr/>
        </p:nvSpPr>
        <p:spPr>
          <a:xfrm>
            <a:off x="3284538" y="1549400"/>
            <a:ext cx="2197100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：白色  白云  明白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5" name="TextBox 13"/>
          <p:cNvSpPr txBox="1"/>
          <p:nvPr/>
        </p:nvSpPr>
        <p:spPr>
          <a:xfrm>
            <a:off x="3295650" y="1873250"/>
            <a:ext cx="2573338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巧记：百里挑一。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6" name="TextBox 14"/>
          <p:cNvSpPr txBox="1"/>
          <p:nvPr/>
        </p:nvSpPr>
        <p:spPr>
          <a:xfrm>
            <a:off x="3276600" y="1249363"/>
            <a:ext cx="3671888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书写提示：“日”写得稍宽稍扁。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5367" name="TextBox 16"/>
          <p:cNvSpPr txBox="1"/>
          <p:nvPr/>
        </p:nvSpPr>
        <p:spPr>
          <a:xfrm>
            <a:off x="1887538" y="30543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68" name="TextBox 17"/>
          <p:cNvSpPr txBox="1"/>
          <p:nvPr/>
        </p:nvSpPr>
        <p:spPr>
          <a:xfrm>
            <a:off x="2212975" y="2465388"/>
            <a:ext cx="5556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de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5369" name="TextBox 18"/>
          <p:cNvSpPr txBox="1"/>
          <p:nvPr/>
        </p:nvSpPr>
        <p:spPr>
          <a:xfrm>
            <a:off x="3168650" y="2713038"/>
            <a:ext cx="749300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0" name="TextBox 20"/>
          <p:cNvSpPr txBox="1"/>
          <p:nvPr/>
        </p:nvSpPr>
        <p:spPr>
          <a:xfrm>
            <a:off x="3227388" y="3352800"/>
            <a:ext cx="31591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：绿的  吃的  美丽的花  我的书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1" name="TextBox 21"/>
          <p:cNvSpPr txBox="1"/>
          <p:nvPr/>
        </p:nvSpPr>
        <p:spPr>
          <a:xfrm>
            <a:off x="3232150" y="3636963"/>
            <a:ext cx="2970213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巧记：白色勺子。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2" name="TextBox 23"/>
          <p:cNvSpPr txBox="1"/>
          <p:nvPr/>
        </p:nvSpPr>
        <p:spPr>
          <a:xfrm>
            <a:off x="3168650" y="3059113"/>
            <a:ext cx="372586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书写提示：左窄右宽，右部起笔稍高。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897350" y="3011494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5374" name="TextBox 23"/>
          <p:cNvSpPr txBox="1"/>
          <p:nvPr/>
        </p:nvSpPr>
        <p:spPr>
          <a:xfrm>
            <a:off x="1927225" y="2927350"/>
            <a:ext cx="954088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的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1901594" y="1249550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5376" name="TextBox 23"/>
          <p:cNvSpPr txBox="1"/>
          <p:nvPr/>
        </p:nvSpPr>
        <p:spPr>
          <a:xfrm>
            <a:off x="1979613" y="1168400"/>
            <a:ext cx="92233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白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7" name="矩形 89"/>
          <p:cNvSpPr/>
          <p:nvPr/>
        </p:nvSpPr>
        <p:spPr>
          <a:xfrm>
            <a:off x="3232150" y="3937000"/>
            <a:ext cx="3008313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造句：公园里到处开着美丽的花。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5378" name="矩形 90"/>
          <p:cNvSpPr/>
          <p:nvPr/>
        </p:nvSpPr>
        <p:spPr>
          <a:xfrm>
            <a:off x="3284538" y="2152650"/>
            <a:ext cx="24352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造句：那件衣服是白色的。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5379" name="Picture 1" descr="C:\Users\Administrator\AppData\Roaming\Tencent\Users\56229019\QQ\WinTemp\RichOle\9E95I0CY2R8W27CPB@UEIL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7475" y="979488"/>
            <a:ext cx="1336675" cy="29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80" name="Picture 2" descr="C:\Users\Administrator\AppData\Roaming\Tencent\Users\56229019\QQ\WinTemp\RichOle\`)JD47MWRY2E_FUP97B]I2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375" y="2733675"/>
            <a:ext cx="2290763" cy="3254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81" name="TextBox 17"/>
          <p:cNvSpPr txBox="1"/>
          <p:nvPr/>
        </p:nvSpPr>
        <p:spPr>
          <a:xfrm>
            <a:off x="2195513" y="627063"/>
            <a:ext cx="666750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3000" dirty="0">
                <a:latin typeface="汉语拼音" pitchFamily="34" charset="0"/>
                <a:ea typeface="黑体" panose="02010609060101010101" pitchFamily="49" charset="-122"/>
              </a:rPr>
              <a:t>b</a:t>
            </a:r>
            <a:r>
              <a:rPr lang="en-US" altLang="zh-CN" sz="2700" dirty="0">
                <a:latin typeface="汉语拼音" pitchFamily="34" charset="0"/>
                <a:ea typeface="黑体" panose="02010609060101010101" pitchFamily="49" charset="-122"/>
              </a:rPr>
              <a:t>á</a:t>
            </a:r>
            <a:r>
              <a:rPr lang="en-US" altLang="zh-CN" sz="3000" dirty="0">
                <a:latin typeface="汉语拼音" pitchFamily="34" charset="0"/>
                <a:ea typeface="黑体" panose="02010609060101010101" pitchFamily="49" charset="-122"/>
              </a:rPr>
              <a:t>i</a:t>
            </a:r>
            <a:endParaRPr lang="en-US" altLang="zh-CN" sz="3000" dirty="0">
              <a:latin typeface="汉语拼音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TextBox 2"/>
          <p:cNvSpPr txBox="1"/>
          <p:nvPr/>
        </p:nvSpPr>
        <p:spPr>
          <a:xfrm>
            <a:off x="1849438" y="1198563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7" name="TextBox 4"/>
          <p:cNvSpPr txBox="1"/>
          <p:nvPr/>
        </p:nvSpPr>
        <p:spPr>
          <a:xfrm>
            <a:off x="3200400" y="817563"/>
            <a:ext cx="750888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8" name="TextBox 5"/>
          <p:cNvSpPr txBox="1"/>
          <p:nvPr/>
        </p:nvSpPr>
        <p:spPr>
          <a:xfrm>
            <a:off x="3200400" y="1484313"/>
            <a:ext cx="24368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：又快又好  又一次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89" name="TextBox 13"/>
          <p:cNvSpPr txBox="1"/>
          <p:nvPr/>
        </p:nvSpPr>
        <p:spPr>
          <a:xfrm>
            <a:off x="3211513" y="1781175"/>
            <a:ext cx="37941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巧记：双的一半。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0" name="TextBox 14"/>
          <p:cNvSpPr txBox="1"/>
          <p:nvPr/>
        </p:nvSpPr>
        <p:spPr>
          <a:xfrm>
            <a:off x="3182938" y="1155700"/>
            <a:ext cx="40894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书写提示：横撇的撇较短且稍向上倾斜。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1" name="TextBox 16"/>
          <p:cNvSpPr txBox="1"/>
          <p:nvPr/>
        </p:nvSpPr>
        <p:spPr>
          <a:xfrm>
            <a:off x="1808163" y="30162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2" name="TextBox 17"/>
          <p:cNvSpPr txBox="1"/>
          <p:nvPr/>
        </p:nvSpPr>
        <p:spPr>
          <a:xfrm>
            <a:off x="1951038" y="2427288"/>
            <a:ext cx="715962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hé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6393" name="TextBox 18"/>
          <p:cNvSpPr txBox="1"/>
          <p:nvPr/>
        </p:nvSpPr>
        <p:spPr>
          <a:xfrm>
            <a:off x="3138488" y="2703513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4" name="TextBox 20"/>
          <p:cNvSpPr txBox="1"/>
          <p:nvPr/>
        </p:nvSpPr>
        <p:spPr>
          <a:xfrm>
            <a:off x="3148013" y="3351213"/>
            <a:ext cx="266541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：风和日丽  和睦  我和你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5" name="TextBox 21"/>
          <p:cNvSpPr txBox="1"/>
          <p:nvPr/>
        </p:nvSpPr>
        <p:spPr>
          <a:xfrm>
            <a:off x="3178175" y="3627438"/>
            <a:ext cx="3968750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巧记：“木”有头也有“口”。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396" name="TextBox 23"/>
          <p:cNvSpPr txBox="1"/>
          <p:nvPr/>
        </p:nvSpPr>
        <p:spPr>
          <a:xfrm>
            <a:off x="3092450" y="3051175"/>
            <a:ext cx="3856038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书写提示：“禾”捺变点，“口”小而偏下。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69" name="组合 30"/>
          <p:cNvGrpSpPr/>
          <p:nvPr/>
        </p:nvGrpSpPr>
        <p:grpSpPr>
          <a:xfrm>
            <a:off x="1817911" y="2973682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0" name="矩形 6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1" name="直接连接符 7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2" name="直接连接符 7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398" name="TextBox 23"/>
          <p:cNvSpPr txBox="1"/>
          <p:nvPr/>
        </p:nvSpPr>
        <p:spPr>
          <a:xfrm>
            <a:off x="1893888" y="2889250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和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74" name="组合 35"/>
          <p:cNvGrpSpPr/>
          <p:nvPr/>
        </p:nvGrpSpPr>
        <p:grpSpPr>
          <a:xfrm>
            <a:off x="1817315" y="1185059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5" name="矩形 7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6" name="直接连接符 7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7" name="直接连接符 7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6400" name="TextBox 23"/>
          <p:cNvSpPr txBox="1"/>
          <p:nvPr/>
        </p:nvSpPr>
        <p:spPr>
          <a:xfrm>
            <a:off x="1871663" y="1058863"/>
            <a:ext cx="922337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又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401" name="矩形 80"/>
          <p:cNvSpPr/>
          <p:nvPr/>
        </p:nvSpPr>
        <p:spPr>
          <a:xfrm>
            <a:off x="3221038" y="2085975"/>
            <a:ext cx="24352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造句：他做作业又快又好。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6402" name="矩形 81"/>
          <p:cNvSpPr/>
          <p:nvPr/>
        </p:nvSpPr>
        <p:spPr>
          <a:xfrm>
            <a:off x="3148013" y="3908425"/>
            <a:ext cx="40163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造句：今天风和日丽，我和朋友一起去爬山。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6403" name="Picture 1" descr="C:\Users\Administrator\AppData\Roaming\Tencent\Users\56229019\QQ\WinTemp\RichOle\Q`G(YML7S}3F](BP)D222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8263" y="877888"/>
            <a:ext cx="630237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404" name="Picture 2" descr="C:\Users\Administrator\AppData\Roaming\Tencent\Users\56229019\QQ\WinTemp\RichOle\W%AYK(}9O4@XUTUYXW(R]%K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5238" y="2741613"/>
            <a:ext cx="2146300" cy="309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405" name="TextBox 17"/>
          <p:cNvSpPr txBox="1"/>
          <p:nvPr/>
        </p:nvSpPr>
        <p:spPr>
          <a:xfrm>
            <a:off x="1871663" y="573088"/>
            <a:ext cx="8794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y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ò</a:t>
            </a: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u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2357438" y="303213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读一读，写一写</a:t>
            </a:r>
            <a:endParaRPr kumimoji="0" lang="zh-CN" altLang="en-US" sz="27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17411" name="TextBox 2"/>
          <p:cNvSpPr txBox="1"/>
          <p:nvPr/>
        </p:nvSpPr>
        <p:spPr>
          <a:xfrm>
            <a:off x="1728788" y="1554163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2" name="TextBox 3"/>
          <p:cNvSpPr txBox="1"/>
          <p:nvPr/>
        </p:nvSpPr>
        <p:spPr>
          <a:xfrm>
            <a:off x="1839913" y="963613"/>
            <a:ext cx="812800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zhú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7413" name="TextBox 4"/>
          <p:cNvSpPr txBox="1"/>
          <p:nvPr/>
        </p:nvSpPr>
        <p:spPr>
          <a:xfrm>
            <a:off x="3071813" y="1219200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4" name="TextBox 5"/>
          <p:cNvSpPr txBox="1"/>
          <p:nvPr/>
        </p:nvSpPr>
        <p:spPr>
          <a:xfrm>
            <a:off x="3079750" y="1841500"/>
            <a:ext cx="258127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：竹笋  竹叶  竹篮  竹子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5" name="TextBox 13"/>
          <p:cNvSpPr txBox="1"/>
          <p:nvPr/>
        </p:nvSpPr>
        <p:spPr>
          <a:xfrm>
            <a:off x="3090863" y="2165350"/>
            <a:ext cx="41941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巧记：左边一把无钩伞，右边一把伞有钩。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6" name="TextBox 14"/>
          <p:cNvSpPr txBox="1"/>
          <p:nvPr/>
        </p:nvSpPr>
        <p:spPr>
          <a:xfrm>
            <a:off x="3071813" y="1541463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书写提示：左稍小右稍大。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7417" name="TextBox 16"/>
          <p:cNvSpPr txBox="1"/>
          <p:nvPr/>
        </p:nvSpPr>
        <p:spPr>
          <a:xfrm>
            <a:off x="1682750" y="3344863"/>
            <a:ext cx="779463" cy="8397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18" name="TextBox 17"/>
          <p:cNvSpPr txBox="1"/>
          <p:nvPr/>
        </p:nvSpPr>
        <p:spPr>
          <a:xfrm>
            <a:off x="2008188" y="2757488"/>
            <a:ext cx="6143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yá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7419" name="TextBox 18"/>
          <p:cNvSpPr txBox="1"/>
          <p:nvPr/>
        </p:nvSpPr>
        <p:spPr>
          <a:xfrm>
            <a:off x="2963863" y="3003550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20" name="TextBox 20"/>
          <p:cNvSpPr txBox="1"/>
          <p:nvPr/>
        </p:nvSpPr>
        <p:spPr>
          <a:xfrm>
            <a:off x="3022600" y="3644900"/>
            <a:ext cx="25812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：月牙  牙齿  门牙  刷牙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21" name="TextBox 21"/>
          <p:cNvSpPr txBox="1"/>
          <p:nvPr/>
        </p:nvSpPr>
        <p:spPr>
          <a:xfrm>
            <a:off x="3027363" y="3929063"/>
            <a:ext cx="29702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巧记：像乐不是乐，比乐少一点。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22" name="TextBox 23"/>
          <p:cNvSpPr txBox="1"/>
          <p:nvPr/>
        </p:nvSpPr>
        <p:spPr>
          <a:xfrm>
            <a:off x="2963863" y="3351213"/>
            <a:ext cx="46577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书写提示：竖折的竖要短。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41"/>
          <p:cNvGrpSpPr/>
          <p:nvPr/>
        </p:nvGrpSpPr>
        <p:grpSpPr>
          <a:xfrm>
            <a:off x="1692540" y="3303435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44" name="直接连接符 4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45" name="直接连接符 4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4" name="TextBox 23"/>
          <p:cNvSpPr txBox="1"/>
          <p:nvPr/>
        </p:nvSpPr>
        <p:spPr>
          <a:xfrm>
            <a:off x="1722438" y="3219450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牙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46"/>
          <p:cNvGrpSpPr/>
          <p:nvPr/>
        </p:nvGrpSpPr>
        <p:grpSpPr>
          <a:xfrm>
            <a:off x="1696784" y="1541487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矩形 4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49" name="直接连接符 4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50" name="直接连接符 4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7426" name="TextBox 23"/>
          <p:cNvSpPr txBox="1"/>
          <p:nvPr/>
        </p:nvSpPr>
        <p:spPr>
          <a:xfrm>
            <a:off x="1774825" y="1458913"/>
            <a:ext cx="922338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竹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27" name="矩形 51"/>
          <p:cNvSpPr/>
          <p:nvPr/>
        </p:nvSpPr>
        <p:spPr>
          <a:xfrm>
            <a:off x="3027363" y="4229100"/>
            <a:ext cx="4541837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造句：我们每天都要刷牙，这样才能保持口腔清洁。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7428" name="矩形 52"/>
          <p:cNvSpPr/>
          <p:nvPr/>
        </p:nvSpPr>
        <p:spPr>
          <a:xfrm>
            <a:off x="3079750" y="2444750"/>
            <a:ext cx="2243138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造句：大熊猫爱吃竹子。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7429" name="Picture 1" descr="C:\Users\Administrator\AppData\Roaming\Tencent\Users\56229019\QQ\WinTemp\RichOle\S%WGW7$E~RPIE%P)VG%R33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950" y="1219200"/>
            <a:ext cx="1731963" cy="334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30" name="Picture 2" descr="C:\Users\Administrator\AppData\Roaming\Tencent\Users\56229019\QQ\WinTemp\RichOle\E}65HZ1%J)Z_{IUUB%H%U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975" y="3095625"/>
            <a:ext cx="1189038" cy="328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8435" name="TextBox 2"/>
          <p:cNvSpPr txBox="1"/>
          <p:nvPr/>
        </p:nvSpPr>
        <p:spPr>
          <a:xfrm>
            <a:off x="1763713" y="12636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6" name="TextBox 4"/>
          <p:cNvSpPr txBox="1"/>
          <p:nvPr/>
        </p:nvSpPr>
        <p:spPr>
          <a:xfrm>
            <a:off x="3114675" y="884238"/>
            <a:ext cx="750888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7" name="TextBox 5"/>
          <p:cNvSpPr txBox="1"/>
          <p:nvPr/>
        </p:nvSpPr>
        <p:spPr>
          <a:xfrm>
            <a:off x="3114675" y="1550988"/>
            <a:ext cx="32670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：骑马  马脚  马上  马虎  小马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8" name="TextBox 13"/>
          <p:cNvSpPr txBox="1"/>
          <p:nvPr/>
        </p:nvSpPr>
        <p:spPr>
          <a:xfrm>
            <a:off x="3125788" y="1847850"/>
            <a:ext cx="37941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巧记：四蹄飞奔鬃毛抖，骑兵爱它如战友。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39" name="TextBox 14"/>
          <p:cNvSpPr txBox="1"/>
          <p:nvPr/>
        </p:nvSpPr>
        <p:spPr>
          <a:xfrm>
            <a:off x="3095625" y="1222375"/>
            <a:ext cx="43942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书写提示：竖折折钩的折钩向左斜。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0" name="TextBox 16"/>
          <p:cNvSpPr txBox="1"/>
          <p:nvPr/>
        </p:nvSpPr>
        <p:spPr>
          <a:xfrm>
            <a:off x="1722438" y="3082925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1" name="TextBox 17"/>
          <p:cNvSpPr txBox="1"/>
          <p:nvPr/>
        </p:nvSpPr>
        <p:spPr>
          <a:xfrm>
            <a:off x="1865313" y="2493963"/>
            <a:ext cx="10207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yòng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8442" name="TextBox 18"/>
          <p:cNvSpPr txBox="1"/>
          <p:nvPr/>
        </p:nvSpPr>
        <p:spPr>
          <a:xfrm>
            <a:off x="3051175" y="2770188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3" name="TextBox 20"/>
          <p:cNvSpPr txBox="1"/>
          <p:nvPr/>
        </p:nvSpPr>
        <p:spPr>
          <a:xfrm>
            <a:off x="3060700" y="3416300"/>
            <a:ext cx="2087563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：不用  用笔  用功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4" name="TextBox 21"/>
          <p:cNvSpPr txBox="1"/>
          <p:nvPr/>
        </p:nvSpPr>
        <p:spPr>
          <a:xfrm>
            <a:off x="3092450" y="3694113"/>
            <a:ext cx="3968750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巧记：月里多一竖。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45" name="TextBox 23"/>
          <p:cNvSpPr txBox="1"/>
          <p:nvPr/>
        </p:nvSpPr>
        <p:spPr>
          <a:xfrm>
            <a:off x="3006725" y="3116263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书写提示：首笔是竖撇，不是竖。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1731732" y="303969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7" name="TextBox 23"/>
          <p:cNvSpPr txBox="1"/>
          <p:nvPr/>
        </p:nvSpPr>
        <p:spPr>
          <a:xfrm>
            <a:off x="1808163" y="2954338"/>
            <a:ext cx="952500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用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35"/>
          <p:cNvGrpSpPr/>
          <p:nvPr/>
        </p:nvGrpSpPr>
        <p:grpSpPr>
          <a:xfrm>
            <a:off x="1731133" y="1251074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8449" name="TextBox 23"/>
          <p:cNvSpPr txBox="1"/>
          <p:nvPr/>
        </p:nvSpPr>
        <p:spPr>
          <a:xfrm>
            <a:off x="1785938" y="1125538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马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50" name="矩形 23"/>
          <p:cNvSpPr/>
          <p:nvPr/>
        </p:nvSpPr>
        <p:spPr>
          <a:xfrm>
            <a:off x="3144838" y="2149475"/>
            <a:ext cx="24352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造句：爷爷非常喜欢骑马。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8451" name="矩形 24"/>
          <p:cNvSpPr/>
          <p:nvPr/>
        </p:nvSpPr>
        <p:spPr>
          <a:xfrm>
            <a:off x="3062288" y="3973513"/>
            <a:ext cx="442753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造句：小动物们不用笔就能画出一幅幅画，真奇妙！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18452" name="Picture 1" descr="C:\Users\Administrator\AppData\Roaming\Tencent\Users\56229019\QQ\WinTemp\RichOle\0P1RS7}$7%ESB9@~V[RW5C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931863"/>
            <a:ext cx="841375" cy="315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53" name="Picture 2" descr="C:\Users\Administrator\AppData\Roaming\Tencent\Users\56229019\QQ\WinTemp\RichOle\@%JFJS]LCCXWA3P_H~[JFF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8238" y="2792413"/>
            <a:ext cx="1554162" cy="323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54" name="TextBox 3"/>
          <p:cNvSpPr txBox="1"/>
          <p:nvPr/>
        </p:nvSpPr>
        <p:spPr>
          <a:xfrm>
            <a:off x="1955800" y="771525"/>
            <a:ext cx="74453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mǎ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9459" name="TextBox 4"/>
          <p:cNvSpPr txBox="1"/>
          <p:nvPr/>
        </p:nvSpPr>
        <p:spPr>
          <a:xfrm>
            <a:off x="3208338" y="1074738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0" name="TextBox 5"/>
          <p:cNvSpPr txBox="1"/>
          <p:nvPr/>
        </p:nvSpPr>
        <p:spPr>
          <a:xfrm>
            <a:off x="3179763" y="1725613"/>
            <a:ext cx="3157537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：所剩无几  几张  几天  几个人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1" name="TextBox 13"/>
          <p:cNvSpPr txBox="1"/>
          <p:nvPr/>
        </p:nvSpPr>
        <p:spPr>
          <a:xfrm>
            <a:off x="3189288" y="2024063"/>
            <a:ext cx="4095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巧记：像九不是九，两面不出头。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2" name="TextBox 14"/>
          <p:cNvSpPr txBox="1"/>
          <p:nvPr/>
        </p:nvSpPr>
        <p:spPr>
          <a:xfrm>
            <a:off x="3179763" y="1427163"/>
            <a:ext cx="4391025" cy="3000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书写提示：横折弯钩的弯处圆转。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35"/>
          <p:cNvGrpSpPr/>
          <p:nvPr/>
        </p:nvGrpSpPr>
        <p:grpSpPr>
          <a:xfrm>
            <a:off x="1795721" y="126364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9" name="直接连接符 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0" name="直接连接符 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9464" name="TextBox 23"/>
          <p:cNvSpPr txBox="1"/>
          <p:nvPr/>
        </p:nvSpPr>
        <p:spPr>
          <a:xfrm>
            <a:off x="1851025" y="1138238"/>
            <a:ext cx="920750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几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5" name="矩形 11"/>
          <p:cNvSpPr/>
          <p:nvPr/>
        </p:nvSpPr>
        <p:spPr>
          <a:xfrm>
            <a:off x="3208338" y="2325688"/>
            <a:ext cx="3392487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造句：没过几天，小狗就学会了打滚。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6" name="TextBox 17"/>
          <p:cNvSpPr txBox="1"/>
          <p:nvPr/>
        </p:nvSpPr>
        <p:spPr>
          <a:xfrm>
            <a:off x="2016125" y="636588"/>
            <a:ext cx="4048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jǐ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19467" name="Picture 1" descr="C:\Users\Administrator\AppData\Roaming\Tencent\Users\56229019\QQ\WinTemp\RichOle\M]][CF)%TZI8$%`)E1)`%7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113" y="1074738"/>
            <a:ext cx="711200" cy="352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8" name="TextBox 4"/>
          <p:cNvSpPr txBox="1"/>
          <p:nvPr/>
        </p:nvSpPr>
        <p:spPr>
          <a:xfrm>
            <a:off x="2973388" y="2947988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69" name="TextBox 5"/>
          <p:cNvSpPr txBox="1"/>
          <p:nvPr/>
        </p:nvSpPr>
        <p:spPr>
          <a:xfrm>
            <a:off x="2974975" y="3597275"/>
            <a:ext cx="27733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：见到  看见  见分晓  见面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70" name="TextBox 13"/>
          <p:cNvSpPr txBox="1"/>
          <p:nvPr/>
        </p:nvSpPr>
        <p:spPr>
          <a:xfrm>
            <a:off x="2973388" y="3921125"/>
            <a:ext cx="4095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巧记：一儿想戴帽，大桶头上套。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71" name="TextBox 14"/>
          <p:cNvSpPr txBox="1"/>
          <p:nvPr/>
        </p:nvSpPr>
        <p:spPr>
          <a:xfrm>
            <a:off x="2974975" y="3273425"/>
            <a:ext cx="43926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书写提示：竖弯钩与撇不交叉。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35"/>
          <p:cNvGrpSpPr/>
          <p:nvPr/>
        </p:nvGrpSpPr>
        <p:grpSpPr>
          <a:xfrm>
            <a:off x="1620284" y="3354913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19473" name="TextBox 23"/>
          <p:cNvSpPr txBox="1"/>
          <p:nvPr/>
        </p:nvSpPr>
        <p:spPr>
          <a:xfrm>
            <a:off x="1674813" y="3228975"/>
            <a:ext cx="92075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见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74" name="矩形 23"/>
          <p:cNvSpPr/>
          <p:nvPr/>
        </p:nvSpPr>
        <p:spPr>
          <a:xfrm>
            <a:off x="2973388" y="4298950"/>
            <a:ext cx="4159250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造句：梅梅看见老爷爷摔倒了，赶快跑过去扶。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19475" name="TextBox 17"/>
          <p:cNvSpPr txBox="1"/>
          <p:nvPr/>
        </p:nvSpPr>
        <p:spPr>
          <a:xfrm>
            <a:off x="1731963" y="2732088"/>
            <a:ext cx="847725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ji</a:t>
            </a:r>
            <a:r>
              <a:rPr lang="en-US" altLang="zh-CN" sz="3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19476" name="Picture 1" descr="C:\Users\Administrator\AppData\Roaming\Tencent\Users\56229019\QQ\WinTemp\RichOle\HYO{15Z}12G][QJ%{G)N3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275" y="3049588"/>
            <a:ext cx="1158875" cy="276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482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0483" name="TextBox 2"/>
          <p:cNvSpPr txBox="1"/>
          <p:nvPr/>
        </p:nvSpPr>
        <p:spPr>
          <a:xfrm>
            <a:off x="1846263" y="1112838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4" name="TextBox 4"/>
          <p:cNvSpPr txBox="1"/>
          <p:nvPr/>
        </p:nvSpPr>
        <p:spPr>
          <a:xfrm>
            <a:off x="3189288" y="779463"/>
            <a:ext cx="750887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5" name="TextBox 5"/>
          <p:cNvSpPr txBox="1"/>
          <p:nvPr/>
        </p:nvSpPr>
        <p:spPr>
          <a:xfrm>
            <a:off x="3198813" y="1400175"/>
            <a:ext cx="2471737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：一只  只身  只言片语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6" name="TextBox 13"/>
          <p:cNvSpPr txBox="1"/>
          <p:nvPr/>
        </p:nvSpPr>
        <p:spPr>
          <a:xfrm>
            <a:off x="3208338" y="1724025"/>
            <a:ext cx="41941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巧记：“八”撇胡，不在口上在“口”下。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7" name="TextBox 14"/>
          <p:cNvSpPr txBox="1"/>
          <p:nvPr/>
        </p:nvSpPr>
        <p:spPr>
          <a:xfrm>
            <a:off x="3189288" y="1100138"/>
            <a:ext cx="44815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书写提示：“口”上开下合，撇起笔稍高。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0488" name="TextBox 16"/>
          <p:cNvSpPr txBox="1"/>
          <p:nvPr/>
        </p:nvSpPr>
        <p:spPr>
          <a:xfrm>
            <a:off x="1800225" y="2905125"/>
            <a:ext cx="77946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89" name="TextBox 17"/>
          <p:cNvSpPr txBox="1"/>
          <p:nvPr/>
        </p:nvSpPr>
        <p:spPr>
          <a:xfrm>
            <a:off x="2127250" y="2316163"/>
            <a:ext cx="6397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shí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0490" name="TextBox 18"/>
          <p:cNvSpPr txBox="1"/>
          <p:nvPr/>
        </p:nvSpPr>
        <p:spPr>
          <a:xfrm>
            <a:off x="3081338" y="2563813"/>
            <a:ext cx="750887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1" name="TextBox 20"/>
          <p:cNvSpPr txBox="1"/>
          <p:nvPr/>
        </p:nvSpPr>
        <p:spPr>
          <a:xfrm>
            <a:off x="3140075" y="3203575"/>
            <a:ext cx="2581275" cy="5318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：石块  钻石  飞沙走石  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2" name="TextBox 21"/>
          <p:cNvSpPr txBox="1"/>
          <p:nvPr/>
        </p:nvSpPr>
        <p:spPr>
          <a:xfrm>
            <a:off x="3146425" y="3487738"/>
            <a:ext cx="37687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巧记：“右”不出头，一块小“石”头。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3" name="TextBox 23"/>
          <p:cNvSpPr txBox="1"/>
          <p:nvPr/>
        </p:nvSpPr>
        <p:spPr>
          <a:xfrm>
            <a:off x="3081338" y="2908300"/>
            <a:ext cx="46577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书写提示：撇的起笔在竖中线上，“口”宜扁。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1810287" y="2862030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5" name="TextBox 23"/>
          <p:cNvSpPr txBox="1"/>
          <p:nvPr/>
        </p:nvSpPr>
        <p:spPr>
          <a:xfrm>
            <a:off x="1839913" y="2778125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石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18"/>
          <p:cNvGrpSpPr/>
          <p:nvPr/>
        </p:nvGrpSpPr>
        <p:grpSpPr>
          <a:xfrm>
            <a:off x="1814530" y="110008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0497" name="TextBox 23"/>
          <p:cNvSpPr txBox="1"/>
          <p:nvPr/>
        </p:nvSpPr>
        <p:spPr>
          <a:xfrm>
            <a:off x="1893888" y="1017588"/>
            <a:ext cx="919162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只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8" name="矩形 23"/>
          <p:cNvSpPr/>
          <p:nvPr/>
        </p:nvSpPr>
        <p:spPr>
          <a:xfrm>
            <a:off x="3146425" y="3787775"/>
            <a:ext cx="3582988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造句：这条路是由石块铺成的，真好看。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0499" name="矩形 24"/>
          <p:cNvSpPr/>
          <p:nvPr/>
        </p:nvSpPr>
        <p:spPr>
          <a:xfrm>
            <a:off x="3198813" y="2003425"/>
            <a:ext cx="262572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造句：这是一只受伤的小鸟。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0500" name="Picture 3" descr="C:\Users\Administrator\AppData\Roaming\Tencent\Users\56229019\QQ\WinTemp\RichOle\4Z1{H9`66Y0{4PV1V19JOJ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988" y="2647950"/>
            <a:ext cx="1320800" cy="29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01" name="Picture 5" descr="C:\Users\Administrator\Documents\Tencent Files\56229019\Image\C2C\C3L408U4ZX]B3PNO~MU46O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854075"/>
            <a:ext cx="1209675" cy="28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2" name="TextBox 3"/>
          <p:cNvSpPr txBox="1"/>
          <p:nvPr/>
        </p:nvSpPr>
        <p:spPr>
          <a:xfrm>
            <a:off x="1998663" y="627063"/>
            <a:ext cx="715962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zhī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TextBox 1"/>
          <p:cNvSpPr txBox="1"/>
          <p:nvPr/>
        </p:nvSpPr>
        <p:spPr>
          <a:xfrm>
            <a:off x="868363" y="973138"/>
            <a:ext cx="7521575" cy="30241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同学们，在第七单元中，我们学习了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明天要远足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大还是小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项链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篇课文，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在第八单元学习了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雪地里的小画家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乌鸦喝水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小蜗牛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》3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篇课文，一共掌握了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88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个会认字。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让我们一起来复习一下这些生字吧！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1507" name="TextBox 16"/>
          <p:cNvSpPr txBox="1"/>
          <p:nvPr/>
        </p:nvSpPr>
        <p:spPr>
          <a:xfrm>
            <a:off x="1731963" y="17208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08" name="TextBox 17"/>
          <p:cNvSpPr txBox="1"/>
          <p:nvPr/>
        </p:nvSpPr>
        <p:spPr>
          <a:xfrm>
            <a:off x="1876425" y="1131888"/>
            <a:ext cx="80327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chū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1509" name="TextBox 18"/>
          <p:cNvSpPr txBox="1"/>
          <p:nvPr/>
        </p:nvSpPr>
        <p:spPr>
          <a:xfrm>
            <a:off x="3063875" y="1409700"/>
            <a:ext cx="749300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0" name="TextBox 20"/>
          <p:cNvSpPr txBox="1"/>
          <p:nvPr/>
        </p:nvSpPr>
        <p:spPr>
          <a:xfrm>
            <a:off x="3073400" y="2055813"/>
            <a:ext cx="2773363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：跑出来  日出  出席  出品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1" name="TextBox 21"/>
          <p:cNvSpPr txBox="1"/>
          <p:nvPr/>
        </p:nvSpPr>
        <p:spPr>
          <a:xfrm>
            <a:off x="3103563" y="2333625"/>
            <a:ext cx="396716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巧记：山上有山。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2" name="TextBox 23"/>
          <p:cNvSpPr txBox="1"/>
          <p:nvPr/>
        </p:nvSpPr>
        <p:spPr>
          <a:xfrm>
            <a:off x="3017838" y="1755775"/>
            <a:ext cx="44815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书写提示：不要写成两个“山”。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30"/>
          <p:cNvGrpSpPr/>
          <p:nvPr/>
        </p:nvGrpSpPr>
        <p:grpSpPr>
          <a:xfrm>
            <a:off x="1742742" y="167792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矩形 1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7" name="直接连接符 16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8" name="直接连接符 17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1514" name="TextBox 23"/>
          <p:cNvSpPr txBox="1"/>
          <p:nvPr/>
        </p:nvSpPr>
        <p:spPr>
          <a:xfrm>
            <a:off x="1819275" y="1593850"/>
            <a:ext cx="952500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出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1515" name="矩形 25"/>
          <p:cNvSpPr/>
          <p:nvPr/>
        </p:nvSpPr>
        <p:spPr>
          <a:xfrm>
            <a:off x="3073400" y="2613025"/>
            <a:ext cx="44259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造句：他听到一声巨响，赶紧从屋里跑出来。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1516" name="Picture 2" descr="C:\Users\Administrator\AppData\Roaming\Tencent\Users\56229019\QQ\WinTemp\RichOle\T($]20@BD[@_P4ZW6A)@}_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875" y="1457325"/>
            <a:ext cx="1282700" cy="307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2530" name="TextBox 17"/>
          <p:cNvSpPr txBox="1"/>
          <p:nvPr/>
        </p:nvSpPr>
        <p:spPr>
          <a:xfrm>
            <a:off x="1733550" y="239713"/>
            <a:ext cx="138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2531" name="TextBox 2"/>
          <p:cNvSpPr txBox="1"/>
          <p:nvPr/>
        </p:nvSpPr>
        <p:spPr>
          <a:xfrm>
            <a:off x="1728788" y="1285875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2" name="TextBox 3"/>
          <p:cNvSpPr txBox="1"/>
          <p:nvPr/>
        </p:nvSpPr>
        <p:spPr>
          <a:xfrm>
            <a:off x="1839913" y="696913"/>
            <a:ext cx="681037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duì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2533" name="TextBox 4"/>
          <p:cNvSpPr txBox="1"/>
          <p:nvPr/>
        </p:nvSpPr>
        <p:spPr>
          <a:xfrm>
            <a:off x="3071813" y="950913"/>
            <a:ext cx="7508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4" name="TextBox 5"/>
          <p:cNvSpPr txBox="1"/>
          <p:nvPr/>
        </p:nvSpPr>
        <p:spPr>
          <a:xfrm>
            <a:off x="3079750" y="1573213"/>
            <a:ext cx="2473325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：对话  对劲  对答如流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5" name="TextBox 13"/>
          <p:cNvSpPr txBox="1"/>
          <p:nvPr/>
        </p:nvSpPr>
        <p:spPr>
          <a:xfrm>
            <a:off x="3090863" y="1897063"/>
            <a:ext cx="419417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巧记：又有一寸。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6" name="TextBox 14"/>
          <p:cNvSpPr txBox="1"/>
          <p:nvPr/>
        </p:nvSpPr>
        <p:spPr>
          <a:xfrm>
            <a:off x="3071813" y="1273175"/>
            <a:ext cx="448310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书写提示：“又”宜小，“寸”的竖钩宜长。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2537" name="TextBox 16"/>
          <p:cNvSpPr txBox="1"/>
          <p:nvPr/>
        </p:nvSpPr>
        <p:spPr>
          <a:xfrm>
            <a:off x="1682750" y="3078163"/>
            <a:ext cx="779463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38" name="TextBox 17"/>
          <p:cNvSpPr txBox="1"/>
          <p:nvPr/>
        </p:nvSpPr>
        <p:spPr>
          <a:xfrm>
            <a:off x="2008188" y="2489200"/>
            <a:ext cx="746125" cy="5318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mā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2539" name="TextBox 18"/>
          <p:cNvSpPr txBox="1"/>
          <p:nvPr/>
        </p:nvSpPr>
        <p:spPr>
          <a:xfrm>
            <a:off x="2963863" y="2736850"/>
            <a:ext cx="749300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0" name="TextBox 20"/>
          <p:cNvSpPr txBox="1"/>
          <p:nvPr/>
        </p:nvSpPr>
        <p:spPr>
          <a:xfrm>
            <a:off x="3022600" y="3376613"/>
            <a:ext cx="20875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：妈妈  姑妈  大妈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1" name="TextBox 21"/>
          <p:cNvSpPr txBox="1"/>
          <p:nvPr/>
        </p:nvSpPr>
        <p:spPr>
          <a:xfrm>
            <a:off x="3027363" y="3660775"/>
            <a:ext cx="2970212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巧记：一女牵一马。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2" name="TextBox 23"/>
          <p:cNvSpPr txBox="1"/>
          <p:nvPr/>
        </p:nvSpPr>
        <p:spPr>
          <a:xfrm>
            <a:off x="2963863" y="3082925"/>
            <a:ext cx="46577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书写提示：左窄右宽，“女”的横变提。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41"/>
          <p:cNvGrpSpPr/>
          <p:nvPr/>
        </p:nvGrpSpPr>
        <p:grpSpPr>
          <a:xfrm>
            <a:off x="1692540" y="3035541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3" name="矩形 4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44" name="直接连接符 4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45" name="直接连接符 4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2544" name="TextBox 23"/>
          <p:cNvSpPr txBox="1"/>
          <p:nvPr/>
        </p:nvSpPr>
        <p:spPr>
          <a:xfrm>
            <a:off x="1722438" y="2951163"/>
            <a:ext cx="95408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妈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46"/>
          <p:cNvGrpSpPr/>
          <p:nvPr/>
        </p:nvGrpSpPr>
        <p:grpSpPr>
          <a:xfrm>
            <a:off x="1696784" y="1273595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48" name="矩形 4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49" name="直接连接符 4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50" name="直接连接符 4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2546" name="TextBox 23"/>
          <p:cNvSpPr txBox="1"/>
          <p:nvPr/>
        </p:nvSpPr>
        <p:spPr>
          <a:xfrm>
            <a:off x="1774825" y="1192213"/>
            <a:ext cx="922338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对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7" name="矩形 51"/>
          <p:cNvSpPr/>
          <p:nvPr/>
        </p:nvSpPr>
        <p:spPr>
          <a:xfrm>
            <a:off x="3027363" y="3960813"/>
            <a:ext cx="2627312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造句：妈妈是一名纺织工人。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2548" name="矩形 52"/>
          <p:cNvSpPr/>
          <p:nvPr/>
        </p:nvSpPr>
        <p:spPr>
          <a:xfrm>
            <a:off x="3079750" y="2176463"/>
            <a:ext cx="4349750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造句：弟弟聪明好学，老师提问他总能对答如流。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2549" name="Picture 1" descr="C:\Users\Administrator\AppData\Roaming\Tencent\Users\56229019\QQ\WinTemp\RichOle\[Q4%FEG][K5T}PP(NCJ1}6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588" y="977900"/>
            <a:ext cx="1331912" cy="277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50" name="Picture 2" descr="C:\Users\Administrator\AppData\Roaming\Tencent\Users\56229019\QQ\WinTemp\RichOle\P0RWU5TZWH]FIFD$UP6S(U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388" y="2779713"/>
            <a:ext cx="1408112" cy="265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54" name="TextBox 2"/>
          <p:cNvSpPr txBox="1"/>
          <p:nvPr/>
        </p:nvSpPr>
        <p:spPr>
          <a:xfrm>
            <a:off x="1900238" y="1276350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5" name="TextBox 4"/>
          <p:cNvSpPr txBox="1"/>
          <p:nvPr/>
        </p:nvSpPr>
        <p:spPr>
          <a:xfrm>
            <a:off x="3251200" y="895350"/>
            <a:ext cx="750888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6" name="TextBox 5"/>
          <p:cNvSpPr txBox="1"/>
          <p:nvPr/>
        </p:nvSpPr>
        <p:spPr>
          <a:xfrm>
            <a:off x="3251200" y="1563688"/>
            <a:ext cx="3159125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：全部  完全  全国  两全其美　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7" name="TextBox 13"/>
          <p:cNvSpPr txBox="1"/>
          <p:nvPr/>
        </p:nvSpPr>
        <p:spPr>
          <a:xfrm>
            <a:off x="3262313" y="1860550"/>
            <a:ext cx="3794125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巧记：点点成金。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8" name="TextBox 14"/>
          <p:cNvSpPr txBox="1"/>
          <p:nvPr/>
        </p:nvSpPr>
        <p:spPr>
          <a:xfrm>
            <a:off x="3233738" y="1233488"/>
            <a:ext cx="43926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书写提示：撇的起笔在竖中线上，撇、捺舒展。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59" name="TextBox 16"/>
          <p:cNvSpPr txBox="1"/>
          <p:nvPr/>
        </p:nvSpPr>
        <p:spPr>
          <a:xfrm>
            <a:off x="1858963" y="3094038"/>
            <a:ext cx="779462" cy="8397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0" name="TextBox 17"/>
          <p:cNvSpPr txBox="1"/>
          <p:nvPr/>
        </p:nvSpPr>
        <p:spPr>
          <a:xfrm>
            <a:off x="2081213" y="2462213"/>
            <a:ext cx="715962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huí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3561" name="TextBox 18"/>
          <p:cNvSpPr txBox="1"/>
          <p:nvPr/>
        </p:nvSpPr>
        <p:spPr>
          <a:xfrm>
            <a:off x="3189288" y="2782888"/>
            <a:ext cx="750887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2" name="TextBox 20"/>
          <p:cNvSpPr txBox="1"/>
          <p:nvPr/>
        </p:nvSpPr>
        <p:spPr>
          <a:xfrm>
            <a:off x="3198813" y="3429000"/>
            <a:ext cx="3568700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：回家  来回  回来   回头   来来回回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3" name="TextBox 21"/>
          <p:cNvSpPr txBox="1"/>
          <p:nvPr/>
        </p:nvSpPr>
        <p:spPr>
          <a:xfrm>
            <a:off x="3228975" y="3706813"/>
            <a:ext cx="3968750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巧记：大口中有小口。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4" name="TextBox 23"/>
          <p:cNvSpPr txBox="1"/>
          <p:nvPr/>
        </p:nvSpPr>
        <p:spPr>
          <a:xfrm>
            <a:off x="3143250" y="3128963"/>
            <a:ext cx="4483100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书写提示：外面大“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口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”宜方正，内“口”稍内敛。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30"/>
          <p:cNvGrpSpPr/>
          <p:nvPr/>
        </p:nvGrpSpPr>
        <p:grpSpPr>
          <a:xfrm>
            <a:off x="1869111" y="3052267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直接连接符 15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17" name="直接连接符 16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3566" name="TextBox 23"/>
          <p:cNvSpPr txBox="1"/>
          <p:nvPr/>
        </p:nvSpPr>
        <p:spPr>
          <a:xfrm>
            <a:off x="1944688" y="2968625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回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4" name="组合 35"/>
          <p:cNvGrpSpPr/>
          <p:nvPr/>
        </p:nvGrpSpPr>
        <p:grpSpPr>
          <a:xfrm>
            <a:off x="1868512" y="126364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21" name="直接连接符 20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22" name="直接连接符 21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3568" name="TextBox 23"/>
          <p:cNvSpPr txBox="1"/>
          <p:nvPr/>
        </p:nvSpPr>
        <p:spPr>
          <a:xfrm>
            <a:off x="1922463" y="1138238"/>
            <a:ext cx="922337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全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69" name="矩形 23"/>
          <p:cNvSpPr/>
          <p:nvPr/>
        </p:nvSpPr>
        <p:spPr>
          <a:xfrm>
            <a:off x="3281363" y="2162175"/>
            <a:ext cx="3584575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造句：小猫的病完全好了，我非常高兴。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70" name="矩形 24"/>
          <p:cNvSpPr/>
          <p:nvPr/>
        </p:nvSpPr>
        <p:spPr>
          <a:xfrm>
            <a:off x="3198813" y="3986213"/>
            <a:ext cx="4427537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造句：一回家，我就开始写作业。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3571" name="TextBox 17"/>
          <p:cNvSpPr txBox="1"/>
          <p:nvPr/>
        </p:nvSpPr>
        <p:spPr>
          <a:xfrm>
            <a:off x="2000250" y="696913"/>
            <a:ext cx="104616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quán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pic>
        <p:nvPicPr>
          <p:cNvPr id="23572" name="Picture 1" descr="C:\Users\Administrator\AppData\Roaming\Tencent\Users\56229019\QQ\WinTemp\RichOle\GU8E(V[XC9{NGTRAW$]ARA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5" y="955675"/>
            <a:ext cx="1527175" cy="29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73" name="Picture 2" descr="C:\Users\Administrator\AppData\Roaming\Tencent\Users\56229019\QQ\WinTemp\RichOle\@AV[6QL4W$~(WI_4@TBO)$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5" y="2832100"/>
            <a:ext cx="1527175" cy="2905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4578" name="TextBox 2"/>
          <p:cNvSpPr txBox="1"/>
          <p:nvPr/>
        </p:nvSpPr>
        <p:spPr>
          <a:xfrm>
            <a:off x="1814513" y="1379538"/>
            <a:ext cx="779462" cy="8382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吃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79" name="TextBox 3"/>
          <p:cNvSpPr txBox="1"/>
          <p:nvPr/>
        </p:nvSpPr>
        <p:spPr>
          <a:xfrm>
            <a:off x="1755775" y="812800"/>
            <a:ext cx="1122363" cy="5318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 gōng</a:t>
            </a:r>
            <a:endParaRPr lang="zh-CN" altLang="en-US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4580" name="TextBox 4"/>
          <p:cNvSpPr txBox="1"/>
          <p:nvPr/>
        </p:nvSpPr>
        <p:spPr>
          <a:xfrm>
            <a:off x="3157538" y="1044575"/>
            <a:ext cx="750887" cy="3444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1" name="TextBox 5"/>
          <p:cNvSpPr txBox="1"/>
          <p:nvPr/>
        </p:nvSpPr>
        <p:spPr>
          <a:xfrm>
            <a:off x="3165475" y="1665288"/>
            <a:ext cx="3130550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：工人  工厂  打工  做工  工作 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4582" name="TextBox 13"/>
          <p:cNvSpPr txBox="1"/>
          <p:nvPr/>
        </p:nvSpPr>
        <p:spPr>
          <a:xfrm>
            <a:off x="3168650" y="1978025"/>
            <a:ext cx="3186113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巧记：王字中间没有横。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3" name="TextBox 14"/>
          <p:cNvSpPr txBox="1"/>
          <p:nvPr/>
        </p:nvSpPr>
        <p:spPr>
          <a:xfrm>
            <a:off x="3157538" y="1365250"/>
            <a:ext cx="3197225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书写提示：上横较短，下横较长。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24584" name="TextBox 16"/>
          <p:cNvSpPr txBox="1"/>
          <p:nvPr/>
        </p:nvSpPr>
        <p:spPr>
          <a:xfrm>
            <a:off x="1768475" y="3170238"/>
            <a:ext cx="779463" cy="8397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5000" dirty="0">
                <a:latin typeface="汉语拼音" pitchFamily="34" charset="0"/>
                <a:ea typeface="楷体" panose="02010609060101010101" pitchFamily="49" charset="-122"/>
              </a:rPr>
              <a:t>叫</a:t>
            </a:r>
            <a:endParaRPr lang="zh-CN" altLang="en-US" sz="50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5" name="TextBox 17"/>
          <p:cNvSpPr txBox="1"/>
          <p:nvPr/>
        </p:nvSpPr>
        <p:spPr>
          <a:xfrm>
            <a:off x="1860550" y="2617788"/>
            <a:ext cx="1271588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3000" dirty="0">
                <a:latin typeface="汉语拼音" pitchFamily="34" charset="0"/>
                <a:cs typeface="汉语拼音" pitchFamily="34" charset="0"/>
              </a:rPr>
              <a:t>chǎng</a:t>
            </a:r>
            <a:endParaRPr lang="en-US" altLang="zh-CN" sz="3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4586" name="TextBox 18"/>
          <p:cNvSpPr txBox="1"/>
          <p:nvPr/>
        </p:nvSpPr>
        <p:spPr>
          <a:xfrm>
            <a:off x="3049588" y="2828925"/>
            <a:ext cx="7493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笔顺</a:t>
            </a:r>
            <a:r>
              <a:rPr lang="zh-CN" altLang="en-US" b="1" dirty="0">
                <a:latin typeface="汉语拼音" pitchFamily="34" charset="0"/>
                <a:ea typeface="楷体" panose="02010609060101010101" pitchFamily="49" charset="-122"/>
              </a:rPr>
              <a:t>：</a:t>
            </a:r>
            <a:endParaRPr lang="zh-CN" altLang="en-US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7" name="TextBox 20"/>
          <p:cNvSpPr txBox="1"/>
          <p:nvPr/>
        </p:nvSpPr>
        <p:spPr>
          <a:xfrm>
            <a:off x="3108325" y="3468688"/>
            <a:ext cx="2143125" cy="5318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：工厂   铁厂  煤厂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>
              <a:buNone/>
            </a:pPr>
            <a:endParaRPr lang="en-US" altLang="zh-CN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8" name="TextBox 21"/>
          <p:cNvSpPr txBox="1"/>
          <p:nvPr/>
        </p:nvSpPr>
        <p:spPr>
          <a:xfrm>
            <a:off x="3113088" y="3754438"/>
            <a:ext cx="2970212" cy="2984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巧记：广字没有点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89" name="TextBox 23"/>
          <p:cNvSpPr txBox="1"/>
          <p:nvPr/>
        </p:nvSpPr>
        <p:spPr>
          <a:xfrm>
            <a:off x="3049588" y="3175000"/>
            <a:ext cx="4267200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  <a:sym typeface="Wingdings" panose="05000000000000000000" pitchFamily="2" charset="2"/>
              </a:rPr>
              <a:t>书写提示：写横时两端要顿笔，竖撇稍长。。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2" name="组合 71"/>
          <p:cNvGrpSpPr/>
          <p:nvPr/>
        </p:nvGrpSpPr>
        <p:grpSpPr>
          <a:xfrm>
            <a:off x="1778289" y="3128177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3" name="矩形 7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4" name="直接连接符 73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75" name="直接连接符 74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4591" name="TextBox 23"/>
          <p:cNvSpPr txBox="1"/>
          <p:nvPr/>
        </p:nvSpPr>
        <p:spPr>
          <a:xfrm>
            <a:off x="1808163" y="3044825"/>
            <a:ext cx="954087" cy="11763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厂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grpSp>
        <p:nvGrpSpPr>
          <p:cNvPr id="3" name="组合 76"/>
          <p:cNvGrpSpPr/>
          <p:nvPr/>
        </p:nvGrpSpPr>
        <p:grpSpPr>
          <a:xfrm>
            <a:off x="1782534" y="1366233"/>
            <a:ext cx="1158182" cy="1071202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78" name="矩形 77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79" name="直接连接符 78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0" name="直接连接符 79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4593" name="TextBox 23"/>
          <p:cNvSpPr txBox="1"/>
          <p:nvPr/>
        </p:nvSpPr>
        <p:spPr>
          <a:xfrm>
            <a:off x="1860550" y="1284288"/>
            <a:ext cx="922338" cy="11763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7200" b="1" dirty="0">
                <a:latin typeface="汉语拼音" pitchFamily="34" charset="0"/>
                <a:ea typeface="楷体" panose="02010609060101010101" pitchFamily="49" charset="-122"/>
              </a:rPr>
              <a:t>工</a:t>
            </a:r>
            <a:endParaRPr lang="zh-CN" altLang="en-US" sz="72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94" name="矩形 89"/>
          <p:cNvSpPr/>
          <p:nvPr/>
        </p:nvSpPr>
        <p:spPr>
          <a:xfrm>
            <a:off x="3113088" y="4054475"/>
            <a:ext cx="2243137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造句：爸爸在煤厂上班。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sp>
        <p:nvSpPr>
          <p:cNvPr id="24595" name="矩形 90"/>
          <p:cNvSpPr/>
          <p:nvPr/>
        </p:nvSpPr>
        <p:spPr>
          <a:xfrm>
            <a:off x="3165475" y="2270125"/>
            <a:ext cx="2817813" cy="2984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zh-CN" altLang="en-US" sz="1500" b="1" dirty="0">
                <a:latin typeface="汉语拼音" pitchFamily="34" charset="0"/>
                <a:ea typeface="楷体" panose="02010609060101010101" pitchFamily="49" charset="-122"/>
              </a:rPr>
              <a:t>造句：我在和叔叔学习工笔画。</a:t>
            </a:r>
            <a:endParaRPr lang="zh-CN" altLang="en-US" sz="1500" b="1" dirty="0">
              <a:latin typeface="汉语拼音" pitchFamily="34" charset="0"/>
              <a:ea typeface="楷体" panose="02010609060101010101" pitchFamily="49" charset="-122"/>
            </a:endParaRPr>
          </a:p>
        </p:txBody>
      </p:sp>
      <p:pic>
        <p:nvPicPr>
          <p:cNvPr id="24596" name="图片 3"/>
          <p:cNvPicPr>
            <a:picLocks noChangeAspect="1"/>
          </p:cNvPicPr>
          <p:nvPr/>
        </p:nvPicPr>
        <p:blipFill>
          <a:blip r:embed="rId2"/>
          <a:srcRect r="32835"/>
          <a:stretch>
            <a:fillRect/>
          </a:stretch>
        </p:blipFill>
        <p:spPr>
          <a:xfrm>
            <a:off x="3767138" y="974725"/>
            <a:ext cx="1609725" cy="392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97" name="图片 4"/>
          <p:cNvPicPr>
            <a:picLocks noChangeAspect="1"/>
          </p:cNvPicPr>
          <p:nvPr/>
        </p:nvPicPr>
        <p:blipFill>
          <a:blip r:embed="rId3"/>
          <a:srcRect t="1231" r="49110"/>
          <a:stretch>
            <a:fillRect/>
          </a:stretch>
        </p:blipFill>
        <p:spPr>
          <a:xfrm>
            <a:off x="3684588" y="2736850"/>
            <a:ext cx="1452562" cy="460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5602" name="文本框 1"/>
          <p:cNvSpPr txBox="1"/>
          <p:nvPr/>
        </p:nvSpPr>
        <p:spPr>
          <a:xfrm>
            <a:off x="1450975" y="842963"/>
            <a:ext cx="6081713" cy="31480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再让我们看看这两个单元我们学过的笔画吧，这些笔画都是汉字的一部分，你能从学过的汉字中找到它们吗？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/>
        </p:nvGraphicFramePr>
        <p:xfrm>
          <a:off x="344488" y="1428750"/>
          <a:ext cx="8455025" cy="874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805"/>
                <a:gridCol w="915743"/>
                <a:gridCol w="6174477"/>
              </a:tblGrid>
              <a:tr h="4373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生字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</a:tr>
              <a:tr h="43735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横折弯钩</a:t>
                      </a:r>
                      <a:endParaRPr lang="zh-CN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九  几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4" marR="68574" marT="34302" marB="34302"/>
                </a:tc>
              </a:tr>
            </a:tbl>
          </a:graphicData>
        </a:graphic>
      </p:graphicFrame>
      <p:pic>
        <p:nvPicPr>
          <p:cNvPr id="26640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5813" y="1874838"/>
            <a:ext cx="428625" cy="428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aphicFrame>
        <p:nvGraphicFramePr>
          <p:cNvPr id="2" name="表格 1"/>
          <p:cNvGraphicFramePr/>
          <p:nvPr/>
        </p:nvGraphicFramePr>
        <p:xfrm>
          <a:off x="350838" y="987425"/>
          <a:ext cx="8443913" cy="2185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744"/>
                <a:gridCol w="732949"/>
                <a:gridCol w="2400775"/>
                <a:gridCol w="1090613"/>
                <a:gridCol w="759143"/>
                <a:gridCol w="2462688"/>
              </a:tblGrid>
              <a:tr h="4371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zh-CN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生字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名称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生字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  <a:tr h="4371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目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睡  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禾木旁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和  秋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  <a:tr h="4371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双人旁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很  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  <a:tr h="4371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京字头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衣  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王字旁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玩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  <a:tr h="437198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竖心旁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快  </a:t>
                      </a: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1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2769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1427163"/>
            <a:ext cx="354013" cy="400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9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100" y="1933575"/>
            <a:ext cx="354013" cy="382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9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100" y="2316163"/>
            <a:ext cx="354013" cy="396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9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5100" y="2713038"/>
            <a:ext cx="363538" cy="44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9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1038" y="1427163"/>
            <a:ext cx="401637" cy="401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99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61038" y="2201863"/>
            <a:ext cx="469900" cy="511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xfrm>
            <a:off x="879475" y="700088"/>
            <a:ext cx="8229600" cy="935037"/>
          </a:xfrm>
          <a:ln/>
        </p:spPr>
        <p:txBody>
          <a:bodyPr vert="horz" wrap="square" lIns="68580" tIns="34290" rIns="68580" bIns="34290" anchor="t" anchorCtr="0"/>
          <a:p>
            <a:pPr marL="0" indent="0" eaLnBrk="1" hangingPunct="1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我们一起来按生字的读音来分类吧！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5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75" y="1635125"/>
            <a:ext cx="2925763" cy="29257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9698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29699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前鼻音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29700" name="文本框 4"/>
          <p:cNvSpPr txBox="1"/>
          <p:nvPr/>
        </p:nvSpPr>
        <p:spPr>
          <a:xfrm>
            <a:off x="2070100" y="1271588"/>
            <a:ext cx="5221288" cy="2562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真  什  很  穿  蓝  金  群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参  办  进  玩  全  变  院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见 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62263" y="128588"/>
            <a:ext cx="4327525" cy="974725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韵母是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an  en in un ün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1622425" y="3949700"/>
            <a:ext cx="6865938" cy="754063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穿  全  变   院  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见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29703" name="文本框 9"/>
          <p:cNvSpPr txBox="1"/>
          <p:nvPr/>
        </p:nvSpPr>
        <p:spPr>
          <a:xfrm>
            <a:off x="2070100" y="1271588"/>
            <a:ext cx="5167313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zhēn    shén     hěn     zhuān   lán      jīn      qún    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       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9704" name="文本框 9"/>
          <p:cNvSpPr txBox="1"/>
          <p:nvPr/>
        </p:nvSpPr>
        <p:spPr>
          <a:xfrm>
            <a:off x="2173288" y="2127250"/>
            <a:ext cx="4635500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cān     bàn    jìn      wán     quán      biàn     yuàn  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9705" name="文本框 9"/>
          <p:cNvSpPr txBox="1"/>
          <p:nvPr/>
        </p:nvSpPr>
        <p:spPr>
          <a:xfrm>
            <a:off x="2206625" y="2933700"/>
            <a:ext cx="977900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jiàn       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22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0723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后鼻音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0724" name="文本框 4"/>
          <p:cNvSpPr txBox="1"/>
          <p:nvPr/>
        </p:nvSpPr>
        <p:spPr>
          <a:xfrm>
            <a:off x="2070100" y="1271588"/>
            <a:ext cx="4957763" cy="17319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同  亮  向  用  洞  旁  放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工  厂  生  明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55913" y="419100"/>
            <a:ext cx="5302250" cy="684213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韵母是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ang  eng  ing  ong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446338" y="3163888"/>
            <a:ext cx="5740400" cy="565150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；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亮  向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30727" name="文本框 9"/>
          <p:cNvSpPr txBox="1"/>
          <p:nvPr/>
        </p:nvSpPr>
        <p:spPr>
          <a:xfrm>
            <a:off x="2063750" y="1271588"/>
            <a:ext cx="5930900" cy="300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tóng       liàng    xiàng    yòng       dòng    páng     fàng       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       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0728" name="文本框 9"/>
          <p:cNvSpPr txBox="1"/>
          <p:nvPr/>
        </p:nvSpPr>
        <p:spPr>
          <a:xfrm>
            <a:off x="2160588" y="2155825"/>
            <a:ext cx="3679825" cy="3000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gōng   cháng    shēng    míng      </a:t>
            </a:r>
            <a:r>
              <a:rPr lang="zh-CN" altLang="en-US" sz="1500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         </a:t>
            </a:r>
            <a:endParaRPr lang="zh-CN" altLang="en-US" sz="1500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4" name="组合 3"/>
          <p:cNvGrpSpPr/>
          <p:nvPr/>
        </p:nvGrpSpPr>
        <p:grpSpPr>
          <a:xfrm>
            <a:off x="-42" y="22379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1646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睡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那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海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真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老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193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师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46260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同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47212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才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119958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吗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5707063" y="2371725"/>
            <a:ext cx="3149600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pic>
        <p:nvPicPr>
          <p:cNvPr id="4130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11"/>
          <p:cNvSpPr txBox="1"/>
          <p:nvPr/>
        </p:nvSpPr>
        <p:spPr>
          <a:xfrm>
            <a:off x="4106133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亮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96938" y="728663"/>
            <a:ext cx="8499475" cy="392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shu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ì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	     n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	        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ǎ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       zh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ē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       l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ǎ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o	 sh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ī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	     ma</a:t>
            </a:r>
            <a:endParaRPr lang="zh-CN" altLang="en-US" sz="21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41375" y="2089150"/>
            <a:ext cx="4505325" cy="3937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t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ó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ng 	      sh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é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      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cái   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  li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ng</a:t>
            </a:r>
            <a:endParaRPr lang="zh-CN" altLang="en-US" sz="21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5700713" y="3798888"/>
          <a:ext cx="2147888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291"/>
                <a:gridCol w="1215596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/>
                        <a:t>字音</a:t>
                      </a:r>
                      <a:endParaRPr lang="zh-CN" altLang="zh-CN" sz="1400"/>
                    </a:p>
                  </a:txBody>
                  <a:tcPr marL="68565" marR="6856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翘舌音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睡  真  师  什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前鼻音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真  什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平舌音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才</a:t>
                      </a:r>
                      <a:endParaRPr lang="zh-CN" altLang="en-US" sz="1400"/>
                    </a:p>
                  </a:txBody>
                  <a:tcPr marL="68565" marR="68565" marT="34290" marB="34290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1746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1747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平舌音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1748" name="文本框 4"/>
          <p:cNvSpPr txBox="1"/>
          <p:nvPr/>
        </p:nvSpPr>
        <p:spPr>
          <a:xfrm>
            <a:off x="2070100" y="1271588"/>
            <a:ext cx="3698875" cy="900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才  自  参  在   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855913" y="269875"/>
            <a:ext cx="4518025" cy="647700"/>
          </a:xfrm>
          <a:prstGeom prst="wedgeRoundRectCallout">
            <a:avLst>
              <a:gd name="adj1" fmla="val -70536"/>
              <a:gd name="adj2" fmla="val 631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声母是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 c s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31750" name="文本框 7"/>
          <p:cNvSpPr txBox="1"/>
          <p:nvPr/>
        </p:nvSpPr>
        <p:spPr>
          <a:xfrm>
            <a:off x="1990725" y="1096963"/>
            <a:ext cx="2757488" cy="5540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en-US" altLang="zh-CN" sz="21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cái   zì    cān    zài  </a:t>
            </a:r>
            <a:r>
              <a:rPr lang="zh-CN" altLang="en-US" sz="21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endParaRPr lang="zh-CN" altLang="en-US" sz="21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2771" name="文本框 3"/>
          <p:cNvSpPr txBox="1"/>
          <p:nvPr/>
        </p:nvSpPr>
        <p:spPr>
          <a:xfrm>
            <a:off x="557213" y="1039813"/>
            <a:ext cx="12065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绕舌音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2772" name="文本框 4"/>
          <p:cNvSpPr txBox="1"/>
          <p:nvPr/>
        </p:nvSpPr>
        <p:spPr>
          <a:xfrm>
            <a:off x="2070100" y="1271588"/>
            <a:ext cx="5089525" cy="3392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睡  真  师  什  穿  着  叔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竹  着  处  找  住  厂  只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石  出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532063" y="398463"/>
            <a:ext cx="4519613" cy="641350"/>
          </a:xfrm>
          <a:prstGeom prst="wedgeRoundRectCallout">
            <a:avLst>
              <a:gd name="adj1" fmla="val -62573"/>
              <a:gd name="adj2" fmla="val 554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声母是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zh ch sh  r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2279650" y="3798888"/>
            <a:ext cx="5741988" cy="617538"/>
          </a:xfrm>
          <a:prstGeom prst="wedgeRoundRectCallout">
            <a:avLst>
              <a:gd name="adj1" fmla="val -49779"/>
              <a:gd name="adj2" fmla="val 307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三拼音节有</a:t>
            </a: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:</a:t>
            </a: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穿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   </a:t>
            </a: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 </a:t>
            </a: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32775" name="文本框 7"/>
          <p:cNvSpPr txBox="1"/>
          <p:nvPr/>
        </p:nvSpPr>
        <p:spPr>
          <a:xfrm>
            <a:off x="2070100" y="1212850"/>
            <a:ext cx="5126038" cy="2146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80000"/>
              </a:lnSpc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shuì       zhēn       shī      shén     chuān     zhe     shū 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80000"/>
              </a:lnSpc>
              <a:buNone/>
            </a:pP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80000"/>
              </a:lnSpc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zhú     zháo         chù     zhǎo     zhù        chǎng     zhi     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80000"/>
              </a:lnSpc>
              <a:buNone/>
            </a:pP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80000"/>
              </a:lnSpc>
              <a:buNone/>
            </a:pPr>
            <a:r>
              <a:rPr lang="en-US" altLang="zh-CN" sz="15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shí      chū</a:t>
            </a:r>
            <a:endParaRPr lang="en-US" altLang="zh-CN" sz="15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3794" name="文本框 2"/>
          <p:cNvSpPr txBox="1"/>
          <p:nvPr/>
        </p:nvSpPr>
        <p:spPr>
          <a:xfrm>
            <a:off x="325438" y="269875"/>
            <a:ext cx="3159125" cy="5000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b="1" dirty="0">
                <a:solidFill>
                  <a:srgbClr val="FF0000"/>
                </a:solidFill>
                <a:latin typeface="汉语拼音" pitchFamily="34" charset="0"/>
                <a:cs typeface="汉语拼音" pitchFamily="34" charset="0"/>
              </a:rPr>
              <a:t>按读音分类</a:t>
            </a:r>
            <a:endParaRPr lang="" altLang="zh-CN" sz="2800" b="1" dirty="0">
              <a:solidFill>
                <a:srgbClr val="FF0000"/>
              </a:solidFill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3795" name="文本框 3"/>
          <p:cNvSpPr txBox="1"/>
          <p:nvPr/>
        </p:nvSpPr>
        <p:spPr>
          <a:xfrm>
            <a:off x="557213" y="1039813"/>
            <a:ext cx="1562100" cy="4984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2800" dirty="0">
                <a:latin typeface="汉语拼音" pitchFamily="34" charset="0"/>
                <a:cs typeface="汉语拼音" pitchFamily="34" charset="0"/>
                <a:sym typeface="+mn-ea"/>
              </a:rPr>
              <a:t>整体认读</a:t>
            </a:r>
            <a:endParaRPr lang="" altLang="en-US" sz="2800" dirty="0">
              <a:latin typeface="汉语拼音" pitchFamily="34" charset="0"/>
              <a:ea typeface="汉语拼音" pitchFamily="34" charset="0"/>
              <a:sym typeface="+mn-ea"/>
            </a:endParaRPr>
          </a:p>
        </p:txBody>
      </p:sp>
      <p:sp>
        <p:nvSpPr>
          <p:cNvPr id="33796" name="文本框 4"/>
          <p:cNvSpPr txBox="1"/>
          <p:nvPr/>
        </p:nvSpPr>
        <p:spPr>
          <a:xfrm>
            <a:off x="2363788" y="2268538"/>
            <a:ext cx="4957762" cy="173196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师  时  自  衣  爷  乌  医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院  只  石         </a:t>
            </a:r>
            <a:endParaRPr lang="zh-CN" altLang="en-US" sz="36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160713" y="63500"/>
            <a:ext cx="5756275" cy="1587500"/>
          </a:xfrm>
          <a:prstGeom prst="wedgeRoundRectCallout">
            <a:avLst>
              <a:gd name="adj1" fmla="val -67874"/>
              <a:gd name="adj2" fmla="val 270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zhi 、chi、shi、ri、zi、ci、si、yi、wu、yu、ye、yue、yuan、yin 、yun、ying   </a:t>
            </a: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33798" name="文本框 7"/>
          <p:cNvSpPr txBox="1"/>
          <p:nvPr/>
        </p:nvSpPr>
        <p:spPr>
          <a:xfrm>
            <a:off x="2363788" y="1873250"/>
            <a:ext cx="4910137" cy="23955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lnSpc>
                <a:spcPct val="180000"/>
              </a:lnSpc>
              <a:buNone/>
            </a:pPr>
            <a:r>
              <a:rPr lang="en-US" altLang="zh-CN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shī    shí     zì      yī    yé     wū  yī  </a:t>
            </a:r>
            <a:endParaRPr lang="en-US" altLang="zh-CN" sz="24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270000"/>
              </a:lnSpc>
              <a:buNone/>
            </a:pPr>
            <a:r>
              <a:rPr lang="en-US" altLang="zh-CN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yuàn zhǐ  shí </a:t>
            </a:r>
            <a:endParaRPr lang="en-US" altLang="zh-CN" sz="24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>
              <a:lnSpc>
                <a:spcPct val="180000"/>
              </a:lnSpc>
              <a:buNone/>
            </a:pPr>
            <a:r>
              <a:rPr lang="en-US" altLang="zh-CN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  </a:t>
            </a:r>
            <a:r>
              <a:rPr lang="zh-CN" altLang="en-US" sz="2400" b="1" dirty="0">
                <a:latin typeface="汉语拼音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   </a:t>
            </a:r>
            <a:endParaRPr lang="zh-CN" altLang="en-US" sz="2400" b="1" dirty="0">
              <a:latin typeface="汉语拼音" pitchFamily="34" charset="0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4818" name="标题 1"/>
          <p:cNvSpPr>
            <a:spLocks noGrp="1"/>
          </p:cNvSpPr>
          <p:nvPr>
            <p:ph type="title"/>
          </p:nvPr>
        </p:nvSpPr>
        <p:spPr>
          <a:xfrm>
            <a:off x="595313" y="1612900"/>
            <a:ext cx="8229600" cy="857250"/>
          </a:xfrm>
          <a:ln/>
        </p:spPr>
        <p:txBody>
          <a:bodyPr vert="horz" wrap="square" lIns="68580" tIns="34290" rIns="68580" bIns="34290" anchor="ctr" anchorCtr="0"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我们来一起复习有多个读音的生字吧！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5842" name="文本框 6"/>
          <p:cNvSpPr txBox="1"/>
          <p:nvPr/>
        </p:nvSpPr>
        <p:spPr>
          <a:xfrm>
            <a:off x="1157288" y="595313"/>
            <a:ext cx="8020050" cy="9318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zhǒng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（种子） 春天来了我们播下希望的种子。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zhòng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（播种） 春天是播种的季节。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3" name="文本框 12"/>
          <p:cNvSpPr txBox="1"/>
          <p:nvPr/>
        </p:nvSpPr>
        <p:spPr>
          <a:xfrm>
            <a:off x="560388" y="773113"/>
            <a:ext cx="596900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种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4" name="文本框 6"/>
          <p:cNvSpPr txBox="1"/>
          <p:nvPr/>
        </p:nvSpPr>
        <p:spPr>
          <a:xfrm>
            <a:off x="1157288" y="1893888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júe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（发觉） 我发觉自己长大了。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ji</a:t>
            </a:r>
            <a:r>
              <a:rPr lang="" altLang="zh-CN" sz="28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o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（睡觉）  晚上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11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点我们还没睡觉。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5" name="文本框 12"/>
          <p:cNvSpPr txBox="1"/>
          <p:nvPr/>
        </p:nvSpPr>
        <p:spPr>
          <a:xfrm>
            <a:off x="560388" y="20701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觉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6" name="文本框 6"/>
          <p:cNvSpPr txBox="1"/>
          <p:nvPr/>
        </p:nvSpPr>
        <p:spPr>
          <a:xfrm>
            <a:off x="1058863" y="3140075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hè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（应和） 我随声应和到，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“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好的。</a:t>
            </a:r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”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hé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（和好） 我们又和好如初了。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5847" name="文本框 12"/>
          <p:cNvSpPr txBox="1"/>
          <p:nvPr/>
        </p:nvSpPr>
        <p:spPr>
          <a:xfrm>
            <a:off x="560388" y="32512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和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6866" name="文本框 6"/>
          <p:cNvSpPr txBox="1"/>
          <p:nvPr/>
        </p:nvSpPr>
        <p:spPr>
          <a:xfrm>
            <a:off x="1157288" y="595313"/>
            <a:ext cx="8020050" cy="9318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zháo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（睡着） 小娃娃睡着了。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zhe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（看着） 上课学生正看着书。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67" name="文本框 12"/>
          <p:cNvSpPr txBox="1"/>
          <p:nvPr/>
        </p:nvSpPr>
        <p:spPr>
          <a:xfrm>
            <a:off x="560388" y="773113"/>
            <a:ext cx="596900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着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68" name="文本框 6"/>
          <p:cNvSpPr txBox="1"/>
          <p:nvPr/>
        </p:nvSpPr>
        <p:spPr>
          <a:xfrm>
            <a:off x="1157288" y="1893888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jǐ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（几步） 我几步就跑回教室。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jī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（几乎） 他几乎超过汽车。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69" name="文本框 12"/>
          <p:cNvSpPr txBox="1"/>
          <p:nvPr/>
        </p:nvSpPr>
        <p:spPr>
          <a:xfrm>
            <a:off x="560388" y="20701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几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70" name="文本框 6"/>
          <p:cNvSpPr txBox="1"/>
          <p:nvPr/>
        </p:nvSpPr>
        <p:spPr>
          <a:xfrm>
            <a:off x="1058863" y="3140075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hē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（喝水） 我要喝水。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hè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（喝彩） 同学为我喝彩。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6871" name="文本框 12"/>
          <p:cNvSpPr txBox="1"/>
          <p:nvPr/>
        </p:nvSpPr>
        <p:spPr>
          <a:xfrm>
            <a:off x="560388" y="32512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喝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7890" name="文本框 6"/>
          <p:cNvSpPr txBox="1"/>
          <p:nvPr/>
        </p:nvSpPr>
        <p:spPr>
          <a:xfrm>
            <a:off x="1157288" y="595313"/>
            <a:ext cx="8020050" cy="9318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chù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（到处） 到处都是人山人海。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chú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（处理）  这些碎纸需要处理。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7891" name="文本框 12"/>
          <p:cNvSpPr txBox="1"/>
          <p:nvPr/>
        </p:nvSpPr>
        <p:spPr>
          <a:xfrm>
            <a:off x="560388" y="773113"/>
            <a:ext cx="596900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处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7892" name="文本框 6"/>
          <p:cNvSpPr txBox="1"/>
          <p:nvPr/>
        </p:nvSpPr>
        <p:spPr>
          <a:xfrm>
            <a:off x="1157288" y="1893888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méi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（没有） 中午饭没有了。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mò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（沉没）  小纸船沉没了。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7893" name="文本框 12"/>
          <p:cNvSpPr txBox="1"/>
          <p:nvPr/>
        </p:nvSpPr>
        <p:spPr>
          <a:xfrm>
            <a:off x="560388" y="20701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没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7894" name="文本框 6"/>
          <p:cNvSpPr txBox="1"/>
          <p:nvPr/>
        </p:nvSpPr>
        <p:spPr>
          <a:xfrm>
            <a:off x="1058863" y="3140075"/>
            <a:ext cx="8020050" cy="9302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fā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（发芽） 春天来了柳树发芽了。</a:t>
            </a:r>
            <a:endParaRPr lang="" altLang="en-US" sz="28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800" dirty="0">
                <a:latin typeface="汉语拼音" pitchFamily="34" charset="0"/>
                <a:cs typeface="汉语拼音" pitchFamily="34" charset="0"/>
              </a:rPr>
              <a:t>f</a:t>
            </a:r>
            <a:r>
              <a:rPr lang="" altLang="zh-CN" sz="28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en-US" sz="2800" dirty="0">
                <a:latin typeface="汉语拼音" pitchFamily="34" charset="0"/>
                <a:cs typeface="汉语拼音" pitchFamily="34" charset="0"/>
              </a:rPr>
              <a:t>（头发）  他有着长长的头发。</a:t>
            </a:r>
            <a:endParaRPr lang="" altLang="en-US" sz="28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7895" name="文本框 12"/>
          <p:cNvSpPr txBox="1"/>
          <p:nvPr/>
        </p:nvSpPr>
        <p:spPr>
          <a:xfrm>
            <a:off x="560388" y="3251200"/>
            <a:ext cx="596900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汉语拼音" pitchFamily="34" charset="0"/>
                <a:cs typeface="汉语拼音" pitchFamily="34" charset="0"/>
              </a:rPr>
              <a:t>发</a:t>
            </a:r>
            <a:endParaRPr lang="zh-CN" altLang="en-US" sz="3300" b="1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8914" name="文本框 1"/>
          <p:cNvSpPr txBox="1"/>
          <p:nvPr/>
        </p:nvSpPr>
        <p:spPr>
          <a:xfrm>
            <a:off x="1076325" y="915988"/>
            <a:ext cx="7024688" cy="27765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我们之前学过的生字有一些长得比较像，有一些读音比较像，我们一起来看一看吧。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9938" name="文本框 1"/>
          <p:cNvSpPr txBox="1"/>
          <p:nvPr/>
        </p:nvSpPr>
        <p:spPr>
          <a:xfrm>
            <a:off x="442913" y="411163"/>
            <a:ext cx="4902200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形近字比较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39" name="文本框 2"/>
          <p:cNvSpPr txBox="1"/>
          <p:nvPr/>
        </p:nvSpPr>
        <p:spPr>
          <a:xfrm>
            <a:off x="179388" y="1352550"/>
            <a:ext cx="2686050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才（cái）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水（shuǐ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0" name="文本框 3"/>
          <p:cNvSpPr txBox="1"/>
          <p:nvPr/>
        </p:nvSpPr>
        <p:spPr>
          <a:xfrm>
            <a:off x="2346325" y="1352550"/>
            <a:ext cx="3870325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白（bái 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自（zì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1" name="文本框 4"/>
          <p:cNvSpPr txBox="1"/>
          <p:nvPr/>
        </p:nvSpPr>
        <p:spPr>
          <a:xfrm>
            <a:off x="4362450" y="1352550"/>
            <a:ext cx="2684463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向（xi</a:t>
            </a:r>
            <a:r>
              <a:rPr lang="zh-CN" altLang="en-US" sz="36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nɡ）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问（wèn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2" name="文本框 5"/>
          <p:cNvSpPr txBox="1"/>
          <p:nvPr/>
        </p:nvSpPr>
        <p:spPr>
          <a:xfrm>
            <a:off x="179388" y="2509838"/>
            <a:ext cx="2686050" cy="17319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姐（jiě 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娃（wá）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蛙（wā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3" name="文本框 6"/>
          <p:cNvSpPr txBox="1"/>
          <p:nvPr/>
        </p:nvSpPr>
        <p:spPr>
          <a:xfrm>
            <a:off x="2346325" y="2867025"/>
            <a:ext cx="2684463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办（b</a:t>
            </a:r>
            <a:r>
              <a:rPr lang="zh-CN" altLang="en-US" sz="36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n）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为（wéi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4" name="文本框 7"/>
          <p:cNvSpPr txBox="1"/>
          <p:nvPr/>
        </p:nvSpPr>
        <p:spPr>
          <a:xfrm>
            <a:off x="4433888" y="2867025"/>
            <a:ext cx="2686050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几（jǐ）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九（jiǔ 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5" name="文本框 8"/>
          <p:cNvSpPr txBox="1"/>
          <p:nvPr/>
        </p:nvSpPr>
        <p:spPr>
          <a:xfrm>
            <a:off x="6711950" y="1352550"/>
            <a:ext cx="2684463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洞（dònɡ）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同（tónɡ）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9946" name="文本框 9"/>
          <p:cNvSpPr txBox="1"/>
          <p:nvPr/>
        </p:nvSpPr>
        <p:spPr>
          <a:xfrm>
            <a:off x="6343650" y="2867025"/>
            <a:ext cx="2684463" cy="1177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月（yuè）</a:t>
            </a:r>
            <a:endParaRPr lang="zh-CN" altLang="en-US" sz="3600" dirty="0">
              <a:latin typeface="汉语拼音" pitchFamily="34" charset="0"/>
              <a:cs typeface="汉语拼音" pitchFamily="34" charset="0"/>
            </a:endParaRPr>
          </a:p>
          <a:p>
            <a:r>
              <a:rPr lang="zh-CN" altLang="en-US" sz="3600" dirty="0">
                <a:latin typeface="汉语拼音" pitchFamily="34" charset="0"/>
                <a:cs typeface="汉语拼音" pitchFamily="34" charset="0"/>
              </a:rPr>
              <a:t>用（yònɡ）</a:t>
            </a:r>
            <a:endParaRPr lang="zh-CN" altLang="en-US" sz="3600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62" name="文本框 1"/>
          <p:cNvSpPr txBox="1"/>
          <p:nvPr/>
        </p:nvSpPr>
        <p:spPr>
          <a:xfrm>
            <a:off x="522288" y="412750"/>
            <a:ext cx="3798887" cy="530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000" b="1" dirty="0">
                <a:latin typeface="Arial" panose="020B0604020202020204" pitchFamily="34" charset="0"/>
              </a:rPr>
              <a:t>读音相同的字比较</a:t>
            </a:r>
            <a:endParaRPr lang="zh-CN" altLang="en-US" sz="3000" b="1" dirty="0">
              <a:latin typeface="Arial" panose="020B0604020202020204" pitchFamily="34" charset="0"/>
            </a:endParaRPr>
          </a:p>
        </p:txBody>
      </p:sp>
      <p:sp>
        <p:nvSpPr>
          <p:cNvPr id="40963" name="文本框 2"/>
          <p:cNvSpPr txBox="1"/>
          <p:nvPr/>
        </p:nvSpPr>
        <p:spPr>
          <a:xfrm>
            <a:off x="1044575" y="1169988"/>
            <a:ext cx="3787775" cy="1916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睡（睡觉）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水（水果）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40964" name="文本框 3"/>
          <p:cNvSpPr txBox="1"/>
          <p:nvPr/>
        </p:nvSpPr>
        <p:spPr>
          <a:xfrm>
            <a:off x="1044575" y="3032125"/>
            <a:ext cx="3787775" cy="1916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一（一个）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衣（衣服）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40965" name="文本框 4"/>
          <p:cNvSpPr txBox="1"/>
          <p:nvPr/>
        </p:nvSpPr>
        <p:spPr>
          <a:xfrm>
            <a:off x="4529138" y="1169988"/>
            <a:ext cx="3787775" cy="13001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五（五角星）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乌（乌鸦）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  <p:sp>
        <p:nvSpPr>
          <p:cNvPr id="40966" name="文本框 5"/>
          <p:cNvSpPr txBox="1"/>
          <p:nvPr/>
        </p:nvSpPr>
        <p:spPr>
          <a:xfrm>
            <a:off x="4529138" y="3071813"/>
            <a:ext cx="3787775" cy="13001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4000" dirty="0">
                <a:latin typeface="Arial" panose="020B0604020202020204" pitchFamily="34" charset="0"/>
              </a:rPr>
              <a:t>法（办法）</a:t>
            </a:r>
            <a:endParaRPr lang="zh-CN" altLang="en-US" sz="4000" dirty="0">
              <a:latin typeface="Arial" panose="020B0604020202020204" pitchFamily="34" charset="0"/>
            </a:endParaRPr>
          </a:p>
          <a:p>
            <a:r>
              <a:rPr lang="zh-CN" altLang="en-US" sz="4000" dirty="0">
                <a:latin typeface="Arial" panose="020B0604020202020204" pitchFamily="34" charset="0"/>
              </a:rPr>
              <a:t>发（头发）</a:t>
            </a:r>
            <a:endParaRPr lang="zh-CN" altLang="en-US" sz="4000" dirty="0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86128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时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32858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候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2357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觉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103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自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02597" y="121800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己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5606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很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64457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穿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69357" y="2544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衣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0123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服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7598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得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39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6392863" y="2754313"/>
            <a:ext cx="2506663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pic>
        <p:nvPicPr>
          <p:cNvPr id="5154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1"/>
          <p:cNvSpPr txBox="1"/>
          <p:nvPr/>
        </p:nvSpPr>
        <p:spPr>
          <a:xfrm>
            <a:off x="5152036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快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5700713" y="3798888"/>
          <a:ext cx="1460500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93"/>
                <a:gridCol w="528407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/>
                        <a:t>易混偏旁</a:t>
                      </a:r>
                      <a:endParaRPr lang="zh-CN" altLang="zh-CN" sz="14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550" marR="6855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亻</a:t>
                      </a:r>
                      <a:endParaRPr lang="zh-CN" altLang="en-US" sz="14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什</a:t>
                      </a:r>
                      <a:endParaRPr lang="zh-CN" altLang="en-US" sz="1400"/>
                    </a:p>
                  </a:txBody>
                  <a:tcPr marL="68550" marR="68550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彳</a:t>
                      </a:r>
                      <a:endParaRPr lang="zh-CN" altLang="en-US" sz="14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得</a:t>
                      </a:r>
                      <a:endParaRPr lang="zh-CN" altLang="en-US" sz="1400"/>
                    </a:p>
                  </a:txBody>
                  <a:tcPr marL="68550" marR="68550" marT="34290" marB="34290"/>
                </a:tc>
              </a:tr>
            </a:tbl>
          </a:graphicData>
        </a:graphic>
      </p:graphicFrame>
      <p:sp>
        <p:nvSpPr>
          <p:cNvPr id="10269" name="文本框 5"/>
          <p:cNvSpPr txBox="1"/>
          <p:nvPr/>
        </p:nvSpPr>
        <p:spPr>
          <a:xfrm>
            <a:off x="1104900" y="742950"/>
            <a:ext cx="8291513" cy="484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sh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í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	  h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ò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u	    ju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é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	      de       z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ì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	 j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ǐ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       h</a:t>
            </a:r>
            <a:r>
              <a:rPr lang="en-US" altLang="zh-CN" sz="2700" dirty="0">
                <a:latin typeface="汉语拼音" pitchFamily="34" charset="0"/>
                <a:ea typeface="微软雅黑" panose="020B0503020204020204" pitchFamily="34" charset="-122"/>
              </a:rPr>
              <a:t>ě</a:t>
            </a:r>
            <a:r>
              <a:rPr lang="zh-CN" altLang="en-US" sz="2700" dirty="0">
                <a:latin typeface="汉语拼音" pitchFamily="34" charset="0"/>
                <a:ea typeface="微软雅黑" panose="020B0503020204020204" pitchFamily="34" charset="-122"/>
              </a:rPr>
              <a:t>n</a:t>
            </a:r>
            <a:endParaRPr lang="zh-CN" altLang="en-US" sz="27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0270" name="文本框 7"/>
          <p:cNvSpPr txBox="1"/>
          <p:nvPr/>
        </p:nvSpPr>
        <p:spPr>
          <a:xfrm>
            <a:off x="900113" y="2117725"/>
            <a:ext cx="6919912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chu</a:t>
            </a:r>
            <a:r>
              <a:rPr lang="en-US" altLang="zh-CN" sz="2400" dirty="0">
                <a:latin typeface="汉语拼音" pitchFamily="34" charset="0"/>
                <a:ea typeface="微软雅黑" panose="020B0503020204020204" pitchFamily="34" charset="-122"/>
              </a:rPr>
              <a:t>ā</a:t>
            </a: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n   y</a:t>
            </a:r>
            <a:r>
              <a:rPr lang="en-US" altLang="zh-CN" sz="2400" dirty="0">
                <a:latin typeface="汉语拼音" pitchFamily="34" charset="0"/>
                <a:ea typeface="微软雅黑" panose="020B0503020204020204" pitchFamily="34" charset="-122"/>
              </a:rPr>
              <a:t>ī</a:t>
            </a: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	    f</a:t>
            </a:r>
            <a:r>
              <a:rPr lang="en-US" altLang="zh-CN" sz="2400" dirty="0">
                <a:latin typeface="汉语拼音" pitchFamily="34" charset="0"/>
                <a:ea typeface="微软雅黑" panose="020B0503020204020204" pitchFamily="34" charset="-122"/>
              </a:rPr>
              <a:t>ú</a:t>
            </a: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	      </a:t>
            </a:r>
            <a:r>
              <a:rPr lang="en-US" altLang="zh-CN" sz="2400" dirty="0">
                <a:latin typeface="汉语拼音" pitchFamily="34" charset="0"/>
                <a:ea typeface="微软雅黑" panose="020B0503020204020204" pitchFamily="34" charset="-122"/>
              </a:rPr>
              <a:t>mén</a:t>
            </a: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     ku</a:t>
            </a:r>
            <a:r>
              <a:rPr lang="en-US" altLang="zh-CN" sz="24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400" dirty="0">
                <a:latin typeface="汉语拼音" pitchFamily="34" charset="0"/>
                <a:ea typeface="微软雅黑" panose="020B0503020204020204" pitchFamily="34" charset="-122"/>
              </a:rPr>
              <a:t>i</a:t>
            </a:r>
            <a:endParaRPr lang="zh-CN" altLang="en-US" sz="24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4175125" y="3798888"/>
          <a:ext cx="1462088" cy="857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270"/>
                <a:gridCol w="562818"/>
              </a:tblGrid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/>
                        <a:t>字音</a:t>
                      </a:r>
                      <a:endParaRPr lang="zh-CN" altLang="zh-CN" sz="1400"/>
                    </a:p>
                  </a:txBody>
                  <a:tcPr marL="68625" marR="6862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汉字</a:t>
                      </a:r>
                      <a:endParaRPr lang="zh-CN" altLang="en-US" sz="1400"/>
                    </a:p>
                  </a:txBody>
                  <a:tcPr marL="68625" marR="68625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>
                          <a:sym typeface="+mn-ea"/>
                        </a:rPr>
                        <a:t>三拼音节</a:t>
                      </a:r>
                      <a:endParaRPr lang="zh-CN" altLang="zh-CN" sz="1400">
                        <a:sym typeface="+mn-ea"/>
                      </a:endParaRPr>
                    </a:p>
                  </a:txBody>
                  <a:tcPr marL="68625" marR="6862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穿 快</a:t>
                      </a:r>
                      <a:endParaRPr lang="zh-CN" altLang="en-US" sz="1400"/>
                    </a:p>
                  </a:txBody>
                  <a:tcPr marL="68625" marR="68625" marT="34290" marB="34290"/>
                </a:tc>
              </a:tr>
              <a:tr h="285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轻声</a:t>
                      </a:r>
                      <a:endParaRPr lang="zh-CN" altLang="en-US" sz="1400"/>
                    </a:p>
                  </a:txBody>
                  <a:tcPr marL="68625" marR="68625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得</a:t>
                      </a:r>
                      <a:endParaRPr lang="zh-CN" altLang="en-US" sz="1400"/>
                    </a:p>
                  </a:txBody>
                  <a:tcPr marL="68625" marR="68625" marT="34290" marB="34290"/>
                </a:tc>
              </a:tr>
            </a:tbl>
          </a:graphicData>
        </a:graphic>
      </p:graphicFrame>
      <p:sp>
        <p:nvSpPr>
          <p:cNvPr id="22" name="Text Box 11"/>
          <p:cNvSpPr txBox="1"/>
          <p:nvPr/>
        </p:nvSpPr>
        <p:spPr>
          <a:xfrm>
            <a:off x="4089681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门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9" grpId="0"/>
      <p:bldP spid="1027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819150" y="1023938"/>
            <a:ext cx="728186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一、选择</a:t>
            </a:r>
            <a:r>
              <a:rPr kumimoji="0" lang="zh-CN" altLang="en-US" sz="36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合适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的</a:t>
            </a:r>
            <a:r>
              <a:rPr kumimoji="0" lang="zh-CN" altLang="en-US" sz="3600" b="1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字音填入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五角星。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913" y="255588"/>
            <a:ext cx="1554163" cy="438150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巩固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练习</a:t>
            </a:r>
            <a:endParaRPr kumimoji="0" lang="zh-CN" altLang="en-US" sz="2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pic>
        <p:nvPicPr>
          <p:cNvPr id="41988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8" y="1920875"/>
            <a:ext cx="4068762" cy="230981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989" name="组合 8"/>
          <p:cNvGrpSpPr/>
          <p:nvPr/>
        </p:nvGrpSpPr>
        <p:grpSpPr>
          <a:xfrm>
            <a:off x="4668838" y="1920875"/>
            <a:ext cx="3935412" cy="2309813"/>
            <a:chOff x="9641" y="4310"/>
            <a:chExt cx="5684" cy="3089"/>
          </a:xfrm>
        </p:grpSpPr>
        <p:pic>
          <p:nvPicPr>
            <p:cNvPr id="41998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86" y="4310"/>
              <a:ext cx="5595" cy="181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41999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41" y="6125"/>
              <a:ext cx="5685" cy="127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9"/>
          <p:cNvSpPr txBox="1"/>
          <p:nvPr/>
        </p:nvSpPr>
        <p:spPr>
          <a:xfrm>
            <a:off x="1260475" y="2500313"/>
            <a:ext cx="1166813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hé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25550" y="3532188"/>
            <a:ext cx="1168400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hé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78200" y="3532188"/>
            <a:ext cx="1171575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hé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987675" y="2500313"/>
            <a:ext cx="1768475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huó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432425" y="2500313"/>
            <a:ext cx="1765300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jiào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03800" y="3435350"/>
            <a:ext cx="177006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jué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27938" y="3435350"/>
            <a:ext cx="1768475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jiào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770813" y="2500313"/>
            <a:ext cx="1770062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jué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" name="对角圆角矩形 17"/>
          <p:cNvSpPr/>
          <p:nvPr/>
        </p:nvSpPr>
        <p:spPr>
          <a:xfrm>
            <a:off x="207963" y="339725"/>
            <a:ext cx="5189538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二、将音节补充完整。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43011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1116013"/>
            <a:ext cx="7424738" cy="3687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1866900" y="987425"/>
            <a:ext cx="8239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ùi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55975" y="2208213"/>
            <a:ext cx="822325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ú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19250" y="2236788"/>
            <a:ext cx="820738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ěn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508125" y="3535363"/>
            <a:ext cx="823913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á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406775" y="3505200"/>
            <a:ext cx="820738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uài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622675" y="987425"/>
            <a:ext cx="820738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ǎi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19700" y="3505200"/>
            <a:ext cx="822325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án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065713" y="2236788"/>
            <a:ext cx="820737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īn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51450" y="987425"/>
            <a:ext cx="1265238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iàng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421563" y="987425"/>
            <a:ext cx="822325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à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989763" y="2236788"/>
            <a:ext cx="822325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ùo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34225" y="3579813"/>
            <a:ext cx="822325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3600" dirty="0">
                <a:solidFill>
                  <a:srgbClr val="FF0000"/>
                </a:solidFill>
                <a:latin typeface="汉语拼音" pitchFamily="34" charset="0"/>
                <a:ea typeface="微软雅黑" panose="020B0503020204020204" pitchFamily="34" charset="-122"/>
              </a:rPr>
              <a:t>èi</a:t>
            </a:r>
            <a:endParaRPr lang="en-US" altLang="zh-CN" sz="3600" dirty="0">
              <a:solidFill>
                <a:srgbClr val="FF0000"/>
              </a:solidFill>
              <a:latin typeface="汉语拼音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  <p:bldP spid="20" grpId="0"/>
      <p:bldP spid="22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901700" y="411163"/>
            <a:ext cx="7415213" cy="541338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三、正确的读音下面画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en-US" altLang="zh-CN" sz="3600" b="1" i="0" u="sng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4035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75" y="1276350"/>
            <a:ext cx="4953000" cy="15954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图片 2"/>
          <p:cNvPicPr>
            <a:picLocks noChangeAspect="1"/>
          </p:cNvPicPr>
          <p:nvPr/>
        </p:nvPicPr>
        <p:blipFill>
          <a:blip r:embed="rId3"/>
          <a:srcRect r="58652"/>
          <a:stretch>
            <a:fillRect/>
          </a:stretch>
        </p:blipFill>
        <p:spPr>
          <a:xfrm>
            <a:off x="2492375" y="3175000"/>
            <a:ext cx="1460500" cy="1520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7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8188" y="3089275"/>
            <a:ext cx="1490662" cy="1643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8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9900" y="3143250"/>
            <a:ext cx="1049338" cy="1490663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6" name="直接连接符 5"/>
          <p:cNvCxnSpPr/>
          <p:nvPr/>
        </p:nvCxnSpPr>
        <p:spPr>
          <a:xfrm>
            <a:off x="2566988" y="2874963"/>
            <a:ext cx="420688" cy="0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526213" y="4743450"/>
            <a:ext cx="741363" cy="0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392613" y="4694238"/>
            <a:ext cx="395288" cy="1588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2476500" y="4743450"/>
            <a:ext cx="655638" cy="0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526213" y="2859088"/>
            <a:ext cx="919163" cy="0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803775" y="2859088"/>
            <a:ext cx="415925" cy="0"/>
          </a:xfrm>
          <a:prstGeom prst="line">
            <a:avLst/>
          </a:prstGeom>
          <a:ln w="444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505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0" y="1347788"/>
            <a:ext cx="7000875" cy="2435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文本框 3"/>
          <p:cNvSpPr txBox="1"/>
          <p:nvPr/>
        </p:nvSpPr>
        <p:spPr>
          <a:xfrm>
            <a:off x="574675" y="365125"/>
            <a:ext cx="3783013" cy="6223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dirty="0">
                <a:latin typeface="Arial" panose="020B0604020202020204" pitchFamily="34" charset="0"/>
                <a:ea typeface="微软雅黑" panose="020B0503020204020204" pitchFamily="34" charset="-122"/>
              </a:rPr>
              <a:t>读拼音写汉字。</a:t>
            </a:r>
            <a:endParaRPr lang="zh-CN" altLang="en-US" sz="3600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87450" y="2473325"/>
            <a:ext cx="64087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-24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同     明      才     学</a:t>
            </a:r>
            <a:endParaRPr kumimoji="0" lang="zh-CN" altLang="en-US" sz="4400" b="0" i="0" u="none" strike="noStrike" kern="1200" cap="none" spc="-24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6082" name="图片 337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84455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337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595438"/>
            <a:ext cx="1404937" cy="811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图片 3379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620963"/>
            <a:ext cx="1404938" cy="8112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5" name="图片 3379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3540125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6" name="图片 337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7" name="图片 338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8" name="图片 338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9" name="图片 3380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帮鸟宝宝回家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6091" name="文本框 33804"/>
          <p:cNvSpPr txBox="1"/>
          <p:nvPr/>
        </p:nvSpPr>
        <p:spPr>
          <a:xfrm>
            <a:off x="5637213" y="1058863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才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2" name="文本框 33805"/>
          <p:cNvSpPr txBox="1"/>
          <p:nvPr/>
        </p:nvSpPr>
        <p:spPr>
          <a:xfrm>
            <a:off x="5508625" y="1851025"/>
            <a:ext cx="6000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明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3" name="文本框 33806"/>
          <p:cNvSpPr txBox="1"/>
          <p:nvPr/>
        </p:nvSpPr>
        <p:spPr>
          <a:xfrm>
            <a:off x="5599113" y="2859088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同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4" name="文本框 33807"/>
          <p:cNvSpPr txBox="1"/>
          <p:nvPr/>
        </p:nvSpPr>
        <p:spPr>
          <a:xfrm>
            <a:off x="5580063" y="3724275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学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5" name="文本框 33808"/>
          <p:cNvSpPr txBox="1"/>
          <p:nvPr/>
        </p:nvSpPr>
        <p:spPr>
          <a:xfrm>
            <a:off x="2519363" y="1360488"/>
            <a:ext cx="77152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100" dirty="0">
                <a:latin typeface="汉语拼音" pitchFamily="34" charset="0"/>
                <a:cs typeface="汉语拼音" pitchFamily="34" charset="0"/>
              </a:rPr>
              <a:t>míng</a:t>
            </a:r>
            <a:endParaRPr lang="en-US" altLang="zh-CN" sz="2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6" name="文本框 33809"/>
          <p:cNvSpPr txBox="1"/>
          <p:nvPr/>
        </p:nvSpPr>
        <p:spPr>
          <a:xfrm>
            <a:off x="2574925" y="2301875"/>
            <a:ext cx="573088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cs typeface="汉语拼音" pitchFamily="34" charset="0"/>
              </a:rPr>
              <a:t>c</a:t>
            </a:r>
            <a:r>
              <a:rPr lang="en-US" altLang="zh-CN" sz="2400" dirty="0">
                <a:latin typeface="汉语拼音" pitchFamily="34" charset="0"/>
                <a:ea typeface="黑体" panose="02010609060101010101" pitchFamily="49" charset="-122"/>
              </a:rPr>
              <a:t>á</a:t>
            </a:r>
            <a:r>
              <a:rPr lang="en-US" altLang="zh-CN" sz="2100" dirty="0">
                <a:latin typeface="汉语拼音" pitchFamily="34" charset="0"/>
                <a:cs typeface="汉语拼音" pitchFamily="34" charset="0"/>
              </a:rPr>
              <a:t>i</a:t>
            </a:r>
            <a:endParaRPr lang="en-US" altLang="zh-CN" sz="2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7" name="文本框 33810"/>
          <p:cNvSpPr txBox="1"/>
          <p:nvPr/>
        </p:nvSpPr>
        <p:spPr>
          <a:xfrm>
            <a:off x="2519363" y="3349625"/>
            <a:ext cx="582612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100" dirty="0">
                <a:latin typeface="汉语拼音" pitchFamily="34" charset="0"/>
                <a:cs typeface="汉语拼音" pitchFamily="34" charset="0"/>
              </a:rPr>
              <a:t>xué</a:t>
            </a:r>
            <a:endParaRPr lang="en-US" altLang="zh-CN" sz="2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6098" name="文本框 33811"/>
          <p:cNvSpPr txBox="1"/>
          <p:nvPr/>
        </p:nvSpPr>
        <p:spPr>
          <a:xfrm>
            <a:off x="2413000" y="4267200"/>
            <a:ext cx="706438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100" dirty="0">
                <a:latin typeface="汉语拼音" pitchFamily="34" charset="0"/>
                <a:cs typeface="汉语拼音" pitchFamily="34" charset="0"/>
              </a:rPr>
              <a:t>tóng</a:t>
            </a:r>
            <a:endParaRPr lang="en-US" altLang="zh-CN" sz="21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3817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18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19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20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7106" name="图片 737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84455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图片 737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81610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8" name="图片 737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841625"/>
            <a:ext cx="1404938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9" name="图片 737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3760788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0" name="图片 737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1" name="图片 737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2" name="图片 737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13" name="图片 737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帮鸟宝宝回家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7115" name="文本框 73738"/>
          <p:cNvSpPr txBox="1"/>
          <p:nvPr/>
        </p:nvSpPr>
        <p:spPr>
          <a:xfrm>
            <a:off x="5637213" y="1058863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自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7116" name="文本框 73739"/>
          <p:cNvSpPr txBox="1"/>
          <p:nvPr/>
        </p:nvSpPr>
        <p:spPr>
          <a:xfrm>
            <a:off x="5651500" y="2092325"/>
            <a:ext cx="6000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己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7117" name="文本框 73740"/>
          <p:cNvSpPr txBox="1"/>
          <p:nvPr/>
        </p:nvSpPr>
        <p:spPr>
          <a:xfrm>
            <a:off x="5580063" y="3076575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衣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7118" name="文本框 73741"/>
          <p:cNvSpPr txBox="1"/>
          <p:nvPr/>
        </p:nvSpPr>
        <p:spPr>
          <a:xfrm>
            <a:off x="5508625" y="4037013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白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7119" name="文本框 73743"/>
          <p:cNvSpPr txBox="1"/>
          <p:nvPr/>
        </p:nvSpPr>
        <p:spPr>
          <a:xfrm>
            <a:off x="2574925" y="2409825"/>
            <a:ext cx="36195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zì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47120" name="文本框 73744"/>
          <p:cNvSpPr txBox="1"/>
          <p:nvPr/>
        </p:nvSpPr>
        <p:spPr>
          <a:xfrm>
            <a:off x="2519363" y="3406775"/>
            <a:ext cx="60007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400" dirty="0">
                <a:latin typeface="汉语拼音" pitchFamily="34" charset="0"/>
                <a:ea typeface="黑体" panose="02010609060101010101" pitchFamily="49" charset="-122"/>
              </a:rPr>
              <a:t>bái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47121" name="文本框 73745"/>
          <p:cNvSpPr txBox="1"/>
          <p:nvPr/>
        </p:nvSpPr>
        <p:spPr>
          <a:xfrm>
            <a:off x="2574925" y="4354513"/>
            <a:ext cx="37782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yī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73747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48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49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50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7126" name="文本框 73750"/>
          <p:cNvSpPr txBox="1"/>
          <p:nvPr/>
        </p:nvSpPr>
        <p:spPr>
          <a:xfrm>
            <a:off x="2519363" y="1436688"/>
            <a:ext cx="323850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jǐ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48130" name="图片 747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84455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1" name="图片 747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81610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2" name="图片 747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841625"/>
            <a:ext cx="1404938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3" name="图片 747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650" y="3760788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4" name="图片 747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5" name="图片 747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6" name="图片 747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7" name="图片 747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帮鸟宝宝回家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48139" name="文本框 74762"/>
          <p:cNvSpPr txBox="1"/>
          <p:nvPr/>
        </p:nvSpPr>
        <p:spPr>
          <a:xfrm>
            <a:off x="5637213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的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8140" name="文本框 74763"/>
          <p:cNvSpPr txBox="1"/>
          <p:nvPr/>
        </p:nvSpPr>
        <p:spPr>
          <a:xfrm>
            <a:off x="5651500" y="2066925"/>
            <a:ext cx="600075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又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8141" name="文本框 74764"/>
          <p:cNvSpPr txBox="1"/>
          <p:nvPr/>
        </p:nvSpPr>
        <p:spPr>
          <a:xfrm>
            <a:off x="5599113" y="3076575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和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8142" name="文本框 74765"/>
          <p:cNvSpPr txBox="1"/>
          <p:nvPr/>
        </p:nvSpPr>
        <p:spPr>
          <a:xfrm>
            <a:off x="5651500" y="4011613"/>
            <a:ext cx="600075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老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48143" name="文本框 74766"/>
          <p:cNvSpPr txBox="1"/>
          <p:nvPr/>
        </p:nvSpPr>
        <p:spPr>
          <a:xfrm>
            <a:off x="2574925" y="2398713"/>
            <a:ext cx="430213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de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48144" name="文本框 74767"/>
          <p:cNvSpPr txBox="1"/>
          <p:nvPr/>
        </p:nvSpPr>
        <p:spPr>
          <a:xfrm>
            <a:off x="2387600" y="3327400"/>
            <a:ext cx="554038" cy="4397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400" dirty="0">
                <a:latin typeface="汉语拼音" pitchFamily="34" charset="0"/>
                <a:ea typeface="黑体" panose="02010609060101010101" pitchFamily="49" charset="-122"/>
              </a:rPr>
              <a:t>l</a:t>
            </a: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ǎ</a:t>
            </a:r>
            <a:r>
              <a:rPr lang="en-US" altLang="zh-CN" sz="2400" dirty="0">
                <a:latin typeface="汉语拼音" pitchFamily="34" charset="0"/>
                <a:ea typeface="黑体" panose="02010609060101010101" pitchFamily="49" charset="-122"/>
              </a:rPr>
              <a:t>o</a:t>
            </a:r>
            <a:endParaRPr lang="en-US" altLang="zh-CN" sz="24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48145" name="文本框 74768"/>
          <p:cNvSpPr txBox="1"/>
          <p:nvPr/>
        </p:nvSpPr>
        <p:spPr>
          <a:xfrm>
            <a:off x="2525713" y="4340225"/>
            <a:ext cx="447675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hé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74770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1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2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3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8150" name="文本框 74773"/>
          <p:cNvSpPr txBox="1"/>
          <p:nvPr/>
        </p:nvSpPr>
        <p:spPr>
          <a:xfrm>
            <a:off x="2519363" y="1447800"/>
            <a:ext cx="604837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黑体" panose="02010609060101010101" pitchFamily="49" charset="-122"/>
              </a:rPr>
              <a:t>yòu</a:t>
            </a:r>
            <a:endParaRPr lang="en-US" altLang="zh-CN" sz="2100" dirty="0">
              <a:latin typeface="汉语拼音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帮小鸟收集葵花种子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9155" name="图片 348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075" y="2201863"/>
            <a:ext cx="2439988" cy="19351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图片 348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638" y="2201863"/>
            <a:ext cx="2371725" cy="1882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7" name="图片 348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063" y="2201863"/>
            <a:ext cx="2441575" cy="1935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8" name="文本框 34828"/>
          <p:cNvSpPr txBox="1"/>
          <p:nvPr/>
        </p:nvSpPr>
        <p:spPr>
          <a:xfrm>
            <a:off x="4140200" y="4192588"/>
            <a:ext cx="7493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六画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49159" name="文本框 34829"/>
          <p:cNvSpPr txBox="1"/>
          <p:nvPr/>
        </p:nvSpPr>
        <p:spPr>
          <a:xfrm>
            <a:off x="6408738" y="4192588"/>
            <a:ext cx="7493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八画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4831" name="文本框 34830"/>
          <p:cNvSpPr txBox="1"/>
          <p:nvPr/>
        </p:nvSpPr>
        <p:spPr>
          <a:xfrm>
            <a:off x="1601788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才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1" name="文本框 34831"/>
          <p:cNvSpPr txBox="1"/>
          <p:nvPr/>
        </p:nvSpPr>
        <p:spPr>
          <a:xfrm>
            <a:off x="2033588" y="4192588"/>
            <a:ext cx="750887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三画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4833" name="文本框 34832"/>
          <p:cNvSpPr txBox="1"/>
          <p:nvPr/>
        </p:nvSpPr>
        <p:spPr>
          <a:xfrm>
            <a:off x="2789238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明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4" name="文本框 34833"/>
          <p:cNvSpPr txBox="1"/>
          <p:nvPr/>
        </p:nvSpPr>
        <p:spPr>
          <a:xfrm>
            <a:off x="6948488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5" name="文本框 34834"/>
          <p:cNvSpPr txBox="1"/>
          <p:nvPr/>
        </p:nvSpPr>
        <p:spPr>
          <a:xfrm>
            <a:off x="5975350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同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6" name="文本框 34835"/>
          <p:cNvSpPr txBox="1"/>
          <p:nvPr/>
        </p:nvSpPr>
        <p:spPr>
          <a:xfrm>
            <a:off x="4032250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学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7" name="文本框 34836"/>
          <p:cNvSpPr txBox="1"/>
          <p:nvPr/>
        </p:nvSpPr>
        <p:spPr>
          <a:xfrm>
            <a:off x="5003800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衣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8" name="文本框 34837"/>
          <p:cNvSpPr txBox="1"/>
          <p:nvPr/>
        </p:nvSpPr>
        <p:spPr>
          <a:xfrm>
            <a:off x="6462713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9" name="文本框 34838"/>
          <p:cNvSpPr txBox="1"/>
          <p:nvPr/>
        </p:nvSpPr>
        <p:spPr>
          <a:xfrm>
            <a:off x="4518025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自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0" name="文本框 34839"/>
          <p:cNvSpPr txBox="1"/>
          <p:nvPr/>
        </p:nvSpPr>
        <p:spPr>
          <a:xfrm>
            <a:off x="5489575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1" name="文本框 34840"/>
          <p:cNvSpPr txBox="1"/>
          <p:nvPr/>
        </p:nvSpPr>
        <p:spPr>
          <a:xfrm>
            <a:off x="2195513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己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2" name="文本框 34841"/>
          <p:cNvSpPr txBox="1"/>
          <p:nvPr/>
        </p:nvSpPr>
        <p:spPr>
          <a:xfrm>
            <a:off x="3436938" y="1131888"/>
            <a:ext cx="60007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23457E-6 L 0.00781 0.280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1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7037E-7 L -0.06007 0.361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037E-7 L 0.4026 0.277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1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0.13281 0.375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00" y="1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7284E-6 L 0.31962 0.3620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83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-0.04635 0.347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1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04566 0.3898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1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7 L 0.11511 0.3617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7284E-6 L -0.18438 0.263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483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0.05174 0.275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8.64198E-7 L -0.51684 0.2614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3" grpId="0"/>
      <p:bldP spid="34834" grpId="0"/>
      <p:bldP spid="34837" grpId="0"/>
      <p:bldP spid="34838" grpId="0"/>
      <p:bldP spid="34839" grpId="0"/>
      <p:bldP spid="34840" grpId="0"/>
      <p:bldP spid="34841" grpId="0"/>
      <p:bldP spid="3484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0178" name="图片 48129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8275" y="3489325"/>
            <a:ext cx="863600" cy="855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9" name="图片 48130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8775" y="3489325"/>
            <a:ext cx="917575" cy="908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0" name="图片 48131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0700" y="3489325"/>
            <a:ext cx="917575" cy="908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1" name="图片 48143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3800" y="3516313"/>
            <a:ext cx="865188" cy="85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2" name="图片 48144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30913" y="3489325"/>
            <a:ext cx="863600" cy="855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3" name="文本框 48146"/>
          <p:cNvSpPr txBox="1"/>
          <p:nvPr/>
        </p:nvSpPr>
        <p:spPr>
          <a:xfrm>
            <a:off x="2033588" y="3867150"/>
            <a:ext cx="674687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目</a:t>
            </a:r>
            <a:r>
              <a:rPr lang="zh-CN" altLang="en-US" sz="33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endParaRPr lang="zh-CN" altLang="en-US" sz="33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4" name="文本框 48147"/>
          <p:cNvSpPr txBox="1"/>
          <p:nvPr/>
        </p:nvSpPr>
        <p:spPr>
          <a:xfrm>
            <a:off x="3060700" y="3868738"/>
            <a:ext cx="674688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亠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5" name="文本框 48148"/>
          <p:cNvSpPr txBox="1"/>
          <p:nvPr/>
        </p:nvSpPr>
        <p:spPr>
          <a:xfrm>
            <a:off x="4140200" y="3760788"/>
            <a:ext cx="674688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彳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6" name="文本框 48149"/>
          <p:cNvSpPr txBox="1"/>
          <p:nvPr/>
        </p:nvSpPr>
        <p:spPr>
          <a:xfrm>
            <a:off x="5165725" y="3794125"/>
            <a:ext cx="703263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忄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7" name="文本框 48150"/>
          <p:cNvSpPr txBox="1"/>
          <p:nvPr/>
        </p:nvSpPr>
        <p:spPr>
          <a:xfrm>
            <a:off x="6192838" y="3760788"/>
            <a:ext cx="674687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禾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37" name="文本框 48136"/>
          <p:cNvSpPr txBox="1"/>
          <p:nvPr/>
        </p:nvSpPr>
        <p:spPr>
          <a:xfrm>
            <a:off x="2249488" y="127476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京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38" name="文本框 48137"/>
          <p:cNvSpPr txBox="1"/>
          <p:nvPr/>
        </p:nvSpPr>
        <p:spPr>
          <a:xfrm>
            <a:off x="3436938" y="127476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惊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39" name="文本框 48138"/>
          <p:cNvSpPr txBox="1"/>
          <p:nvPr/>
        </p:nvSpPr>
        <p:spPr>
          <a:xfrm>
            <a:off x="3924300" y="127476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行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0" name="文本框 48139"/>
          <p:cNvSpPr txBox="1"/>
          <p:nvPr/>
        </p:nvSpPr>
        <p:spPr>
          <a:xfrm>
            <a:off x="5003800" y="127476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和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1" name="文本框 48140"/>
          <p:cNvSpPr txBox="1"/>
          <p:nvPr/>
        </p:nvSpPr>
        <p:spPr>
          <a:xfrm>
            <a:off x="5489575" y="127476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利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2" name="文本框 48141"/>
          <p:cNvSpPr txBox="1"/>
          <p:nvPr/>
        </p:nvSpPr>
        <p:spPr>
          <a:xfrm>
            <a:off x="5975350" y="1274763"/>
            <a:ext cx="519113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亮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3" name="文本框 48142"/>
          <p:cNvSpPr txBox="1"/>
          <p:nvPr/>
        </p:nvSpPr>
        <p:spPr>
          <a:xfrm>
            <a:off x="6462713" y="127476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睛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3" name="文本框 48152"/>
          <p:cNvSpPr txBox="1"/>
          <p:nvPr/>
        </p:nvSpPr>
        <p:spPr>
          <a:xfrm>
            <a:off x="1709738" y="127476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眼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4" name="文本框 48153"/>
          <p:cNvSpPr txBox="1"/>
          <p:nvPr/>
        </p:nvSpPr>
        <p:spPr>
          <a:xfrm>
            <a:off x="4410075" y="1274763"/>
            <a:ext cx="558800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快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6" name="文本框 48155"/>
          <p:cNvSpPr txBox="1"/>
          <p:nvPr/>
        </p:nvSpPr>
        <p:spPr>
          <a:xfrm>
            <a:off x="2844800" y="127476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很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2303463" y="411163"/>
            <a:ext cx="3997325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读一读，给字宝宝找家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33333E-6 L -0.0033 0.401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0.06371 0.41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3333E-6 L 0.11667 0.4157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8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82716E-6 L 0.15434 0.4135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04583 0.4157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33333E-6 L 0.10521 0.415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0.10105 0.4157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33333E-6 L 0.09514 0.4157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83951E-6 L -0.29323 0.417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00" y="2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47586 0.415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48138" grpId="0"/>
      <p:bldP spid="48139" grpId="0"/>
      <p:bldP spid="48140" grpId="0"/>
      <p:bldP spid="48141" grpId="0"/>
      <p:bldP spid="48142" grpId="0"/>
      <p:bldP spid="48143" grpId="0"/>
      <p:bldP spid="48153" grpId="0"/>
      <p:bldP spid="48154" grpId="0"/>
      <p:bldP spid="4815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2087563" y="357188"/>
            <a:ext cx="3509963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1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加一加，减一减</a:t>
            </a:r>
            <a:endParaRPr kumimoji="0" lang="zh-CN" altLang="en-US" sz="2700" b="1" i="0" u="none" strike="noStrike" kern="1200" cap="none" spc="0" normalizeH="0" baseline="0" noProof="1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3" name="文本框 35845"/>
          <p:cNvSpPr txBox="1"/>
          <p:nvPr/>
        </p:nvSpPr>
        <p:spPr>
          <a:xfrm>
            <a:off x="1601788" y="1436688"/>
            <a:ext cx="2646362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日</a:t>
            </a:r>
            <a:r>
              <a:rPr lang="en-US" altLang="zh-CN" b="1" dirty="0">
                <a:latin typeface="Arial" panose="020B0604020202020204" pitchFamily="34" charset="0"/>
              </a:rPr>
              <a:t>+</a:t>
            </a:r>
            <a:r>
              <a:rPr lang="zh-CN" altLang="en-US" b="1" dirty="0">
                <a:latin typeface="Arial" panose="020B0604020202020204" pitchFamily="34" charset="0"/>
              </a:rPr>
              <a:t>＿＿＝明＿＿＿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4" name="文本框 35846"/>
          <p:cNvSpPr txBox="1"/>
          <p:nvPr/>
        </p:nvSpPr>
        <p:spPr>
          <a:xfrm>
            <a:off x="1601788" y="2085975"/>
            <a:ext cx="2808287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＿＿</a:t>
            </a:r>
            <a:r>
              <a:rPr lang="en-US" altLang="zh-CN" b="1" dirty="0">
                <a:latin typeface="Arial" panose="020B0604020202020204" pitchFamily="34" charset="0"/>
              </a:rPr>
              <a:t>+</a:t>
            </a:r>
            <a:r>
              <a:rPr lang="zh-CN" altLang="en-US" b="1" dirty="0">
                <a:latin typeface="Arial" panose="020B0604020202020204" pitchFamily="34" charset="0"/>
              </a:rPr>
              <a:t>＿＿＝海＿＿＿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5" name="文本框 35847"/>
          <p:cNvSpPr txBox="1"/>
          <p:nvPr/>
        </p:nvSpPr>
        <p:spPr>
          <a:xfrm>
            <a:off x="4733925" y="2139950"/>
            <a:ext cx="2646363" cy="3444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＿＿</a:t>
            </a:r>
            <a:r>
              <a:rPr lang="en-US" altLang="zh-CN" b="1" dirty="0">
                <a:latin typeface="Arial" panose="020B0604020202020204" pitchFamily="34" charset="0"/>
              </a:rPr>
              <a:t>+</a:t>
            </a:r>
            <a:r>
              <a:rPr lang="zh-CN" altLang="en-US" b="1" dirty="0">
                <a:latin typeface="Arial" panose="020B0604020202020204" pitchFamily="34" charset="0"/>
              </a:rPr>
              <a:t>马＝吗＿＿＿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6" name="文本框 35848"/>
          <p:cNvSpPr txBox="1"/>
          <p:nvPr/>
        </p:nvSpPr>
        <p:spPr>
          <a:xfrm>
            <a:off x="4679950" y="1436688"/>
            <a:ext cx="2376488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白</a:t>
            </a:r>
            <a:r>
              <a:rPr lang="en-US" altLang="zh-CN" b="1" dirty="0">
                <a:latin typeface="Arial" panose="020B0604020202020204" pitchFamily="34" charset="0"/>
              </a:rPr>
              <a:t>+</a:t>
            </a:r>
            <a:r>
              <a:rPr lang="zh-CN" altLang="en-US" b="1" dirty="0">
                <a:latin typeface="Arial" panose="020B0604020202020204" pitchFamily="34" charset="0"/>
              </a:rPr>
              <a:t>＿＿＝的＿＿＿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7" name="文本框 35850"/>
          <p:cNvSpPr txBox="1"/>
          <p:nvPr/>
        </p:nvSpPr>
        <p:spPr>
          <a:xfrm>
            <a:off x="1493838" y="3327400"/>
            <a:ext cx="3133725" cy="346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和－＿＿＝禾＿＿＿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8" name="文本框 35851"/>
          <p:cNvSpPr txBox="1"/>
          <p:nvPr/>
        </p:nvSpPr>
        <p:spPr>
          <a:xfrm>
            <a:off x="4625975" y="3279775"/>
            <a:ext cx="2970213" cy="3444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＿＿－圭＝女　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09" name="文本框 35852"/>
          <p:cNvSpPr txBox="1"/>
          <p:nvPr/>
        </p:nvSpPr>
        <p:spPr>
          <a:xfrm>
            <a:off x="1547813" y="4084638"/>
            <a:ext cx="2754312" cy="3444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们－亻＝　门　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10" name="文本框 35853"/>
          <p:cNvSpPr txBox="1"/>
          <p:nvPr/>
        </p:nvSpPr>
        <p:spPr>
          <a:xfrm>
            <a:off x="4679950" y="4035425"/>
            <a:ext cx="2862263" cy="3444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时－＿＿＝＿＿　＿＿＿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grpSp>
        <p:nvGrpSpPr>
          <p:cNvPr id="51211" name="组合 17"/>
          <p:cNvGrpSpPr/>
          <p:nvPr/>
        </p:nvGrpSpPr>
        <p:grpSpPr>
          <a:xfrm>
            <a:off x="1925638" y="844550"/>
            <a:ext cx="3509962" cy="547688"/>
            <a:chOff x="6231198" y="2807615"/>
            <a:chExt cx="2962051" cy="2565821"/>
          </a:xfrm>
        </p:grpSpPr>
        <p:sp>
          <p:nvSpPr>
            <p:cNvPr id="16" name="云形标注 15"/>
            <p:cNvSpPr/>
            <p:nvPr/>
          </p:nvSpPr>
          <p:spPr>
            <a:xfrm>
              <a:off x="6231198" y="2807615"/>
              <a:ext cx="2962051" cy="2275770"/>
            </a:xfrm>
            <a:prstGeom prst="cloudCallout">
              <a:avLst>
                <a:gd name="adj1" fmla="val 44110"/>
                <a:gd name="adj2" fmla="val 6267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51236" name="矩形 14"/>
            <p:cNvSpPr/>
            <p:nvPr/>
          </p:nvSpPr>
          <p:spPr>
            <a:xfrm>
              <a:off x="6357799" y="4076992"/>
              <a:ext cx="2794255" cy="1296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en-US" altLang="zh-CN" sz="1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1212" name="TextBox 2"/>
          <p:cNvSpPr txBox="1"/>
          <p:nvPr/>
        </p:nvSpPr>
        <p:spPr>
          <a:xfrm>
            <a:off x="2251075" y="896938"/>
            <a:ext cx="3270250" cy="5683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20000"/>
              </a:lnSpc>
            </a:pPr>
            <a:r>
              <a:rPr lang="zh-CN" altLang="en-US" sz="1200" dirty="0">
                <a:latin typeface="楷体" panose="02010609060101010101" pitchFamily="49" charset="-122"/>
                <a:ea typeface="楷体" panose="02010609060101010101" pitchFamily="49" charset="-122"/>
              </a:rPr>
              <a:t>　  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1213" name="组合 17"/>
          <p:cNvGrpSpPr/>
          <p:nvPr/>
        </p:nvGrpSpPr>
        <p:grpSpPr>
          <a:xfrm>
            <a:off x="1547813" y="2625725"/>
            <a:ext cx="3509962" cy="547688"/>
            <a:chOff x="6231198" y="2807615"/>
            <a:chExt cx="2962051" cy="2565821"/>
          </a:xfrm>
        </p:grpSpPr>
        <p:sp>
          <p:nvSpPr>
            <p:cNvPr id="2" name="云形标注 15"/>
            <p:cNvSpPr/>
            <p:nvPr/>
          </p:nvSpPr>
          <p:spPr>
            <a:xfrm>
              <a:off x="6231198" y="2807615"/>
              <a:ext cx="2962051" cy="2275770"/>
            </a:xfrm>
            <a:prstGeom prst="cloudCallout">
              <a:avLst>
                <a:gd name="adj1" fmla="val 44110"/>
                <a:gd name="adj2" fmla="val 6267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51234" name="矩形 14"/>
            <p:cNvSpPr/>
            <p:nvPr/>
          </p:nvSpPr>
          <p:spPr>
            <a:xfrm>
              <a:off x="6357799" y="4076992"/>
              <a:ext cx="2794255" cy="12964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1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endParaRPr lang="en-US" altLang="zh-CN" sz="1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1214" name="文本框 35863"/>
          <p:cNvSpPr txBox="1"/>
          <p:nvPr/>
        </p:nvSpPr>
        <p:spPr>
          <a:xfrm>
            <a:off x="2249488" y="898525"/>
            <a:ext cx="2695575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加一加，变成新字再组词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51215" name="文本框 35864"/>
          <p:cNvSpPr txBox="1"/>
          <p:nvPr/>
        </p:nvSpPr>
        <p:spPr>
          <a:xfrm>
            <a:off x="1925638" y="2679700"/>
            <a:ext cx="2695575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减一减，变成新字再组词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35866" name="文本框 35865"/>
          <p:cNvSpPr txBox="1"/>
          <p:nvPr/>
        </p:nvSpPr>
        <p:spPr>
          <a:xfrm>
            <a:off x="2087563" y="1330325"/>
            <a:ext cx="409575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月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67" name="文本框 35866"/>
          <p:cNvSpPr txBox="1"/>
          <p:nvPr/>
        </p:nvSpPr>
        <p:spPr>
          <a:xfrm>
            <a:off x="3006725" y="1274763"/>
            <a:ext cx="673100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明天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68" name="文本框 35867"/>
          <p:cNvSpPr txBox="1"/>
          <p:nvPr/>
        </p:nvSpPr>
        <p:spPr>
          <a:xfrm>
            <a:off x="5165725" y="1330325"/>
            <a:ext cx="409575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勺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69" name="文本框 35868"/>
          <p:cNvSpPr txBox="1"/>
          <p:nvPr/>
        </p:nvSpPr>
        <p:spPr>
          <a:xfrm>
            <a:off x="6030913" y="1330325"/>
            <a:ext cx="6731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好的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1" name="文本框 35870"/>
          <p:cNvSpPr txBox="1"/>
          <p:nvPr/>
        </p:nvSpPr>
        <p:spPr>
          <a:xfrm>
            <a:off x="1709738" y="2030413"/>
            <a:ext cx="409575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氵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2" name="文本框 35871"/>
          <p:cNvSpPr txBox="1"/>
          <p:nvPr/>
        </p:nvSpPr>
        <p:spPr>
          <a:xfrm>
            <a:off x="2303463" y="1978025"/>
            <a:ext cx="409575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每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3" name="文本框 35872"/>
          <p:cNvSpPr txBox="1"/>
          <p:nvPr/>
        </p:nvSpPr>
        <p:spPr>
          <a:xfrm>
            <a:off x="3168650" y="1978025"/>
            <a:ext cx="6731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海水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4" name="文本框 35873"/>
          <p:cNvSpPr txBox="1"/>
          <p:nvPr/>
        </p:nvSpPr>
        <p:spPr>
          <a:xfrm>
            <a:off x="4895850" y="2030413"/>
            <a:ext cx="409575" cy="3937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口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5" name="文本框 35874"/>
          <p:cNvSpPr txBox="1"/>
          <p:nvPr/>
        </p:nvSpPr>
        <p:spPr>
          <a:xfrm>
            <a:off x="6137275" y="2030413"/>
            <a:ext cx="674688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好吗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6" name="文本框 35875"/>
          <p:cNvSpPr txBox="1"/>
          <p:nvPr/>
        </p:nvSpPr>
        <p:spPr>
          <a:xfrm>
            <a:off x="2087563" y="3275013"/>
            <a:ext cx="40957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口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7" name="文本框 35876"/>
          <p:cNvSpPr txBox="1"/>
          <p:nvPr/>
        </p:nvSpPr>
        <p:spPr>
          <a:xfrm>
            <a:off x="3060700" y="3219450"/>
            <a:ext cx="6731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禾苗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8" name="文本框 35877"/>
          <p:cNvSpPr txBox="1"/>
          <p:nvPr/>
        </p:nvSpPr>
        <p:spPr>
          <a:xfrm>
            <a:off x="4679950" y="3165475"/>
            <a:ext cx="409575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娃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79" name="文本框 35878"/>
          <p:cNvSpPr txBox="1"/>
          <p:nvPr/>
        </p:nvSpPr>
        <p:spPr>
          <a:xfrm>
            <a:off x="6354763" y="3219450"/>
            <a:ext cx="6731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女儿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81" name="文本框 35880"/>
          <p:cNvSpPr txBox="1"/>
          <p:nvPr/>
        </p:nvSpPr>
        <p:spPr>
          <a:xfrm>
            <a:off x="3222625" y="3975100"/>
            <a:ext cx="673100" cy="392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大门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82" name="文本框 35881"/>
          <p:cNvSpPr txBox="1"/>
          <p:nvPr/>
        </p:nvSpPr>
        <p:spPr>
          <a:xfrm>
            <a:off x="5219700" y="3922713"/>
            <a:ext cx="409575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寸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83" name="文本框 35882"/>
          <p:cNvSpPr txBox="1"/>
          <p:nvPr/>
        </p:nvSpPr>
        <p:spPr>
          <a:xfrm>
            <a:off x="5922963" y="3922713"/>
            <a:ext cx="407987" cy="39211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日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884" name="文本框 35883"/>
          <p:cNvSpPr txBox="1"/>
          <p:nvPr/>
        </p:nvSpPr>
        <p:spPr>
          <a:xfrm>
            <a:off x="6624638" y="3922713"/>
            <a:ext cx="674687" cy="3905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100" b="1" dirty="0">
                <a:solidFill>
                  <a:srgbClr val="FF0000"/>
                </a:solidFill>
                <a:latin typeface="Arial" panose="020B0604020202020204" pitchFamily="34" charset="0"/>
              </a:rPr>
              <a:t>日子</a:t>
            </a:r>
            <a:endParaRPr lang="zh-CN" altLang="en-US" sz="21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67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6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69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72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87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5875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587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878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588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8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5884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6" grpId="0"/>
      <p:bldP spid="35871" grpId="0"/>
      <p:bldP spid="35874" grpId="0"/>
      <p:bldP spid="35877" grpId="0"/>
      <p:bldP spid="35879" grpId="0"/>
      <p:bldP spid="35882" grpId="0"/>
      <p:bldP spid="358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877951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蓝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49526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又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29026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27702" y="120847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19267" y="121800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和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72732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贝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81126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娃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86026" y="2544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挂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26791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活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92651" y="122752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4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6392863" y="2754313"/>
            <a:ext cx="2506663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pic>
        <p:nvPicPr>
          <p:cNvPr id="6178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/>
          <p:nvPr/>
        </p:nvGraphicFramePr>
        <p:xfrm>
          <a:off x="846138" y="2087563"/>
          <a:ext cx="314325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750"/>
                <a:gridCol w="1047750"/>
                <a:gridCol w="1047750"/>
              </a:tblGrid>
              <a:tr h="4572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400">
                          <a:solidFill>
                            <a:srgbClr val="FF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zh-CN" sz="240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240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en-US" altLang="zh-CN" sz="2400">
                        <a:solidFill>
                          <a:srgbClr val="FF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 Box 11"/>
          <p:cNvSpPr txBox="1"/>
          <p:nvPr/>
        </p:nvSpPr>
        <p:spPr>
          <a:xfrm>
            <a:off x="4061842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1289" name="文本框 5"/>
          <p:cNvSpPr txBox="1"/>
          <p:nvPr/>
        </p:nvSpPr>
        <p:spPr>
          <a:xfrm>
            <a:off x="1071563" y="746125"/>
            <a:ext cx="7442200" cy="3921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l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á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 	   y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ǒ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u	     xi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o       zh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ē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    xi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ng	  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é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	 b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è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i</a:t>
            </a:r>
            <a:endParaRPr lang="zh-CN" altLang="en-US" sz="21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sp>
        <p:nvSpPr>
          <p:cNvPr id="11290" name="文本框 8"/>
          <p:cNvSpPr txBox="1"/>
          <p:nvPr/>
        </p:nvSpPr>
        <p:spPr>
          <a:xfrm>
            <a:off x="846138" y="2087563"/>
            <a:ext cx="5381625" cy="392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buNone/>
            </a:pP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w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á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	     gu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à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	       h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uó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      j</a:t>
            </a:r>
            <a:r>
              <a:rPr lang="en-US" altLang="zh-CN" sz="2100" dirty="0">
                <a:latin typeface="汉语拼音" pitchFamily="34" charset="0"/>
                <a:ea typeface="微软雅黑" panose="020B0503020204020204" pitchFamily="34" charset="-122"/>
              </a:rPr>
              <a:t>ī</a:t>
            </a:r>
            <a:r>
              <a:rPr lang="zh-CN" altLang="en-US" sz="2100" dirty="0">
                <a:latin typeface="汉语拼音" pitchFamily="34" charset="0"/>
                <a:ea typeface="微软雅黑" panose="020B0503020204020204" pitchFamily="34" charset="-122"/>
              </a:rPr>
              <a:t>n</a:t>
            </a:r>
            <a:endParaRPr lang="zh-CN" altLang="en-US" sz="2100" dirty="0">
              <a:latin typeface="汉语拼音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5627688" y="3889375"/>
          <a:ext cx="1401763" cy="116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080"/>
                <a:gridCol w="719682"/>
              </a:tblGrid>
              <a:tr h="319261">
                <a:tc grid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读音易混淆的字</a:t>
                      </a:r>
                      <a:endParaRPr lang="zh-CN" altLang="en-US" sz="1400"/>
                    </a:p>
                  </a:txBody>
                  <a:tcPr marL="68541" marR="68541" marT="34309" marB="34309"/>
                </a:tc>
                <a:tc hMerge="1">
                  <a:tcPr/>
                </a:tc>
              </a:tr>
              <a:tr h="3535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蓝</a:t>
                      </a:r>
                      <a:endParaRPr lang="zh-CN" altLang="en-US" sz="1400"/>
                    </a:p>
                  </a:txBody>
                  <a:tcPr marL="68541" marR="68541" marT="34309" marB="3430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男</a:t>
                      </a:r>
                      <a:endParaRPr lang="zh-CN" altLang="en-US" sz="1400">
                        <a:sym typeface="+mn-ea"/>
                      </a:endParaRPr>
                    </a:p>
                  </a:txBody>
                  <a:tcPr marL="68541" marR="68541" marT="34309" marB="34309"/>
                </a:tc>
              </a:tr>
              <a:tr h="495569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/>
                        <a:t>金</a:t>
                      </a:r>
                      <a:endParaRPr lang="zh-CN" altLang="en-US" sz="1400"/>
                    </a:p>
                  </a:txBody>
                  <a:tcPr marL="68541" marR="68541" marT="34309" marB="3430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惊</a:t>
                      </a:r>
                      <a:endParaRPr lang="zh-CN" altLang="en-US" sz="1400"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1400">
                        <a:sym typeface="+mn-ea"/>
                      </a:endParaRPr>
                    </a:p>
                  </a:txBody>
                  <a:tcPr marL="68541" marR="68541" marT="34309" marB="34309"/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9" grpId="0"/>
      <p:bldP spid="1129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 rot="-333416">
            <a:off x="4684713" y="3259138"/>
            <a:ext cx="844550" cy="1887537"/>
            <a:chOff x="4881262" y="887076"/>
            <a:chExt cx="1125802" cy="2517702"/>
          </a:xfrm>
        </p:grpSpPr>
        <p:pic>
          <p:nvPicPr>
            <p:cNvPr id="52258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9" name="TextBox 23"/>
            <p:cNvSpPr txBox="1"/>
            <p:nvPr/>
          </p:nvSpPr>
          <p:spPr>
            <a:xfrm>
              <a:off x="4940013" y="915113"/>
              <a:ext cx="976542" cy="110866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自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281363" y="1069975"/>
            <a:ext cx="920750" cy="1646238"/>
            <a:chOff x="3944126" y="1014652"/>
            <a:chExt cx="1227942" cy="2193229"/>
          </a:xfrm>
        </p:grpSpPr>
        <p:pic>
          <p:nvPicPr>
            <p:cNvPr id="5225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7" name="TextBox 23"/>
            <p:cNvSpPr txBox="1"/>
            <p:nvPr/>
          </p:nvSpPr>
          <p:spPr>
            <a:xfrm>
              <a:off x="3944126" y="1014652"/>
              <a:ext cx="1227942" cy="11076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娃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8025" y="1069975"/>
            <a:ext cx="792163" cy="1879600"/>
            <a:chOff x="2454302" y="934606"/>
            <a:chExt cx="1229529" cy="2688703"/>
          </a:xfrm>
        </p:grpSpPr>
        <p:pic>
          <p:nvPicPr>
            <p:cNvPr id="52254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5" name="TextBox 23"/>
            <p:cNvSpPr txBox="1"/>
            <p:nvPr/>
          </p:nvSpPr>
          <p:spPr>
            <a:xfrm>
              <a:off x="2454302" y="961467"/>
              <a:ext cx="1227942" cy="11884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贝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99188" y="2290763"/>
            <a:ext cx="906462" cy="2112962"/>
            <a:chOff x="5066550" y="3023144"/>
            <a:chExt cx="1209598" cy="2818778"/>
          </a:xfrm>
        </p:grpSpPr>
        <p:pic>
          <p:nvPicPr>
            <p:cNvPr id="5225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3" name="TextBox 23"/>
            <p:cNvSpPr txBox="1"/>
            <p:nvPr/>
          </p:nvSpPr>
          <p:spPr>
            <a:xfrm>
              <a:off x="5066550" y="3023144"/>
              <a:ext cx="969901" cy="1108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己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660775" y="2130425"/>
            <a:ext cx="844550" cy="1887538"/>
            <a:chOff x="4881262" y="887076"/>
            <a:chExt cx="1125802" cy="2517702"/>
          </a:xfrm>
        </p:grpSpPr>
        <p:pic>
          <p:nvPicPr>
            <p:cNvPr id="52250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51" name="TextBox 23"/>
            <p:cNvSpPr txBox="1"/>
            <p:nvPr/>
          </p:nvSpPr>
          <p:spPr>
            <a:xfrm>
              <a:off x="4940012" y="915094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着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6688" y="2341563"/>
            <a:ext cx="874712" cy="1971675"/>
            <a:chOff x="2454298" y="934606"/>
            <a:chExt cx="1229533" cy="2688703"/>
          </a:xfrm>
        </p:grpSpPr>
        <p:pic>
          <p:nvPicPr>
            <p:cNvPr id="5224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9" name="TextBox 23"/>
            <p:cNvSpPr txBox="1"/>
            <p:nvPr/>
          </p:nvSpPr>
          <p:spPr>
            <a:xfrm>
              <a:off x="2454298" y="962256"/>
              <a:ext cx="1227942" cy="113320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挂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579688" y="2259013"/>
            <a:ext cx="920750" cy="1644650"/>
            <a:chOff x="3944128" y="1013084"/>
            <a:chExt cx="1227942" cy="2194797"/>
          </a:xfrm>
        </p:grpSpPr>
        <p:pic>
          <p:nvPicPr>
            <p:cNvPr id="5224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7" name="TextBox 23"/>
            <p:cNvSpPr txBox="1"/>
            <p:nvPr/>
          </p:nvSpPr>
          <p:spPr>
            <a:xfrm>
              <a:off x="3944128" y="1013084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笑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41825" y="842963"/>
            <a:ext cx="1014413" cy="2212975"/>
            <a:chOff x="5095048" y="3130332"/>
            <a:chExt cx="1181100" cy="2711590"/>
          </a:xfrm>
        </p:grpSpPr>
        <p:pic>
          <p:nvPicPr>
            <p:cNvPr id="52244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5" name="TextBox 23"/>
            <p:cNvSpPr txBox="1"/>
            <p:nvPr/>
          </p:nvSpPr>
          <p:spPr>
            <a:xfrm>
              <a:off x="5130622" y="3130332"/>
              <a:ext cx="969901" cy="10185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蓝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6"/>
          <p:cNvGrpSpPr/>
          <p:nvPr/>
        </p:nvGrpSpPr>
        <p:grpSpPr>
          <a:xfrm rot="-333416">
            <a:off x="5538788" y="1090613"/>
            <a:ext cx="844550" cy="1889125"/>
            <a:chOff x="4881262" y="887076"/>
            <a:chExt cx="1125802" cy="2517702"/>
          </a:xfrm>
        </p:grpSpPr>
        <p:pic>
          <p:nvPicPr>
            <p:cNvPr id="52242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3" name="TextBox 23"/>
            <p:cNvSpPr txBox="1"/>
            <p:nvPr/>
          </p:nvSpPr>
          <p:spPr>
            <a:xfrm>
              <a:off x="4940012" y="915094"/>
              <a:ext cx="976542" cy="11079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 rot="466839">
            <a:off x="1752600" y="3292475"/>
            <a:ext cx="823913" cy="1844675"/>
            <a:chOff x="2454303" y="899060"/>
            <a:chExt cx="1229528" cy="2724249"/>
          </a:xfrm>
        </p:grpSpPr>
        <p:pic>
          <p:nvPicPr>
            <p:cNvPr id="52240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41" name="TextBox 23"/>
            <p:cNvSpPr txBox="1"/>
            <p:nvPr/>
          </p:nvSpPr>
          <p:spPr>
            <a:xfrm>
              <a:off x="2454303" y="899060"/>
              <a:ext cx="1227942" cy="136375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活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9"/>
          <p:cNvGrpSpPr/>
          <p:nvPr/>
        </p:nvGrpSpPr>
        <p:grpSpPr>
          <a:xfrm rot="349235">
            <a:off x="6519863" y="1089025"/>
            <a:ext cx="920750" cy="1644650"/>
            <a:chOff x="3944126" y="1013084"/>
            <a:chExt cx="1227942" cy="2194797"/>
          </a:xfrm>
        </p:grpSpPr>
        <p:pic>
          <p:nvPicPr>
            <p:cNvPr id="52238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2239" name="TextBox 23"/>
            <p:cNvSpPr txBox="1"/>
            <p:nvPr/>
          </p:nvSpPr>
          <p:spPr>
            <a:xfrm>
              <a:off x="3944126" y="1013084"/>
              <a:ext cx="1227942" cy="11084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4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候</a:t>
              </a:r>
              <a:endPara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9" name="对角圆角矩形 38"/>
          <p:cNvSpPr/>
          <p:nvPr/>
        </p:nvSpPr>
        <p:spPr>
          <a:xfrm>
            <a:off x="531813" y="268288"/>
            <a:ext cx="3694113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追气球，读一读。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2" name="组合 11"/>
          <p:cNvGrpSpPr/>
          <p:nvPr/>
        </p:nvGrpSpPr>
        <p:grpSpPr>
          <a:xfrm rot="499372">
            <a:off x="6089650" y="801688"/>
            <a:ext cx="1050925" cy="2259012"/>
            <a:chOff x="5063801" y="2991138"/>
            <a:chExt cx="1212347" cy="2850784"/>
          </a:xfrm>
        </p:grpSpPr>
        <p:pic>
          <p:nvPicPr>
            <p:cNvPr id="53275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6" name="TextBox 23"/>
            <p:cNvSpPr txBox="1"/>
            <p:nvPr/>
          </p:nvSpPr>
          <p:spPr>
            <a:xfrm>
              <a:off x="5063801" y="2991138"/>
              <a:ext cx="970427" cy="11653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同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786313" y="831850"/>
            <a:ext cx="846137" cy="1914525"/>
            <a:chOff x="4881262" y="853262"/>
            <a:chExt cx="1125802" cy="2551516"/>
          </a:xfrm>
        </p:grpSpPr>
        <p:pic>
          <p:nvPicPr>
            <p:cNvPr id="53273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4" name="TextBox 23"/>
            <p:cNvSpPr txBox="1"/>
            <p:nvPr/>
          </p:nvSpPr>
          <p:spPr>
            <a:xfrm>
              <a:off x="4939931" y="853262"/>
              <a:ext cx="97675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穿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492250" y="889000"/>
            <a:ext cx="922338" cy="2043113"/>
            <a:chOff x="2454304" y="900796"/>
            <a:chExt cx="1229527" cy="2722513"/>
          </a:xfrm>
        </p:grpSpPr>
        <p:pic>
          <p:nvPicPr>
            <p:cNvPr id="53271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2" name="TextBox 23"/>
            <p:cNvSpPr txBox="1"/>
            <p:nvPr/>
          </p:nvSpPr>
          <p:spPr>
            <a:xfrm>
              <a:off x="2454304" y="900796"/>
              <a:ext cx="1227942" cy="123097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衣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9438" y="801688"/>
            <a:ext cx="919162" cy="1692275"/>
            <a:chOff x="3944125" y="952857"/>
            <a:chExt cx="1227942" cy="2255024"/>
          </a:xfrm>
        </p:grpSpPr>
        <p:pic>
          <p:nvPicPr>
            <p:cNvPr id="5326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70" name="TextBox 23"/>
            <p:cNvSpPr txBox="1"/>
            <p:nvPr/>
          </p:nvSpPr>
          <p:spPr>
            <a:xfrm>
              <a:off x="3944125" y="952857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很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061075" y="2217738"/>
            <a:ext cx="908050" cy="2112962"/>
            <a:chOff x="5066550" y="3023144"/>
            <a:chExt cx="1209598" cy="2818778"/>
          </a:xfrm>
        </p:grpSpPr>
        <p:pic>
          <p:nvPicPr>
            <p:cNvPr id="53267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8" name="TextBox 23"/>
            <p:cNvSpPr txBox="1"/>
            <p:nvPr/>
          </p:nvSpPr>
          <p:spPr>
            <a:xfrm>
              <a:off x="5066550" y="3023144"/>
              <a:ext cx="969901" cy="12315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什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4792663" y="2205038"/>
            <a:ext cx="1022350" cy="1743075"/>
            <a:chOff x="6372200" y="899221"/>
            <a:chExt cx="1363110" cy="2323326"/>
          </a:xfrm>
        </p:grpSpPr>
        <p:pic>
          <p:nvPicPr>
            <p:cNvPr id="53265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6" name="TextBox 23"/>
            <p:cNvSpPr txBox="1"/>
            <p:nvPr/>
          </p:nvSpPr>
          <p:spPr>
            <a:xfrm rot="399044">
              <a:off x="6451544" y="899221"/>
              <a:ext cx="1228227" cy="123057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睡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>
          <a:xfrm rot="-333416">
            <a:off x="3765550" y="2151063"/>
            <a:ext cx="844550" cy="1914525"/>
            <a:chOff x="4881262" y="853262"/>
            <a:chExt cx="1125802" cy="2551516"/>
          </a:xfrm>
        </p:grpSpPr>
        <p:pic>
          <p:nvPicPr>
            <p:cNvPr id="53263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4" name="TextBox 23"/>
            <p:cNvSpPr txBox="1"/>
            <p:nvPr/>
          </p:nvSpPr>
          <p:spPr>
            <a:xfrm>
              <a:off x="4940013" y="853262"/>
              <a:ext cx="976542" cy="123118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8"/>
          <p:cNvGrpSpPr/>
          <p:nvPr/>
        </p:nvGrpSpPr>
        <p:grpSpPr>
          <a:xfrm rot="466839">
            <a:off x="1498600" y="2205038"/>
            <a:ext cx="922338" cy="2041525"/>
            <a:chOff x="2454303" y="900797"/>
            <a:chExt cx="1229528" cy="2722512"/>
          </a:xfrm>
        </p:grpSpPr>
        <p:pic>
          <p:nvPicPr>
            <p:cNvPr id="53261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2" name="TextBox 23"/>
            <p:cNvSpPr txBox="1"/>
            <p:nvPr/>
          </p:nvSpPr>
          <p:spPr>
            <a:xfrm>
              <a:off x="2454303" y="900797"/>
              <a:ext cx="1227942" cy="12309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服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9"/>
          <p:cNvGrpSpPr/>
          <p:nvPr/>
        </p:nvGrpSpPr>
        <p:grpSpPr>
          <a:xfrm rot="349235">
            <a:off x="2633663" y="2097088"/>
            <a:ext cx="919162" cy="1692275"/>
            <a:chOff x="3944125" y="952857"/>
            <a:chExt cx="1227942" cy="2255024"/>
          </a:xfrm>
        </p:grpSpPr>
        <p:pic>
          <p:nvPicPr>
            <p:cNvPr id="5325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3260" name="TextBox 23"/>
            <p:cNvSpPr txBox="1"/>
            <p:nvPr/>
          </p:nvSpPr>
          <p:spPr>
            <a:xfrm>
              <a:off x="3944125" y="952857"/>
              <a:ext cx="1227942" cy="123053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觉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4274" name="图片 26627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5488" y="3057525"/>
            <a:ext cx="1782762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5" name="图片 26628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0450" y="3003550"/>
            <a:ext cx="1782763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6" name="图片 26629" descr="shenghuoyongpinsan2_0389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3838" y="3057525"/>
            <a:ext cx="1782762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322263" y="555625"/>
            <a:ext cx="3692525" cy="53975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marL="0" marR="0" lvl="0" indent="0" algn="ctr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送生字宝宝回家。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1908175" y="2925763"/>
            <a:ext cx="520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 fontAlgn="auto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目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106863" y="2925763"/>
            <a:ext cx="52070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 fontAlgn="auto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亻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218238" y="2925763"/>
            <a:ext cx="519113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marR="0" defTabSz="914400" fontAlgn="auto"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口</a:t>
            </a:r>
            <a:endParaRPr kumimoji="0" lang="zh-CN" altLang="en-US" sz="3000" b="1" kern="1200" cap="none" spc="0" normalizeH="0" baseline="0" noProof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819275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睡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520950" y="17049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们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276600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眼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3979863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吧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221288" y="171767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什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5922963" y="1665288"/>
            <a:ext cx="661987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睛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570663" y="1660525"/>
            <a:ext cx="519112" cy="69850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呢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219950" y="1660525"/>
            <a:ext cx="660400" cy="6985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吗</a:t>
            </a:r>
            <a:endParaRPr lang="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-0.001574 L 0.082865 0.355833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0.236250 0.340278 " pathEditMode="relative" rAng="0" ptsTypes="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13854 0.4481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00" y="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55313 0.408056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107083 0.358241 " pathEditMode="relative" rAng="0" ptsTypes="">
                                      <p:cBhvr>
                                        <p:cTn id="22" dur="2000" fill="hold"/>
                                        <p:tgtEl>
                                          <p:spTgt spid="2664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052 0.000000 L -0.475781 0.328519 " pathEditMode="relative" rAng="0" ptsTypes="">
                                      <p:cBhvr>
                                        <p:cTn id="26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16771 0.371019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33 0.000000 L -0.040000 0.309722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529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84455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29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81610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841625"/>
            <a:ext cx="1404938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1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3760788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2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3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4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5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帮鸟宝宝回家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55307" name="Text Box 13"/>
          <p:cNvSpPr txBox="1"/>
          <p:nvPr/>
        </p:nvSpPr>
        <p:spPr>
          <a:xfrm>
            <a:off x="5580063" y="1123950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牙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5308" name="Text Box 14"/>
          <p:cNvSpPr txBox="1"/>
          <p:nvPr/>
        </p:nvSpPr>
        <p:spPr>
          <a:xfrm>
            <a:off x="5649913" y="2092325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竹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5309" name="Text Box 15"/>
          <p:cNvSpPr txBox="1"/>
          <p:nvPr/>
        </p:nvSpPr>
        <p:spPr>
          <a:xfrm>
            <a:off x="5594350" y="3119438"/>
            <a:ext cx="6016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用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5310" name="Text Box 16"/>
          <p:cNvSpPr txBox="1"/>
          <p:nvPr/>
        </p:nvSpPr>
        <p:spPr>
          <a:xfrm>
            <a:off x="5594350" y="4037013"/>
            <a:ext cx="6016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孩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5311" name="Text Box 18"/>
          <p:cNvSpPr txBox="1"/>
          <p:nvPr/>
        </p:nvSpPr>
        <p:spPr>
          <a:xfrm>
            <a:off x="2574925" y="2389188"/>
            <a:ext cx="468313" cy="4397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y</a:t>
            </a:r>
            <a:r>
              <a:rPr lang="en-US" altLang="zh-CN" sz="2400" b="1" dirty="0">
                <a:latin typeface="汉语拼音" pitchFamily="34" charset="0"/>
                <a:ea typeface="黑体" panose="02010609060101010101" pitchFamily="49" charset="-122"/>
              </a:rPr>
              <a:t>á</a:t>
            </a:r>
            <a:endParaRPr lang="en-US" altLang="zh-CN" sz="2400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55312" name="Text Box 19"/>
          <p:cNvSpPr txBox="1"/>
          <p:nvPr/>
        </p:nvSpPr>
        <p:spPr>
          <a:xfrm>
            <a:off x="2519363" y="3436938"/>
            <a:ext cx="4714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hái</a:t>
            </a:r>
            <a:endParaRPr lang="en-US" altLang="zh-CN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5313" name="Text Box 20"/>
          <p:cNvSpPr txBox="1"/>
          <p:nvPr/>
        </p:nvSpPr>
        <p:spPr>
          <a:xfrm>
            <a:off x="2413000" y="4354513"/>
            <a:ext cx="682625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yòng</a:t>
            </a:r>
            <a:endParaRPr lang="en-US" altLang="zh-CN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33817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18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19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3820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5318" name="Text Box 18"/>
          <p:cNvSpPr txBox="1"/>
          <p:nvPr/>
        </p:nvSpPr>
        <p:spPr>
          <a:xfrm>
            <a:off x="2465388" y="1436688"/>
            <a:ext cx="531812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zhú</a:t>
            </a:r>
            <a:endParaRPr lang="en-US" altLang="zh-CN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913" y="255588"/>
            <a:ext cx="1554163" cy="436563"/>
          </a:xfrm>
          <a:prstGeom prst="rect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巩固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</a:rPr>
              <a:t>练习</a:t>
            </a:r>
            <a:endParaRPr kumimoji="0" lang="zh-CN" altLang="en-US" sz="21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632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84455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816100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841625"/>
            <a:ext cx="1404938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3760788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7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9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帮鸟宝宝回家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56331" name="Text Box 11"/>
          <p:cNvSpPr txBox="1"/>
          <p:nvPr/>
        </p:nvSpPr>
        <p:spPr>
          <a:xfrm>
            <a:off x="5580063" y="1131888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久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2" name="Text Box 12"/>
          <p:cNvSpPr txBox="1"/>
          <p:nvPr/>
        </p:nvSpPr>
        <p:spPr>
          <a:xfrm>
            <a:off x="5649913" y="2100263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几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3" name="Text Box 13"/>
          <p:cNvSpPr txBox="1"/>
          <p:nvPr/>
        </p:nvSpPr>
        <p:spPr>
          <a:xfrm>
            <a:off x="5594350" y="3127375"/>
            <a:ext cx="6016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旁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4" name="Text Box 14"/>
          <p:cNvSpPr txBox="1"/>
          <p:nvPr/>
        </p:nvSpPr>
        <p:spPr>
          <a:xfrm>
            <a:off x="5594350" y="4044950"/>
            <a:ext cx="6016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玩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5" name="Text Box 16"/>
          <p:cNvSpPr txBox="1"/>
          <p:nvPr/>
        </p:nvSpPr>
        <p:spPr>
          <a:xfrm>
            <a:off x="2574925" y="2409825"/>
            <a:ext cx="4064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jiǔ</a:t>
            </a:r>
            <a:endParaRPr lang="en-US" altLang="zh-CN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6" name="Text Box 17"/>
          <p:cNvSpPr txBox="1"/>
          <p:nvPr/>
        </p:nvSpPr>
        <p:spPr>
          <a:xfrm>
            <a:off x="2519363" y="3406775"/>
            <a:ext cx="758825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sz="2400" b="1" dirty="0">
                <a:latin typeface="汉语拼音" pitchFamily="34" charset="0"/>
                <a:cs typeface="汉语拼音" pitchFamily="34" charset="0"/>
              </a:rPr>
              <a:t>wán</a:t>
            </a:r>
            <a:endParaRPr lang="en-US" altLang="zh-CN" sz="24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6337" name="Text Box 18"/>
          <p:cNvSpPr txBox="1"/>
          <p:nvPr/>
        </p:nvSpPr>
        <p:spPr>
          <a:xfrm>
            <a:off x="2574925" y="4354513"/>
            <a:ext cx="682625" cy="3444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en-US" altLang="zh-CN" b="1" dirty="0">
                <a:latin typeface="汉语拼音" pitchFamily="34" charset="0"/>
                <a:cs typeface="汉语拼音" pitchFamily="34" charset="0"/>
              </a:rPr>
              <a:t>páng</a:t>
            </a:r>
            <a:endParaRPr lang="en-US" altLang="zh-CN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73747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48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49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3750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6342" name="Text Box 23"/>
          <p:cNvSpPr txBox="1"/>
          <p:nvPr/>
        </p:nvSpPr>
        <p:spPr>
          <a:xfrm>
            <a:off x="2519363" y="1436688"/>
            <a:ext cx="293687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b="1" dirty="0">
                <a:latin typeface="汉语拼音" pitchFamily="34" charset="0"/>
                <a:ea typeface="黑体" panose="02010609060101010101" pitchFamily="49" charset="-122"/>
              </a:rPr>
              <a:t>jǐ</a:t>
            </a:r>
            <a:endParaRPr lang="en-US" altLang="zh-CN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734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904875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188" y="1876425"/>
            <a:ext cx="1404937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5" y="2901950"/>
            <a:ext cx="1404938" cy="8112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7650" y="3821113"/>
            <a:ext cx="1404938" cy="809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0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8445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1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181610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2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2787650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53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1538" y="3760788"/>
            <a:ext cx="1189037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帮鸟宝宝回家</a:t>
            </a:r>
            <a:endParaRPr kumimoji="0" lang="zh-CN" altLang="en-US" sz="40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sp>
        <p:nvSpPr>
          <p:cNvPr id="57355" name="Text Box 11"/>
          <p:cNvSpPr txBox="1"/>
          <p:nvPr/>
        </p:nvSpPr>
        <p:spPr>
          <a:xfrm>
            <a:off x="5618163" y="1131888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芽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7356" name="Text Box 12"/>
          <p:cNvSpPr txBox="1"/>
          <p:nvPr/>
        </p:nvSpPr>
        <p:spPr>
          <a:xfrm>
            <a:off x="5688013" y="2100263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爬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7357" name="Text Box 13"/>
          <p:cNvSpPr txBox="1"/>
          <p:nvPr/>
        </p:nvSpPr>
        <p:spPr>
          <a:xfrm>
            <a:off x="5580063" y="3127375"/>
            <a:ext cx="601662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回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7358" name="Text Box 14"/>
          <p:cNvSpPr txBox="1"/>
          <p:nvPr/>
        </p:nvSpPr>
        <p:spPr>
          <a:xfrm>
            <a:off x="5632450" y="4044950"/>
            <a:ext cx="601663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汉语拼音" pitchFamily="34" charset="0"/>
                <a:cs typeface="汉语拼音" pitchFamily="34" charset="0"/>
              </a:rPr>
              <a:t>全</a:t>
            </a:r>
            <a:endParaRPr lang="zh-CN" altLang="en-US" sz="3600" b="1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57359" name="Text Box 15"/>
          <p:cNvSpPr txBox="1"/>
          <p:nvPr/>
        </p:nvSpPr>
        <p:spPr>
          <a:xfrm>
            <a:off x="2573338" y="2398713"/>
            <a:ext cx="4191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b="1" dirty="0">
                <a:latin typeface="汉语拼音" pitchFamily="34" charset="0"/>
                <a:ea typeface="黑体" panose="02010609060101010101" pitchFamily="49" charset="-122"/>
              </a:rPr>
              <a:t>yá</a:t>
            </a:r>
            <a:endParaRPr lang="en-US" altLang="zh-CN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57360" name="Text Box 16"/>
          <p:cNvSpPr txBox="1"/>
          <p:nvPr/>
        </p:nvSpPr>
        <p:spPr>
          <a:xfrm>
            <a:off x="2411413" y="3298825"/>
            <a:ext cx="852487" cy="43973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sz="2400" b="1" dirty="0">
                <a:latin typeface="汉语拼音" pitchFamily="34" charset="0"/>
                <a:ea typeface="黑体" panose="02010609060101010101" pitchFamily="49" charset="-122"/>
              </a:rPr>
              <a:t>quán</a:t>
            </a:r>
            <a:endParaRPr lang="en-US" altLang="zh-CN" sz="2400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57361" name="Text Box 17"/>
          <p:cNvSpPr txBox="1"/>
          <p:nvPr/>
        </p:nvSpPr>
        <p:spPr>
          <a:xfrm>
            <a:off x="2574925" y="4365625"/>
            <a:ext cx="469900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b="1" dirty="0">
                <a:latin typeface="汉语拼音" pitchFamily="34" charset="0"/>
                <a:ea typeface="黑体" panose="02010609060101010101" pitchFamily="49" charset="-122"/>
              </a:rPr>
              <a:t>huí</a:t>
            </a:r>
            <a:endParaRPr lang="en-US" altLang="zh-CN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  <p:sp>
        <p:nvSpPr>
          <p:cNvPr id="74770" name="Line 18"/>
          <p:cNvSpPr/>
          <p:nvPr/>
        </p:nvSpPr>
        <p:spPr>
          <a:xfrm>
            <a:off x="3330575" y="1654175"/>
            <a:ext cx="2159000" cy="64770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1" name="Line 18"/>
          <p:cNvSpPr/>
          <p:nvPr/>
        </p:nvSpPr>
        <p:spPr>
          <a:xfrm flipV="1">
            <a:off x="3330575" y="1382713"/>
            <a:ext cx="2159000" cy="113506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2" name="Line 18"/>
          <p:cNvSpPr/>
          <p:nvPr/>
        </p:nvSpPr>
        <p:spPr>
          <a:xfrm>
            <a:off x="3330575" y="3543300"/>
            <a:ext cx="2051050" cy="7572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4773" name="Line 18"/>
          <p:cNvSpPr/>
          <p:nvPr/>
        </p:nvSpPr>
        <p:spPr>
          <a:xfrm flipV="1">
            <a:off x="3330575" y="3489325"/>
            <a:ext cx="2106613" cy="100647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7366" name="Text Box 22"/>
          <p:cNvSpPr txBox="1"/>
          <p:nvPr/>
        </p:nvSpPr>
        <p:spPr>
          <a:xfrm>
            <a:off x="2519363" y="1447800"/>
            <a:ext cx="409575" cy="34607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>
              <a:buNone/>
            </a:pPr>
            <a:r>
              <a:rPr lang="en-US" altLang="zh-CN" b="1" dirty="0">
                <a:latin typeface="汉语拼音" pitchFamily="34" charset="0"/>
                <a:ea typeface="黑体" panose="02010609060101010101" pitchFamily="49" charset="-122"/>
              </a:rPr>
              <a:t>pá</a:t>
            </a:r>
            <a:endParaRPr lang="en-US" altLang="zh-CN" b="1" dirty="0">
              <a:latin typeface="汉语拼音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4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7" name="对角圆角矩形 26"/>
          <p:cNvSpPr/>
          <p:nvPr/>
        </p:nvSpPr>
        <p:spPr>
          <a:xfrm>
            <a:off x="2411413" y="357188"/>
            <a:ext cx="3511550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帮小鸟收集葵花种子</a:t>
            </a:r>
            <a:endParaRPr kumimoji="0" lang="zh-CN" altLang="en-US" sz="27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pic>
        <p:nvPicPr>
          <p:cNvPr id="58371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013" y="2552700"/>
            <a:ext cx="2320925" cy="1841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375" y="2679700"/>
            <a:ext cx="2160588" cy="171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3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738" y="2686050"/>
            <a:ext cx="2244725" cy="178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4" name="Text Box 13"/>
          <p:cNvSpPr txBox="1"/>
          <p:nvPr/>
        </p:nvSpPr>
        <p:spPr>
          <a:xfrm>
            <a:off x="4217988" y="4443413"/>
            <a:ext cx="7493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六画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58375" name="Text Box 14"/>
          <p:cNvSpPr txBox="1"/>
          <p:nvPr/>
        </p:nvSpPr>
        <p:spPr>
          <a:xfrm>
            <a:off x="6486525" y="4443413"/>
            <a:ext cx="749300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八画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4831" name="Text Box 15"/>
          <p:cNvSpPr txBox="1"/>
          <p:nvPr/>
        </p:nvSpPr>
        <p:spPr>
          <a:xfrm>
            <a:off x="1601788" y="13827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牙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377" name="Text Box 16"/>
          <p:cNvSpPr txBox="1"/>
          <p:nvPr/>
        </p:nvSpPr>
        <p:spPr>
          <a:xfrm>
            <a:off x="2111375" y="4443413"/>
            <a:ext cx="750888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四画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34834" name="Text Box 18"/>
          <p:cNvSpPr txBox="1"/>
          <p:nvPr/>
        </p:nvSpPr>
        <p:spPr>
          <a:xfrm>
            <a:off x="6948488" y="13827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办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5" name="Text Box 19"/>
          <p:cNvSpPr txBox="1"/>
          <p:nvPr/>
        </p:nvSpPr>
        <p:spPr>
          <a:xfrm>
            <a:off x="5975350" y="13827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6" name="Text Box 20"/>
          <p:cNvSpPr txBox="1"/>
          <p:nvPr/>
        </p:nvSpPr>
        <p:spPr>
          <a:xfrm>
            <a:off x="4032250" y="13827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7" name="Text Box 21"/>
          <p:cNvSpPr txBox="1"/>
          <p:nvPr/>
        </p:nvSpPr>
        <p:spPr>
          <a:xfrm>
            <a:off x="5003800" y="13827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法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8" name="Text Box 22"/>
          <p:cNvSpPr txBox="1"/>
          <p:nvPr/>
        </p:nvSpPr>
        <p:spPr>
          <a:xfrm>
            <a:off x="6462713" y="13827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39" name="Text Box 23"/>
          <p:cNvSpPr txBox="1"/>
          <p:nvPr/>
        </p:nvSpPr>
        <p:spPr>
          <a:xfrm>
            <a:off x="4518025" y="13827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竹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0" name="Text Box 24"/>
          <p:cNvSpPr txBox="1"/>
          <p:nvPr/>
        </p:nvSpPr>
        <p:spPr>
          <a:xfrm>
            <a:off x="5489575" y="1382713"/>
            <a:ext cx="601663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1" name="Text Box 25"/>
          <p:cNvSpPr txBox="1"/>
          <p:nvPr/>
        </p:nvSpPr>
        <p:spPr>
          <a:xfrm>
            <a:off x="2195513" y="13827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什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842" name="Text Box 26"/>
          <p:cNvSpPr txBox="1"/>
          <p:nvPr/>
        </p:nvSpPr>
        <p:spPr>
          <a:xfrm>
            <a:off x="3436938" y="1382713"/>
            <a:ext cx="601662" cy="62388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为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37917 0.321481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6 L -0.23003 0.409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35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00" y="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034 L 0.25816 0.427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836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0" y="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9.87654E-7 L -0.04271 0.31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0" y="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9.87654E-7 L -0.04062 0.422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L 0.10468 0.329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10741 L -0.204306 0.321481 " pathEditMode="relative" rAng="0" ptsTypes="">
                                      <p:cBhvr>
                                        <p:cTn id="30" dur="2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493819 0.329506 " pathEditMode="relative" rAng="0" ptsTypes="">
                                      <p:cBhvr>
                                        <p:cTn id="34" dur="2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28611 0.412963 " pathEditMode="relative" rAng="0" ptsTypes="">
                                      <p:cBhvr>
                                        <p:cTn id="38" dur="2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056 0.010741 L -0.117361 0.412963 " pathEditMode="relative" rAng="0" ptsTypes="">
                                      <p:cBhvr>
                                        <p:cTn id="42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1" grpId="0"/>
      <p:bldP spid="34834" grpId="0"/>
      <p:bldP spid="34837" grpId="0"/>
      <p:bldP spid="34838" grpId="0"/>
      <p:bldP spid="34839" grpId="0"/>
      <p:bldP spid="34840" grpId="0"/>
      <p:bldP spid="34841" grpId="0"/>
      <p:bldP spid="3484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9394" name="Picture 16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0" y="3111500"/>
            <a:ext cx="1358900" cy="85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Picture 2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8400" y="3111500"/>
            <a:ext cx="1357313" cy="854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6" name="Picture 3" descr="shenghuoyongpinsan2_0389">
            <a:hlinkClick r:id="rId2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713" y="3057525"/>
            <a:ext cx="1441450" cy="90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7" name="Text Box 9"/>
          <p:cNvSpPr txBox="1"/>
          <p:nvPr/>
        </p:nvSpPr>
        <p:spPr>
          <a:xfrm>
            <a:off x="2411413" y="1492250"/>
            <a:ext cx="60166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们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38" name="Text Box 10"/>
          <p:cNvSpPr txBox="1"/>
          <p:nvPr/>
        </p:nvSpPr>
        <p:spPr>
          <a:xfrm>
            <a:off x="3059113" y="1492250"/>
            <a:ext cx="60166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收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1" name="Text Box 13"/>
          <p:cNvSpPr txBox="1"/>
          <p:nvPr/>
        </p:nvSpPr>
        <p:spPr>
          <a:xfrm>
            <a:off x="4518025" y="1492250"/>
            <a:ext cx="601663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化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42" name="Text Box 14"/>
          <p:cNvSpPr txBox="1"/>
          <p:nvPr/>
        </p:nvSpPr>
        <p:spPr>
          <a:xfrm>
            <a:off x="5327650" y="1492250"/>
            <a:ext cx="5191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班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9401" name="Text Box 19"/>
          <p:cNvSpPr txBox="1"/>
          <p:nvPr/>
        </p:nvSpPr>
        <p:spPr>
          <a:xfrm>
            <a:off x="2033588" y="3435350"/>
            <a:ext cx="674687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endParaRPr lang="zh-CN" altLang="en-US" sz="33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9402" name="Text Box 20"/>
          <p:cNvSpPr txBox="1"/>
          <p:nvPr/>
        </p:nvSpPr>
        <p:spPr>
          <a:xfrm>
            <a:off x="2141538" y="3867150"/>
            <a:ext cx="674687" cy="5762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攵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9403" name="Text Box 21"/>
          <p:cNvSpPr txBox="1"/>
          <p:nvPr/>
        </p:nvSpPr>
        <p:spPr>
          <a:xfrm>
            <a:off x="4032250" y="3865563"/>
            <a:ext cx="674688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王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9404" name="Text Box 22"/>
          <p:cNvSpPr txBox="1"/>
          <p:nvPr/>
        </p:nvSpPr>
        <p:spPr>
          <a:xfrm>
            <a:off x="6029325" y="3865563"/>
            <a:ext cx="703263" cy="5762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300" b="1" dirty="0">
                <a:latin typeface="Arial" panose="020B0604020202020204" pitchFamily="34" charset="0"/>
                <a:ea typeface="楷体" panose="02010609060101010101" pitchFamily="49" charset="-122"/>
              </a:rPr>
              <a:t>亻 </a:t>
            </a:r>
            <a:endParaRPr lang="zh-CN" altLang="en-US" sz="33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3" name="Text Box 25"/>
          <p:cNvSpPr txBox="1"/>
          <p:nvPr/>
        </p:nvSpPr>
        <p:spPr>
          <a:xfrm>
            <a:off x="1709738" y="1492250"/>
            <a:ext cx="60166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放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48154" name="Text Box 26"/>
          <p:cNvSpPr txBox="1"/>
          <p:nvPr/>
        </p:nvSpPr>
        <p:spPr>
          <a:xfrm>
            <a:off x="3816350" y="1492250"/>
            <a:ext cx="558800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玩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9407" name="Text Box 28"/>
          <p:cNvSpPr txBox="1"/>
          <p:nvPr/>
        </p:nvSpPr>
        <p:spPr>
          <a:xfrm>
            <a:off x="2898775" y="1492250"/>
            <a:ext cx="138113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2303463" y="411163"/>
            <a:ext cx="3997325" cy="323850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1" i="0" u="none" strike="noStrike" kern="1200" cap="none" spc="0" normalizeH="0" baseline="0" noProof="0">
                <a:ln>
                  <a:noFill/>
                </a:ln>
                <a:solidFill>
                  <a:srgbClr val="E46C0A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读一读，给字宝宝找家</a:t>
            </a:r>
            <a:endParaRPr kumimoji="0" lang="zh-CN" altLang="en-US" sz="2700" b="1" i="0" u="none" strike="noStrike" kern="1200" cap="none" spc="0" normalizeH="0" baseline="0" noProof="0">
              <a:ln>
                <a:noFill/>
              </a:ln>
              <a:solidFill>
                <a:srgbClr val="E46C0A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" name="Text Box 26"/>
          <p:cNvSpPr txBox="1"/>
          <p:nvPr/>
        </p:nvSpPr>
        <p:spPr>
          <a:xfrm>
            <a:off x="5868988" y="1492250"/>
            <a:ext cx="558800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他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Text Box 10"/>
          <p:cNvSpPr txBox="1"/>
          <p:nvPr/>
        </p:nvSpPr>
        <p:spPr>
          <a:xfrm>
            <a:off x="6570663" y="1492250"/>
            <a:ext cx="601662" cy="62388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数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1605E-6 L -0.0033 0.275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93827E-7 L 0.36094 0.3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0" y="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71605E-6 L -0.10364 0.2753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71605E-6 L 0.00486 0.28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71605E-6 L 0.21719 0.3172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00" y="1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71605E-6 L -0.09514 0.289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71605E-6 L 0.04809 0.3873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0" y="1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1605E-6 L -0.44045 0.2753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00" y="1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7" grpId="0"/>
      <p:bldP spid="48138" grpId="0"/>
      <p:bldP spid="48141" grpId="0"/>
      <p:bldP spid="48142" grpId="0"/>
      <p:bldP spid="48153" grpId="0"/>
      <p:bldP spid="48154" grpId="0"/>
      <p:bldP spid="2" grpId="0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0418" name="图片 1"/>
          <p:cNvPicPr>
            <a:picLocks noChangeAspect="1"/>
          </p:cNvPicPr>
          <p:nvPr/>
        </p:nvPicPr>
        <p:blipFill>
          <a:blip r:embed="rId2"/>
          <a:srcRect b="35165"/>
          <a:stretch>
            <a:fillRect/>
          </a:stretch>
        </p:blipFill>
        <p:spPr>
          <a:xfrm>
            <a:off x="1384300" y="2114550"/>
            <a:ext cx="3048000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1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114550"/>
            <a:ext cx="3181350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888" y="3028950"/>
            <a:ext cx="2838450" cy="904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1" name="文本框 5"/>
          <p:cNvSpPr txBox="1"/>
          <p:nvPr/>
        </p:nvSpPr>
        <p:spPr>
          <a:xfrm>
            <a:off x="1412875" y="693738"/>
            <a:ext cx="5967413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en-US" sz="3600" b="1" dirty="0">
                <a:latin typeface="Arial" panose="020B0604020202020204" pitchFamily="34" charset="0"/>
              </a:rPr>
              <a:t>加偏旁组成新字，再组词。</a:t>
            </a:r>
            <a:endParaRPr lang="" altLang="en-US" sz="3600" b="1" dirty="0">
              <a:latin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52663" y="2074863"/>
            <a:ext cx="2535237" cy="17922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30000"/>
              </a:lnSpc>
            </a:pPr>
            <a:r>
              <a:rPr lang="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</a:t>
            </a:r>
            <a:r>
              <a:rPr lang="" altLang="en-US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全体</a:t>
            </a:r>
            <a:endParaRPr lang="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吗 好吗</a:t>
            </a:r>
            <a:endParaRPr lang="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51500" y="1995488"/>
            <a:ext cx="2536825" cy="17716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>
              <a:lnSpc>
                <a:spcPct val="150000"/>
              </a:lnSpc>
            </a:pPr>
            <a:r>
              <a:rPr lang="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 玩具</a:t>
            </a:r>
            <a:endParaRPr lang="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 对错</a:t>
            </a:r>
            <a:endParaRPr lang="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1442" name="Picture 2" descr="七彩背景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3" name="文本框 3"/>
          <p:cNvSpPr txBox="1"/>
          <p:nvPr/>
        </p:nvSpPr>
        <p:spPr>
          <a:xfrm>
            <a:off x="720725" y="1419225"/>
            <a:ext cx="7786688" cy="10858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p>
            <a:pPr algn="ctr" defTabSz="685800"/>
            <a:r>
              <a:rPr lang="zh-CN" altLang="en-US" sz="6600" b="1" dirty="0">
                <a:solidFill>
                  <a:srgbClr val="FF6600"/>
                </a:solidFill>
                <a:latin typeface="Xingkai SC"/>
                <a:ea typeface="Xingkai SC"/>
              </a:rPr>
              <a:t>七彩课堂  伴你成长</a:t>
            </a:r>
            <a:endParaRPr lang="zh-CN" altLang="en-US" sz="6600" b="1" dirty="0">
              <a:solidFill>
                <a:srgbClr val="FF6600"/>
              </a:solidFill>
              <a:latin typeface="Xingkai SC"/>
              <a:ea typeface="Xingkai SC"/>
            </a:endParaRPr>
          </a:p>
        </p:txBody>
      </p:sp>
      <p:grpSp>
        <p:nvGrpSpPr>
          <p:cNvPr id="61444" name="组合 3"/>
          <p:cNvGrpSpPr/>
          <p:nvPr/>
        </p:nvGrpSpPr>
        <p:grpSpPr>
          <a:xfrm>
            <a:off x="6969125" y="0"/>
            <a:ext cx="1925638" cy="771525"/>
            <a:chOff x="6968256" y="-1"/>
            <a:chExt cx="1927372" cy="771560"/>
          </a:xfrm>
        </p:grpSpPr>
        <p:pic>
          <p:nvPicPr>
            <p:cNvPr id="61445" name="图片 4"/>
            <p:cNvPicPr>
              <a:picLocks noChangeAspect="1"/>
            </p:cNvPicPr>
            <p:nvPr/>
          </p:nvPicPr>
          <p:blipFill>
            <a:blip r:embed="rId3"/>
            <a:srcRect r="5469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44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47" name="文本框 35"/>
            <p:cNvSpPr txBox="1"/>
            <p:nvPr/>
          </p:nvSpPr>
          <p:spPr>
            <a:xfrm>
              <a:off x="7079850" y="509940"/>
              <a:ext cx="1150236" cy="2616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dist"/>
              <a:r>
                <a:rPr lang="en-US" altLang="zh-CN" sz="1100" dirty="0">
                  <a:solidFill>
                    <a:srgbClr val="BFBFBF"/>
                  </a:solidFill>
                  <a:latin typeface="Arial" panose="020B0604020202020204" pitchFamily="34" charset="0"/>
                </a:rPr>
                <a:t>QICAIKETANG</a:t>
              </a:r>
              <a:endParaRPr lang="zh-CN" altLang="en-US" sz="1100" dirty="0">
                <a:solidFill>
                  <a:srgbClr val="BFBFBF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4" name="组合 3"/>
          <p:cNvGrpSpPr/>
          <p:nvPr/>
        </p:nvGrpSpPr>
        <p:grpSpPr>
          <a:xfrm>
            <a:off x="-42" y="22380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3" y="116466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群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3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竹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3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牙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3" y="117418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用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3" y="118371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几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3" y="119323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步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3" y="246260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参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3" y="247212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加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3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洞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3" y="119958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为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6" name="云形标注 75"/>
          <p:cNvSpPr/>
          <p:nvPr/>
        </p:nvSpPr>
        <p:spPr>
          <a:xfrm>
            <a:off x="5781675" y="2487613"/>
            <a:ext cx="3149600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202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75" y="3576638"/>
            <a:ext cx="1530350" cy="1255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11"/>
          <p:cNvSpPr txBox="1"/>
          <p:nvPr/>
        </p:nvSpPr>
        <p:spPr>
          <a:xfrm>
            <a:off x="4106133" y="248165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5700713" y="3798888"/>
          <a:ext cx="2147888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021"/>
                <a:gridCol w="1215866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字音</a:t>
                      </a:r>
                      <a:endParaRPr lang="zh-CN" altLang="zh-CN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翘舌音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竹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平舌音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参</a:t>
                      </a:r>
                      <a:endParaRPr lang="zh-CN" altLang="en-US" sz="110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6513" y="3903663"/>
            <a:ext cx="2924175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1114425" y="855663"/>
            <a:ext cx="8137525" cy="1608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qún        zhú          yá        yòng          jǐ           bù           wèi </a:t>
            </a:r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  cān       jiā          dòng     zháo     </a:t>
            </a:r>
            <a:endParaRPr lang="" altLang="zh-CN" sz="2000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868901" y="121609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乌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40476" y="123514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鸦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9977" y="123514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处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8653" y="121609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办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10216" y="122562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旁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63683" y="123514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许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72077" y="2542611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法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76977" y="255213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放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7743" y="2561660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进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83601" y="1235146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找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7046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6399213" y="2762250"/>
            <a:ext cx="2508250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26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25" y="3584575"/>
            <a:ext cx="1531938" cy="1254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11"/>
          <p:cNvSpPr txBox="1"/>
          <p:nvPr/>
        </p:nvSpPr>
        <p:spPr>
          <a:xfrm>
            <a:off x="4052791" y="2561660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高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5708650" y="3805238"/>
          <a:ext cx="1460500" cy="86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569"/>
                <a:gridCol w="527931"/>
              </a:tblGrid>
              <a:tr h="39407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易混偏旁</a:t>
                      </a:r>
                      <a:endParaRPr lang="zh-CN" altLang="zh-CN" sz="1100"/>
                    </a:p>
                  </a:txBody>
                  <a:tcPr marL="68550" marR="68550" marT="34309" marB="3430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50" marR="68550" marT="34309" marB="34309"/>
                </a:tc>
              </a:tr>
              <a:tr h="2363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亻</a:t>
                      </a:r>
                      <a:endParaRPr lang="zh-CN" altLang="en-US" sz="1100"/>
                    </a:p>
                  </a:txBody>
                  <a:tcPr marL="68550" marR="68550" marT="34309" marB="3430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什</a:t>
                      </a:r>
                      <a:endParaRPr lang="zh-CN" altLang="en-US" sz="1100"/>
                    </a:p>
                  </a:txBody>
                  <a:tcPr marL="68550" marR="68550" marT="34309" marB="34309"/>
                </a:tc>
              </a:tr>
              <a:tr h="2363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彳</a:t>
                      </a:r>
                      <a:endParaRPr lang="zh-CN" altLang="en-US" sz="1100"/>
                    </a:p>
                  </a:txBody>
                  <a:tcPr marL="68550" marR="68550" marT="34309" marB="34309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得</a:t>
                      </a:r>
                      <a:endParaRPr lang="zh-CN" altLang="en-US" sz="1100"/>
                    </a:p>
                  </a:txBody>
                  <a:tcPr marL="68550" marR="68550" marT="34309" marB="34309"/>
                </a:tc>
              </a:tr>
            </a:tbl>
          </a:graphicData>
        </a:graphic>
      </p:graphicFrame>
      <p:graphicFrame>
        <p:nvGraphicFramePr>
          <p:cNvPr id="10" name="表格 9"/>
          <p:cNvGraphicFramePr/>
          <p:nvPr/>
        </p:nvGraphicFramePr>
        <p:xfrm>
          <a:off x="4183063" y="3805238"/>
          <a:ext cx="1460500" cy="120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293"/>
                <a:gridCol w="562207"/>
              </a:tblGrid>
              <a:tr h="23622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字音</a:t>
                      </a:r>
                      <a:endParaRPr lang="zh-CN" altLang="zh-CN" sz="11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50" marR="68550" marT="34290" marB="34290"/>
                </a:tc>
              </a:tr>
              <a:tr h="34099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后鼻音</a:t>
                      </a:r>
                      <a:endParaRPr lang="zh-CN" altLang="en-US" sz="1400">
                        <a:sym typeface="+mn-ea"/>
                      </a:endParaRPr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放  旁</a:t>
                      </a:r>
                      <a:endParaRPr lang="zh-CN" altLang="en-US" sz="1100"/>
                    </a:p>
                  </a:txBody>
                  <a:tcPr marL="68550" marR="68550" marT="34290" marB="34290"/>
                </a:tc>
              </a:tr>
              <a:tr h="25146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/>
                        <a:t>前鼻音</a:t>
                      </a:r>
                      <a:endParaRPr lang="zh-CN" altLang="en-US" sz="12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/>
                        <a:t>进</a:t>
                      </a:r>
                      <a:endParaRPr lang="zh-CN" altLang="en-US" sz="1200"/>
                    </a:p>
                  </a:txBody>
                  <a:tcPr marL="68550" marR="68550" marT="34290" marB="34290"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/>
                        <a:t>翘舌音</a:t>
                      </a:r>
                      <a:endParaRPr lang="zh-CN" altLang="en-US" sz="1200"/>
                    </a:p>
                  </a:txBody>
                  <a:tcPr marL="68550" marR="68550" marT="34290" marB="3429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/>
                        <a:t>处  找</a:t>
                      </a:r>
                      <a:endParaRPr lang="zh-CN" altLang="en-US" sz="1200"/>
                    </a:p>
                  </a:txBody>
                  <a:tcPr marL="68550" marR="68550" marT="34290" marB="34290"/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077913" y="890588"/>
            <a:ext cx="7886700" cy="1916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wū             yā         chù        zhǎo       b</a:t>
            </a:r>
            <a:r>
              <a:rPr lang="" altLang="zh-CN" sz="2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n        páng        xǔ </a:t>
            </a:r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fǎ            f</a:t>
            </a:r>
            <a:r>
              <a:rPr lang="" altLang="zh-CN" sz="2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ng        jìn         gāo </a:t>
            </a:r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ea typeface="汉语拼音" pitchFamily="34" charset="0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5" name="Text Box 11"/>
          <p:cNvSpPr txBox="1"/>
          <p:nvPr/>
        </p:nvSpPr>
        <p:spPr>
          <a:xfrm>
            <a:off x="861282" y="105964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住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32858" y="107869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孩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12357" y="107869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玩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11033" y="105964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发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02598" y="1069170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芽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56063" y="107869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爬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75982" y="1078695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吧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40"/>
            <a:ext cx="1884998" cy="422627"/>
            <a:chOff x="458" y="988"/>
            <a:chExt cx="4134" cy="1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endParaRPr>
            </a:p>
          </p:txBody>
        </p:sp>
        <p:sp>
          <p:nvSpPr>
            <p:cNvPr id="16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9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100" b="1" i="0" u="none" strike="noStrike" kern="1200" cap="none" spc="0" normalizeH="0" baseline="0" noProof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汉语拼音" pitchFamily="34" charset="0"/>
                  <a:ea typeface="楷体" panose="02010609060101010101" pitchFamily="49" charset="-122"/>
                  <a:cs typeface="汉语拼音" pitchFamily="34" charset="0"/>
                </a:rPr>
                <a:t>会认的字</a:t>
              </a:r>
              <a:endParaRPr kumimoji="0" lang="en-US" altLang="zh-CN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endParaRPr>
            </a:p>
          </p:txBody>
        </p:sp>
      </p:grpSp>
      <p:sp>
        <p:nvSpPr>
          <p:cNvPr id="76" name="云形标注 75"/>
          <p:cNvSpPr/>
          <p:nvPr/>
        </p:nvSpPr>
        <p:spPr>
          <a:xfrm>
            <a:off x="6392863" y="2754313"/>
            <a:ext cx="2506663" cy="1020763"/>
          </a:xfrm>
          <a:prstGeom prst="cloudCallout">
            <a:avLst>
              <a:gd name="adj1" fmla="val -67362"/>
              <a:gd name="adj2" fmla="val 51493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1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汉语拼音" pitchFamily="34" charset="0"/>
                <a:ea typeface="+mn-ea"/>
                <a:cs typeface="汉语拼音" pitchFamily="34" charset="0"/>
              </a:rPr>
              <a:t>你能把这些生字都读正确吗？</a:t>
            </a:r>
            <a:endParaRPr kumimoji="0" lang="zh-CN" altLang="en-US" sz="2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汉语拼音" pitchFamily="34" charset="0"/>
              <a:ea typeface="+mn-ea"/>
              <a:cs typeface="汉语拼音" pitchFamily="34" charset="0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6392863" y="4021138"/>
          <a:ext cx="1460500" cy="89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293"/>
                <a:gridCol w="562207"/>
              </a:tblGrid>
              <a:tr h="2360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100"/>
                        <a:t>字音</a:t>
                      </a:r>
                      <a:endParaRPr lang="zh-CN" altLang="zh-CN" sz="1100"/>
                    </a:p>
                  </a:txBody>
                  <a:tcPr marL="68550" marR="68550" marT="34195" marB="3419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汉字</a:t>
                      </a:r>
                      <a:endParaRPr lang="zh-CN" altLang="en-US" sz="1100"/>
                    </a:p>
                  </a:txBody>
                  <a:tcPr marL="68550" marR="68550" marT="34195" marB="34195"/>
                </a:tc>
              </a:tr>
              <a:tr h="281741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zh-CN" sz="1400">
                          <a:sym typeface="+mn-ea"/>
                        </a:rPr>
                        <a:t>翘舌音</a:t>
                      </a:r>
                      <a:endParaRPr lang="zh-CN" altLang="zh-CN" sz="1400">
                        <a:sym typeface="+mn-ea"/>
                      </a:endParaRPr>
                    </a:p>
                  </a:txBody>
                  <a:tcPr marL="68550" marR="68550" marT="34195" marB="3419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住</a:t>
                      </a:r>
                      <a:endParaRPr lang="zh-CN" altLang="en-US" sz="1100"/>
                    </a:p>
                  </a:txBody>
                  <a:tcPr marL="68550" marR="68550" marT="34195" marB="34195"/>
                </a:tc>
              </a:tr>
              <a:tr h="37282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三拼音节</a:t>
                      </a:r>
                      <a:endParaRPr lang="zh-CN" altLang="en-US" sz="1100"/>
                    </a:p>
                  </a:txBody>
                  <a:tcPr marL="68550" marR="68550" marT="34195" marB="34195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100"/>
                        <a:t>久全变</a:t>
                      </a:r>
                      <a:endParaRPr lang="zh-CN" altLang="en-US" sz="1100"/>
                    </a:p>
                  </a:txBody>
                  <a:tcPr marL="68550" marR="68550" marT="34195" marB="34195"/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030288" y="636588"/>
            <a:ext cx="7645400" cy="31480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zhù           hái          wán      bā            fā            yá          pá </a:t>
            </a:r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ya             jiǔ          huí        quán         bi</a:t>
            </a:r>
            <a:r>
              <a:rPr lang="" altLang="zh-CN" sz="2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n</a:t>
            </a:r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endParaRPr lang="" altLang="zh-CN" sz="2000" dirty="0">
              <a:latin typeface="汉语拼音" pitchFamily="34" charset="0"/>
              <a:cs typeface="汉语拼音" pitchFamily="34" charset="0"/>
            </a:endParaRPr>
          </a:p>
          <a:p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 gōng        chǎng       yī         yu</a:t>
            </a:r>
            <a:r>
              <a:rPr lang="" altLang="zh-CN" sz="2000" dirty="0">
                <a:latin typeface="汉语拼音" pitchFamily="34" charset="0"/>
                <a:ea typeface="汉语拼音" pitchFamily="34" charset="0"/>
              </a:rPr>
              <a:t>à</a:t>
            </a:r>
            <a:r>
              <a:rPr lang="" altLang="zh-CN" sz="2000" dirty="0">
                <a:latin typeface="汉语拼音" pitchFamily="34" charset="0"/>
                <a:cs typeface="汉语拼音" pitchFamily="34" charset="0"/>
              </a:rPr>
              <a:t>n     shēng  </a:t>
            </a:r>
            <a:endParaRPr lang="" altLang="zh-CN" sz="2000" dirty="0">
              <a:latin typeface="汉语拼音" pitchFamily="34" charset="0"/>
              <a:ea typeface="汉语拼音" pitchFamily="34" charset="0"/>
            </a:endParaRPr>
          </a:p>
        </p:txBody>
      </p:sp>
      <p:sp>
        <p:nvSpPr>
          <p:cNvPr id="6" name="Text Box 11"/>
          <p:cNvSpPr txBox="1"/>
          <p:nvPr/>
        </p:nvSpPr>
        <p:spPr>
          <a:xfrm>
            <a:off x="891763" y="253499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呀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8" name="Text Box 11"/>
          <p:cNvSpPr txBox="1"/>
          <p:nvPr/>
        </p:nvSpPr>
        <p:spPr>
          <a:xfrm>
            <a:off x="1996663" y="2544517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久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9" name="Text Box 11"/>
          <p:cNvSpPr txBox="1"/>
          <p:nvPr/>
        </p:nvSpPr>
        <p:spPr>
          <a:xfrm>
            <a:off x="3037428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回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1" name="Text Box 11"/>
          <p:cNvSpPr txBox="1"/>
          <p:nvPr/>
        </p:nvSpPr>
        <p:spPr>
          <a:xfrm>
            <a:off x="4059142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全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5108163" y="2554042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变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3" name="Text Box 11"/>
          <p:cNvSpPr txBox="1"/>
          <p:nvPr/>
        </p:nvSpPr>
        <p:spPr>
          <a:xfrm>
            <a:off x="891763" y="389643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工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7" name="Text Box 11"/>
          <p:cNvSpPr txBox="1"/>
          <p:nvPr/>
        </p:nvSpPr>
        <p:spPr>
          <a:xfrm>
            <a:off x="1996663" y="3905958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厂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8" name="Text Box 11"/>
          <p:cNvSpPr txBox="1"/>
          <p:nvPr/>
        </p:nvSpPr>
        <p:spPr>
          <a:xfrm>
            <a:off x="3037428" y="391548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医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19" name="Text Box 11"/>
          <p:cNvSpPr txBox="1"/>
          <p:nvPr/>
        </p:nvSpPr>
        <p:spPr>
          <a:xfrm>
            <a:off x="4059142" y="391548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院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  <p:sp>
        <p:nvSpPr>
          <p:cNvPr id="20" name="Text Box 11"/>
          <p:cNvSpPr txBox="1"/>
          <p:nvPr/>
        </p:nvSpPr>
        <p:spPr>
          <a:xfrm>
            <a:off x="5108163" y="3915483"/>
            <a:ext cx="932069" cy="8377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生</a:t>
            </a:r>
            <a:endParaRPr kumimoji="0" lang="zh-CN" altLang="en-US" sz="5000" b="1" i="0" u="none" strike="noStrike" kern="1200" cap="none" spc="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汉语拼音" pitchFamily="34" charset="0"/>
              <a:ea typeface="楷体" panose="02010609060101010101" pitchFamily="49" charset="-122"/>
              <a:cs typeface="汉语拼音" pitchFamily="34" charset="0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文本框 1"/>
          <p:cNvSpPr txBox="1"/>
          <p:nvPr/>
        </p:nvSpPr>
        <p:spPr>
          <a:xfrm>
            <a:off x="1614488" y="1503363"/>
            <a:ext cx="6278562" cy="253206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复习完会认的字后，让我们一起复习会写的字吧。要注意它们在田字格中的位置和笔顺。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p="http://schemas.openxmlformats.org/presentationml/2006/main">
  <p:tag name="KSO_WPP_MARK_KEY" val="c9d2bfc7-7068-469a-9a4b-ad4f02b51c56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5348</Words>
  <Application>WPS 演示</Application>
  <PresentationFormat>全屏显示(16:9)</PresentationFormat>
  <Paragraphs>1407</Paragraphs>
  <Slides>59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2" baseType="lpstr">
      <vt:lpstr>Arial</vt:lpstr>
      <vt:lpstr>宋体</vt:lpstr>
      <vt:lpstr>Wingdings</vt:lpstr>
      <vt:lpstr>Calibri</vt:lpstr>
      <vt:lpstr>黑体</vt:lpstr>
      <vt:lpstr>楷体</vt:lpstr>
      <vt:lpstr>汉语拼音</vt:lpstr>
      <vt:lpstr>Segoe Print</vt:lpstr>
      <vt:lpstr>微软雅黑</vt:lpstr>
      <vt:lpstr>+mn-ea</vt:lpstr>
      <vt:lpstr>Xingkai SC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72</cp:revision>
  <dcterms:created xsi:type="dcterms:W3CDTF">2020-02-28T09:36:00Z</dcterms:created>
  <dcterms:modified xsi:type="dcterms:W3CDTF">2022-11-29T06:35:35Z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3843B296C9A44241BB4ED9F15D0C0962</vt:lpwstr>
  </property>
</Properties>
</file>