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3" r:id="rId3"/>
    <p:sldId id="264" r:id="rId5"/>
    <p:sldId id="257" r:id="rId6"/>
    <p:sldId id="260" r:id="rId7"/>
    <p:sldId id="272" r:id="rId8"/>
    <p:sldId id="274" r:id="rId9"/>
    <p:sldId id="287" r:id="rId10"/>
    <p:sldId id="258" r:id="rId11"/>
    <p:sldId id="259" r:id="rId12"/>
    <p:sldId id="276" r:id="rId13"/>
    <p:sldId id="281" r:id="rId14"/>
    <p:sldId id="286" r:id="rId15"/>
    <p:sldId id="290" r:id="rId16"/>
    <p:sldId id="261" r:id="rId17"/>
    <p:sldId id="262" r:id="rId18"/>
    <p:sldId id="285" r:id="rId19"/>
    <p:sldId id="271" r:id="rId20"/>
    <p:sldId id="273" r:id="rId21"/>
    <p:sldId id="293" r:id="rId22"/>
  </p:sldIdLst>
  <p:sldSz cx="9144000" cy="5143500"/>
  <p:notesSz cx="6858000" cy="9144000"/>
  <p:custDataLst>
    <p:tags r:id="rId2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lvl="1" indent="1143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lvl="2" indent="2286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lvl="3" indent="3429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lvl="4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702" y="-2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3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D0A8902-FB78-4105-A32F-7A7F76086B51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0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287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2531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75" indent="0" algn="ctr">
              <a:buNone/>
              <a:defRPr sz="1100"/>
            </a:lvl2pPr>
            <a:lvl3pPr marL="514350" indent="0" algn="ctr">
              <a:buNone/>
              <a:defRPr sz="1000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>
              <a:defRPr sz="11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 algn="ctr">
              <a:defRPr sz="11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numCol="1" anchor="t" anchorCtr="0" compatLnSpc="1"/>
          <a:lstStyle>
            <a:lvl1pPr algn="r">
              <a:defRPr sz="11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31" name="图片 7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027988" y="123825"/>
            <a:ext cx="915987" cy="36036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矩形 10244"/>
          <p:cNvSpPr>
            <a:spLocks noTextEdit="1"/>
          </p:cNvSpPr>
          <p:nvPr/>
        </p:nvSpPr>
        <p:spPr>
          <a:xfrm>
            <a:off x="1581150" y="1506538"/>
            <a:ext cx="6107113" cy="9207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normAutofit/>
          </a:bodyPr>
          <a:p>
            <a:pPr algn="ctr"/>
            <a:r>
              <a:rPr lang="zh-CN" altLang="en-US" sz="41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句子专项复习</a:t>
            </a:r>
            <a:endParaRPr lang="zh-CN" altLang="en-US" sz="41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1" name="图片 10247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700" y="2124075"/>
            <a:ext cx="3144838" cy="2751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5" name="TextBox 6"/>
          <p:cNvSpPr txBox="1"/>
          <p:nvPr/>
        </p:nvSpPr>
        <p:spPr>
          <a:xfrm>
            <a:off x="-284162" y="123825"/>
            <a:ext cx="3776662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语文  一年级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en-US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r>
              <a:rPr lang="zh-CN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r>
              <a:rPr lang="en-US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r>
              <a:rPr lang="zh-CN" altLang="en-US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更</a:t>
            </a:r>
            <a:r>
              <a:rPr lang="en-US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endParaRPr lang="en-US" altLang="zh-CN" sz="4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en-US" altLang="zh-CN" dirty="0"/>
              <a:t>      </a:t>
            </a:r>
            <a:r>
              <a:rPr lang="zh-CN" altLang="en-US" dirty="0"/>
              <a:t>比如：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不久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有花有草的地方，花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红了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草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绿了。</a:t>
            </a:r>
            <a:endParaRPr lang="zh-CN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zh-CN" dirty="0"/>
              <a:t>      这句话用了两个</a:t>
            </a:r>
            <a:r>
              <a:rPr lang="en-US" altLang="zh-CN" dirty="0"/>
              <a:t>“</a:t>
            </a:r>
            <a:r>
              <a:rPr lang="zh-CN" altLang="zh-CN" dirty="0"/>
              <a:t>更</a:t>
            </a:r>
            <a:r>
              <a:rPr lang="en-US" altLang="zh-CN" dirty="0"/>
              <a:t>”</a:t>
            </a:r>
            <a:r>
              <a:rPr lang="zh-CN" altLang="zh-CN" dirty="0"/>
              <a:t>说明了花草发生的变化。</a:t>
            </a:r>
            <a:endParaRPr lang="zh-CN" altLang="zh-CN" dirty="0"/>
          </a:p>
          <a:p>
            <a:pPr marL="0" indent="0" eaLnBrk="1" hangingPunct="1">
              <a:buNone/>
            </a:pPr>
            <a:r>
              <a:rPr lang="zh-CN" altLang="zh-CN" dirty="0"/>
              <a:t>      我会写：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有花有树的地方，花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红了，树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绿了。</a:t>
            </a:r>
            <a:endParaRPr lang="zh-CN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有山有水的地方，山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绿了，水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更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清了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305" y="3089910"/>
            <a:ext cx="3501390" cy="205359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en-US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r>
              <a:rPr lang="zh-CN" altLang="en-US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有时候</a:t>
            </a:r>
            <a:r>
              <a:rPr lang="en-US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r>
              <a:rPr lang="zh-CN" altLang="en-US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有时候</a:t>
            </a:r>
            <a:r>
              <a:rPr lang="en-US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endParaRPr lang="en-US" altLang="zh-CN" sz="4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en-US" altLang="zh-CN" dirty="0"/>
              <a:t>       </a:t>
            </a:r>
            <a:r>
              <a:rPr lang="zh-CN" altLang="en-US" dirty="0"/>
              <a:t>例句：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秋天到了，天气凉了，一群大雁在往南飞。它们有时候排成“一”字，有时候排成“人”字。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dirty="0"/>
              <a:t>       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/>
              <a:t>       我会写：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放学后，我有时候在操场跑步，有时候在操场踢毽子，有时候在操场打球。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dirty="0"/>
              <a:t>   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天上的白云，有时候像奔驰的马，有时候像可爱的兔子，有时候像凶猛的狮子。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7250"/>
          </a:xfrm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表达同一个意思有不同的方式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" altLang="zh-CN" sz="3200" dirty="0"/>
              <a:t>       </a:t>
            </a:r>
            <a:r>
              <a:rPr lang="" altLang="en-US" sz="3200" dirty="0"/>
              <a:t>比如：</a:t>
            </a:r>
            <a:r>
              <a:rPr lang="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要给你当</a:t>
            </a:r>
            <a:r>
              <a:rPr lang="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个小逗号，我</a:t>
            </a:r>
            <a:r>
              <a:rPr lang="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能当</a:t>
            </a:r>
            <a:r>
              <a:rPr lang="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个小句号，我们</a:t>
            </a:r>
            <a:r>
              <a:rPr lang="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可以当</a:t>
            </a:r>
            <a:r>
              <a:rPr lang="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省略号。</a:t>
            </a:r>
            <a:r>
              <a:rPr lang="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" altLang="en-US" sz="3200" dirty="0"/>
              <a:t>这里的</a:t>
            </a:r>
            <a:r>
              <a:rPr lang="" altLang="zh-CN" sz="3200" dirty="0"/>
              <a:t>“</a:t>
            </a:r>
            <a:r>
              <a:rPr lang="" altLang="en-US" sz="3200" dirty="0"/>
              <a:t>我要给你当</a:t>
            </a:r>
            <a:r>
              <a:rPr lang="" altLang="zh-CN" sz="3200" dirty="0"/>
              <a:t>”“</a:t>
            </a:r>
            <a:r>
              <a:rPr lang="" altLang="en-US" sz="3200" dirty="0"/>
              <a:t>我能当</a:t>
            </a:r>
            <a:r>
              <a:rPr lang="" altLang="zh-CN" sz="3200" dirty="0"/>
              <a:t>”“</a:t>
            </a:r>
            <a:r>
              <a:rPr lang="" altLang="en-US" sz="3200" dirty="0"/>
              <a:t>我可以当</a:t>
            </a:r>
            <a:r>
              <a:rPr lang="" altLang="zh-CN" sz="3200" dirty="0"/>
              <a:t>”</a:t>
            </a:r>
            <a:r>
              <a:rPr lang="" altLang="en-US" sz="3200" dirty="0"/>
              <a:t>都是表示</a:t>
            </a:r>
            <a:r>
              <a:rPr lang="" altLang="zh-CN" sz="3200" dirty="0"/>
              <a:t>“</a:t>
            </a:r>
            <a:r>
              <a:rPr lang="" altLang="en-US" sz="3200" dirty="0"/>
              <a:t>能</a:t>
            </a:r>
            <a:r>
              <a:rPr lang="" altLang="zh-CN" sz="3200" dirty="0"/>
              <a:t>”</a:t>
            </a:r>
            <a:r>
              <a:rPr lang="" altLang="en-US" sz="3200" dirty="0"/>
              <a:t>的意思，但是说法却不一样，请仔细体会。      </a:t>
            </a:r>
            <a:endParaRPr lang="" altLang="en-US" sz="3200" dirty="0"/>
          </a:p>
          <a:p>
            <a:pPr marL="0" indent="0" eaLnBrk="1" hangingPunct="1">
              <a:buNone/>
            </a:pPr>
            <a:r>
              <a:rPr lang="" altLang="en-US" sz="3200" dirty="0"/>
              <a:t>       我会写：</a:t>
            </a:r>
            <a:r>
              <a:rPr lang="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我不太想去，我不是很想去，我不乐意去。</a:t>
            </a:r>
            <a:endParaRPr lang="" alt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457200" y="50800"/>
            <a:ext cx="8229600" cy="857250"/>
          </a:xfrm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sz="4100" b="1" dirty="0">
                <a:solidFill>
                  <a:srgbClr val="FF0000"/>
                </a:solidFill>
              </a:rPr>
              <a:t>练一练</a:t>
            </a:r>
            <a:endParaRPr lang="zh-CN" altLang="en-US" sz="4100" b="1" dirty="0">
              <a:solidFill>
                <a:srgbClr val="FF0000"/>
              </a:solidFill>
            </a:endParaRPr>
          </a:p>
        </p:txBody>
      </p:sp>
      <p:sp>
        <p:nvSpPr>
          <p:cNvPr id="14339" name="标题 1"/>
          <p:cNvSpPr>
            <a:spLocks noGrp="1"/>
          </p:cNvSpPr>
          <p:nvPr/>
        </p:nvSpPr>
        <p:spPr>
          <a:xfrm>
            <a:off x="282575" y="55562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r>
              <a:rPr lang="zh-CN" altLang="en-US" sz="3300" b="1" dirty="0">
                <a:solidFill>
                  <a:srgbClr val="FF0000"/>
                </a:solidFill>
                <a:latin typeface="Arial" panose="020B0604020202020204" pitchFamily="34" charset="0"/>
              </a:rPr>
              <a:t>仿写句子</a:t>
            </a:r>
            <a:endParaRPr lang="zh-CN" altLang="en-US" sz="33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内容占位符 2"/>
          <p:cNvSpPr>
            <a:spLocks noGrp="1"/>
          </p:cNvSpPr>
          <p:nvPr/>
        </p:nvSpPr>
        <p:spPr>
          <a:xfrm>
            <a:off x="1042988" y="1325563"/>
            <a:ext cx="7880350" cy="35274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p>
            <a:pPr>
              <a:spcBef>
                <a:spcPct val="2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青蛙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为什么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没参加？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为什么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乌鸦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小石子一颗颗地放进瓶子里。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弯弯的月亮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小船。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zh-CN" altLang="en-US" sz="32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87488" y="1828800"/>
            <a:ext cx="4956175" cy="5619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小明                 上学迟到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1550" y="3052763"/>
            <a:ext cx="3529013" cy="5318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000" b="1" dirty="0">
                <a:solidFill>
                  <a:srgbClr val="FF0000"/>
                </a:solidFill>
                <a:latin typeface="Arial" panose="020B0604020202020204" pitchFamily="34" charset="0"/>
              </a:rPr>
              <a:t>小明      书放进书包</a:t>
            </a:r>
            <a:endParaRPr lang="zh-CN" altLang="en-US" sz="3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58888" y="4291013"/>
            <a:ext cx="3529012" cy="5619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太阳    红苹果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1187450" y="555625"/>
            <a:ext cx="10304463" cy="3744913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我学会了洗毛巾。</a:t>
            </a:r>
            <a:endParaRPr lang="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学会了</a:t>
            </a:r>
            <a:r>
              <a:rPr lang="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indent="0" eaLnBrk="1" hangingPunct="1">
              <a:buNone/>
            </a:pP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大海蓝蓝的，</a:t>
            </a:r>
            <a:r>
              <a:rPr lang="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宽</a:t>
            </a:r>
            <a:r>
              <a:rPr lang="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远。</a:t>
            </a:r>
            <a:endParaRPr lang="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</a:t>
            </a:r>
            <a:r>
              <a:rPr lang="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</a:t>
            </a:r>
            <a:r>
              <a:rPr lang="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0" indent="0" eaLnBrk="1" hangingPunct="1">
              <a:buNone/>
            </a:pP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弯弯的月儿</a:t>
            </a:r>
            <a:r>
              <a:rPr lang="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像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小船，还</a:t>
            </a:r>
            <a:r>
              <a:rPr lang="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像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眉毛，</a:t>
            </a:r>
            <a:endParaRPr lang="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像</a:t>
            </a:r>
            <a:r>
              <a:rPr lang="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，还像</a:t>
            </a:r>
            <a:r>
              <a:rPr lang="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</a:t>
            </a:r>
            <a:r>
              <a:rPr lang="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0000" y="1203325"/>
            <a:ext cx="4597400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小明             洗衣服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70000" y="2427288"/>
            <a:ext cx="6672263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天上的月亮       大         圆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70000" y="3821113"/>
            <a:ext cx="6942138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太阳         火球                苹果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457200" y="61913"/>
            <a:ext cx="8229600" cy="857250"/>
          </a:xfrm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看图写句子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6387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919163"/>
            <a:ext cx="1062038" cy="1017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38" y="3370263"/>
            <a:ext cx="1236662" cy="952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" y="2066925"/>
            <a:ext cx="1354138" cy="1009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文本框 4"/>
          <p:cNvSpPr txBox="1"/>
          <p:nvPr/>
        </p:nvSpPr>
        <p:spPr>
          <a:xfrm>
            <a:off x="2341563" y="1276350"/>
            <a:ext cx="3527425" cy="346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u="sng" dirty="0">
                <a:latin typeface="Arial" panose="020B0604020202020204" pitchFamily="34" charset="0"/>
              </a:rPr>
              <a:t>_________________________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41563" y="1011238"/>
            <a:ext cx="4956175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姐姐在写字。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51075" y="2189163"/>
            <a:ext cx="4957763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小朋友在堆雪人。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38400" y="3748088"/>
            <a:ext cx="4956175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外婆在喂鸡。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4" name="文本框 4"/>
          <p:cNvSpPr txBox="1"/>
          <p:nvPr/>
        </p:nvSpPr>
        <p:spPr>
          <a:xfrm>
            <a:off x="2124075" y="4106863"/>
            <a:ext cx="7200900" cy="346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u="sng" dirty="0">
                <a:latin typeface="Arial" panose="020B0604020202020204" pitchFamily="34" charset="0"/>
              </a:rPr>
              <a:t>___________________________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  <p:sp>
        <p:nvSpPr>
          <p:cNvPr id="16395" name="文本框 4"/>
          <p:cNvSpPr txBox="1"/>
          <p:nvPr/>
        </p:nvSpPr>
        <p:spPr>
          <a:xfrm>
            <a:off x="2251075" y="2454275"/>
            <a:ext cx="3529013" cy="346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u="sng" dirty="0">
                <a:latin typeface="Arial" panose="020B0604020202020204" pitchFamily="34" charset="0"/>
              </a:rPr>
              <a:t>__________________________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看图把句子读完整</a:t>
            </a:r>
            <a:endParaRPr lang="zh-CN" altLang="en-US" dirty="0"/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>
          <a:xfrm>
            <a:off x="1908175" y="1841500"/>
            <a:ext cx="8229600" cy="1954213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zh-CN" altLang="en-US" sz="3200" b="1" dirty="0"/>
              <a:t>姐姐在</a:t>
            </a:r>
            <a:r>
              <a:rPr lang="zh-CN" altLang="en-US" sz="3200" b="1" u="sng" dirty="0"/>
              <a:t>               </a:t>
            </a:r>
            <a:r>
              <a:rPr lang="zh-CN" altLang="en-US" sz="3200" b="1" dirty="0"/>
              <a:t>。</a:t>
            </a:r>
            <a:endParaRPr lang="zh-CN" altLang="en-US" sz="3200" b="1" dirty="0"/>
          </a:p>
          <a:p>
            <a:pPr marL="0" indent="0" eaLnBrk="1" hangingPunct="1">
              <a:buNone/>
            </a:pPr>
            <a:endParaRPr lang="zh-CN" altLang="en-US" sz="3200" b="1" dirty="0"/>
          </a:p>
          <a:p>
            <a:pPr marL="0" indent="0" eaLnBrk="1" hangingPunct="1">
              <a:buNone/>
            </a:pPr>
            <a:r>
              <a:rPr lang="zh-CN" altLang="en-US" sz="3200" b="1" dirty="0"/>
              <a:t>金黄的沙滩上</a:t>
            </a:r>
            <a:r>
              <a:rPr lang="zh-CN" altLang="en-US" sz="3200" b="1" u="sng" dirty="0"/>
              <a:t>                                      </a:t>
            </a:r>
            <a:r>
              <a:rPr lang="zh-CN" altLang="en-US" sz="3200" b="1" dirty="0"/>
              <a:t>。</a:t>
            </a:r>
            <a:endParaRPr lang="zh-CN" altLang="en-US" sz="3200" b="1" dirty="0"/>
          </a:p>
        </p:txBody>
      </p:sp>
      <p:pic>
        <p:nvPicPr>
          <p:cNvPr id="1741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1063625"/>
            <a:ext cx="1949450" cy="3360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3541713" y="1752600"/>
            <a:ext cx="1295400" cy="5603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浇花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05313" y="2946400"/>
            <a:ext cx="4956175" cy="5619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浪花带来了许多小贝壳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排字成句（写序号）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>
          <a:xfrm>
            <a:off x="309563" y="1479550"/>
            <a:ext cx="8229600" cy="3395663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zh-CN" altLang="en-US" sz="3600" b="1" dirty="0"/>
              <a:t>①还   ②春   ③花   ④去  ⑤在</a:t>
            </a:r>
            <a:endParaRPr lang="zh-CN" altLang="en-US" sz="3600" b="1" dirty="0"/>
          </a:p>
          <a:p>
            <a:pPr marL="0" indent="0" eaLnBrk="1" hangingPunct="1">
              <a:buNone/>
            </a:pPr>
            <a:r>
              <a:rPr lang="zh-CN" altLang="en-US" sz="3600" b="1" u="sng" dirty="0"/>
              <a:t>                             </a:t>
            </a:r>
            <a:r>
              <a:rPr lang="zh-CN" altLang="en-US" sz="3600" b="1" dirty="0"/>
              <a:t>。</a:t>
            </a:r>
            <a:endParaRPr lang="zh-CN" altLang="en-US" sz="3600" b="1" dirty="0"/>
          </a:p>
          <a:p>
            <a:pPr marL="0" indent="0" eaLnBrk="1" hangingPunct="1">
              <a:buNone/>
            </a:pPr>
            <a:r>
              <a:rPr lang="zh-CN" altLang="en-US" sz="3600" b="1" dirty="0"/>
              <a:t> </a:t>
            </a:r>
            <a:endParaRPr lang="zh-CN" altLang="en-US" sz="3600" b="1" dirty="0"/>
          </a:p>
          <a:p>
            <a:pPr marL="0" indent="0" eaLnBrk="1" hangingPunct="1">
              <a:buNone/>
            </a:pPr>
            <a:r>
              <a:rPr lang="zh-CN" altLang="en-US" sz="3600" b="1" dirty="0">
                <a:sym typeface="宋体" panose="02010600030101010101" pitchFamily="2" charset="-122"/>
              </a:rPr>
              <a:t>①</a:t>
            </a:r>
            <a:r>
              <a:rPr lang="zh-CN" altLang="en-US" sz="3600" b="1" dirty="0"/>
              <a:t>不  </a:t>
            </a:r>
            <a:r>
              <a:rPr lang="zh-CN" altLang="en-US" sz="3600" b="1" dirty="0">
                <a:sym typeface="宋体" panose="02010600030101010101" pitchFamily="2" charset="-122"/>
              </a:rPr>
              <a:t>②</a:t>
            </a:r>
            <a:r>
              <a:rPr lang="zh-CN" altLang="en-US" sz="3600" b="1" dirty="0"/>
              <a:t>鸟   </a:t>
            </a:r>
            <a:r>
              <a:rPr lang="zh-CN" altLang="en-US" sz="3600" b="1" dirty="0">
                <a:sym typeface="宋体" panose="02010600030101010101" pitchFamily="2" charset="-122"/>
              </a:rPr>
              <a:t>③</a:t>
            </a:r>
            <a:r>
              <a:rPr lang="zh-CN" altLang="en-US" sz="3600" b="1" dirty="0"/>
              <a:t>来   ④人  ⑤惊</a:t>
            </a:r>
            <a:endParaRPr lang="zh-CN" altLang="en-US" sz="3600" b="1" dirty="0"/>
          </a:p>
          <a:p>
            <a:pPr marL="0" indent="0" eaLnBrk="1" hangingPunct="1">
              <a:buNone/>
            </a:pPr>
            <a:r>
              <a:rPr lang="zh-CN" altLang="en-US" sz="3600" b="1" u="sng" dirty="0"/>
              <a:t>                            </a:t>
            </a:r>
            <a:r>
              <a:rPr lang="zh-CN" altLang="en-US" sz="3600" b="1" dirty="0"/>
              <a:t>。</a:t>
            </a:r>
            <a:endParaRPr lang="zh-CN" altLang="en-US" sz="3600" b="1" dirty="0"/>
          </a:p>
          <a:p>
            <a:pPr marL="0" indent="0" eaLnBrk="1" hangingPunct="1">
              <a:buNone/>
            </a:pPr>
            <a:endParaRPr lang="zh-CN" altLang="en-US" sz="3600" b="1" dirty="0"/>
          </a:p>
        </p:txBody>
      </p:sp>
      <p:pic>
        <p:nvPicPr>
          <p:cNvPr id="18436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688" y="2284413"/>
            <a:ext cx="2527300" cy="1824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588963" y="2092325"/>
            <a:ext cx="4956175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②④③①⑤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8963" y="4108450"/>
            <a:ext cx="4956175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④③②①⑤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b="1" dirty="0">
                <a:solidFill>
                  <a:srgbClr val="FF0000"/>
                </a:solidFill>
              </a:rPr>
              <a:t>照样子把句子读完补充完整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9459" name="内容占位符 2"/>
          <p:cNvSpPr>
            <a:spLocks noGrp="1"/>
          </p:cNvSpPr>
          <p:nvPr>
            <p:ph idx="1"/>
          </p:nvPr>
        </p:nvSpPr>
        <p:spPr>
          <a:xfrm>
            <a:off x="574675" y="1122363"/>
            <a:ext cx="8229600" cy="3394075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zh-CN" altLang="en-US" sz="3200" b="1" dirty="0"/>
              <a:t>影子是我的好朋友。 </a:t>
            </a:r>
            <a:endParaRPr lang="zh-CN" altLang="en-US" sz="3200" b="1" dirty="0"/>
          </a:p>
          <a:p>
            <a:pPr marL="0" indent="0" eaLnBrk="1" hangingPunct="1">
              <a:buNone/>
            </a:pPr>
            <a:r>
              <a:rPr lang="zh-CN" altLang="en-US" sz="3200" b="1" u="sng" dirty="0"/>
              <a:t>                       </a:t>
            </a:r>
            <a:r>
              <a:rPr lang="zh-CN" altLang="en-US" sz="3200" b="1" dirty="0"/>
              <a:t>是我的好朋友。</a:t>
            </a:r>
            <a:endParaRPr lang="zh-CN" altLang="en-US" sz="3200" b="1" dirty="0"/>
          </a:p>
          <a:p>
            <a:pPr marL="0" indent="0" eaLnBrk="1" hangingPunct="1">
              <a:buNone/>
            </a:pPr>
            <a:endParaRPr lang="zh-CN" altLang="en-US" sz="3200" b="1" dirty="0"/>
          </a:p>
          <a:p>
            <a:pPr marL="0" indent="0" eaLnBrk="1" hangingPunct="1">
              <a:buNone/>
            </a:pPr>
            <a:r>
              <a:rPr lang="zh-CN" altLang="en-US" sz="3200" b="1" dirty="0"/>
              <a:t>                松鼠的尾巴好像</a:t>
            </a:r>
            <a:r>
              <a:rPr lang="zh-CN" altLang="en-US" sz="3200" b="1" u="sng" dirty="0"/>
              <a:t>                         </a:t>
            </a:r>
            <a:r>
              <a:rPr lang="zh-CN" altLang="en-US" sz="3200" b="1" dirty="0"/>
              <a:t>。</a:t>
            </a:r>
            <a:endParaRPr lang="zh-CN" altLang="en-US" sz="3200" b="1" dirty="0"/>
          </a:p>
          <a:p>
            <a:pPr marL="0" indent="0" eaLnBrk="1" hangingPunct="1">
              <a:buNone/>
            </a:pPr>
            <a:endParaRPr lang="en-US" altLang="zh-CN" sz="3200" b="1" dirty="0"/>
          </a:p>
          <a:p>
            <a:pPr marL="0" indent="0" eaLnBrk="1" hangingPunct="1">
              <a:buNone/>
            </a:pPr>
            <a:r>
              <a:rPr lang="zh-CN" altLang="en-US" sz="3200" b="1" dirty="0"/>
              <a:t>                 树上的柿子好像</a:t>
            </a:r>
            <a:r>
              <a:rPr lang="zh-CN" altLang="en-US" sz="3200" b="1" u="sng" dirty="0"/>
              <a:t>                     </a:t>
            </a:r>
            <a:r>
              <a:rPr lang="zh-CN" altLang="en-US" sz="3200" b="1" dirty="0"/>
              <a:t>。</a:t>
            </a:r>
            <a:endParaRPr lang="zh-CN" altLang="en-US" sz="3200" b="1" dirty="0"/>
          </a:p>
        </p:txBody>
      </p:sp>
      <p:pic>
        <p:nvPicPr>
          <p:cNvPr id="19460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20938"/>
            <a:ext cx="1528763" cy="2363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798513" y="1635125"/>
            <a:ext cx="2333625" cy="5619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小明和小红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64163" y="2859088"/>
            <a:ext cx="2303462" cy="5302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000" b="1" dirty="0">
                <a:solidFill>
                  <a:srgbClr val="FF0000"/>
                </a:solidFill>
                <a:latin typeface="Arial" panose="020B0604020202020204" pitchFamily="34" charset="0"/>
              </a:rPr>
              <a:t>一把大扫帚</a:t>
            </a:r>
            <a:endParaRPr lang="zh-CN" altLang="en-US" sz="3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64200" y="4056063"/>
            <a:ext cx="1428750" cy="5318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000" b="1" dirty="0">
                <a:solidFill>
                  <a:srgbClr val="FF0000"/>
                </a:solidFill>
                <a:latin typeface="Arial" panose="020B0604020202020204" pitchFamily="34" charset="0"/>
              </a:rPr>
              <a:t>红灯笼</a:t>
            </a:r>
            <a:endParaRPr lang="zh-CN" altLang="en-US" sz="3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482" name="Picture 4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23375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文本框 3"/>
          <p:cNvSpPr txBox="1"/>
          <p:nvPr/>
        </p:nvSpPr>
        <p:spPr>
          <a:xfrm>
            <a:off x="768350" y="1347788"/>
            <a:ext cx="7786688" cy="10842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 algn="ctr" defTabSz="685800"/>
            <a:r>
              <a:rPr lang="zh-CN" altLang="en-US" sz="6600" b="1" dirty="0">
                <a:solidFill>
                  <a:srgbClr val="FF6600"/>
                </a:solidFill>
                <a:latin typeface="Xingkai SC"/>
                <a:ea typeface="Xingkai SC"/>
              </a:rPr>
              <a:t>七彩课堂  伴你成长</a:t>
            </a:r>
            <a:endParaRPr lang="zh-CN" altLang="en-US" sz="6600" b="1" dirty="0">
              <a:solidFill>
                <a:srgbClr val="FF6600"/>
              </a:solidFill>
              <a:latin typeface="Xingkai SC"/>
              <a:ea typeface="Xingkai SC"/>
            </a:endParaRPr>
          </a:p>
        </p:txBody>
      </p:sp>
      <p:grpSp>
        <p:nvGrpSpPr>
          <p:cNvPr id="20484" name="组合 3"/>
          <p:cNvGrpSpPr/>
          <p:nvPr/>
        </p:nvGrpSpPr>
        <p:grpSpPr>
          <a:xfrm>
            <a:off x="6907213" y="0"/>
            <a:ext cx="1925637" cy="771525"/>
            <a:chOff x="6968256" y="-1"/>
            <a:chExt cx="1927372" cy="771560"/>
          </a:xfrm>
        </p:grpSpPr>
        <p:pic>
          <p:nvPicPr>
            <p:cNvPr id="20485" name="图片 4"/>
            <p:cNvPicPr>
              <a:picLocks noChangeAspect="1"/>
            </p:cNvPicPr>
            <p:nvPr/>
          </p:nvPicPr>
          <p:blipFill>
            <a:blip r:embed="rId3"/>
            <a:srcRect r="5469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48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87" name="文本框 35"/>
            <p:cNvSpPr txBox="1"/>
            <p:nvPr/>
          </p:nvSpPr>
          <p:spPr>
            <a:xfrm>
              <a:off x="7079850" y="509940"/>
              <a:ext cx="1150236" cy="2616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dist"/>
              <a:r>
                <a:rPr lang="en-US" altLang="zh-CN" sz="1100" dirty="0">
                  <a:solidFill>
                    <a:srgbClr val="BFBFBF"/>
                  </a:solidFill>
                  <a:latin typeface="Arial" panose="020B0604020202020204" pitchFamily="34" charset="0"/>
                </a:rPr>
                <a:t>QICAIKETANG</a:t>
              </a:r>
              <a:endParaRPr lang="zh-CN" altLang="en-US" sz="1100" dirty="0">
                <a:solidFill>
                  <a:srgbClr val="BFBFBF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TextBox 1"/>
          <p:cNvSpPr txBox="1"/>
          <p:nvPr/>
        </p:nvSpPr>
        <p:spPr>
          <a:xfrm>
            <a:off x="558800" y="428625"/>
            <a:ext cx="8004175" cy="40084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同学们，在上册书中，我们学习了以下几种特殊的句子：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把物当作人来写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拟人句；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…像…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的句式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比喻句；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…更…更…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句式；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…一会儿…一会儿…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的句式；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…有时候…有时候…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的句式；表示疑问语气的句子还有对同一意思不同的表答方式。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让我们一起来复习一下这些知识吧！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2370138" y="144463"/>
            <a:ext cx="4197350" cy="857250"/>
          </a:xfrm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对对子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461963" y="3271838"/>
            <a:ext cx="8013700" cy="1484312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en-US" altLang="zh-CN" sz="2800" b="1" dirty="0"/>
              <a:t>         </a:t>
            </a:r>
            <a:r>
              <a:rPr lang="zh-CN" altLang="en-US" sz="2800" b="1" dirty="0"/>
              <a:t>对子由字数相等、词性相同的句子或单字组成，前两句都是单字，最后一句是双字对，双字可以拆分如山对树，柳对桃，绿对红，山清对水秀。</a:t>
            </a:r>
            <a:endParaRPr lang="zh-CN" altLang="en-US" sz="2800" b="1" dirty="0"/>
          </a:p>
        </p:txBody>
      </p:sp>
      <p:sp>
        <p:nvSpPr>
          <p:cNvPr id="4100" name="文本框 3"/>
          <p:cNvSpPr txBox="1"/>
          <p:nvPr/>
        </p:nvSpPr>
        <p:spPr>
          <a:xfrm>
            <a:off x="3333750" y="915988"/>
            <a:ext cx="2476500" cy="22844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云对雨，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花对树，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山清对水秀，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柳绿对桃红。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sz="4100" b="1" dirty="0">
                <a:solidFill>
                  <a:srgbClr val="FF0000"/>
                </a:solidFill>
              </a:rPr>
              <a:t>拟人句</a:t>
            </a:r>
            <a:endParaRPr lang="zh-CN" altLang="en-US" sz="4100" b="1" dirty="0">
              <a:solidFill>
                <a:srgbClr val="FF0000"/>
              </a:solidFill>
            </a:endParaRPr>
          </a:p>
        </p:txBody>
      </p:sp>
      <p:sp>
        <p:nvSpPr>
          <p:cNvPr id="5123" name="内容占位符 2"/>
          <p:cNvSpPr>
            <a:spLocks noGrp="1"/>
          </p:cNvSpPr>
          <p:nvPr>
            <p:ph idx="1"/>
          </p:nvPr>
        </p:nvSpPr>
        <p:spPr>
          <a:xfrm>
            <a:off x="457200" y="1122363"/>
            <a:ext cx="8362950" cy="3394075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lnSpc>
                <a:spcPct val="120000"/>
              </a:lnSpc>
              <a:buNone/>
            </a:pPr>
            <a:r>
              <a:rPr lang="en-US" altLang="zh-CN" sz="3200" b="1" dirty="0"/>
              <a:t>        </a:t>
            </a:r>
            <a:r>
              <a:rPr lang="zh-CN" altLang="en-US" sz="3200" b="1" dirty="0"/>
              <a:t>拟人句就是把物当作人来写，赋予物以人的动作思想感情。让它们像人一样会说，会动，有感情，能够让描绘的物更加生动形象。</a:t>
            </a:r>
            <a:endParaRPr lang="zh-CN" altLang="en-US" sz="3200" b="1" dirty="0"/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 b="1" dirty="0"/>
              <a:t>        比如：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草芽尖尖，他对小鸟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我是春天。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zh-CN" altLang="en-US" sz="3200" b="1" dirty="0"/>
              <a:t>        我会写：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麦苗青青，他对燕子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，我就是春天。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endParaRPr lang="zh-CN" altLang="en-US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sz="3600" b="1" dirty="0">
                <a:solidFill>
                  <a:srgbClr val="FF0000"/>
                </a:solidFill>
              </a:rPr>
              <a:t>比喻句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>
          <a:xfrm>
            <a:off x="395288" y="1217613"/>
            <a:ext cx="8229600" cy="2290762"/>
          </a:xfrm>
          <a:ln/>
        </p:spPr>
        <p:txBody>
          <a:bodyPr vert="horz" wrap="square" lIns="68580" tIns="34290" rIns="68580" bIns="34290" anchor="t" anchorCtr="0"/>
          <a:p>
            <a:pPr marL="0" indent="609600" eaLnBrk="1" hangingPunct="1">
              <a:spcBef>
                <a:spcPct val="0"/>
              </a:spcBef>
              <a:buNone/>
            </a:pPr>
            <a:r>
              <a:rPr lang="zh-CN" altLang="en-US" sz="3200" b="1" dirty="0"/>
              <a:t>例如：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影子常常跟着我，就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一条小黑狗，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609600" eaLnBrk="1" hangingPunct="1">
              <a:spcBef>
                <a:spcPct val="0"/>
              </a:spcBef>
              <a:buNone/>
            </a:pPr>
            <a:r>
              <a:rPr lang="zh-CN" altLang="en-US" sz="3200" dirty="0"/>
              <a:t>把影子比作小黑狗，写出了影子的颜色以及影子和人形影不离的特点，这句话充满了对影子的喜爱之情。</a:t>
            </a:r>
            <a:endParaRPr lang="zh-CN" altLang="en-US" sz="3200" dirty="0"/>
          </a:p>
          <a:p>
            <a:pPr marL="0" indent="609600" eaLnBrk="1" hangingPunct="1">
              <a:spcBef>
                <a:spcPct val="0"/>
              </a:spcBef>
              <a:buNone/>
            </a:pPr>
            <a:r>
              <a:rPr lang="en-US" altLang="zh-CN" sz="3200" dirty="0"/>
              <a:t>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en-US" altLang="zh-CN" sz="3200" dirty="0"/>
              <a:t>”</a:t>
            </a:r>
            <a:r>
              <a:rPr lang="zh-CN" altLang="en-US" sz="3200" dirty="0"/>
              <a:t>的句式是把一些生疏的深奥的事物，用比较浅显的熟悉的事物来说明，可以让所描写的事物更加生动形象。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457200" y="50800"/>
            <a:ext cx="8229600" cy="857250"/>
          </a:xfrm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sz="4100" b="1" dirty="0">
                <a:solidFill>
                  <a:srgbClr val="FF0000"/>
                </a:solidFill>
              </a:rPr>
              <a:t>问句</a:t>
            </a:r>
            <a:endParaRPr lang="zh-CN" altLang="en-US" sz="4100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42963"/>
            <a:ext cx="8229600" cy="4032250"/>
          </a:xfrm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609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问句就是提出问题的句子，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常常跟有疑问词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谁、怎么、为什么、哪里、难道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。句子末尾通常跟有语气助词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呢、啊、吧、吗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，句子结尾加问号。问句是疑问语气。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609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比如：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谁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的衣服最漂亮？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谁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的小手最干净？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sz="4100" b="1" dirty="0">
                <a:solidFill>
                  <a:srgbClr val="FF0000"/>
                </a:solidFill>
              </a:rPr>
              <a:t>问句示例</a:t>
            </a:r>
            <a:endParaRPr lang="zh-CN" altLang="en-US" sz="4100" b="1" dirty="0">
              <a:solidFill>
                <a:srgbClr val="FF0000"/>
              </a:solidFill>
            </a:endParaRP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xfrm>
            <a:off x="774700" y="1203325"/>
            <a:ext cx="7829550" cy="3294063"/>
          </a:xfrm>
          <a:ln/>
        </p:spPr>
        <p:txBody>
          <a:bodyPr vert="horz" wrap="square" lIns="68580" tIns="34290" rIns="68580" bIns="34290" anchor="t" anchorCtr="0"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真的像老师说的，那么多种颜色吗？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真的像同学说的，那么洁白柔软吗？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那地方的小鸟，真的像老师说的，那么漂亮吗？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到底老师什么时候才能到呢？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457200" y="123825"/>
            <a:ext cx="8229600" cy="857250"/>
          </a:xfrm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9" name="内容占位符 2"/>
          <p:cNvSpPr>
            <a:spLocks noGrp="1"/>
          </p:cNvSpPr>
          <p:nvPr>
            <p:ph idx="1"/>
          </p:nvPr>
        </p:nvSpPr>
        <p:spPr>
          <a:xfrm>
            <a:off x="539750" y="1130300"/>
            <a:ext cx="8229600" cy="3394075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一群大雁往南飞，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排成个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字，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排成个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字。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2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00" y="2716213"/>
            <a:ext cx="2778125" cy="1800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en-US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r>
              <a:rPr lang="zh-CN" altLang="en-US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那么</a:t>
            </a:r>
            <a:r>
              <a:rPr lang="en-US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那么</a:t>
            </a:r>
            <a:r>
              <a:rPr lang="en-US" altLang="zh-CN" sz="4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endParaRPr lang="en-US" altLang="zh-CN" sz="4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0243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eaLnBrk="1" hangingPunct="1">
              <a:buNone/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天空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那么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蓝，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那么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高。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4" name="图片 2"/>
          <p:cNvPicPr>
            <a:picLocks noChangeAspect="1"/>
          </p:cNvPicPr>
          <p:nvPr/>
        </p:nvPicPr>
        <p:blipFill>
          <a:blip r:embed="rId2"/>
          <a:srcRect b="5362"/>
          <a:stretch>
            <a:fillRect/>
          </a:stretch>
        </p:blipFill>
        <p:spPr>
          <a:xfrm>
            <a:off x="5359400" y="1995488"/>
            <a:ext cx="3100388" cy="2201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.xml><?xml version="1.0" encoding="utf-8"?>
<p:tagLst xmlns:p="http://schemas.openxmlformats.org/presentationml/2006/main">
  <p:tag name="KSO_WPP_MARK_KEY" val="474ee7c1-9fbc-4617-aca8-ec09d65a81ae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1962</Words>
  <Application>WPS 演示</Application>
  <PresentationFormat>全屏显示(16:9)</PresentationFormat>
  <Paragraphs>157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黑体</vt:lpstr>
      <vt:lpstr>楷体</vt:lpstr>
      <vt:lpstr>+mn-ea</vt:lpstr>
      <vt:lpstr>Segoe Print</vt:lpstr>
      <vt:lpstr>Xingkai SC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79</cp:revision>
  <dcterms:created xsi:type="dcterms:W3CDTF">2020-02-29T09:52:29Z</dcterms:created>
  <dcterms:modified xsi:type="dcterms:W3CDTF">2022-11-29T07:19:10Z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C00450DA41F54C06AB8A16F44654BB75</vt:lpwstr>
  </property>
</Properties>
</file>