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95" r:id="rId6"/>
    <p:sldId id="405" r:id="rId7"/>
    <p:sldId id="396" r:id="rId8"/>
    <p:sldId id="397" r:id="rId9"/>
    <p:sldId id="425" r:id="rId10"/>
    <p:sldId id="406" r:id="rId11"/>
    <p:sldId id="398" r:id="rId12"/>
    <p:sldId id="399" r:id="rId13"/>
    <p:sldId id="407" r:id="rId14"/>
    <p:sldId id="400" r:id="rId15"/>
    <p:sldId id="401" r:id="rId16"/>
    <p:sldId id="426" r:id="rId17"/>
    <p:sldId id="408" r:id="rId18"/>
    <p:sldId id="403" r:id="rId19"/>
    <p:sldId id="404" r:id="rId20"/>
    <p:sldId id="386" r:id="rId21"/>
    <p:sldId id="409" r:id="rId22"/>
    <p:sldId id="410" r:id="rId23"/>
    <p:sldId id="388" r:id="rId24"/>
    <p:sldId id="305" r:id="rId25"/>
    <p:sldId id="417" r:id="rId26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84" y="-402"/>
      </p:cViewPr>
      <p:guideLst>
        <p:guide orient="horz" pos="1631"/>
        <p:guide pos="285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7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0409" y="4333854"/>
            <a:ext cx="9003591" cy="685384"/>
            <a:chOff x="511504" y="778442"/>
            <a:chExt cx="11307854" cy="1280532"/>
          </a:xfrm>
        </p:grpSpPr>
        <p:grpSp>
          <p:nvGrpSpPr>
            <p:cNvPr id="3" name="组合 17"/>
            <p:cNvGrpSpPr/>
            <p:nvPr/>
          </p:nvGrpSpPr>
          <p:grpSpPr>
            <a:xfrm flipH="1">
              <a:off x="511504" y="906088"/>
              <a:ext cx="685800" cy="875286"/>
              <a:chOff x="9085015" y="2407058"/>
              <a:chExt cx="685800" cy="875286"/>
            </a:xfrm>
          </p:grpSpPr>
          <p:sp>
            <p:nvSpPr>
              <p:cNvPr id="11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2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3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4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5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  <p:sp>
          <p:nvSpPr>
            <p:cNvPr id="4" name="任意多边形: 形状 14"/>
            <p:cNvSpPr/>
            <p:nvPr/>
          </p:nvSpPr>
          <p:spPr>
            <a:xfrm>
              <a:off x="679989" y="1192168"/>
              <a:ext cx="10796469" cy="866806"/>
            </a:xfrm>
            <a:custGeom>
              <a:avLst/>
              <a:gdLst>
                <a:gd name="connsiteX0" fmla="*/ 0 w 11756572"/>
                <a:gd name="connsiteY0" fmla="*/ 145143 h 1061662"/>
                <a:gd name="connsiteX1" fmla="*/ 2394857 w 11756572"/>
                <a:gd name="connsiteY1" fmla="*/ 928915 h 1061662"/>
                <a:gd name="connsiteX2" fmla="*/ 5631543 w 11756572"/>
                <a:gd name="connsiteY2" fmla="*/ 290286 h 1061662"/>
                <a:gd name="connsiteX3" fmla="*/ 9245600 w 11756572"/>
                <a:gd name="connsiteY3" fmla="*/ 1059543 h 1061662"/>
                <a:gd name="connsiteX4" fmla="*/ 11756572 w 11756572"/>
                <a:gd name="connsiteY4" fmla="*/ 0 h 106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6572" h="1061662">
                  <a:moveTo>
                    <a:pt x="0" y="145143"/>
                  </a:moveTo>
                  <a:cubicBezTo>
                    <a:pt x="728133" y="524933"/>
                    <a:pt x="1456266" y="904724"/>
                    <a:pt x="2394857" y="928915"/>
                  </a:cubicBezTo>
                  <a:cubicBezTo>
                    <a:pt x="3333448" y="953106"/>
                    <a:pt x="4489753" y="268515"/>
                    <a:pt x="5631543" y="290286"/>
                  </a:cubicBezTo>
                  <a:cubicBezTo>
                    <a:pt x="6773333" y="312057"/>
                    <a:pt x="8224762" y="1107924"/>
                    <a:pt x="9245600" y="1059543"/>
                  </a:cubicBezTo>
                  <a:cubicBezTo>
                    <a:pt x="10266438" y="1011162"/>
                    <a:pt x="11011505" y="505581"/>
                    <a:pt x="11756572" y="0"/>
                  </a:cubicBezTo>
                </a:path>
              </a:pathLst>
            </a:cu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5" name="组合 24"/>
            <p:cNvGrpSpPr/>
            <p:nvPr/>
          </p:nvGrpSpPr>
          <p:grpSpPr>
            <a:xfrm>
              <a:off x="11133558" y="778442"/>
              <a:ext cx="685800" cy="875286"/>
              <a:chOff x="9085015" y="2407058"/>
              <a:chExt cx="685800" cy="875286"/>
            </a:xfrm>
          </p:grpSpPr>
          <p:sp>
            <p:nvSpPr>
              <p:cNvPr id="6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7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8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9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0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pic>
        <p:nvPicPr>
          <p:cNvPr id="16" name="图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027" y="123824"/>
            <a:ext cx="91598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矩形 10244"/>
          <p:cNvSpPr>
            <a:spLocks noTextEdit="1"/>
          </p:cNvSpPr>
          <p:nvPr/>
        </p:nvSpPr>
        <p:spPr>
          <a:xfrm>
            <a:off x="2328864" y="1499863"/>
            <a:ext cx="4580036" cy="690266"/>
          </a:xfrm>
          <a:prstGeom prst="rect">
            <a:avLst/>
          </a:prstGeom>
        </p:spPr>
        <p:txBody>
          <a:bodyPr wrap="none" lIns="51435" tIns="25718" rIns="51435" bIns="25718" fromWordArt="1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/>
            <a:r>
              <a:rPr lang="zh-CN" altLang="en-US" sz="3100" b="1" smtClean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标点专项</a:t>
            </a:r>
            <a:r>
              <a:rPr lang="zh-CN" altLang="en-US" sz="31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复习</a:t>
            </a:r>
            <a:endParaRPr lang="zh-CN" altLang="en-US" sz="31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8" name="图片 1024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2691" y="2126029"/>
            <a:ext cx="2358406" cy="20637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-94556" y="123825"/>
            <a:ext cx="37753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语文  一年级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3"/>
          <p:cNvSpPr txBox="1"/>
          <p:nvPr/>
        </p:nvSpPr>
        <p:spPr>
          <a:xfrm>
            <a:off x="2344043" y="1276053"/>
            <a:ext cx="4212134" cy="1923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endParaRPr lang="zh-CN" altLang="en-US" sz="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3" name="Rectangle 4"/>
          <p:cNvSpPr/>
          <p:nvPr/>
        </p:nvSpPr>
        <p:spPr>
          <a:xfrm>
            <a:off x="533400" y="2156937"/>
            <a:ext cx="4519613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48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形状像个大耳朵，爱向别人提问题。</a:t>
            </a:r>
            <a:endParaRPr lang="zh-CN" altLang="en-US" sz="48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0424" name="文本框 60423"/>
          <p:cNvSpPr txBox="1"/>
          <p:nvPr/>
        </p:nvSpPr>
        <p:spPr>
          <a:xfrm>
            <a:off x="780915" y="579181"/>
            <a:ext cx="6353697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54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猜一猜（</a:t>
            </a:r>
            <a:r>
              <a:rPr lang="en-US" altLang="zh-CN" sz="540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54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）</a:t>
            </a:r>
            <a:endParaRPr lang="zh-CN" altLang="en-US" sz="5400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16186" t="1261" r="17554" b="2145"/>
          <a:stretch>
            <a:fillRect/>
          </a:stretch>
        </p:blipFill>
        <p:spPr>
          <a:xfrm>
            <a:off x="5831681" y="1645444"/>
            <a:ext cx="1469708" cy="2196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48316" y="1242060"/>
            <a:ext cx="5204859" cy="253146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4000" b="1" dirty="0"/>
              <a:t>有疑有问用问号，</a:t>
            </a:r>
            <a:endParaRPr lang="zh-CN" altLang="en-US" sz="4000" b="1" dirty="0"/>
          </a:p>
          <a:p>
            <a:r>
              <a:rPr lang="zh-CN" altLang="en-US" sz="4000" b="1" dirty="0"/>
              <a:t>设问、反问也需要。</a:t>
            </a:r>
            <a:endParaRPr lang="zh-CN" altLang="en-US" sz="4000" b="1" dirty="0"/>
          </a:p>
          <a:p>
            <a:r>
              <a:rPr lang="zh-CN" altLang="en-US" sz="4000" b="1" dirty="0"/>
              <a:t>遇它读出语调来，</a:t>
            </a:r>
            <a:endParaRPr lang="zh-CN" altLang="en-US" sz="4000" b="1" dirty="0"/>
          </a:p>
          <a:p>
            <a:r>
              <a:rPr lang="zh-CN" altLang="en-US" sz="4000" b="1" dirty="0"/>
              <a:t>看书见它要思考。</a:t>
            </a:r>
            <a:endParaRPr lang="zh-CN" altLang="en-US" sz="40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16186" t="1261" r="17554" b="2145"/>
          <a:stretch>
            <a:fillRect/>
          </a:stretch>
        </p:blipFill>
        <p:spPr>
          <a:xfrm>
            <a:off x="6259353" y="1409320"/>
            <a:ext cx="1469708" cy="2196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/>
          <p:nvPr/>
        </p:nvSpPr>
        <p:spPr>
          <a:xfrm>
            <a:off x="988696" y="461010"/>
            <a:ext cx="7393304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问号，常常出现在表示疑问语气的句子里。这些句子通常跟着以下表示疑问语气的词。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7" name="TextBox 4"/>
          <p:cNvSpPr txBox="1"/>
          <p:nvPr/>
        </p:nvSpPr>
        <p:spPr>
          <a:xfrm>
            <a:off x="2229386" y="2570441"/>
            <a:ext cx="5266789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   呀   怎么   什么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为什么    哪     多少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4"/>
          <p:cNvSpPr/>
          <p:nvPr/>
        </p:nvSpPr>
        <p:spPr>
          <a:xfrm>
            <a:off x="2460546" y="1156871"/>
            <a:ext cx="4758631" cy="328564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是谁把花生摘走了呢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谁的尾巴最好看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到底什么时候才天亮呢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青蛙为什么没参加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2470" name="云形标注 62469"/>
          <p:cNvSpPr/>
          <p:nvPr/>
        </p:nvSpPr>
        <p:spPr>
          <a:xfrm>
            <a:off x="562036" y="247889"/>
            <a:ext cx="1985069" cy="584895"/>
          </a:xfrm>
          <a:prstGeom prst="cloudCallout">
            <a:avLst>
              <a:gd name="adj1" fmla="val 13934"/>
              <a:gd name="adj2" fmla="val 7983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sz="8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2471" name="文本框 62470"/>
          <p:cNvSpPr txBox="1"/>
          <p:nvPr/>
        </p:nvSpPr>
        <p:spPr>
          <a:xfrm>
            <a:off x="957739" y="298490"/>
            <a:ext cx="1182055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FF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读一读</a:t>
            </a:r>
            <a:endParaRPr lang="zh-CN" altLang="en-US" sz="2700" b="1" dirty="0">
              <a:solidFill>
                <a:srgbClr val="FFFF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3"/>
          <p:cNvSpPr txBox="1"/>
          <p:nvPr/>
        </p:nvSpPr>
        <p:spPr>
          <a:xfrm>
            <a:off x="2344043" y="1276053"/>
            <a:ext cx="4212134" cy="1923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" dirty="0"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endParaRPr lang="zh-CN" altLang="en-US" sz="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493" name="Text Box 4"/>
          <p:cNvSpPr txBox="1"/>
          <p:nvPr/>
        </p:nvSpPr>
        <p:spPr>
          <a:xfrm>
            <a:off x="981135" y="1643063"/>
            <a:ext cx="5195709" cy="2673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喜怒哀乐喊口号，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有时哭来有时笑，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有时叫来有时闹，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脾气数它最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暴躁</a:t>
            </a: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495" name="文本框 63494"/>
          <p:cNvSpPr txBox="1"/>
          <p:nvPr/>
        </p:nvSpPr>
        <p:spPr>
          <a:xfrm>
            <a:off x="504885" y="381715"/>
            <a:ext cx="2280285" cy="5357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猜一猜（</a:t>
            </a: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4</a:t>
            </a:r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）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30453" t="5440" r="34040" b="9067"/>
          <a:stretch>
            <a:fillRect/>
          </a:stretch>
        </p:blipFill>
        <p:spPr>
          <a:xfrm>
            <a:off x="6288882" y="1366838"/>
            <a:ext cx="1000601" cy="2409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52623" y="1323539"/>
            <a:ext cx="4619991" cy="228524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600" b="1" dirty="0"/>
              <a:t>感情强烈句和段，</a:t>
            </a:r>
            <a:endParaRPr lang="zh-CN" altLang="en-US" sz="3600" b="1" dirty="0"/>
          </a:p>
          <a:p>
            <a:r>
              <a:rPr lang="zh-CN" altLang="en-US" sz="3600" b="1" dirty="0"/>
              <a:t>其中叹号常出现。</a:t>
            </a:r>
            <a:endParaRPr lang="zh-CN" altLang="en-US" sz="3600" b="1" dirty="0"/>
          </a:p>
          <a:p>
            <a:r>
              <a:rPr lang="zh-CN" altLang="en-US" sz="3600" b="1" dirty="0"/>
              <a:t>请求、反问都该用，</a:t>
            </a:r>
            <a:endParaRPr lang="zh-CN" altLang="en-US" sz="3600" b="1" dirty="0"/>
          </a:p>
          <a:p>
            <a:r>
              <a:rPr lang="zh-CN" altLang="en-US" sz="3600" b="1" dirty="0"/>
              <a:t>有它文章起波澜。</a:t>
            </a:r>
            <a:endParaRPr lang="zh-CN" altLang="en-US" sz="36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30453" t="5440" r="34040" b="9067"/>
          <a:stretch>
            <a:fillRect/>
          </a:stretch>
        </p:blipFill>
        <p:spPr>
          <a:xfrm>
            <a:off x="5920741" y="1222058"/>
            <a:ext cx="1000601" cy="2409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7" name="Text Box 4"/>
          <p:cNvSpPr txBox="1"/>
          <p:nvPr/>
        </p:nvSpPr>
        <p:spPr>
          <a:xfrm>
            <a:off x="1093470" y="711042"/>
            <a:ext cx="7174230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感叹号，常常出现在表示感叹语气的句子当中，表示命令、赞叹、欢喜、生气、惊讶等强烈语气的句子都要用上它。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6661" y="3391073"/>
            <a:ext cx="4258217" cy="68480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 呀 啦 真 多么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Text Box 4"/>
          <p:cNvSpPr txBox="1"/>
          <p:nvPr/>
        </p:nvSpPr>
        <p:spPr>
          <a:xfrm>
            <a:off x="2009775" y="602933"/>
            <a:ext cx="5151597" cy="41134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啊！秋天来了！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哈哈！小鸟念错啦！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青蛙在洞里睡着</a:t>
            </a:r>
            <a:r>
              <a:rPr lang="zh-CN" altLang="en-US" sz="3600" b="1" dirty="0" smtClean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啦！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天空多么蓝！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公园里的花真多呀！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9933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我真高兴！</a:t>
            </a:r>
            <a:endParaRPr lang="zh-CN" altLang="en-US" sz="3600" b="1" dirty="0">
              <a:solidFill>
                <a:srgbClr val="9933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0112" y="445770"/>
            <a:ext cx="772572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>
                <a:solidFill>
                  <a:srgbClr val="FF0000"/>
                </a:solidFill>
              </a:rPr>
              <a:t>认识了他们之后，我们来看看他们的书写方法吧。</a:t>
            </a:r>
            <a:endParaRPr lang="zh-CN" altLang="en-US" sz="2700">
              <a:solidFill>
                <a:srgbClr val="FF0000"/>
              </a:solidFill>
            </a:endParaRPr>
          </a:p>
        </p:txBody>
      </p:sp>
      <p:pic>
        <p:nvPicPr>
          <p:cNvPr id="43019" name="图片 43018"/>
          <p:cNvPicPr>
            <a:picLocks noChangeAspect="1"/>
          </p:cNvPicPr>
          <p:nvPr/>
        </p:nvPicPr>
        <p:blipFill rotWithShape="1">
          <a:blip r:embed="rId1"/>
          <a:srcRect r="58249" b="82963"/>
          <a:stretch>
            <a:fillRect/>
          </a:stretch>
        </p:blipFill>
        <p:spPr>
          <a:xfrm>
            <a:off x="1766888" y="1057751"/>
            <a:ext cx="2864475" cy="623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t="50000"/>
          <a:stretch>
            <a:fillRect/>
          </a:stretch>
        </p:blipFill>
        <p:spPr>
          <a:xfrm>
            <a:off x="1820941" y="2885156"/>
            <a:ext cx="6860828" cy="183051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20876" t="17037" r="58249" b="50000"/>
          <a:stretch>
            <a:fillRect/>
          </a:stretch>
        </p:blipFill>
        <p:spPr>
          <a:xfrm>
            <a:off x="2168212" y="1669313"/>
            <a:ext cx="1432238" cy="120679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514217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34491" y="1581627"/>
            <a:ext cx="4649351" cy="160813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50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你会使用</a:t>
            </a:r>
            <a:endParaRPr lang="zh-CN" altLang="en-US" sz="50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50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标点符号了吗？</a:t>
            </a:r>
            <a:endParaRPr lang="zh-CN" altLang="en-US" sz="50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581026" y="629602"/>
            <a:ext cx="8134350" cy="4040723"/>
          </a:xfrm>
          <a:prstGeom prst="rect">
            <a:avLst/>
          </a:prstGeom>
          <a:noFill/>
          <a:ln w="9525">
            <a:noFill/>
          </a:ln>
        </p:spPr>
        <p:txBody>
          <a:bodyPr wrap="square" lIns="51435" tIns="25718" rIns="51435" bIns="25718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今天给大家介绍几个新朋友，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们分别是逗号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句号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问号和叹号。别看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们个子小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贡献可大了。在写话中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它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们能表达一个清楚完整的意思，帮你提出心中的疑问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还能帮你表达喜怒哀乐呢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4"/>
          <p:cNvSpPr txBox="1"/>
          <p:nvPr/>
        </p:nvSpPr>
        <p:spPr>
          <a:xfrm>
            <a:off x="523875" y="624840"/>
            <a:ext cx="8134350" cy="40580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今天的天气怎么样啊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今天的天气很晴朗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好孩子（  ）你们已经长成青蛙了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快跳上来吧（   ）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4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我为什么写不好字呢（   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5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我们要认认真真地写字（   ）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86086" y="624840"/>
            <a:ext cx="480060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94133" y="1201102"/>
            <a:ext cx="571500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48288" y="2505982"/>
            <a:ext cx="490538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9708" y="2585539"/>
            <a:ext cx="501491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09886" y="3188880"/>
            <a:ext cx="511493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47096" y="3958545"/>
            <a:ext cx="444341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endParaRPr lang="zh-CN" altLang="en-US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06916" y="1911904"/>
            <a:ext cx="1707833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6044" y="707850"/>
            <a:ext cx="6988255" cy="42242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春风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吹绿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小草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吹开了杏花         青蛙从冬眠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醒来  燕子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也从南方飞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回来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了  小朋友们呢  啊 他们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在草地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上放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风筝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呢  春天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真美好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89108" y="830997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endParaRPr lang="en-US" altLang="zh-CN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34818" y="2520217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26145" y="830997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endParaRPr lang="en-US" altLang="zh-CN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06421" y="1624783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endParaRPr lang="en-US" altLang="zh-CN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27914" y="2520217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11636" y="2520217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endParaRPr lang="en-US" altLang="zh-CN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6488" y="3324025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50456" y="4123549"/>
            <a:ext cx="8688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！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4"/>
          <p:cNvSpPr txBox="1"/>
          <p:nvPr/>
        </p:nvSpPr>
        <p:spPr>
          <a:xfrm>
            <a:off x="791384" y="659678"/>
            <a:ext cx="8138881" cy="35594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你看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）这个字写得多漂亮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你会写信了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春天在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哪里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9.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小鸡画竹叶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）小狗画梅花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35991" y="586613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5780" name="文本框 75779"/>
          <p:cNvSpPr txBox="1"/>
          <p:nvPr/>
        </p:nvSpPr>
        <p:spPr>
          <a:xfrm>
            <a:off x="7754860" y="622238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！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5781" name="文本框 75780"/>
          <p:cNvSpPr txBox="1"/>
          <p:nvPr/>
        </p:nvSpPr>
        <p:spPr>
          <a:xfrm>
            <a:off x="4117619" y="1558401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5782" name="文本框 75781"/>
          <p:cNvSpPr txBox="1"/>
          <p:nvPr/>
        </p:nvSpPr>
        <p:spPr>
          <a:xfrm>
            <a:off x="4062253" y="347711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5783" name="文本框 75782"/>
          <p:cNvSpPr txBox="1"/>
          <p:nvPr/>
        </p:nvSpPr>
        <p:spPr>
          <a:xfrm>
            <a:off x="4050378" y="2570021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？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5784" name="文本框 75783"/>
          <p:cNvSpPr txBox="1"/>
          <p:nvPr/>
        </p:nvSpPr>
        <p:spPr>
          <a:xfrm>
            <a:off x="7766735" y="3477116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5780" grpId="0"/>
      <p:bldP spid="75781" grpId="0"/>
      <p:bldP spid="75782" grpId="0"/>
      <p:bldP spid="75783" grpId="0"/>
      <p:bldP spid="757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4"/>
          <p:cNvSpPr txBox="1"/>
          <p:nvPr/>
        </p:nvSpPr>
        <p:spPr>
          <a:xfrm>
            <a:off x="565785" y="863309"/>
            <a:ext cx="8156734" cy="36148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果园里的果树真多啊（　）有桃树（　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）有苹果树（  ）还有梨树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　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        我和妈妈去超市（　）妈妈买了牛奶（　）我买了苹果（　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757" name="文本框 74756"/>
          <p:cNvSpPr txBox="1"/>
          <p:nvPr/>
        </p:nvSpPr>
        <p:spPr>
          <a:xfrm>
            <a:off x="6195409" y="807060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！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4758" name="文本框 74757"/>
          <p:cNvSpPr txBox="1"/>
          <p:nvPr/>
        </p:nvSpPr>
        <p:spPr>
          <a:xfrm>
            <a:off x="1057807" y="1430308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4759" name="文本框 74758"/>
          <p:cNvSpPr txBox="1"/>
          <p:nvPr/>
        </p:nvSpPr>
        <p:spPr>
          <a:xfrm>
            <a:off x="7485525" y="1430308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4760" name="文本框 74759"/>
          <p:cNvSpPr txBox="1"/>
          <p:nvPr/>
        </p:nvSpPr>
        <p:spPr>
          <a:xfrm>
            <a:off x="5359577" y="3064744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4761" name="文本框 74760"/>
          <p:cNvSpPr txBox="1"/>
          <p:nvPr/>
        </p:nvSpPr>
        <p:spPr>
          <a:xfrm>
            <a:off x="1548691" y="3699540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4762" name="文本框 74761"/>
          <p:cNvSpPr txBox="1"/>
          <p:nvPr/>
        </p:nvSpPr>
        <p:spPr>
          <a:xfrm>
            <a:off x="5359577" y="3687304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9" name="文本框 74757"/>
          <p:cNvSpPr txBox="1"/>
          <p:nvPr/>
        </p:nvSpPr>
        <p:spPr>
          <a:xfrm>
            <a:off x="4351828" y="1430308"/>
            <a:ext cx="601768" cy="6232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rgbClr val="FF00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endParaRPr lang="zh-CN" altLang="en-US" sz="3600" b="1" dirty="0">
              <a:solidFill>
                <a:srgbClr val="FF00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  <p:bldP spid="74758" grpId="0"/>
      <p:bldP spid="74759" grpId="0"/>
      <p:bldP spid="74760" grpId="0"/>
      <p:bldP spid="74761" grpId="0"/>
      <p:bldP spid="7476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4"/>
          <p:cNvSpPr/>
          <p:nvPr/>
        </p:nvSpPr>
        <p:spPr>
          <a:xfrm>
            <a:off x="876410" y="1501319"/>
            <a:ext cx="4476640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长得像个小蝌蚪，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可是不在水中游。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5" name="内容占位符 4" descr="1386347203991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8347" y="1119664"/>
            <a:ext cx="1521143" cy="14454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3" name="文本框 5132"/>
          <p:cNvSpPr txBox="1"/>
          <p:nvPr/>
        </p:nvSpPr>
        <p:spPr>
          <a:xfrm>
            <a:off x="421541" y="285930"/>
            <a:ext cx="1294448" cy="5357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猜一猜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134" name="Text Box 6"/>
          <p:cNvSpPr txBox="1"/>
          <p:nvPr/>
        </p:nvSpPr>
        <p:spPr>
          <a:xfrm>
            <a:off x="819260" y="3258934"/>
            <a:ext cx="6878712" cy="142346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逗号</a:t>
            </a:r>
            <a:r>
              <a:rPr lang="en-US" altLang="zh-CN" sz="4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400" b="1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表示一句话中间较小的停顿。</a:t>
            </a:r>
            <a:endParaRPr lang="zh-CN" altLang="en-US" sz="4400" b="1" dirty="0">
              <a:solidFill>
                <a:srgbClr val="CC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  <p:bldP spid="51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7941" y="1349411"/>
            <a:ext cx="5182409" cy="253146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4000" b="1" dirty="0"/>
              <a:t>标点符号谁</a:t>
            </a:r>
            <a:r>
              <a:rPr lang="zh-CN" altLang="en-US" sz="4000" b="1"/>
              <a:t>最</a:t>
            </a:r>
            <a:r>
              <a:rPr lang="zh-CN" altLang="en-US" sz="4000" b="1" smtClean="0"/>
              <a:t>忙？</a:t>
            </a:r>
            <a:endParaRPr lang="zh-CN" altLang="en-US" sz="4000" b="1" dirty="0"/>
          </a:p>
          <a:p>
            <a:r>
              <a:rPr lang="zh-CN" altLang="en-US" sz="4000" b="1" dirty="0"/>
              <a:t>逗号使用最频繁。</a:t>
            </a:r>
            <a:endParaRPr lang="zh-CN" altLang="en-US" sz="4000" b="1" dirty="0"/>
          </a:p>
          <a:p>
            <a:r>
              <a:rPr lang="zh-CN" altLang="en-US" sz="4000" b="1" dirty="0"/>
              <a:t>句子中间</a:t>
            </a:r>
            <a:r>
              <a:rPr lang="zh-CN" altLang="en-US" sz="4000" b="1"/>
              <a:t>要</a:t>
            </a:r>
            <a:r>
              <a:rPr lang="zh-CN" altLang="en-US" sz="4000" b="1" smtClean="0"/>
              <a:t>停顿，</a:t>
            </a:r>
            <a:endParaRPr lang="zh-CN" altLang="en-US" sz="4000" b="1" dirty="0"/>
          </a:p>
          <a:p>
            <a:r>
              <a:rPr lang="zh-CN" altLang="en-US" sz="4000" b="1" dirty="0"/>
              <a:t>往往由它来值班。</a:t>
            </a:r>
            <a:endParaRPr lang="zh-CN" altLang="en-US" sz="40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>
            <a:off x="6291739" y="1493573"/>
            <a:ext cx="1651635" cy="2243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/>
          <p:nvPr/>
        </p:nvSpPr>
        <p:spPr>
          <a:xfrm>
            <a:off x="866775" y="1151632"/>
            <a:ext cx="6724650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天空那么高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那么蓝。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有时候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我觉得自己很大。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大海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蓝蓝的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又宽又远。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一只乌鸦口渴了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到处找水喝。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7589" name="云形标注 67588"/>
          <p:cNvSpPr/>
          <p:nvPr/>
        </p:nvSpPr>
        <p:spPr>
          <a:xfrm>
            <a:off x="866775" y="388345"/>
            <a:ext cx="1985070" cy="584894"/>
          </a:xfrm>
          <a:prstGeom prst="cloudCallout">
            <a:avLst>
              <a:gd name="adj1" fmla="val -53136"/>
              <a:gd name="adj2" fmla="val 5673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sz="8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7590" name="文本框 67589"/>
          <p:cNvSpPr txBox="1"/>
          <p:nvPr/>
        </p:nvSpPr>
        <p:spPr>
          <a:xfrm>
            <a:off x="1381483" y="435590"/>
            <a:ext cx="1182055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FF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读一读</a:t>
            </a:r>
            <a:endParaRPr lang="zh-CN" altLang="en-US" sz="2700" b="1" dirty="0">
              <a:solidFill>
                <a:srgbClr val="FFFF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文本框 78850"/>
          <p:cNvSpPr txBox="1"/>
          <p:nvPr/>
        </p:nvSpPr>
        <p:spPr>
          <a:xfrm>
            <a:off x="629007" y="457261"/>
            <a:ext cx="2280285" cy="5357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猜一猜（</a:t>
            </a: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）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8852" name="Rectangle 4"/>
          <p:cNvSpPr/>
          <p:nvPr/>
        </p:nvSpPr>
        <p:spPr>
          <a:xfrm>
            <a:off x="800100" y="1101090"/>
            <a:ext cx="4371975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水平最高要数我，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总在最后做总结，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要是没有我，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话就说个没完没了。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8853" name="Text Box 6"/>
          <p:cNvSpPr txBox="1"/>
          <p:nvPr/>
        </p:nvSpPr>
        <p:spPr>
          <a:xfrm>
            <a:off x="641985" y="3486627"/>
            <a:ext cx="5868829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smtClean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smtClean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句号</a:t>
            </a:r>
            <a:r>
              <a:rPr lang="zh-CN" altLang="en-US" sz="3600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，表示一句话完了之后的停顿。</a:t>
            </a:r>
            <a:endParaRPr lang="zh-CN" altLang="en-US" sz="3600" dirty="0">
              <a:solidFill>
                <a:srgbClr val="CC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0814" y="1101566"/>
            <a:ext cx="1607344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788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文本框 78850"/>
          <p:cNvSpPr txBox="1"/>
          <p:nvPr/>
        </p:nvSpPr>
        <p:spPr>
          <a:xfrm>
            <a:off x="629007" y="457261"/>
            <a:ext cx="2280285" cy="5357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猜一猜（</a:t>
            </a: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）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8852" name="Rectangle 4"/>
          <p:cNvSpPr/>
          <p:nvPr/>
        </p:nvSpPr>
        <p:spPr>
          <a:xfrm>
            <a:off x="1190625" y="1148715"/>
            <a:ext cx="4219575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水平最高要数我，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总在最后做总结，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要是有谁忘了我，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话就说个没完了。</a:t>
            </a:r>
            <a:endParaRPr lang="zh-CN" altLang="en-US" sz="3600" b="1" dirty="0">
              <a:solidFill>
                <a:srgbClr val="8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78853" name="Text Box 6"/>
          <p:cNvSpPr txBox="1"/>
          <p:nvPr/>
        </p:nvSpPr>
        <p:spPr>
          <a:xfrm>
            <a:off x="629007" y="3486627"/>
            <a:ext cx="6540461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句号，表示一句话完了之后的停顿。</a:t>
            </a:r>
            <a:endParaRPr lang="zh-CN" altLang="en-US" sz="3600" dirty="0">
              <a:solidFill>
                <a:srgbClr val="CC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0814" y="1101566"/>
            <a:ext cx="1607344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788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47775" y="1364456"/>
            <a:ext cx="3994398" cy="228524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600" b="1" dirty="0"/>
              <a:t>一句末尾用句号，</a:t>
            </a:r>
            <a:endParaRPr lang="zh-CN" altLang="en-US" sz="3600" b="1" dirty="0"/>
          </a:p>
          <a:p>
            <a:r>
              <a:rPr lang="zh-CN" altLang="en-US" sz="3600" b="1" dirty="0"/>
              <a:t>语气平缓调不高。</a:t>
            </a:r>
            <a:endParaRPr lang="zh-CN" altLang="en-US" sz="3600" b="1" dirty="0"/>
          </a:p>
          <a:p>
            <a:r>
              <a:rPr lang="zh-CN" altLang="en-US" sz="3600" b="1" dirty="0"/>
              <a:t>读书见它要停顿，</a:t>
            </a:r>
            <a:endParaRPr lang="zh-CN" altLang="en-US" sz="3600" b="1" dirty="0"/>
          </a:p>
          <a:p>
            <a:r>
              <a:rPr lang="zh-CN" altLang="en-US" sz="3600" b="1" dirty="0"/>
              <a:t>作文断句莫忘掉。</a:t>
            </a:r>
            <a:endParaRPr lang="zh-CN" altLang="en-US" sz="36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49754" y="1459706"/>
            <a:ext cx="1607344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4"/>
          <p:cNvSpPr/>
          <p:nvPr/>
        </p:nvSpPr>
        <p:spPr>
          <a:xfrm>
            <a:off x="1727895" y="1084957"/>
            <a:ext cx="6263580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天空那么高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那么蓝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有时候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我觉得自己很大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大海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蓝蓝的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又宽又远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一只乌鸦口渴了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8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到处找水喝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80899" name="云形标注 80898"/>
          <p:cNvSpPr/>
          <p:nvPr/>
        </p:nvSpPr>
        <p:spPr>
          <a:xfrm>
            <a:off x="1579782" y="366951"/>
            <a:ext cx="1985069" cy="584895"/>
          </a:xfrm>
          <a:prstGeom prst="cloudCallout">
            <a:avLst>
              <a:gd name="adj1" fmla="val -88329"/>
              <a:gd name="adj2" fmla="val 8389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sz="8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80900" name="文本框 80899"/>
          <p:cNvSpPr txBox="1"/>
          <p:nvPr/>
        </p:nvSpPr>
        <p:spPr>
          <a:xfrm>
            <a:off x="2068831" y="417552"/>
            <a:ext cx="1182055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FF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读一读</a:t>
            </a:r>
            <a:endParaRPr lang="zh-CN" altLang="en-US" sz="2700" b="1" dirty="0">
              <a:solidFill>
                <a:srgbClr val="FFFF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PP_MARK_KEY" val="285a283e-ac76-4639-af24-d9eb64822915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1173</Words>
  <Application>WPS 演示</Application>
  <PresentationFormat>全屏显示(16:9)</PresentationFormat>
  <Paragraphs>182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inpin heiti</vt:lpstr>
      <vt:lpstr>黑体</vt:lpstr>
      <vt:lpstr>微软雅黑</vt:lpstr>
      <vt:lpstr>楷体</vt:lpstr>
      <vt:lpstr>Calibri</vt:lpstr>
      <vt:lpstr>Arial Unicode MS</vt:lpstr>
      <vt:lpstr>Xingkai SC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xiegaona</dc:creator>
  <cp:lastModifiedBy>Rocket Girls</cp:lastModifiedBy>
  <cp:revision>68</cp:revision>
  <dcterms:created xsi:type="dcterms:W3CDTF">2020-02-14T00:12:00Z</dcterms:created>
  <dcterms:modified xsi:type="dcterms:W3CDTF">2022-11-29T07:21:26Z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E754C8B5C37F4656813B99681AC873CF</vt:lpwstr>
  </property>
</Properties>
</file>