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264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98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</p:sldIdLst>
  <p:sldSz cx="9144000" cy="5143500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114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2286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3429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02" y="-4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gs" Target="tags/tag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8EE690-51F8-4276-9D7B-9F7F8616193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0287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400"/>
            </a:lvl1pPr>
            <a:lvl2pPr marL="257175" indent="0" algn="ctr">
              <a:buNone/>
              <a:defRPr sz="1100"/>
            </a:lvl2pPr>
            <a:lvl3pPr marL="514350" indent="0" algn="ctr">
              <a:buNone/>
              <a:defRPr sz="1000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1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3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257175" indent="0">
              <a:buNone/>
              <a:defRPr sz="1400"/>
            </a:lvl2pPr>
            <a:lvl3pPr marL="514350" indent="0">
              <a:buNone/>
              <a:defRPr sz="1100"/>
            </a:lvl3pPr>
            <a:lvl4pPr marL="771525" indent="0">
              <a:buNone/>
              <a:defRPr sz="1000"/>
            </a:lvl4pPr>
            <a:lvl5pPr marL="1028700" indent="0">
              <a:buNone/>
              <a:defRPr sz="1000"/>
            </a:lvl5pPr>
            <a:lvl6pPr marL="1285875" indent="0">
              <a:buNone/>
              <a:defRPr sz="1000"/>
            </a:lvl6pPr>
            <a:lvl7pPr marL="1543050" indent="0">
              <a:buNone/>
              <a:defRPr sz="1000"/>
            </a:lvl7pPr>
            <a:lvl8pPr marL="1800225" indent="0">
              <a:buNone/>
              <a:defRPr sz="1000"/>
            </a:lvl8pPr>
            <a:lvl9pPr marL="20574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257175" indent="0">
              <a:buNone/>
              <a:defRPr sz="1400"/>
            </a:lvl2pPr>
            <a:lvl3pPr marL="514350" indent="0">
              <a:buNone/>
              <a:defRPr sz="1100"/>
            </a:lvl3pPr>
            <a:lvl4pPr marL="771525" indent="0">
              <a:buNone/>
              <a:defRPr sz="1000"/>
            </a:lvl4pPr>
            <a:lvl5pPr marL="1028700" indent="0">
              <a:buNone/>
              <a:defRPr sz="1000"/>
            </a:lvl5pPr>
            <a:lvl6pPr marL="1285875" indent="0">
              <a:buNone/>
              <a:defRPr sz="1000"/>
            </a:lvl6pPr>
            <a:lvl7pPr marL="1543050" indent="0">
              <a:buNone/>
              <a:defRPr sz="1000"/>
            </a:lvl7pPr>
            <a:lvl8pPr marL="1800225" indent="0">
              <a:buNone/>
              <a:defRPr sz="1000"/>
            </a:lvl8pPr>
            <a:lvl9pPr marL="20574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800"/>
            </a:lvl2pPr>
            <a:lvl3pPr marL="514350" indent="0">
              <a:buNone/>
              <a:defRPr sz="700"/>
            </a:lvl3pPr>
            <a:lvl4pPr marL="771525" indent="0">
              <a:buNone/>
              <a:defRPr sz="600"/>
            </a:lvl4pPr>
            <a:lvl5pPr marL="1028700" indent="0">
              <a:buNone/>
              <a:defRPr sz="600"/>
            </a:lvl5pPr>
            <a:lvl6pPr marL="1285875" indent="0">
              <a:buNone/>
              <a:defRPr sz="600"/>
            </a:lvl6pPr>
            <a:lvl7pPr marL="1543050" indent="0">
              <a:buNone/>
              <a:defRPr sz="600"/>
            </a:lvl7pPr>
            <a:lvl8pPr marL="1800225" indent="0">
              <a:buNone/>
              <a:defRPr sz="600"/>
            </a:lvl8pPr>
            <a:lvl9pPr marL="2057400" indent="0">
              <a:buNone/>
              <a:defRPr sz="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68580" tIns="34290" rIns="68580" bIns="34290" numCol="1" anchor="t" anchorCtr="0" compatLnSpc="1"/>
          <a:lstStyle>
            <a:lvl1pPr marL="0" indent="0">
              <a:buNone/>
              <a:defRPr sz="1800"/>
            </a:lvl1pPr>
            <a:lvl2pPr marL="257175" indent="0">
              <a:buNone/>
              <a:defRPr sz="1600"/>
            </a:lvl2pPr>
            <a:lvl3pPr marL="514350" indent="0">
              <a:buNone/>
              <a:defRPr sz="1400"/>
            </a:lvl3pPr>
            <a:lvl4pPr marL="771525" indent="0">
              <a:buNone/>
              <a:defRPr sz="1100"/>
            </a:lvl4pPr>
            <a:lvl5pPr marL="1028700" indent="0">
              <a:buNone/>
              <a:defRPr sz="1100"/>
            </a:lvl5pPr>
            <a:lvl6pPr marL="1285875" indent="0">
              <a:buNone/>
              <a:defRPr sz="1100"/>
            </a:lvl6pPr>
            <a:lvl7pPr marL="1543050" indent="0">
              <a:buNone/>
              <a:defRPr sz="1100"/>
            </a:lvl7pPr>
            <a:lvl8pPr marL="1800225" indent="0">
              <a:buNone/>
              <a:defRPr sz="1100"/>
            </a:lvl8pPr>
            <a:lvl9pPr marL="2057400" indent="0">
              <a:buNone/>
              <a:defRPr sz="11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100"/>
            </a:lvl1pPr>
            <a:lvl2pPr marL="257175" indent="0">
              <a:buNone/>
              <a:defRPr sz="1000"/>
            </a:lvl2pPr>
            <a:lvl3pPr marL="514350" indent="0">
              <a:buNone/>
              <a:defRPr sz="900"/>
            </a:lvl3pPr>
            <a:lvl4pPr marL="771525" indent="0">
              <a:buNone/>
              <a:defRPr sz="800"/>
            </a:lvl4pPr>
            <a:lvl5pPr marL="1028700" indent="0">
              <a:buNone/>
              <a:defRPr sz="800"/>
            </a:lvl5pPr>
            <a:lvl6pPr marL="1285875" indent="0">
              <a:buNone/>
              <a:defRPr sz="800"/>
            </a:lvl6pPr>
            <a:lvl7pPr marL="1543050" indent="0">
              <a:buNone/>
              <a:defRPr sz="800"/>
            </a:lvl7pPr>
            <a:lvl8pPr marL="1800225" indent="0">
              <a:buNone/>
              <a:defRPr sz="800"/>
            </a:lvl8pPr>
            <a:lvl9pPr marL="2057400" indent="0">
              <a:buNone/>
              <a:defRPr sz="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>
              <a:defRPr sz="11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algn="ctr">
              <a:defRPr sz="11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numCol="1" anchor="t" anchorCtr="0" compatLnSpc="1"/>
          <a:lstStyle>
            <a:lvl1pPr algn="r">
              <a:defRPr sz="11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31" name="图片 7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039100" y="123825"/>
            <a:ext cx="915988" cy="3603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rtl="0" eaLnBrk="0" fontAlgn="base" hangingPunct="0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rtl="0" eaLnBrk="0" fontAlgn="base" hangingPunct="0"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emf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emf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emf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10244"/>
          <p:cNvSpPr>
            <a:spLocks noTextEdit="1"/>
          </p:cNvSpPr>
          <p:nvPr/>
        </p:nvSpPr>
        <p:spPr>
          <a:xfrm>
            <a:off x="1581150" y="1579563"/>
            <a:ext cx="6107113" cy="92075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41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积累背诵专项复习</a:t>
            </a:r>
            <a:endParaRPr lang="zh-CN" altLang="en-US" sz="41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1" name="图片 10247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700" y="1978025"/>
            <a:ext cx="3144838" cy="2751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 flipH="1">
            <a:off x="273" y="123478"/>
            <a:ext cx="320357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5" name="TextBox 4"/>
          <p:cNvSpPr txBox="1"/>
          <p:nvPr/>
        </p:nvSpPr>
        <p:spPr>
          <a:xfrm>
            <a:off x="-252412" y="123825"/>
            <a:ext cx="37750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语文  一年级  上册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文本框 94215"/>
          <p:cNvSpPr txBox="1"/>
          <p:nvPr/>
        </p:nvSpPr>
        <p:spPr>
          <a:xfrm>
            <a:off x="3436938" y="465138"/>
            <a:ext cx="1985962" cy="11779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大小多少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1126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900"/>
            <a:ext cx="1979613" cy="1465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51288"/>
            <a:ext cx="2051050" cy="1192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0725" y="0"/>
            <a:ext cx="1863725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5150" y="3951288"/>
            <a:ext cx="2228850" cy="1192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>
            <a:off x="4643438" y="1778000"/>
            <a:ext cx="0" cy="23780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212" name="文本框 94211"/>
          <p:cNvSpPr txBox="1"/>
          <p:nvPr/>
        </p:nvSpPr>
        <p:spPr>
          <a:xfrm>
            <a:off x="755650" y="1492250"/>
            <a:ext cx="3725863" cy="13335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一个大，一个小，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一头黄牛一只猫。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4213" name="文本框 94212"/>
          <p:cNvSpPr txBox="1"/>
          <p:nvPr/>
        </p:nvSpPr>
        <p:spPr>
          <a:xfrm>
            <a:off x="755650" y="3003550"/>
            <a:ext cx="3725863" cy="13335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一边多，一边少，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一群鸭子一只鸟。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4214" name="文本框 94213"/>
          <p:cNvSpPr txBox="1"/>
          <p:nvPr/>
        </p:nvSpPr>
        <p:spPr>
          <a:xfrm>
            <a:off x="4806950" y="3003550"/>
            <a:ext cx="3725863" cy="13335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一边多，一边少。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一堆杏子一个桃。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4215" name="文本框 94214"/>
          <p:cNvSpPr txBox="1"/>
          <p:nvPr/>
        </p:nvSpPr>
        <p:spPr>
          <a:xfrm>
            <a:off x="4806950" y="1492250"/>
            <a:ext cx="3725863" cy="13335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一个大，一个小，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一个苹果一颗枣。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4213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  <p:bldP spid="94214" grpId="0"/>
      <p:bldP spid="942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文本框 93187"/>
          <p:cNvSpPr txBox="1"/>
          <p:nvPr/>
        </p:nvSpPr>
        <p:spPr>
          <a:xfrm>
            <a:off x="3563938" y="700088"/>
            <a:ext cx="5335587" cy="42243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五星红旗，我们的国旗。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国歌声中，徐徐升起。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迎风飘扬，多么美丽。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向着国旗，我们立正。</a:t>
            </a:r>
            <a:endParaRPr lang="en-US" altLang="zh-CN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望着国旗，我们敬礼。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2291" name="文本框 93188"/>
          <p:cNvSpPr txBox="1"/>
          <p:nvPr/>
        </p:nvSpPr>
        <p:spPr>
          <a:xfrm>
            <a:off x="2370138" y="50800"/>
            <a:ext cx="1993900" cy="808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楷体" panose="02010609060101010101" pitchFamily="49" charset="-122"/>
              </a:rPr>
              <a:t>升国旗</a:t>
            </a:r>
            <a:endParaRPr lang="zh-CN" altLang="en-US" sz="4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2292" name="文本框 93187"/>
          <p:cNvSpPr txBox="1"/>
          <p:nvPr/>
        </p:nvSpPr>
        <p:spPr>
          <a:xfrm>
            <a:off x="179388" y="1492250"/>
            <a:ext cx="2952750" cy="17303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中国   国旗  五星红旗</a:t>
            </a:r>
            <a:endParaRPr lang="en-US" altLang="zh-CN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3067050" y="987425"/>
            <a:ext cx="46038" cy="41560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文本框 92163"/>
          <p:cNvSpPr txBox="1"/>
          <p:nvPr/>
        </p:nvSpPr>
        <p:spPr>
          <a:xfrm>
            <a:off x="3654425" y="250825"/>
            <a:ext cx="1524000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比尾巴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315" name="文本框 92164"/>
          <p:cNvSpPr txBox="1"/>
          <p:nvPr/>
        </p:nvSpPr>
        <p:spPr>
          <a:xfrm>
            <a:off x="1331913" y="1060450"/>
            <a:ext cx="3725862" cy="13970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谁的尾巴长？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谁的尾巴短？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谁的尾巴好像一把伞？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316" name="文本框 92165"/>
          <p:cNvSpPr txBox="1"/>
          <p:nvPr/>
        </p:nvSpPr>
        <p:spPr>
          <a:xfrm>
            <a:off x="4964113" y="1060450"/>
            <a:ext cx="3725862" cy="13970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谁的尾巴弯？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谁的尾巴扁？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谁的尾巴最好看？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317" name="文本框 92166"/>
          <p:cNvSpPr txBox="1"/>
          <p:nvPr/>
        </p:nvSpPr>
        <p:spPr>
          <a:xfrm>
            <a:off x="5022850" y="3003550"/>
            <a:ext cx="3725863" cy="13970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公鸡的尾巴弯。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鸭子的尾巴扁。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孔雀的尾巴最好看。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318" name="文本框 92167"/>
          <p:cNvSpPr txBox="1"/>
          <p:nvPr/>
        </p:nvSpPr>
        <p:spPr>
          <a:xfrm>
            <a:off x="1331913" y="3003550"/>
            <a:ext cx="3725862" cy="13985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猴子的尾巴长。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兔子的尾巴短。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松鼠的尾巴好像一把伞。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13319" name="图片 1"/>
          <p:cNvPicPr>
            <a:picLocks noChangeAspect="1"/>
          </p:cNvPicPr>
          <p:nvPr/>
        </p:nvPicPr>
        <p:blipFill>
          <a:blip r:embed="rId2"/>
          <a:srcRect r="73004"/>
          <a:stretch>
            <a:fillRect/>
          </a:stretch>
        </p:blipFill>
        <p:spPr>
          <a:xfrm>
            <a:off x="0" y="733425"/>
            <a:ext cx="1214438" cy="969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图片 2"/>
          <p:cNvPicPr>
            <a:picLocks noChangeAspect="1"/>
          </p:cNvPicPr>
          <p:nvPr/>
        </p:nvPicPr>
        <p:blipFill>
          <a:blip r:embed="rId2"/>
          <a:srcRect l="75777" t="-246" r="-2774" b="246"/>
          <a:stretch>
            <a:fillRect/>
          </a:stretch>
        </p:blipFill>
        <p:spPr>
          <a:xfrm>
            <a:off x="95250" y="3217863"/>
            <a:ext cx="1214438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图片 3"/>
          <p:cNvPicPr>
            <a:picLocks noChangeAspect="1"/>
          </p:cNvPicPr>
          <p:nvPr/>
        </p:nvPicPr>
        <p:blipFill>
          <a:blip r:embed="rId2"/>
          <a:srcRect l="38551" t="197" r="34453" b="-197"/>
          <a:stretch>
            <a:fillRect/>
          </a:stretch>
        </p:blipFill>
        <p:spPr>
          <a:xfrm>
            <a:off x="95250" y="1979613"/>
            <a:ext cx="1214438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2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263" y="857250"/>
            <a:ext cx="1214437" cy="1022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3" name="图片 5"/>
          <p:cNvPicPr>
            <a:picLocks noChangeAspect="1"/>
          </p:cNvPicPr>
          <p:nvPr/>
        </p:nvPicPr>
        <p:blipFill>
          <a:blip r:embed="rId4"/>
          <a:srcRect t="8179" r="15540" b="-2"/>
          <a:stretch>
            <a:fillRect/>
          </a:stretch>
        </p:blipFill>
        <p:spPr>
          <a:xfrm>
            <a:off x="7869238" y="3508375"/>
            <a:ext cx="1195387" cy="760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4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7800" y="2274888"/>
            <a:ext cx="892175" cy="9429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>
            <a:off x="4662488" y="1131888"/>
            <a:ext cx="34925" cy="32686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文本框 90115"/>
          <p:cNvSpPr txBox="1"/>
          <p:nvPr/>
        </p:nvSpPr>
        <p:spPr>
          <a:xfrm>
            <a:off x="3924300" y="742950"/>
            <a:ext cx="4895850" cy="42052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下雪啦，下雪啦！</a:t>
            </a:r>
            <a:endParaRPr lang="zh-CN" altLang="en-US" sz="28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雪地里来了一群小画家。</a:t>
            </a:r>
            <a:endParaRPr lang="zh-CN" altLang="en-US" sz="28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小鸡画竹叶，小狗画梅花，</a:t>
            </a:r>
            <a:endParaRPr lang="zh-CN" altLang="en-US" sz="28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小鸭画枫叶，小马画月牙。</a:t>
            </a:r>
            <a:endParaRPr lang="zh-CN" altLang="en-US" sz="28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不用颜料不用笔，</a:t>
            </a:r>
            <a:endParaRPr lang="zh-CN" altLang="en-US" sz="28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几步就成一幅画。</a:t>
            </a:r>
            <a:endParaRPr lang="zh-CN" altLang="en-US" sz="28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青蛙为什么没参加？</a:t>
            </a:r>
            <a:endParaRPr lang="zh-CN" altLang="en-US" sz="28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他在洞里睡着啦。</a:t>
            </a:r>
            <a:endParaRPr lang="zh-CN" altLang="en-US" sz="28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4339" name="文本框 90116"/>
          <p:cNvSpPr txBox="1"/>
          <p:nvPr/>
        </p:nvSpPr>
        <p:spPr>
          <a:xfrm>
            <a:off x="4079875" y="130175"/>
            <a:ext cx="2832100" cy="5302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雪地里的小画家</a:t>
            </a:r>
            <a:endParaRPr lang="zh-CN" altLang="en-US" sz="3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1434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1563688"/>
            <a:ext cx="3527425" cy="2332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矩形 88067"/>
          <p:cNvSpPr>
            <a:spLocks noTextEdit="1"/>
          </p:cNvSpPr>
          <p:nvPr/>
        </p:nvSpPr>
        <p:spPr>
          <a:xfrm>
            <a:off x="1763713" y="1436688"/>
            <a:ext cx="5832475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日积月累诵读</a:t>
            </a:r>
            <a:endParaRPr lang="zh-CN" altLang="en-US" sz="5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文本框 89091"/>
          <p:cNvSpPr txBox="1"/>
          <p:nvPr/>
        </p:nvSpPr>
        <p:spPr>
          <a:xfrm>
            <a:off x="900113" y="-236537"/>
            <a:ext cx="3725862" cy="5129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200000"/>
              </a:lnSpc>
            </a:pPr>
            <a:r>
              <a:rPr lang="zh-CN" altLang="en-US" sz="4400" b="1" dirty="0">
                <a:latin typeface="Arial" panose="020B0604020202020204" pitchFamily="34" charset="0"/>
                <a:ea typeface="楷体" panose="02010609060101010101" pitchFamily="49" charset="-122"/>
              </a:rPr>
              <a:t>    咏鹅</a:t>
            </a:r>
            <a:endParaRPr lang="zh-CN" altLang="en-US" sz="44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[</a:t>
            </a:r>
            <a:r>
              <a:rPr lang="zh-CN" altLang="en-US" sz="2800" b="1" dirty="0">
                <a:latin typeface="宋体" panose="02010600030101010101" pitchFamily="2" charset="-122"/>
              </a:rPr>
              <a:t>唐</a:t>
            </a:r>
            <a:r>
              <a:rPr lang="en-US" altLang="zh-CN" sz="2800" b="1" dirty="0">
                <a:latin typeface="宋体" panose="02010600030101010101" pitchFamily="2" charset="-122"/>
              </a:rPr>
              <a:t>]</a:t>
            </a:r>
            <a:r>
              <a:rPr lang="zh-CN" altLang="en-US" sz="2800" b="1" dirty="0">
                <a:latin typeface="宋体" panose="02010600030101010101" pitchFamily="2" charset="-122"/>
              </a:rPr>
              <a:t>骆宾王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鹅，鹅，鹅，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曲项向天歌。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白毛浮绿水，</a:t>
            </a:r>
            <a:b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</a:b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红掌拨清波。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16387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862013"/>
            <a:ext cx="4714875" cy="3467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文本框 87043"/>
          <p:cNvSpPr txBox="1"/>
          <p:nvPr/>
        </p:nvSpPr>
        <p:spPr>
          <a:xfrm>
            <a:off x="4716463" y="915988"/>
            <a:ext cx="3725862" cy="33274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一年之计在于春，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一日之计在于晨。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一寸光阴一寸金，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寸金难买寸光阴。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17411" name="图片 1"/>
          <p:cNvPicPr>
            <a:picLocks noChangeAspect="1"/>
          </p:cNvPicPr>
          <p:nvPr/>
        </p:nvPicPr>
        <p:blipFill>
          <a:blip r:embed="rId2"/>
          <a:srcRect b="2344"/>
          <a:stretch>
            <a:fillRect/>
          </a:stretch>
        </p:blipFill>
        <p:spPr>
          <a:xfrm>
            <a:off x="0" y="0"/>
            <a:ext cx="4284663" cy="5172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文本框 86019"/>
          <p:cNvSpPr txBox="1"/>
          <p:nvPr/>
        </p:nvSpPr>
        <p:spPr>
          <a:xfrm>
            <a:off x="1139825" y="-92075"/>
            <a:ext cx="2578100" cy="51292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200000"/>
              </a:lnSpc>
            </a:pPr>
            <a:r>
              <a:rPr lang="zh-CN" altLang="en-US" sz="4400" b="1" dirty="0">
                <a:latin typeface="Arial" panose="020B0604020202020204" pitchFamily="34" charset="0"/>
                <a:ea typeface="楷体" panose="02010609060101010101" pitchFamily="49" charset="-122"/>
              </a:rPr>
              <a:t>    悯农</a:t>
            </a:r>
            <a:endParaRPr lang="zh-CN" altLang="en-US" sz="44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[</a:t>
            </a:r>
            <a:r>
              <a:rPr lang="zh-CN" altLang="en-US" sz="2800" b="1" dirty="0">
                <a:latin typeface="宋体" panose="02010600030101010101" pitchFamily="2" charset="-122"/>
              </a:rPr>
              <a:t>唐</a:t>
            </a:r>
            <a:r>
              <a:rPr lang="en-US" altLang="zh-CN" sz="2800" b="1" dirty="0">
                <a:latin typeface="宋体" panose="02010600030101010101" pitchFamily="2" charset="-122"/>
              </a:rPr>
              <a:t>]</a:t>
            </a:r>
            <a:r>
              <a:rPr lang="zh-CN" altLang="en-US" sz="2800" b="1" dirty="0">
                <a:latin typeface="宋体" panose="02010600030101010101" pitchFamily="2" charset="-122"/>
              </a:rPr>
              <a:t>李绅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锄禾日当午，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汗滴禾下土。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谁知盘中餐，</a:t>
            </a:r>
            <a:b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</a:b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粒粒皆辛苦。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18435" name="图片 1"/>
          <p:cNvPicPr>
            <a:picLocks noChangeAspect="1"/>
          </p:cNvPicPr>
          <p:nvPr/>
        </p:nvPicPr>
        <p:blipFill>
          <a:blip r:embed="rId2"/>
          <a:srcRect b="7008"/>
          <a:stretch>
            <a:fillRect/>
          </a:stretch>
        </p:blipFill>
        <p:spPr>
          <a:xfrm>
            <a:off x="4473575" y="846138"/>
            <a:ext cx="4286250" cy="3833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文本框 84995"/>
          <p:cNvSpPr txBox="1"/>
          <p:nvPr/>
        </p:nvSpPr>
        <p:spPr>
          <a:xfrm>
            <a:off x="4859338" y="-36512"/>
            <a:ext cx="3725862" cy="5129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200000"/>
              </a:lnSpc>
            </a:pPr>
            <a:r>
              <a:rPr lang="zh-CN" altLang="en-US" sz="4400" b="1" dirty="0">
                <a:latin typeface="Arial" panose="020B0604020202020204" pitchFamily="34" charset="0"/>
                <a:ea typeface="楷体" panose="02010609060101010101" pitchFamily="49" charset="-122"/>
              </a:rPr>
              <a:t>古朗月行</a:t>
            </a:r>
            <a:endParaRPr lang="zh-CN" altLang="en-US" sz="44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[</a:t>
            </a:r>
            <a:r>
              <a:rPr lang="zh-CN" altLang="en-US" sz="2800" b="1" dirty="0">
                <a:latin typeface="宋体" panose="02010600030101010101" pitchFamily="2" charset="-122"/>
              </a:rPr>
              <a:t>唐</a:t>
            </a:r>
            <a:r>
              <a:rPr lang="en-US" altLang="zh-CN" sz="2800" b="1" dirty="0">
                <a:latin typeface="宋体" panose="02010600030101010101" pitchFamily="2" charset="-122"/>
              </a:rPr>
              <a:t>]</a:t>
            </a:r>
            <a:r>
              <a:rPr lang="zh-CN" altLang="en-US" sz="2800" b="1" dirty="0">
                <a:latin typeface="宋体" panose="02010600030101010101" pitchFamily="2" charset="-122"/>
              </a:rPr>
              <a:t>李白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小时不识月，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呼作白玉盘。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又疑瑶台镜，</a:t>
            </a:r>
            <a:b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</a:b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飞在青云端。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1945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6050"/>
            <a:ext cx="4211638" cy="2824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482" name="Picture 4" descr="G:\PPT母版素材包\绿.jpg"/>
          <p:cNvPicPr>
            <a:picLocks noChangeAspect="1"/>
          </p:cNvPicPr>
          <p:nvPr/>
        </p:nvPicPr>
        <p:blipFill>
          <a:blip r:embed="rId2"/>
          <a:srcRect b="1000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83971"/>
          <p:cNvSpPr txBox="1"/>
          <p:nvPr/>
        </p:nvSpPr>
        <p:spPr>
          <a:xfrm>
            <a:off x="1819275" y="465138"/>
            <a:ext cx="5776913" cy="37623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种瓜得瓜，种豆得豆。</a:t>
            </a:r>
            <a:endParaRPr lang="zh-CN" altLang="en-US" sz="40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前人栽树，后人乘凉。</a:t>
            </a:r>
            <a:endParaRPr lang="zh-CN" altLang="en-US" sz="40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千里之行，始于足下。</a:t>
            </a:r>
            <a:endParaRPr lang="zh-CN" altLang="en-US" sz="40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百尺竿头，更进一步。</a:t>
            </a:r>
            <a:endParaRPr lang="zh-CN" altLang="en-US" sz="40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TextBox 1"/>
          <p:cNvSpPr txBox="1"/>
          <p:nvPr/>
        </p:nvSpPr>
        <p:spPr>
          <a:xfrm>
            <a:off x="868363" y="471488"/>
            <a:ext cx="7521575" cy="42608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同学们，我们一共学习了十一篇需要背诵的课文，它们是</a:t>
            </a:r>
            <a:r>
              <a:rPr lang="zh-CN" altLang="en-US" sz="36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《金木水火土》《对韵歌》《秋天》《小小的船》《江南》《四季》《画》《大小多少》《升国旗》《比尾巴》《雪地里的小画家》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。让我们一起来复习一下这些课文吧！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1506" name="图片 2" descr="C:/Users/ADMINI~1/AppData/Local/Temp/kaimatting_20200301110029/output_20200301110039..pngoutput_20200301110039."/>
          <p:cNvPicPr>
            <a:picLocks noChangeAspect="1"/>
          </p:cNvPicPr>
          <p:nvPr/>
        </p:nvPicPr>
        <p:blipFill>
          <a:blip r:embed="rId2"/>
          <a:srcRect b="187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1"/>
          <p:cNvSpPr txBox="1"/>
          <p:nvPr/>
        </p:nvSpPr>
        <p:spPr>
          <a:xfrm>
            <a:off x="5435600" y="411163"/>
            <a:ext cx="3673475" cy="37020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</a:rPr>
              <a:t>风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</a:rPr>
              <a:t>[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唐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</a:rPr>
              <a:t>]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李峤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解落三秋叶，能开二月花。过江千尺浪，入竹万竿斜。</a:t>
            </a:r>
            <a:endParaRPr lang="zh-CN" altLang="en-US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矩形 82947"/>
          <p:cNvSpPr>
            <a:spLocks noTextEdit="1"/>
          </p:cNvSpPr>
          <p:nvPr/>
        </p:nvSpPr>
        <p:spPr>
          <a:xfrm>
            <a:off x="2124075" y="1419225"/>
            <a:ext cx="5003800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考题练习</a:t>
            </a:r>
            <a:endParaRPr lang="zh-CN" altLang="en-US" sz="5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4" name="Text Box 4"/>
          <p:cNvSpPr txBox="1"/>
          <p:nvPr/>
        </p:nvSpPr>
        <p:spPr>
          <a:xfrm>
            <a:off x="1258888" y="1470025"/>
            <a:ext cx="2455862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远看山有色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3555" name="Text Box 5"/>
          <p:cNvSpPr txBox="1"/>
          <p:nvPr/>
        </p:nvSpPr>
        <p:spPr>
          <a:xfrm>
            <a:off x="5448300" y="2873375"/>
            <a:ext cx="2454275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近听水无声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3556" name="Text Box 6"/>
          <p:cNvSpPr txBox="1"/>
          <p:nvPr/>
        </p:nvSpPr>
        <p:spPr>
          <a:xfrm>
            <a:off x="1258888" y="2181225"/>
            <a:ext cx="2455862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江南可采莲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3557" name="Text Box 7"/>
          <p:cNvSpPr txBox="1"/>
          <p:nvPr/>
        </p:nvSpPr>
        <p:spPr>
          <a:xfrm>
            <a:off x="5448300" y="3559175"/>
            <a:ext cx="2454275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莲叶何田田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3558" name="Text Box 8"/>
          <p:cNvSpPr txBox="1"/>
          <p:nvPr/>
        </p:nvSpPr>
        <p:spPr>
          <a:xfrm>
            <a:off x="1258888" y="2892425"/>
            <a:ext cx="2455862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白毛浮绿水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3559" name="Text Box 9"/>
          <p:cNvSpPr txBox="1"/>
          <p:nvPr/>
        </p:nvSpPr>
        <p:spPr>
          <a:xfrm>
            <a:off x="5448300" y="1471613"/>
            <a:ext cx="2454275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红掌拨清波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3560" name="Text Box 10"/>
          <p:cNvSpPr txBox="1"/>
          <p:nvPr/>
        </p:nvSpPr>
        <p:spPr>
          <a:xfrm>
            <a:off x="1258888" y="3603625"/>
            <a:ext cx="2455862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锄禾日当午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3561" name="Text Box 11"/>
          <p:cNvSpPr txBox="1"/>
          <p:nvPr/>
        </p:nvSpPr>
        <p:spPr>
          <a:xfrm>
            <a:off x="5448300" y="2190750"/>
            <a:ext cx="2454275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汗滴禾下土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cxnSp>
        <p:nvCxnSpPr>
          <p:cNvPr id="101387" name="AutoShape 12"/>
          <p:cNvCxnSpPr>
            <a:endCxn id="23555" idx="1"/>
          </p:cNvCxnSpPr>
          <p:nvPr/>
        </p:nvCxnSpPr>
        <p:spPr>
          <a:xfrm>
            <a:off x="3563938" y="2017713"/>
            <a:ext cx="1884362" cy="1168400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01388" name="AutoShape 13"/>
          <p:cNvCxnSpPr/>
          <p:nvPr/>
        </p:nvCxnSpPr>
        <p:spPr>
          <a:xfrm>
            <a:off x="3587750" y="2576513"/>
            <a:ext cx="1992313" cy="1339850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01389" name="AutoShape 14"/>
          <p:cNvCxnSpPr/>
          <p:nvPr/>
        </p:nvCxnSpPr>
        <p:spPr>
          <a:xfrm flipV="1">
            <a:off x="3563938" y="1968500"/>
            <a:ext cx="2016125" cy="1314450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01390" name="AutoShape 15"/>
          <p:cNvCxnSpPr/>
          <p:nvPr/>
        </p:nvCxnSpPr>
        <p:spPr>
          <a:xfrm flipV="1">
            <a:off x="3600450" y="2576513"/>
            <a:ext cx="1979613" cy="1392237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3566" name="云形标注 101390"/>
          <p:cNvSpPr/>
          <p:nvPr/>
        </p:nvSpPr>
        <p:spPr>
          <a:xfrm>
            <a:off x="2681288" y="444500"/>
            <a:ext cx="2268537" cy="565150"/>
          </a:xfrm>
          <a:prstGeom prst="cloudCallout">
            <a:avLst>
              <a:gd name="adj1" fmla="val -54671"/>
              <a:gd name="adj2" fmla="val 7715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p>
            <a:pPr algn="ctr"/>
            <a:endParaRPr lang="zh-CN" altLang="en-US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3567" name="文本框 101391"/>
          <p:cNvSpPr txBox="1"/>
          <p:nvPr/>
        </p:nvSpPr>
        <p:spPr>
          <a:xfrm>
            <a:off x="3044825" y="411163"/>
            <a:ext cx="1400175" cy="57626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300" b="1" dirty="0">
                <a:solidFill>
                  <a:srgbClr val="FFFF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我会连</a:t>
            </a:r>
            <a:endParaRPr lang="zh-CN" altLang="en-US" sz="3300" b="1" dirty="0">
              <a:solidFill>
                <a:srgbClr val="FFFF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Text Box 4"/>
          <p:cNvSpPr txBox="1"/>
          <p:nvPr/>
        </p:nvSpPr>
        <p:spPr>
          <a:xfrm>
            <a:off x="2124075" y="1168400"/>
            <a:ext cx="106521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一头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4579" name="Text Box 5"/>
          <p:cNvSpPr txBox="1"/>
          <p:nvPr/>
        </p:nvSpPr>
        <p:spPr>
          <a:xfrm>
            <a:off x="5203825" y="2589213"/>
            <a:ext cx="1065213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黄牛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4580" name="Text Box 6"/>
          <p:cNvSpPr txBox="1"/>
          <p:nvPr/>
        </p:nvSpPr>
        <p:spPr>
          <a:xfrm>
            <a:off x="2124075" y="1879600"/>
            <a:ext cx="106521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一群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4581" name="Text Box 7"/>
          <p:cNvSpPr txBox="1"/>
          <p:nvPr/>
        </p:nvSpPr>
        <p:spPr>
          <a:xfrm>
            <a:off x="5235575" y="3311525"/>
            <a:ext cx="106521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鸭子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4582" name="Text Box 8"/>
          <p:cNvSpPr txBox="1"/>
          <p:nvPr/>
        </p:nvSpPr>
        <p:spPr>
          <a:xfrm>
            <a:off x="2124075" y="2589213"/>
            <a:ext cx="1065213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一只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4583" name="Text Box 9"/>
          <p:cNvSpPr txBox="1"/>
          <p:nvPr/>
        </p:nvSpPr>
        <p:spPr>
          <a:xfrm>
            <a:off x="5429250" y="1168400"/>
            <a:ext cx="60166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鸟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4584" name="Text Box 10"/>
          <p:cNvSpPr txBox="1"/>
          <p:nvPr/>
        </p:nvSpPr>
        <p:spPr>
          <a:xfrm>
            <a:off x="2124075" y="3302000"/>
            <a:ext cx="106521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一堆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4585" name="Text Box 11"/>
          <p:cNvSpPr txBox="1"/>
          <p:nvPr/>
        </p:nvSpPr>
        <p:spPr>
          <a:xfrm>
            <a:off x="5203825" y="1879600"/>
            <a:ext cx="106521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杏子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cxnSp>
        <p:nvCxnSpPr>
          <p:cNvPr id="105482" name="AutoShape 12"/>
          <p:cNvCxnSpPr>
            <a:stCxn id="24578" idx="3"/>
            <a:endCxn id="24579" idx="1"/>
          </p:cNvCxnSpPr>
          <p:nvPr/>
        </p:nvCxnSpPr>
        <p:spPr>
          <a:xfrm>
            <a:off x="3189288" y="1479550"/>
            <a:ext cx="2014537" cy="1420813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05484" name="AutoShape 14"/>
          <p:cNvCxnSpPr>
            <a:stCxn id="24582" idx="3"/>
            <a:endCxn id="24583" idx="1"/>
          </p:cNvCxnSpPr>
          <p:nvPr/>
        </p:nvCxnSpPr>
        <p:spPr>
          <a:xfrm flipV="1">
            <a:off x="3189288" y="1479550"/>
            <a:ext cx="2239962" cy="1420813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05485" name="AutoShape 15"/>
          <p:cNvCxnSpPr>
            <a:stCxn id="24584" idx="3"/>
            <a:endCxn id="24585" idx="1"/>
          </p:cNvCxnSpPr>
          <p:nvPr/>
        </p:nvCxnSpPr>
        <p:spPr>
          <a:xfrm flipV="1">
            <a:off x="3189288" y="2190750"/>
            <a:ext cx="2014537" cy="1422400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4" name="AutoShape 13"/>
          <p:cNvCxnSpPr>
            <a:endCxn id="24581" idx="1"/>
          </p:cNvCxnSpPr>
          <p:nvPr/>
        </p:nvCxnSpPr>
        <p:spPr>
          <a:xfrm>
            <a:off x="3132138" y="2228850"/>
            <a:ext cx="2103437" cy="1393825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2" name="Text Box 4"/>
          <p:cNvSpPr txBox="1"/>
          <p:nvPr/>
        </p:nvSpPr>
        <p:spPr>
          <a:xfrm>
            <a:off x="1908175" y="1168400"/>
            <a:ext cx="106521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小鸡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5603" name="Text Box 5"/>
          <p:cNvSpPr txBox="1"/>
          <p:nvPr/>
        </p:nvSpPr>
        <p:spPr>
          <a:xfrm>
            <a:off x="5140325" y="2570163"/>
            <a:ext cx="1065213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梅花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5604" name="Text Box 6"/>
          <p:cNvSpPr txBox="1"/>
          <p:nvPr/>
        </p:nvSpPr>
        <p:spPr>
          <a:xfrm>
            <a:off x="1908175" y="1879600"/>
            <a:ext cx="106521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小马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5605" name="Text Box 7"/>
          <p:cNvSpPr txBox="1"/>
          <p:nvPr/>
        </p:nvSpPr>
        <p:spPr>
          <a:xfrm>
            <a:off x="5162550" y="3327400"/>
            <a:ext cx="106521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竹叶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5606" name="Text Box 8"/>
          <p:cNvSpPr txBox="1"/>
          <p:nvPr/>
        </p:nvSpPr>
        <p:spPr>
          <a:xfrm>
            <a:off x="1908175" y="2589213"/>
            <a:ext cx="1065213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小狗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5607" name="Text Box 9"/>
          <p:cNvSpPr txBox="1"/>
          <p:nvPr/>
        </p:nvSpPr>
        <p:spPr>
          <a:xfrm>
            <a:off x="5162550" y="1274763"/>
            <a:ext cx="1065213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月牙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5608" name="Text Box 10"/>
          <p:cNvSpPr txBox="1"/>
          <p:nvPr/>
        </p:nvSpPr>
        <p:spPr>
          <a:xfrm>
            <a:off x="1908175" y="3302000"/>
            <a:ext cx="106521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小鸭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5609" name="Text Box 11"/>
          <p:cNvSpPr txBox="1"/>
          <p:nvPr/>
        </p:nvSpPr>
        <p:spPr>
          <a:xfrm>
            <a:off x="5140325" y="1922463"/>
            <a:ext cx="1065213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枫叶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cxnSp>
        <p:nvCxnSpPr>
          <p:cNvPr id="107530" name="AutoShape 12"/>
          <p:cNvCxnSpPr/>
          <p:nvPr/>
        </p:nvCxnSpPr>
        <p:spPr>
          <a:xfrm>
            <a:off x="2898775" y="1617663"/>
            <a:ext cx="2393950" cy="1995487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1277" name="AutoShape 13"/>
          <p:cNvCxnSpPr>
            <a:endCxn id="25603" idx="1"/>
          </p:cNvCxnSpPr>
          <p:nvPr/>
        </p:nvCxnSpPr>
        <p:spPr>
          <a:xfrm flipV="1">
            <a:off x="2898775" y="2881313"/>
            <a:ext cx="2241550" cy="22225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07532" name="AutoShape 14"/>
          <p:cNvCxnSpPr/>
          <p:nvPr/>
        </p:nvCxnSpPr>
        <p:spPr>
          <a:xfrm flipV="1">
            <a:off x="2843213" y="1617663"/>
            <a:ext cx="2449512" cy="593725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07533" name="AutoShape 15"/>
          <p:cNvCxnSpPr/>
          <p:nvPr/>
        </p:nvCxnSpPr>
        <p:spPr>
          <a:xfrm flipV="1">
            <a:off x="2916238" y="2355850"/>
            <a:ext cx="2376487" cy="1223963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7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Text Box 4"/>
          <p:cNvSpPr txBox="1"/>
          <p:nvPr/>
        </p:nvSpPr>
        <p:spPr>
          <a:xfrm>
            <a:off x="1835150" y="1168400"/>
            <a:ext cx="152876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小小的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6627" name="Text Box 5"/>
          <p:cNvSpPr txBox="1"/>
          <p:nvPr/>
        </p:nvSpPr>
        <p:spPr>
          <a:xfrm>
            <a:off x="5105400" y="2570163"/>
            <a:ext cx="601663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天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6628" name="Text Box 6"/>
          <p:cNvSpPr txBox="1"/>
          <p:nvPr/>
        </p:nvSpPr>
        <p:spPr>
          <a:xfrm>
            <a:off x="1835150" y="1879600"/>
            <a:ext cx="152876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闪闪的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6629" name="Text Box 7"/>
          <p:cNvSpPr txBox="1"/>
          <p:nvPr/>
        </p:nvSpPr>
        <p:spPr>
          <a:xfrm>
            <a:off x="5159375" y="3327400"/>
            <a:ext cx="106521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船儿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6630" name="Text Box 8"/>
          <p:cNvSpPr txBox="1"/>
          <p:nvPr/>
        </p:nvSpPr>
        <p:spPr>
          <a:xfrm>
            <a:off x="1835150" y="2589213"/>
            <a:ext cx="1528763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弯弯的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6631" name="Text Box 9"/>
          <p:cNvSpPr txBox="1"/>
          <p:nvPr/>
        </p:nvSpPr>
        <p:spPr>
          <a:xfrm>
            <a:off x="5162550" y="1168400"/>
            <a:ext cx="106521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月儿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6632" name="Text Box 10"/>
          <p:cNvSpPr txBox="1"/>
          <p:nvPr/>
        </p:nvSpPr>
        <p:spPr>
          <a:xfrm>
            <a:off x="1835150" y="3302000"/>
            <a:ext cx="152876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蓝蓝的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6633" name="Text Box 11"/>
          <p:cNvSpPr txBox="1"/>
          <p:nvPr/>
        </p:nvSpPr>
        <p:spPr>
          <a:xfrm>
            <a:off x="5105400" y="1922463"/>
            <a:ext cx="1065213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星星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cxnSp>
        <p:nvCxnSpPr>
          <p:cNvPr id="113676" name="AutoShape 12"/>
          <p:cNvCxnSpPr/>
          <p:nvPr/>
        </p:nvCxnSpPr>
        <p:spPr>
          <a:xfrm>
            <a:off x="3276600" y="1538288"/>
            <a:ext cx="2130425" cy="2185987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13677" name="AutoShape 13"/>
          <p:cNvCxnSpPr/>
          <p:nvPr/>
        </p:nvCxnSpPr>
        <p:spPr>
          <a:xfrm>
            <a:off x="3276600" y="2209800"/>
            <a:ext cx="1943100" cy="23813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13678" name="AutoShape 14"/>
          <p:cNvCxnSpPr>
            <a:stCxn id="26630" idx="3"/>
          </p:cNvCxnSpPr>
          <p:nvPr/>
        </p:nvCxnSpPr>
        <p:spPr>
          <a:xfrm flipV="1">
            <a:off x="3363913" y="1573213"/>
            <a:ext cx="1928812" cy="1327150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13679" name="AutoShape 15"/>
          <p:cNvCxnSpPr/>
          <p:nvPr/>
        </p:nvCxnSpPr>
        <p:spPr>
          <a:xfrm flipV="1">
            <a:off x="3248025" y="2900363"/>
            <a:ext cx="1971675" cy="752475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64" name="Text Box 18"/>
          <p:cNvSpPr txBox="1">
            <a:spLocks noChangeArrowheads="1"/>
          </p:cNvSpPr>
          <p:nvPr/>
        </p:nvSpPr>
        <p:spPr bwMode="auto">
          <a:xfrm>
            <a:off x="1341438" y="2859088"/>
            <a:ext cx="9278938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-15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小小的船，小小的船</a:t>
            </a:r>
            <a:endParaRPr kumimoji="0" lang="en-US" altLang="zh-CN" sz="3600" b="1" i="0" u="none" strike="noStrike" kern="1200" cap="none" spc="-15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两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7651" name="组合 1"/>
          <p:cNvGrpSpPr/>
          <p:nvPr/>
        </p:nvGrpSpPr>
        <p:grpSpPr>
          <a:xfrm>
            <a:off x="117475" y="1419225"/>
            <a:ext cx="7546975" cy="647700"/>
            <a:chOff x="35496" y="1707654"/>
            <a:chExt cx="7545976" cy="648072"/>
          </a:xfrm>
        </p:grpSpPr>
        <p:sp>
          <p:nvSpPr>
            <p:cNvPr id="27661" name="Text Box 15"/>
            <p:cNvSpPr txBox="1">
              <a:spLocks noChangeArrowheads="1"/>
            </p:cNvSpPr>
            <p:nvPr/>
          </p:nvSpPr>
          <p:spPr bwMode="auto">
            <a:xfrm>
              <a:off x="35496" y="1707654"/>
              <a:ext cx="7545976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-15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（</a:t>
              </a:r>
              <a:r>
                <a:rPr kumimoji="0" lang="en-US" altLang="zh-CN" sz="3600" b="1" i="0" u="none" strike="noStrike" kern="1200" cap="none" spc="-15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1</a:t>
              </a:r>
              <a:r>
                <a:rPr kumimoji="0" lang="zh-CN" altLang="en-US" sz="3600" b="1" i="0" u="none" strike="noStrike" kern="1200" cap="none" spc="-15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）春   花还   ，人         惊。</a:t>
              </a:r>
              <a:endParaRPr kumimoji="0" lang="zh-CN" altLang="en-US" sz="3600" b="1" i="0" u="none" strike="noStrike" kern="1200" cap="none" spc="-15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7680" name="Picture 5" descr="填充白色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6372" y="1734840"/>
              <a:ext cx="620886" cy="6208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81" name="Picture 6" descr="填充白色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3362" y="1734840"/>
              <a:ext cx="620886" cy="6208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82" name="Picture 7" descr="填充白色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81594" y="1734840"/>
              <a:ext cx="623169" cy="6208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83" name="Picture 23" descr="填充白色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05530" y="1734840"/>
              <a:ext cx="620886" cy="6208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84" name="Picture 24" descr="填充白色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7658" y="1734840"/>
              <a:ext cx="620886" cy="62088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7652" name="组合 2"/>
          <p:cNvGrpSpPr/>
          <p:nvPr/>
        </p:nvGrpSpPr>
        <p:grpSpPr>
          <a:xfrm>
            <a:off x="117475" y="2187575"/>
            <a:ext cx="9567863" cy="644525"/>
            <a:chOff x="117990" y="2188118"/>
            <a:chExt cx="9566578" cy="644478"/>
          </a:xfrm>
        </p:grpSpPr>
        <p:sp>
          <p:nvSpPr>
            <p:cNvPr id="27662" name="Text Box 16"/>
            <p:cNvSpPr txBox="1">
              <a:spLocks noChangeArrowheads="1"/>
            </p:cNvSpPr>
            <p:nvPr/>
          </p:nvSpPr>
          <p:spPr bwMode="auto">
            <a:xfrm>
              <a:off x="117990" y="2188118"/>
              <a:ext cx="9566578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-15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（</a:t>
              </a:r>
              <a:r>
                <a:rPr kumimoji="0" lang="en-US" altLang="zh-CN" sz="3600" b="1" i="0" u="none" strike="noStrike" kern="1200" cap="none" spc="-15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</a:t>
              </a:r>
              <a:r>
                <a:rPr kumimoji="0" lang="zh-CN" altLang="en-US" sz="3600" b="1" i="0" u="none" strike="noStrike" kern="1200" cap="none" spc="-15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）蓝天是      的家，树林是      的家。</a:t>
              </a:r>
              <a:endParaRPr kumimoji="0" lang="zh-CN" altLang="en-US" sz="3600" b="1" i="0" u="none" strike="noStrike" kern="1200" cap="none" spc="-15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7675" name="Picture 4" descr="填充白色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11206" y="2189299"/>
              <a:ext cx="620886" cy="6208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76" name="Picture 8" descr="填充白色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27784" y="2211710"/>
              <a:ext cx="620886" cy="6208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77" name="Picture 9" descr="填充白色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1034" y="2211710"/>
              <a:ext cx="620886" cy="6208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78" name="Picture 10" descr="填充白色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16216" y="2189299"/>
              <a:ext cx="620886" cy="62088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7653" name="Picture 11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6925" y="3076575"/>
            <a:ext cx="620713" cy="620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Picture 12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3076575"/>
            <a:ext cx="623888" cy="620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Picture 13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763" y="3103563"/>
            <a:ext cx="620712" cy="620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6" name="Picture 14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163" y="3867150"/>
            <a:ext cx="620712" cy="622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7" name="Text Box 17"/>
          <p:cNvSpPr txBox="1"/>
          <p:nvPr/>
        </p:nvSpPr>
        <p:spPr>
          <a:xfrm>
            <a:off x="117475" y="2859088"/>
            <a:ext cx="2687638" cy="771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）弯弯的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8" name="Text Box 19"/>
          <p:cNvSpPr txBox="1"/>
          <p:nvPr/>
        </p:nvSpPr>
        <p:spPr>
          <a:xfrm>
            <a:off x="2555875" y="3821113"/>
            <a:ext cx="1065213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尖。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8" name="Text Box 20"/>
          <p:cNvSpPr txBox="1"/>
          <p:nvPr/>
        </p:nvSpPr>
        <p:spPr>
          <a:xfrm>
            <a:off x="2792413" y="3028950"/>
            <a:ext cx="603250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9" name="Text Box 21"/>
          <p:cNvSpPr txBox="1"/>
          <p:nvPr/>
        </p:nvSpPr>
        <p:spPr>
          <a:xfrm>
            <a:off x="3346450" y="3028950"/>
            <a:ext cx="601663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0" name="Text Box 22"/>
          <p:cNvSpPr txBox="1"/>
          <p:nvPr/>
        </p:nvSpPr>
        <p:spPr>
          <a:xfrm>
            <a:off x="1935163" y="3856038"/>
            <a:ext cx="601662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3" name="Text Box 25"/>
          <p:cNvSpPr txBox="1"/>
          <p:nvPr/>
        </p:nvSpPr>
        <p:spPr>
          <a:xfrm>
            <a:off x="8024813" y="3076575"/>
            <a:ext cx="60166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4" name="Text Box 26"/>
          <p:cNvSpPr txBox="1"/>
          <p:nvPr/>
        </p:nvSpPr>
        <p:spPr>
          <a:xfrm>
            <a:off x="1728788" y="1419225"/>
            <a:ext cx="601662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5" name="Text Box 27"/>
          <p:cNvSpPr txBox="1"/>
          <p:nvPr/>
        </p:nvSpPr>
        <p:spPr>
          <a:xfrm>
            <a:off x="3249613" y="1419225"/>
            <a:ext cx="601662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6" name="Text Box 28"/>
          <p:cNvSpPr txBox="1"/>
          <p:nvPr/>
        </p:nvSpPr>
        <p:spPr>
          <a:xfrm>
            <a:off x="4787900" y="1420813"/>
            <a:ext cx="601663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7" name="Text Box 29"/>
          <p:cNvSpPr txBox="1"/>
          <p:nvPr/>
        </p:nvSpPr>
        <p:spPr>
          <a:xfrm>
            <a:off x="5364163" y="1417638"/>
            <a:ext cx="60166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8" name="Text Box 30"/>
          <p:cNvSpPr txBox="1"/>
          <p:nvPr/>
        </p:nvSpPr>
        <p:spPr>
          <a:xfrm>
            <a:off x="5940425" y="1414463"/>
            <a:ext cx="601663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9" name="Text Box 31"/>
          <p:cNvSpPr txBox="1"/>
          <p:nvPr/>
        </p:nvSpPr>
        <p:spPr>
          <a:xfrm>
            <a:off x="2627313" y="2144713"/>
            <a:ext cx="60166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40" name="Text Box 32"/>
          <p:cNvSpPr txBox="1"/>
          <p:nvPr/>
        </p:nvSpPr>
        <p:spPr>
          <a:xfrm>
            <a:off x="3249613" y="2139950"/>
            <a:ext cx="60166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41" name="Text Box 33"/>
          <p:cNvSpPr txBox="1"/>
          <p:nvPr/>
        </p:nvSpPr>
        <p:spPr>
          <a:xfrm>
            <a:off x="6516688" y="2195513"/>
            <a:ext cx="60166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42" name="Text Box 34"/>
          <p:cNvSpPr txBox="1"/>
          <p:nvPr/>
        </p:nvSpPr>
        <p:spPr>
          <a:xfrm>
            <a:off x="7138988" y="2174875"/>
            <a:ext cx="60166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72" name="云形标注 104482"/>
          <p:cNvSpPr/>
          <p:nvPr/>
        </p:nvSpPr>
        <p:spPr>
          <a:xfrm>
            <a:off x="2386013" y="195263"/>
            <a:ext cx="3079750" cy="727075"/>
          </a:xfrm>
          <a:prstGeom prst="cloudCallout">
            <a:avLst>
              <a:gd name="adj1" fmla="val -55181"/>
              <a:gd name="adj2" fmla="val 7847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p>
            <a:pPr algn="ctr"/>
            <a:endParaRPr lang="zh-CN" altLang="en-US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7673" name="文本框 104483"/>
          <p:cNvSpPr txBox="1"/>
          <p:nvPr/>
        </p:nvSpPr>
        <p:spPr>
          <a:xfrm>
            <a:off x="3251200" y="268288"/>
            <a:ext cx="1400175" cy="5746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300" b="1" dirty="0">
                <a:solidFill>
                  <a:srgbClr val="FFFF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我会填</a:t>
            </a:r>
            <a:endParaRPr lang="zh-CN" altLang="en-US" sz="3300" b="1" dirty="0">
              <a:solidFill>
                <a:srgbClr val="FFFF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8" grpId="0"/>
      <p:bldP spid="17429" grpId="0"/>
      <p:bldP spid="17430" grpId="0"/>
      <p:bldP spid="17433" grpId="0"/>
      <p:bldP spid="17434" grpId="0"/>
      <p:bldP spid="17435" grpId="0"/>
      <p:bldP spid="17436" grpId="0"/>
      <p:bldP spid="17437" grpId="0"/>
      <p:bldP spid="17438" grpId="0"/>
      <p:bldP spid="17439" grpId="0"/>
      <p:bldP spid="17440" grpId="0"/>
      <p:bldP spid="17441" grpId="0"/>
      <p:bldP spid="174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5" name="文本框 106499"/>
          <p:cNvSpPr txBox="1">
            <a:spLocks noChangeArrowheads="1"/>
          </p:cNvSpPr>
          <p:nvPr/>
        </p:nvSpPr>
        <p:spPr bwMode="auto">
          <a:xfrm>
            <a:off x="2773363" y="2301875"/>
            <a:ext cx="3959225" cy="272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46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    时      识月，</a:t>
            </a:r>
            <a:endParaRPr kumimoji="0" lang="zh-CN" altLang="en-US" sz="3600" b="1" i="0" u="none" strike="noStrike" kern="1200" cap="none" spc="46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46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呼作    玉盘。</a:t>
            </a:r>
            <a:endParaRPr kumimoji="0" lang="zh-CN" altLang="en-US" sz="3600" b="1" i="0" u="none" strike="noStrike" kern="1200" cap="none" spc="46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46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又疑瑶台镜，</a:t>
            </a:r>
            <a:br>
              <a:rPr kumimoji="0" lang="zh-CN" altLang="en-US" sz="3600" b="1" i="0" u="none" strike="noStrike" kern="1200" cap="none" spc="46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</a:br>
            <a:r>
              <a:rPr kumimoji="0" lang="zh-CN" altLang="en-US" sz="3600" b="1" i="0" u="none" strike="noStrike" kern="1200" cap="none" spc="46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    在青云端。</a:t>
            </a:r>
            <a:endParaRPr kumimoji="0" lang="zh-CN" altLang="en-US" sz="3600" b="1" i="0" u="none" strike="noStrike" kern="1200" cap="none" spc="46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8674" name="文本框 106497"/>
          <p:cNvSpPr txBox="1">
            <a:spLocks noChangeArrowheads="1"/>
          </p:cNvSpPr>
          <p:nvPr/>
        </p:nvSpPr>
        <p:spPr bwMode="auto">
          <a:xfrm>
            <a:off x="2622550" y="284163"/>
            <a:ext cx="459105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46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一年之计在于春，</a:t>
            </a:r>
            <a:endParaRPr kumimoji="0" lang="zh-CN" altLang="en-US" sz="3600" b="1" i="0" u="none" strike="noStrike" kern="1200" cap="none" spc="46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46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      之计在于晨。</a:t>
            </a:r>
            <a:endParaRPr kumimoji="0" lang="zh-CN" altLang="en-US" sz="3600" b="1" i="0" u="none" strike="noStrike" kern="1200" cap="none" spc="46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8676" name="组合 1"/>
          <p:cNvGrpSpPr/>
          <p:nvPr/>
        </p:nvGrpSpPr>
        <p:grpSpPr>
          <a:xfrm>
            <a:off x="2555875" y="1008063"/>
            <a:ext cx="1220788" cy="627062"/>
            <a:chOff x="2722169" y="1511705"/>
            <a:chExt cx="1220264" cy="627997"/>
          </a:xfrm>
        </p:grpSpPr>
        <p:pic>
          <p:nvPicPr>
            <p:cNvPr id="28687" name="Picture 9" descr="填充白色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22169" y="1511706"/>
              <a:ext cx="625695" cy="6279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88" name="Picture 9" descr="填充白色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14439" y="1511705"/>
              <a:ext cx="627994" cy="62799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8677" name="Picture 24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563" y="2403475"/>
            <a:ext cx="625475" cy="625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15" name="文本框 106514"/>
          <p:cNvSpPr txBox="1"/>
          <p:nvPr/>
        </p:nvSpPr>
        <p:spPr>
          <a:xfrm>
            <a:off x="2700338" y="2403475"/>
            <a:ext cx="601662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小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28679" name="Picture 24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2403475"/>
            <a:ext cx="625475" cy="625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17" name="文本框 106516"/>
          <p:cNvSpPr txBox="1"/>
          <p:nvPr/>
        </p:nvSpPr>
        <p:spPr>
          <a:xfrm>
            <a:off x="4373563" y="2355850"/>
            <a:ext cx="485775" cy="623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不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28681" name="Picture 24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0650" y="3038475"/>
            <a:ext cx="627063" cy="627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2" name="Picture 24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238" y="4227513"/>
            <a:ext cx="695325" cy="696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21" name="文本框 106520"/>
          <p:cNvSpPr txBox="1"/>
          <p:nvPr/>
        </p:nvSpPr>
        <p:spPr>
          <a:xfrm>
            <a:off x="3924300" y="3003550"/>
            <a:ext cx="60166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白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06522" name="文本框 106521"/>
          <p:cNvSpPr txBox="1"/>
          <p:nvPr/>
        </p:nvSpPr>
        <p:spPr>
          <a:xfrm>
            <a:off x="2771775" y="4264025"/>
            <a:ext cx="60166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飞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06510" name="文本框 106509"/>
          <p:cNvSpPr txBox="1"/>
          <p:nvPr/>
        </p:nvSpPr>
        <p:spPr>
          <a:xfrm>
            <a:off x="2582863" y="993775"/>
            <a:ext cx="601662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06512" name="文本框 106511"/>
          <p:cNvSpPr txBox="1"/>
          <p:nvPr/>
        </p:nvSpPr>
        <p:spPr>
          <a:xfrm>
            <a:off x="3178175" y="993775"/>
            <a:ext cx="60166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日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5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5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6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6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652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6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15" grpId="0"/>
      <p:bldP spid="106517" grpId="0"/>
      <p:bldP spid="1065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9698" name="Picture 24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375" y="842963"/>
            <a:ext cx="625475" cy="62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Picture 24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830263"/>
            <a:ext cx="625475" cy="625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Picture 24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874838"/>
            <a:ext cx="625475" cy="625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Picture 24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713" y="1851025"/>
            <a:ext cx="625475" cy="627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2" name="Picture 24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513" y="3076575"/>
            <a:ext cx="625475" cy="625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3" name="Picture 24" descr="填充白色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3288" y="3076575"/>
            <a:ext cx="625475" cy="625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Text Box 15"/>
          <p:cNvSpPr txBox="1"/>
          <p:nvPr/>
        </p:nvSpPr>
        <p:spPr>
          <a:xfrm>
            <a:off x="495300" y="463550"/>
            <a:ext cx="7964488" cy="3394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）云对   </a:t>
            </a:r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，雪对风。   对树，</a:t>
            </a:r>
            <a:endParaRPr lang="en-US" altLang="zh-CN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600" b="1" dirty="0">
                <a:latin typeface="Arial" panose="020B0604020202020204" pitchFamily="34" charset="0"/>
                <a:ea typeface="楷体" panose="02010609060101010101" pitchFamily="49" charset="-122"/>
              </a:rPr>
              <a:t>     </a:t>
            </a:r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对      。</a:t>
            </a:r>
            <a:endParaRPr lang="en-US" altLang="zh-CN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）山清对      ，柳绿对桃红。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7" name="Text Box 29"/>
          <p:cNvSpPr txBox="1"/>
          <p:nvPr/>
        </p:nvSpPr>
        <p:spPr>
          <a:xfrm>
            <a:off x="5789613" y="1657350"/>
            <a:ext cx="138112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9" name="Text Box 31"/>
          <p:cNvSpPr txBox="1"/>
          <p:nvPr/>
        </p:nvSpPr>
        <p:spPr>
          <a:xfrm>
            <a:off x="4100513" y="3073400"/>
            <a:ext cx="60166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40" name="Text Box 32"/>
          <p:cNvSpPr txBox="1"/>
          <p:nvPr/>
        </p:nvSpPr>
        <p:spPr>
          <a:xfrm>
            <a:off x="4694238" y="3078163"/>
            <a:ext cx="601662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秀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665" name="文本框 111664"/>
          <p:cNvSpPr txBox="1"/>
          <p:nvPr/>
        </p:nvSpPr>
        <p:spPr>
          <a:xfrm>
            <a:off x="3635375" y="822325"/>
            <a:ext cx="60166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667" name="文本框 111666"/>
          <p:cNvSpPr txBox="1"/>
          <p:nvPr/>
        </p:nvSpPr>
        <p:spPr>
          <a:xfrm>
            <a:off x="550863" y="1849438"/>
            <a:ext cx="60166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鸟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11668" name="文本框 111667"/>
          <p:cNvSpPr txBox="1"/>
          <p:nvPr/>
        </p:nvSpPr>
        <p:spPr>
          <a:xfrm>
            <a:off x="1763713" y="1851025"/>
            <a:ext cx="601662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虫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00788" y="817563"/>
            <a:ext cx="60166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花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7" grpId="0"/>
      <p:bldP spid="17439" grpId="0"/>
      <p:bldP spid="17440" grpId="0"/>
      <p:bldP spid="111665" grpId="0"/>
      <p:bldP spid="111667" grpId="0"/>
      <p:bldP spid="111668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611188" y="1058863"/>
            <a:ext cx="8208963" cy="372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-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en-US" altLang="zh-CN" sz="3600" b="1" i="0" u="none" strike="noStrike" kern="1200" cap="none" spc="-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-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不久，有花有草的地方，花更（红 绿）了，草更（红 绿）了。</a:t>
            </a:r>
            <a:endParaRPr kumimoji="0" lang="en-US" altLang="zh-CN" sz="3600" b="1" i="0" u="none" strike="noStrike" kern="1200" cap="none" spc="-20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-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</a:t>
            </a:r>
            <a:r>
              <a:rPr kumimoji="0" lang="en-US" altLang="zh-CN" sz="3600" b="1" i="0" u="none" strike="noStrike" kern="1200" cap="none" spc="-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-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我自己穿衣服的时候，我觉得自己很（大 小）。</a:t>
            </a:r>
            <a:endParaRPr kumimoji="0" lang="en-US" altLang="zh-CN" sz="3600" b="1" i="0" u="none" strike="noStrike" kern="1200" cap="none" spc="-20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-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</a:t>
            </a:r>
            <a:r>
              <a:rPr kumimoji="0" lang="en-US" altLang="zh-CN" sz="3600" b="1" i="0" u="none" strike="noStrike" kern="1200" cap="none" spc="-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</a:t>
            </a:r>
            <a:r>
              <a:rPr kumimoji="0" lang="zh-CN" altLang="en-US" sz="3600" b="1" i="0" u="none" strike="noStrike" kern="1200" cap="none" spc="-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我听到雷声喊妈妈的时候，我觉得自己很（大 小）。</a:t>
            </a:r>
            <a:endParaRPr kumimoji="0" lang="zh-CN" altLang="en-US" sz="3600" b="1" i="0" u="none" strike="noStrike" kern="1200" cap="none" spc="-20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7807325" y="1273175"/>
            <a:ext cx="652463" cy="6858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0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4351338" y="1741488"/>
            <a:ext cx="652462" cy="6858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0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1470025" y="3001963"/>
            <a:ext cx="654050" cy="6842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0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3054350" y="4225925"/>
            <a:ext cx="654050" cy="6858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0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7" name="云形标注 102409"/>
          <p:cNvSpPr/>
          <p:nvPr/>
        </p:nvSpPr>
        <p:spPr>
          <a:xfrm>
            <a:off x="2501900" y="123825"/>
            <a:ext cx="3079750" cy="727075"/>
          </a:xfrm>
          <a:prstGeom prst="cloudCallout">
            <a:avLst>
              <a:gd name="adj1" fmla="val -55181"/>
              <a:gd name="adj2" fmla="val 7847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p>
            <a:pPr algn="ctr"/>
            <a:endParaRPr lang="zh-CN" altLang="en-US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30728" name="文本框 102410"/>
          <p:cNvSpPr txBox="1"/>
          <p:nvPr/>
        </p:nvSpPr>
        <p:spPr>
          <a:xfrm>
            <a:off x="3203575" y="231775"/>
            <a:ext cx="1400175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300" b="1" dirty="0">
                <a:solidFill>
                  <a:srgbClr val="FFFF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我会选</a:t>
            </a:r>
            <a:endParaRPr lang="zh-CN" altLang="en-US" sz="3300" b="1" dirty="0">
              <a:solidFill>
                <a:srgbClr val="FFFF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19" grpId="0"/>
      <p:bldP spid="13320" grpId="0"/>
      <p:bldP spid="133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云形标注 3083"/>
          <p:cNvSpPr/>
          <p:nvPr/>
        </p:nvSpPr>
        <p:spPr>
          <a:xfrm>
            <a:off x="127000" y="446088"/>
            <a:ext cx="2482850" cy="781050"/>
          </a:xfrm>
          <a:prstGeom prst="cloudCallout">
            <a:avLst>
              <a:gd name="adj1" fmla="val 46310"/>
              <a:gd name="adj2" fmla="val 11890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p>
            <a:pPr algn="ctr"/>
            <a:endParaRPr lang="zh-CN" altLang="en-US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099" name="文本框 3084"/>
          <p:cNvSpPr txBox="1"/>
          <p:nvPr/>
        </p:nvSpPr>
        <p:spPr>
          <a:xfrm>
            <a:off x="538163" y="619125"/>
            <a:ext cx="1677987" cy="4381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我来背一背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100" name="文本框 3085"/>
          <p:cNvSpPr txBox="1"/>
          <p:nvPr/>
        </p:nvSpPr>
        <p:spPr>
          <a:xfrm>
            <a:off x="1619250" y="915988"/>
            <a:ext cx="6337300" cy="27273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金木水火土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一二三四五，金木水火土。</a:t>
            </a:r>
            <a:endParaRPr lang="en-US" altLang="zh-CN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天地分上下，日月照今古。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410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3913188"/>
            <a:ext cx="7583488" cy="1184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746" name="Text Box 2"/>
          <p:cNvSpPr txBox="1"/>
          <p:nvPr/>
        </p:nvSpPr>
        <p:spPr>
          <a:xfrm>
            <a:off x="468313" y="646113"/>
            <a:ext cx="8280400" cy="40576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小娃娃捡起小小的海螺和贝壳，穿成（金色 彩色）的项链，挂在胸前。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快活的脚印落在沙滩上，穿成（金色 彩色）的项链，挂在大海胸前。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3</a:t>
            </a:r>
            <a:r>
              <a:rPr lang="en-US" altLang="zh-CN" sz="3600" b="1" dirty="0">
                <a:latin typeface="Arial" panose="020B0604020202020204" pitchFamily="34" charset="0"/>
                <a:ea typeface="楷体" panose="02010609060101010101" pitchFamily="49" charset="-122"/>
              </a:rPr>
              <a:t>.</a:t>
            </a:r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公鸡的尾巴（弯 扁），（鸭子 </a:t>
            </a:r>
            <a:endParaRPr lang="en-US" altLang="zh-CN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孔雀）的尾巴最好看。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427" name="Text Box 3"/>
          <p:cNvSpPr txBox="1"/>
          <p:nvPr/>
        </p:nvSpPr>
        <p:spPr>
          <a:xfrm>
            <a:off x="3276600" y="1589088"/>
            <a:ext cx="54133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1090613" y="2870200"/>
            <a:ext cx="601662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4500563" y="3494088"/>
            <a:ext cx="60166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611188" y="4181475"/>
            <a:ext cx="60166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/>
      <p:bldP spid="14340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122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100356"/>
          <p:cNvSpPr txBox="1"/>
          <p:nvPr/>
        </p:nvSpPr>
        <p:spPr>
          <a:xfrm>
            <a:off x="3492500" y="-92075"/>
            <a:ext cx="2735263" cy="50990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20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对韵歌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云对雨，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雪对风。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花对树，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鸟对虫。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山清对水秀，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柳绿对桃红。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0"/>
            <a:ext cx="9131300" cy="515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99331"/>
          <p:cNvSpPr txBox="1"/>
          <p:nvPr/>
        </p:nvSpPr>
        <p:spPr>
          <a:xfrm>
            <a:off x="539750" y="225425"/>
            <a:ext cx="8280400" cy="4722813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                                秋天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      天气凉了，树叶黄了，一片片叶子从树上落下来。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      天空那么蓝，那么高。一群大雁往南飞，一会儿排成个“人”字，一会儿排成个“一”字。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      啊！秋天来了！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462"/>
            <a:ext cx="9144000" cy="5160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98308"/>
          <p:cNvSpPr txBox="1"/>
          <p:nvPr/>
        </p:nvSpPr>
        <p:spPr>
          <a:xfrm>
            <a:off x="179388" y="296863"/>
            <a:ext cx="6842125" cy="4003675"/>
          </a:xfrm>
          <a:prstGeom prst="rect">
            <a:avLst/>
          </a:prstGeom>
          <a:solidFill>
            <a:schemeClr val="bg1">
              <a:alpha val="72156"/>
            </a:schemeClr>
          </a:solidFill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小小的船</a:t>
            </a:r>
            <a:endParaRPr lang="en-US" altLang="zh-CN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     </a:t>
            </a: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弯弯的月儿小小的船，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      小小的船儿两头尖。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      我在小小的船里坐，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      只看见闪闪的星星蓝蓝的天。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文本框 97283"/>
          <p:cNvSpPr txBox="1"/>
          <p:nvPr/>
        </p:nvSpPr>
        <p:spPr>
          <a:xfrm>
            <a:off x="3419475" y="1128713"/>
            <a:ext cx="5545138" cy="31718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江南可采莲，莲叶何田田。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鱼戏莲叶间。鱼戏莲叶东，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鱼戏莲叶西，鱼戏莲叶南，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鱼戏莲叶北。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8195" name="文本框 97284"/>
          <p:cNvSpPr txBox="1"/>
          <p:nvPr/>
        </p:nvSpPr>
        <p:spPr>
          <a:xfrm>
            <a:off x="5218113" y="195263"/>
            <a:ext cx="1797050" cy="12509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江南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993366"/>
                </a:solidFill>
                <a:latin typeface="Arial" panose="020B0604020202020204" pitchFamily="34" charset="0"/>
              </a:rPr>
              <a:t>汉乐府</a:t>
            </a:r>
            <a:endParaRPr lang="zh-CN" altLang="en-US" sz="2800" b="1" dirty="0">
              <a:solidFill>
                <a:srgbClr val="993366"/>
              </a:solidFill>
              <a:latin typeface="Arial" panose="020B0604020202020204" pitchFamily="34" charset="0"/>
            </a:endParaRPr>
          </a:p>
        </p:txBody>
      </p:sp>
      <p:pic>
        <p:nvPicPr>
          <p:cNvPr id="819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35125"/>
            <a:ext cx="3138488" cy="2174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文本框 96259"/>
          <p:cNvSpPr txBox="1"/>
          <p:nvPr/>
        </p:nvSpPr>
        <p:spPr>
          <a:xfrm>
            <a:off x="3876675" y="317500"/>
            <a:ext cx="1062038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 algn="ctr"/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四季</a:t>
            </a:r>
            <a:endParaRPr lang="zh-CN" altLang="en-US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921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5463"/>
            <a:ext cx="1476375" cy="126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625" y="155575"/>
            <a:ext cx="2143125" cy="183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22638"/>
            <a:ext cx="1681163" cy="1319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3650" y="2895600"/>
            <a:ext cx="1530350" cy="1501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文本框 96260"/>
          <p:cNvSpPr txBox="1"/>
          <p:nvPr/>
        </p:nvSpPr>
        <p:spPr>
          <a:xfrm>
            <a:off x="1476375" y="915988"/>
            <a:ext cx="3725863" cy="1997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草芽尖尖，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他对小鸟说：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“我是春天。”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224" name="文本框 96263"/>
          <p:cNvSpPr txBox="1"/>
          <p:nvPr/>
        </p:nvSpPr>
        <p:spPr>
          <a:xfrm>
            <a:off x="1476375" y="2808288"/>
            <a:ext cx="3725863" cy="1997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谷穗弯弯，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他鞠着躬说：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“我是秋天。”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225" name="文本框 96261"/>
          <p:cNvSpPr txBox="1"/>
          <p:nvPr/>
        </p:nvSpPr>
        <p:spPr>
          <a:xfrm>
            <a:off x="4733925" y="915988"/>
            <a:ext cx="3725863" cy="1997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荷叶圆圆，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他对青蛙说：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“我是夏天。”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226" name="文本框 96262"/>
          <p:cNvSpPr txBox="1"/>
          <p:nvPr/>
        </p:nvSpPr>
        <p:spPr>
          <a:xfrm>
            <a:off x="4733925" y="2752725"/>
            <a:ext cx="3725863" cy="1997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雪人大肚子一挺，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他顽皮地说：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“我就是冬天。”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文本框 95235"/>
          <p:cNvSpPr txBox="1"/>
          <p:nvPr/>
        </p:nvSpPr>
        <p:spPr>
          <a:xfrm>
            <a:off x="827088" y="61913"/>
            <a:ext cx="3725862" cy="45259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200000"/>
              </a:lnSpc>
            </a:pPr>
            <a:r>
              <a:rPr lang="zh-CN" altLang="en-US" sz="4400" b="1" dirty="0">
                <a:latin typeface="Arial" panose="020B0604020202020204" pitchFamily="34" charset="0"/>
                <a:ea typeface="楷体" panose="02010609060101010101" pitchFamily="49" charset="-122"/>
              </a:rPr>
              <a:t>     画</a:t>
            </a:r>
            <a:endParaRPr lang="zh-CN" altLang="en-US" sz="44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远看山有色，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近听水无声。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春去花还在，</a:t>
            </a:r>
            <a:b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</a:br>
            <a:r>
              <a:rPr lang="zh-CN" altLang="en-US" sz="3600" b="1" dirty="0">
                <a:solidFill>
                  <a:srgbClr val="99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人来鸟不惊。</a:t>
            </a:r>
            <a:endParaRPr lang="zh-CN" altLang="en-US" sz="3600" b="1" dirty="0">
              <a:solidFill>
                <a:srgbClr val="99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1024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912813"/>
            <a:ext cx="4284663" cy="3324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.xml><?xml version="1.0" encoding="utf-8"?>
<p:tagLst xmlns:p="http://schemas.openxmlformats.org/presentationml/2006/main">
  <p:tag name="KSO_WPP_MARK_KEY" val="63aee6ae-360d-40cc-b2fc-a2a6e6299d58"/>
  <p:tag name="COMMONDATA" val="eyJoZGlkIjoiMDUzMmRhYzhkNzM3Y2ZlODExZjhhYzliMDJjYzA0ZGI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1608</Words>
  <Application>WPS 演示</Application>
  <PresentationFormat>全屏显示(16:9)</PresentationFormat>
  <Paragraphs>320</Paragraphs>
  <Slides>30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黑体</vt:lpstr>
      <vt:lpstr>楷体</vt:lpstr>
      <vt:lpstr>Xingkai SC</vt:lpstr>
      <vt:lpstr>Segoe Print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Rocket Girls</cp:lastModifiedBy>
  <cp:revision>55</cp:revision>
  <dcterms:created xsi:type="dcterms:W3CDTF">2020-02-29T09:52:29Z</dcterms:created>
  <dcterms:modified xsi:type="dcterms:W3CDTF">2022-11-29T07:23:49Z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5C482FB9800740B6B4181A91CAB666BA</vt:lpwstr>
  </property>
</Properties>
</file>