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66" r:id="rId5"/>
    <p:sldId id="467" r:id="rId6"/>
    <p:sldId id="468" r:id="rId7"/>
    <p:sldId id="469" r:id="rId8"/>
    <p:sldId id="470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479" r:id="rId18"/>
    <p:sldId id="480" r:id="rId19"/>
    <p:sldId id="481" r:id="rId20"/>
    <p:sldId id="482" r:id="rId21"/>
    <p:sldId id="483" r:id="rId22"/>
    <p:sldId id="484" r:id="rId23"/>
    <p:sldId id="485" r:id="rId24"/>
    <p:sldId id="486" r:id="rId25"/>
    <p:sldId id="487" r:id="rId26"/>
    <p:sldId id="497" r:id="rId27"/>
    <p:sldId id="498" r:id="rId28"/>
    <p:sldId id="488" r:id="rId29"/>
    <p:sldId id="489" r:id="rId30"/>
    <p:sldId id="499" r:id="rId31"/>
    <p:sldId id="491" r:id="rId32"/>
    <p:sldId id="500" r:id="rId33"/>
    <p:sldId id="492" r:id="rId34"/>
    <p:sldId id="493" r:id="rId35"/>
    <p:sldId id="494" r:id="rId36"/>
    <p:sldId id="501" r:id="rId37"/>
    <p:sldId id="495" r:id="rId38"/>
    <p:sldId id="502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" initials="X" lastIdx="1" clrIdx="0"/>
  <p:cmAuthor id="2" name="SWJ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89" autoAdjust="0"/>
  </p:normalViewPr>
  <p:slideViewPr>
    <p:cSldViewPr showGuides="1">
      <p:cViewPr>
        <p:scale>
          <a:sx n="100" d="100"/>
          <a:sy n="100" d="100"/>
        </p:scale>
        <p:origin x="-702" y="-3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5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1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rgbClr val="00B0F0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05-.png"/>
          <p:cNvPicPr>
            <a:picLocks noChangeAspect="1"/>
          </p:cNvPicPr>
          <p:nvPr userDrawn="1"/>
        </p:nvPicPr>
        <p:blipFill>
          <a:blip r:embed="rId2"/>
          <a:srcRect t="-16678"/>
          <a:stretch>
            <a:fillRect/>
          </a:stretch>
        </p:blipFill>
        <p:spPr>
          <a:xfrm>
            <a:off x="0" y="4442223"/>
            <a:ext cx="9144000" cy="7012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6" descr="C:\Users\Administrator\Desktop\05----.png"/>
          <p:cNvPicPr>
            <a:picLocks noChangeAspect="1"/>
          </p:cNvPicPr>
          <p:nvPr userDrawn="1"/>
        </p:nvPicPr>
        <p:blipFill>
          <a:blip r:embed="rId3"/>
          <a:srcRect l="30554" t="19669"/>
          <a:stretch>
            <a:fillRect/>
          </a:stretch>
        </p:blipFill>
        <p:spPr>
          <a:xfrm>
            <a:off x="0" y="1"/>
            <a:ext cx="1256110" cy="1327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00"/>
            </a:lvl1pPr>
            <a:lvl2pPr marL="257175" indent="0">
              <a:buNone/>
              <a:defRPr sz="1000"/>
            </a:lvl2pPr>
            <a:lvl3pPr marL="514350" indent="0">
              <a:buNone/>
              <a:defRPr sz="900"/>
            </a:lvl3pPr>
            <a:lvl4pPr marL="771525" indent="0">
              <a:buNone/>
              <a:defRPr sz="800"/>
            </a:lvl4pPr>
            <a:lvl5pPr marL="1028700" indent="0">
              <a:buNone/>
              <a:defRPr sz="800"/>
            </a:lvl5pPr>
            <a:lvl6pPr marL="1285875" indent="0">
              <a:buNone/>
              <a:defRPr sz="800"/>
            </a:lvl6pPr>
            <a:lvl7pPr marL="1543050" indent="0">
              <a:buNone/>
              <a:defRPr sz="800"/>
            </a:lvl7pPr>
            <a:lvl8pPr marL="1800225" indent="0">
              <a:buNone/>
              <a:defRPr sz="800"/>
            </a:lvl8pPr>
            <a:lvl9pPr marL="20574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>
              <a:defRPr sz="11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algn="ctr">
              <a:defRPr sz="11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algn="r">
              <a:defRPr sz="11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7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GIF"/><Relationship Id="rId2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GIF"/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image" Target="../media/image8.emf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0244"/>
          <p:cNvSpPr>
            <a:spLocks noTextEdit="1"/>
          </p:cNvSpPr>
          <p:nvPr/>
        </p:nvSpPr>
        <p:spPr>
          <a:xfrm>
            <a:off x="1581150" y="1651396"/>
            <a:ext cx="6106716" cy="92035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100" b="1" dirty="0" smtClean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阅读指导专项</a:t>
            </a:r>
            <a:r>
              <a:rPr lang="zh-CN" altLang="en-US" sz="4100" b="1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复习</a:t>
            </a:r>
            <a:endParaRPr lang="zh-CN" altLang="en-US" sz="4100" b="1" dirty="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图片 1024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0098" y="1977629"/>
            <a:ext cx="3144440" cy="27515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-252536" y="92869"/>
            <a:ext cx="372922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语文  一年级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15"/>
          <p:cNvSpPr txBox="1"/>
          <p:nvPr/>
        </p:nvSpPr>
        <p:spPr>
          <a:xfrm>
            <a:off x="358507" y="856942"/>
            <a:ext cx="8596706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花还（  ），人（  ）鸟（  ）惊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4" name="Text Box 26"/>
          <p:cNvSpPr txBox="1"/>
          <p:nvPr/>
        </p:nvSpPr>
        <p:spPr>
          <a:xfrm>
            <a:off x="3394168" y="987574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5" name="Text Box 27"/>
          <p:cNvSpPr txBox="1"/>
          <p:nvPr/>
        </p:nvSpPr>
        <p:spPr>
          <a:xfrm>
            <a:off x="5626416" y="1028308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6" name="Text Box 28"/>
          <p:cNvSpPr txBox="1"/>
          <p:nvPr/>
        </p:nvSpPr>
        <p:spPr>
          <a:xfrm>
            <a:off x="7930672" y="102062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8" name="Text Box 30"/>
          <p:cNvSpPr txBox="1"/>
          <p:nvPr/>
        </p:nvSpPr>
        <p:spPr>
          <a:xfrm>
            <a:off x="1305936" y="180448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Text Box 15"/>
          <p:cNvSpPr txBox="1"/>
          <p:nvPr/>
        </p:nvSpPr>
        <p:spPr>
          <a:xfrm>
            <a:off x="358507" y="2567327"/>
            <a:ext cx="8173934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这首诗写的是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____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景色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首诗是一则谜语，谜底是画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738" name="Text Box 26"/>
          <p:cNvSpPr txBox="1"/>
          <p:nvPr/>
        </p:nvSpPr>
        <p:spPr>
          <a:xfrm>
            <a:off x="7262229" y="3532678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739" name="Text Box 27"/>
          <p:cNvSpPr txBox="1"/>
          <p:nvPr/>
        </p:nvSpPr>
        <p:spPr>
          <a:xfrm>
            <a:off x="5446135" y="271576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4" grpId="0"/>
      <p:bldP spid="17435" grpId="0"/>
      <p:bldP spid="17436" grpId="0"/>
      <p:bldP spid="17438" grpId="0"/>
      <p:bldP spid="115738" grpId="0"/>
      <p:bldP spid="1157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/>
          <p:nvPr/>
        </p:nvSpPr>
        <p:spPr>
          <a:xfrm>
            <a:off x="1187624" y="1543050"/>
            <a:ext cx="3725466" cy="11726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一个大，一个小，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一头黄牛一只猫。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13" name="Text Box 5"/>
          <p:cNvSpPr txBox="1"/>
          <p:nvPr/>
        </p:nvSpPr>
        <p:spPr>
          <a:xfrm>
            <a:off x="1187624" y="2801448"/>
            <a:ext cx="3725466" cy="11726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一边多，一边少，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一群鸭子一只鸟。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14" name="Text Box 6"/>
          <p:cNvSpPr txBox="1"/>
          <p:nvPr/>
        </p:nvSpPr>
        <p:spPr>
          <a:xfrm>
            <a:off x="4730354" y="2807970"/>
            <a:ext cx="3725465" cy="11726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一边多，一边少。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一堆杏子一个桃。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15" name="Text Box 7"/>
          <p:cNvSpPr txBox="1"/>
          <p:nvPr/>
        </p:nvSpPr>
        <p:spPr>
          <a:xfrm>
            <a:off x="4730354" y="1543050"/>
            <a:ext cx="3725465" cy="11726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一个大，一个小，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一个苹果一颗枣。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023"/>
            <a:ext cx="1814513" cy="14644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55269"/>
            <a:ext cx="1814513" cy="1088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932" y="0"/>
            <a:ext cx="1864519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0" y="3950494"/>
            <a:ext cx="2228850" cy="11930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/>
          <p:nvPr/>
        </p:nvSpPr>
        <p:spPr>
          <a:xfrm>
            <a:off x="2195736" y="1168004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5109570" y="2621757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2195736" y="1878807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5163149" y="3326607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 Box 8"/>
          <p:cNvSpPr txBox="1"/>
          <p:nvPr/>
        </p:nvSpPr>
        <p:spPr>
          <a:xfrm>
            <a:off x="2195736" y="2589610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Text Box 9"/>
          <p:cNvSpPr txBox="1"/>
          <p:nvPr/>
        </p:nvSpPr>
        <p:spPr>
          <a:xfrm>
            <a:off x="5163149" y="1291829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Text Box 10"/>
          <p:cNvSpPr txBox="1"/>
          <p:nvPr/>
        </p:nvSpPr>
        <p:spPr>
          <a:xfrm>
            <a:off x="2195736" y="3301604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Text Box 11"/>
          <p:cNvSpPr txBox="1"/>
          <p:nvPr/>
        </p:nvSpPr>
        <p:spPr>
          <a:xfrm>
            <a:off x="4991699" y="1940719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杏子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6" name="AutoShape 12"/>
          <p:cNvCxnSpPr/>
          <p:nvPr/>
        </p:nvCxnSpPr>
        <p:spPr>
          <a:xfrm>
            <a:off x="3131840" y="2252343"/>
            <a:ext cx="2160240" cy="152725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7" name="AutoShape 13"/>
          <p:cNvCxnSpPr>
            <a:endCxn id="16387" idx="1"/>
          </p:cNvCxnSpPr>
          <p:nvPr/>
        </p:nvCxnSpPr>
        <p:spPr>
          <a:xfrm>
            <a:off x="3198617" y="1482329"/>
            <a:ext cx="1910953" cy="145105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8" name="AutoShape 14"/>
          <p:cNvCxnSpPr>
            <a:endCxn id="16391" idx="1"/>
          </p:cNvCxnSpPr>
          <p:nvPr/>
        </p:nvCxnSpPr>
        <p:spPr>
          <a:xfrm flipV="1">
            <a:off x="3131840" y="1603453"/>
            <a:ext cx="2031309" cy="1329928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9" name="AutoShape 15"/>
          <p:cNvCxnSpPr/>
          <p:nvPr/>
        </p:nvCxnSpPr>
        <p:spPr>
          <a:xfrm flipV="1">
            <a:off x="3131840" y="2427734"/>
            <a:ext cx="2031309" cy="1268678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/>
          <p:nvPr/>
        </p:nvSpPr>
        <p:spPr>
          <a:xfrm>
            <a:off x="2483769" y="641229"/>
            <a:ext cx="4608512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五星红旗，我们的国旗。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国歌声中，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徐徐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升起。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迎风飘扬，多么美丽。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向着国旗，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立正。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望着国旗，我们敬礼。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971600" y="3709911"/>
            <a:ext cx="7632847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/>
              <a:t>升国旗时，我们要</a:t>
            </a:r>
            <a:r>
              <a:rPr lang="en-US" altLang="zh-CN" sz="3600" b="1" dirty="0"/>
              <a:t>____,_____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sp>
        <p:nvSpPr>
          <p:cNvPr id="17412" name="Text Box 7"/>
          <p:cNvSpPr txBox="1"/>
          <p:nvPr/>
        </p:nvSpPr>
        <p:spPr>
          <a:xfrm>
            <a:off x="4708317" y="3770395"/>
            <a:ext cx="1205393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立正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17413" name="Text Box 9"/>
          <p:cNvSpPr txBox="1"/>
          <p:nvPr/>
        </p:nvSpPr>
        <p:spPr>
          <a:xfrm>
            <a:off x="6030903" y="3770395"/>
            <a:ext cx="1205393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敬礼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/>
          <p:nvPr/>
        </p:nvSpPr>
        <p:spPr>
          <a:xfrm>
            <a:off x="3654028" y="250032"/>
            <a:ext cx="152349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/>
              <a:t>比尾巴</a:t>
            </a:r>
            <a:endParaRPr lang="zh-CN" altLang="en-US" sz="3600" b="1" dirty="0"/>
          </a:p>
        </p:txBody>
      </p:sp>
      <p:sp>
        <p:nvSpPr>
          <p:cNvPr id="18435" name="Text Box 5"/>
          <p:cNvSpPr txBox="1"/>
          <p:nvPr/>
        </p:nvSpPr>
        <p:spPr>
          <a:xfrm>
            <a:off x="1187624" y="1059657"/>
            <a:ext cx="3725465" cy="15690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谁的尾巴长？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谁的尾巴短？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谁的尾巴好像一把伞？</a:t>
            </a:r>
            <a:endParaRPr lang="zh-CN" altLang="en-US" sz="2800" b="1" dirty="0"/>
          </a:p>
        </p:txBody>
      </p:sp>
      <p:sp>
        <p:nvSpPr>
          <p:cNvPr id="18438" name="Text Box 8"/>
          <p:cNvSpPr txBox="1"/>
          <p:nvPr/>
        </p:nvSpPr>
        <p:spPr>
          <a:xfrm>
            <a:off x="1187624" y="3003948"/>
            <a:ext cx="3725465" cy="15690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猴子的尾巴长。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兔子的尾巴短。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松鼠的</a:t>
            </a:r>
            <a:r>
              <a:rPr lang="zh-CN" altLang="en-US" sz="2800" b="1" dirty="0" smtClean="0"/>
              <a:t>尾巴好像一把伞。</a:t>
            </a:r>
            <a:endParaRPr lang="zh-CN" altLang="en-US" sz="2800" b="1" dirty="0"/>
          </a:p>
        </p:txBody>
      </p:sp>
      <p:pic>
        <p:nvPicPr>
          <p:cNvPr id="18439" name="图片 1"/>
          <p:cNvPicPr>
            <a:picLocks noChangeAspect="1"/>
          </p:cNvPicPr>
          <p:nvPr/>
        </p:nvPicPr>
        <p:blipFill>
          <a:blip r:embed="rId2"/>
          <a:srcRect r="73004"/>
          <a:stretch>
            <a:fillRect/>
          </a:stretch>
        </p:blipFill>
        <p:spPr>
          <a:xfrm>
            <a:off x="0" y="794147"/>
            <a:ext cx="1214438" cy="9703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2"/>
          <p:cNvPicPr>
            <a:picLocks noChangeAspect="1"/>
          </p:cNvPicPr>
          <p:nvPr/>
        </p:nvPicPr>
        <p:blipFill>
          <a:blip r:embed="rId2"/>
          <a:srcRect l="75777" t="-246" r="-2774" b="246"/>
          <a:stretch>
            <a:fillRect/>
          </a:stretch>
        </p:blipFill>
        <p:spPr>
          <a:xfrm>
            <a:off x="95250" y="3277791"/>
            <a:ext cx="1214438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3"/>
          <p:cNvPicPr>
            <a:picLocks noChangeAspect="1"/>
          </p:cNvPicPr>
          <p:nvPr/>
        </p:nvPicPr>
        <p:blipFill>
          <a:blip r:embed="rId2"/>
          <a:srcRect l="38551" t="197" r="34453" b="-197"/>
          <a:stretch>
            <a:fillRect/>
          </a:stretch>
        </p:blipFill>
        <p:spPr>
          <a:xfrm>
            <a:off x="95250" y="2040732"/>
            <a:ext cx="1214438" cy="970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262" y="892969"/>
            <a:ext cx="1214438" cy="1021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5"/>
          <p:cNvPicPr>
            <a:picLocks noChangeAspect="1"/>
          </p:cNvPicPr>
          <p:nvPr/>
        </p:nvPicPr>
        <p:blipFill rotWithShape="1">
          <a:blip r:embed="rId4"/>
          <a:srcRect t="15661" r="10606"/>
          <a:stretch>
            <a:fillRect/>
          </a:stretch>
        </p:blipFill>
        <p:spPr>
          <a:xfrm>
            <a:off x="7765255" y="3649265"/>
            <a:ext cx="1264445" cy="698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7404" y="2309813"/>
            <a:ext cx="892969" cy="94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6"/>
          <p:cNvSpPr txBox="1"/>
          <p:nvPr/>
        </p:nvSpPr>
        <p:spPr>
          <a:xfrm>
            <a:off x="5022627" y="1131590"/>
            <a:ext cx="3725466" cy="15690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谁的尾巴弯？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谁的尾巴扁？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谁的尾巴最好看？</a:t>
            </a:r>
            <a:endParaRPr lang="zh-CN" altLang="en-US" sz="2800" b="1" dirty="0"/>
          </a:p>
        </p:txBody>
      </p:sp>
      <p:sp>
        <p:nvSpPr>
          <p:cNvPr id="18437" name="Text Box 7"/>
          <p:cNvSpPr txBox="1"/>
          <p:nvPr/>
        </p:nvSpPr>
        <p:spPr>
          <a:xfrm>
            <a:off x="5095007" y="3022302"/>
            <a:ext cx="3725465" cy="15690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公鸡的尾巴弯。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鸭子的尾巴扁。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孔雀的尾巴最好看。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/>
          <p:nvPr/>
        </p:nvSpPr>
        <p:spPr>
          <a:xfrm>
            <a:off x="832872" y="630828"/>
            <a:ext cx="7113270" cy="13988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</a:t>
            </a:r>
            <a:r>
              <a:rPr lang="zh-CN" altLang="en-US" sz="3600" b="1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r>
              <a:rPr lang="zh-CN" altLang="en-US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99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en-US" altLang="zh-CN" sz="3600" b="1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</a:t>
            </a:r>
            <a:r>
              <a:rPr lang="en-US" altLang="zh-CN" sz="3600" b="1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 </a:t>
            </a:r>
            <a:r>
              <a:rPr lang="zh-CN" altLang="en-US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</a:t>
            </a:r>
            <a:r>
              <a:rPr lang="en-US" altLang="zh-CN" sz="3600" b="1" u="sng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en-US" altLang="zh-CN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</a:t>
            </a:r>
            <a:r>
              <a:rPr lang="en-US" altLang="zh-CN" sz="3600" b="1" smtClean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600" b="1" dirty="0">
                <a:solidFill>
                  <a:srgbClr val="99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99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EW7vaa7Dw0PpPIIGqJSxIKLIv8cpH-B7xhhT-Yti-718AQAA7gAAAEdJ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6" y="2301707"/>
            <a:ext cx="3145631" cy="19702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5691" y="1269207"/>
            <a:ext cx="698045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孔雀的</a:t>
            </a:r>
            <a:r>
              <a:rPr lang="zh-CN" altLang="en-US" sz="3600" b="1">
                <a:solidFill>
                  <a:srgbClr val="FF0000"/>
                </a:solidFill>
              </a:rPr>
              <a:t>尾巴       </a:t>
            </a:r>
            <a:r>
              <a:rPr lang="zh-CN" altLang="en-US" sz="3600" b="1" smtClean="0">
                <a:solidFill>
                  <a:srgbClr val="FF0000"/>
                </a:solidFill>
              </a:rPr>
              <a:t>一面</a:t>
            </a:r>
            <a:r>
              <a:rPr lang="zh-CN" altLang="en-US" sz="3600" b="1" dirty="0">
                <a:solidFill>
                  <a:srgbClr val="FF0000"/>
                </a:solidFill>
              </a:rPr>
              <a:t>美丽的屏风  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312" y="2301707"/>
            <a:ext cx="3307080" cy="1950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/>
          <p:nvPr/>
        </p:nvSpPr>
        <p:spPr>
          <a:xfrm>
            <a:off x="3510532" y="195486"/>
            <a:ext cx="5093916" cy="4796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/>
              <a:t>下雪啦，下雪啦！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雪地里来了一群小画家。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小鸡画竹叶，小狗画</a:t>
            </a:r>
            <a:r>
              <a:rPr lang="zh-CN" altLang="en-US" sz="3200" b="1" dirty="0" smtClean="0"/>
              <a:t>梅花，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小鸭画枫叶，小马画月牙。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不用颜料不用笔，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几步就成一幅画。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青蛙为什么没参加？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他在洞里睡着啦。</a:t>
            </a:r>
            <a:endParaRPr lang="zh-CN" altLang="en-US" sz="3200" b="1" dirty="0"/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58745"/>
            <a:ext cx="2832149" cy="18701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/>
          <p:nvPr/>
        </p:nvSpPr>
        <p:spPr>
          <a:xfrm>
            <a:off x="2195513" y="519113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Text Box 5"/>
          <p:cNvSpPr txBox="1"/>
          <p:nvPr/>
        </p:nvSpPr>
        <p:spPr>
          <a:xfrm>
            <a:off x="4842272" y="177891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 Box 6"/>
          <p:cNvSpPr txBox="1"/>
          <p:nvPr/>
        </p:nvSpPr>
        <p:spPr>
          <a:xfrm>
            <a:off x="2195513" y="1229916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Text Box 7"/>
          <p:cNvSpPr txBox="1"/>
          <p:nvPr/>
        </p:nvSpPr>
        <p:spPr>
          <a:xfrm>
            <a:off x="4842272" y="2428999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Text Box 8"/>
          <p:cNvSpPr txBox="1"/>
          <p:nvPr/>
        </p:nvSpPr>
        <p:spPr>
          <a:xfrm>
            <a:off x="2195513" y="1940719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Text Box 9"/>
          <p:cNvSpPr txBox="1"/>
          <p:nvPr/>
        </p:nvSpPr>
        <p:spPr>
          <a:xfrm>
            <a:off x="4842272" y="48351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Text Box 10"/>
          <p:cNvSpPr txBox="1"/>
          <p:nvPr/>
        </p:nvSpPr>
        <p:spPr>
          <a:xfrm>
            <a:off x="2195513" y="2652713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Text Box 11"/>
          <p:cNvSpPr txBox="1"/>
          <p:nvPr/>
        </p:nvSpPr>
        <p:spPr>
          <a:xfrm>
            <a:off x="4842272" y="113121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6" name="AutoShape 12"/>
          <p:cNvCxnSpPr/>
          <p:nvPr/>
        </p:nvCxnSpPr>
        <p:spPr>
          <a:xfrm>
            <a:off x="3087018" y="1059582"/>
            <a:ext cx="1871936" cy="1887216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7" name="AutoShape 13"/>
          <p:cNvCxnSpPr>
            <a:stCxn id="21510" idx="3"/>
          </p:cNvCxnSpPr>
          <p:nvPr/>
        </p:nvCxnSpPr>
        <p:spPr>
          <a:xfrm flipV="1">
            <a:off x="3260548" y="2139554"/>
            <a:ext cx="1688881" cy="112789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8" name="AutoShape 14"/>
          <p:cNvCxnSpPr/>
          <p:nvPr/>
        </p:nvCxnSpPr>
        <p:spPr>
          <a:xfrm flipV="1">
            <a:off x="3203848" y="842962"/>
            <a:ext cx="1746771" cy="81161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9" name="AutoShape 15"/>
          <p:cNvCxnSpPr/>
          <p:nvPr/>
        </p:nvCxnSpPr>
        <p:spPr>
          <a:xfrm flipV="1">
            <a:off x="3087018" y="1654577"/>
            <a:ext cx="1899047" cy="1378744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518" name="Text Box 26"/>
          <p:cNvSpPr txBox="1"/>
          <p:nvPr/>
        </p:nvSpPr>
        <p:spPr>
          <a:xfrm>
            <a:off x="539552" y="3094938"/>
            <a:ext cx="7596188" cy="15650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600" b="1" smtClean="0"/>
              <a:t>        青蛙</a:t>
            </a:r>
            <a:r>
              <a:rPr lang="zh-CN" altLang="en-US" sz="3600" b="1" dirty="0"/>
              <a:t>睡觉是（睡觉    冬眠），你还知道哪些动物也</a:t>
            </a:r>
            <a:r>
              <a:rPr lang="zh-CN" altLang="en-US" sz="3600" b="1"/>
              <a:t>这样</a:t>
            </a:r>
            <a:r>
              <a:rPr lang="zh-CN" altLang="en-US" sz="3600" b="1" smtClean="0"/>
              <a:t>？</a:t>
            </a:r>
            <a:endParaRPr lang="zh-CN" altLang="en-US" sz="3600" b="1" dirty="0"/>
          </a:p>
        </p:txBody>
      </p:sp>
      <p:sp>
        <p:nvSpPr>
          <p:cNvPr id="21519" name="Text Box 27"/>
          <p:cNvSpPr txBox="1"/>
          <p:nvPr/>
        </p:nvSpPr>
        <p:spPr>
          <a:xfrm>
            <a:off x="6300192" y="3363838"/>
            <a:ext cx="39177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solidFill>
                  <a:srgbClr val="FF0066"/>
                </a:solidFill>
              </a:rPr>
              <a:t>√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21520" name="Text Box 28"/>
          <p:cNvSpPr txBox="1"/>
          <p:nvPr/>
        </p:nvSpPr>
        <p:spPr>
          <a:xfrm>
            <a:off x="6300192" y="4017602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蛇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21521" name="Text Box 29"/>
          <p:cNvSpPr txBox="1"/>
          <p:nvPr/>
        </p:nvSpPr>
        <p:spPr>
          <a:xfrm>
            <a:off x="7452320" y="3987086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乌龟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/>
      <p:bldP spid="21520" grpId="0"/>
      <p:bldP spid="215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1547664" y="1419622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远看山有色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Text Box 5"/>
          <p:cNvSpPr txBox="1"/>
          <p:nvPr/>
        </p:nvSpPr>
        <p:spPr>
          <a:xfrm>
            <a:off x="5375951" y="2822179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近听水无声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Text Box 6"/>
          <p:cNvSpPr txBox="1"/>
          <p:nvPr/>
        </p:nvSpPr>
        <p:spPr>
          <a:xfrm>
            <a:off x="1547664" y="2130426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江南可采莲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Text Box 7"/>
          <p:cNvSpPr txBox="1"/>
          <p:nvPr/>
        </p:nvSpPr>
        <p:spPr>
          <a:xfrm>
            <a:off x="5429529" y="3508152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莲叶何田田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Text Box 8"/>
          <p:cNvSpPr txBox="1"/>
          <p:nvPr/>
        </p:nvSpPr>
        <p:spPr>
          <a:xfrm>
            <a:off x="1547664" y="2841229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白毛浮绿水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Text Box 9"/>
          <p:cNvSpPr txBox="1"/>
          <p:nvPr/>
        </p:nvSpPr>
        <p:spPr>
          <a:xfrm>
            <a:off x="5429529" y="1419920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红掌拨清波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Text Box 10"/>
          <p:cNvSpPr txBox="1"/>
          <p:nvPr/>
        </p:nvSpPr>
        <p:spPr>
          <a:xfrm>
            <a:off x="1547664" y="3553222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锄禾日当午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Text Box 11"/>
          <p:cNvSpPr txBox="1"/>
          <p:nvPr/>
        </p:nvSpPr>
        <p:spPr>
          <a:xfrm>
            <a:off x="5375951" y="2140000"/>
            <a:ext cx="245483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汗滴禾下土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6" name="AutoShape 12"/>
          <p:cNvCxnSpPr/>
          <p:nvPr/>
        </p:nvCxnSpPr>
        <p:spPr>
          <a:xfrm>
            <a:off x="3923928" y="1851968"/>
            <a:ext cx="1584176" cy="130088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7" name="AutoShape 13"/>
          <p:cNvCxnSpPr/>
          <p:nvPr/>
        </p:nvCxnSpPr>
        <p:spPr>
          <a:xfrm>
            <a:off x="3905250" y="2524202"/>
            <a:ext cx="1602854" cy="1340644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8" name="AutoShape 14"/>
          <p:cNvCxnSpPr/>
          <p:nvPr/>
        </p:nvCxnSpPr>
        <p:spPr>
          <a:xfrm flipV="1">
            <a:off x="3905250" y="1851968"/>
            <a:ext cx="1818878" cy="1415504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9" name="AutoShape 15"/>
          <p:cNvCxnSpPr/>
          <p:nvPr/>
        </p:nvCxnSpPr>
        <p:spPr>
          <a:xfrm flipV="1">
            <a:off x="3923928" y="2578100"/>
            <a:ext cx="1584176" cy="1378744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42" name="AutoShape 15"/>
          <p:cNvSpPr/>
          <p:nvPr/>
        </p:nvSpPr>
        <p:spPr>
          <a:xfrm>
            <a:off x="717709" y="274320"/>
            <a:ext cx="2268379" cy="776764"/>
          </a:xfrm>
          <a:prstGeom prst="cloudCallout">
            <a:avLst>
              <a:gd name="adj1" fmla="val -54671"/>
              <a:gd name="adj2" fmla="val 7715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3" name="Text Box 16"/>
          <p:cNvSpPr txBox="1"/>
          <p:nvPr/>
        </p:nvSpPr>
        <p:spPr>
          <a:xfrm>
            <a:off x="1151811" y="374809"/>
            <a:ext cx="1400175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b="1" dirty="0">
                <a:solidFill>
                  <a:srgbClr val="FFFF66"/>
                </a:solidFill>
              </a:rPr>
              <a:t>我会连</a:t>
            </a:r>
            <a:endParaRPr lang="zh-CN" altLang="en-US" sz="33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1"/>
          <p:cNvGrpSpPr/>
          <p:nvPr/>
        </p:nvGrpSpPr>
        <p:grpSpPr bwMode="auto">
          <a:xfrm>
            <a:off x="117475" y="1419225"/>
            <a:ext cx="7546975" cy="647700"/>
            <a:chOff x="35496" y="1707654"/>
            <a:chExt cx="7545976" cy="648072"/>
          </a:xfrm>
        </p:grpSpPr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35496" y="1707654"/>
              <a:ext cx="7545976" cy="622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）春   花还   ，人         惊。</a:t>
              </a:r>
              <a:endParaRPr lang="zh-CN" altLang="en-US" sz="3600" b="1" spc="-15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7" name="Picture 5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372" y="173484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3362" y="173484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7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594" y="1734840"/>
              <a:ext cx="623169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23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530" y="173484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4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658" y="173484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2"/>
          <p:cNvGrpSpPr/>
          <p:nvPr/>
        </p:nvGrpSpPr>
        <p:grpSpPr bwMode="auto">
          <a:xfrm>
            <a:off x="117475" y="2187575"/>
            <a:ext cx="9567863" cy="644525"/>
            <a:chOff x="117990" y="2188118"/>
            <a:chExt cx="9566578" cy="644478"/>
          </a:xfrm>
        </p:grpSpPr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117990" y="2188118"/>
              <a:ext cx="9566578" cy="62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spc="-15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）蓝天是      的家，树林是      的家。</a:t>
              </a:r>
              <a:endParaRPr lang="zh-CN" altLang="en-US" sz="3600" b="1" spc="-15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Picture 4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1206" y="2189299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8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21171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9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1034" y="2211710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10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2189299"/>
              <a:ext cx="620886" cy="62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8" name="Picture 11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3076575"/>
            <a:ext cx="6207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2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076575"/>
            <a:ext cx="623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3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3103563"/>
            <a:ext cx="6207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4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63" y="3867150"/>
            <a:ext cx="62071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17"/>
          <p:cNvSpPr txBox="1">
            <a:spLocks noChangeArrowheads="1"/>
          </p:cNvSpPr>
          <p:nvPr/>
        </p:nvSpPr>
        <p:spPr bwMode="auto">
          <a:xfrm>
            <a:off x="117475" y="2859088"/>
            <a:ext cx="26876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）弯弯的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9"/>
          <p:cNvSpPr txBox="1">
            <a:spLocks noChangeArrowheads="1"/>
          </p:cNvSpPr>
          <p:nvPr/>
        </p:nvSpPr>
        <p:spPr bwMode="auto">
          <a:xfrm>
            <a:off x="2555875" y="3821113"/>
            <a:ext cx="106521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尖。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2792413" y="3028950"/>
            <a:ext cx="6032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1"/>
          <p:cNvSpPr txBox="1">
            <a:spLocks noChangeArrowheads="1"/>
          </p:cNvSpPr>
          <p:nvPr/>
        </p:nvSpPr>
        <p:spPr bwMode="auto">
          <a:xfrm>
            <a:off x="3346450" y="3028950"/>
            <a:ext cx="6016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2"/>
          <p:cNvSpPr txBox="1">
            <a:spLocks noChangeArrowheads="1"/>
          </p:cNvSpPr>
          <p:nvPr/>
        </p:nvSpPr>
        <p:spPr bwMode="auto">
          <a:xfrm>
            <a:off x="1935163" y="3856038"/>
            <a:ext cx="601662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25"/>
          <p:cNvSpPr txBox="1">
            <a:spLocks noChangeArrowheads="1"/>
          </p:cNvSpPr>
          <p:nvPr/>
        </p:nvSpPr>
        <p:spPr bwMode="auto">
          <a:xfrm>
            <a:off x="8024813" y="3076575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1728788" y="1419225"/>
            <a:ext cx="601662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27"/>
          <p:cNvSpPr txBox="1">
            <a:spLocks noChangeArrowheads="1"/>
          </p:cNvSpPr>
          <p:nvPr/>
        </p:nvSpPr>
        <p:spPr bwMode="auto">
          <a:xfrm>
            <a:off x="3249613" y="1419225"/>
            <a:ext cx="601662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28"/>
          <p:cNvSpPr txBox="1">
            <a:spLocks noChangeArrowheads="1"/>
          </p:cNvSpPr>
          <p:nvPr/>
        </p:nvSpPr>
        <p:spPr bwMode="auto">
          <a:xfrm>
            <a:off x="4787900" y="1420813"/>
            <a:ext cx="6016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29"/>
          <p:cNvSpPr txBox="1">
            <a:spLocks noChangeArrowheads="1"/>
          </p:cNvSpPr>
          <p:nvPr/>
        </p:nvSpPr>
        <p:spPr bwMode="auto">
          <a:xfrm>
            <a:off x="5364163" y="1417638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30"/>
          <p:cNvSpPr txBox="1">
            <a:spLocks noChangeArrowheads="1"/>
          </p:cNvSpPr>
          <p:nvPr/>
        </p:nvSpPr>
        <p:spPr bwMode="auto">
          <a:xfrm>
            <a:off x="5940425" y="1414463"/>
            <a:ext cx="6016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31"/>
          <p:cNvSpPr txBox="1">
            <a:spLocks noChangeArrowheads="1"/>
          </p:cNvSpPr>
          <p:nvPr/>
        </p:nvSpPr>
        <p:spPr bwMode="auto">
          <a:xfrm>
            <a:off x="2627313" y="2144713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32"/>
          <p:cNvSpPr txBox="1">
            <a:spLocks noChangeArrowheads="1"/>
          </p:cNvSpPr>
          <p:nvPr/>
        </p:nvSpPr>
        <p:spPr bwMode="auto">
          <a:xfrm>
            <a:off x="3249613" y="2139950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33"/>
          <p:cNvSpPr txBox="1">
            <a:spLocks noChangeArrowheads="1"/>
          </p:cNvSpPr>
          <p:nvPr/>
        </p:nvSpPr>
        <p:spPr bwMode="auto">
          <a:xfrm>
            <a:off x="6516688" y="2195513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34"/>
          <p:cNvSpPr txBox="1">
            <a:spLocks noChangeArrowheads="1"/>
          </p:cNvSpPr>
          <p:nvPr/>
        </p:nvSpPr>
        <p:spPr bwMode="auto">
          <a:xfrm>
            <a:off x="7138988" y="2174875"/>
            <a:ext cx="6016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云形标注 104482"/>
          <p:cNvSpPr>
            <a:spLocks noChangeArrowheads="1"/>
          </p:cNvSpPr>
          <p:nvPr/>
        </p:nvSpPr>
        <p:spPr bwMode="auto">
          <a:xfrm>
            <a:off x="2386013" y="195263"/>
            <a:ext cx="3079750" cy="727075"/>
          </a:xfrm>
          <a:prstGeom prst="cloudCallout">
            <a:avLst>
              <a:gd name="adj1" fmla="val -55181"/>
              <a:gd name="adj2" fmla="val 784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68" name="文本框 104483"/>
          <p:cNvSpPr txBox="1">
            <a:spLocks noChangeArrowheads="1"/>
          </p:cNvSpPr>
          <p:nvPr/>
        </p:nvSpPr>
        <p:spPr bwMode="auto">
          <a:xfrm>
            <a:off x="3251200" y="268288"/>
            <a:ext cx="14001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solidFill>
                  <a:srgbClr val="FFFF66"/>
                </a:solidFill>
                <a:ea typeface="楷体" panose="02010609060101010101" pitchFamily="49" charset="-122"/>
              </a:rPr>
              <a:t>我会填</a:t>
            </a:r>
            <a:endParaRPr lang="zh-CN" altLang="en-US" sz="3300" b="1">
              <a:solidFill>
                <a:srgbClr val="FFFF66"/>
              </a:solidFill>
              <a:ea typeface="楷体" panose="02010609060101010101" pitchFamily="49" charset="-122"/>
            </a:endParaRPr>
          </a:p>
        </p:txBody>
      </p:sp>
      <p:sp>
        <p:nvSpPr>
          <p:cNvPr id="69" name="Text Box 18"/>
          <p:cNvSpPr txBox="1">
            <a:spLocks noChangeArrowheads="1"/>
          </p:cNvSpPr>
          <p:nvPr/>
        </p:nvSpPr>
        <p:spPr bwMode="auto">
          <a:xfrm>
            <a:off x="1341438" y="2859088"/>
            <a:ext cx="9278937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spc="-15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小小的船，小小的船</a:t>
            </a:r>
            <a:endParaRPr lang="en-US" altLang="zh-CN" sz="3600" b="1" spc="-15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TextEdit="1"/>
          </p:cNvSpPr>
          <p:nvPr/>
        </p:nvSpPr>
        <p:spPr>
          <a:xfrm>
            <a:off x="339328" y="418976"/>
            <a:ext cx="4100513" cy="78462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1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课内考点</a:t>
            </a:r>
            <a:endParaRPr lang="zh-CN" altLang="en-US" sz="41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147" name="文本框 1"/>
          <p:cNvSpPr txBox="1"/>
          <p:nvPr/>
        </p:nvSpPr>
        <p:spPr>
          <a:xfrm>
            <a:off x="1065846" y="1347614"/>
            <a:ext cx="7250569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/>
              <a:t>       </a:t>
            </a:r>
            <a:r>
              <a:rPr lang="zh-CN" altLang="en-US" sz="3600" b="1" dirty="0"/>
              <a:t>先来一起看一下课内阅读部分，做阅读类题，首先要仔细读懂短文，理解意思，体会作者的思想感情，其次要看清题目要求。下面就让我们来试练一练吧！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06499"/>
          <p:cNvSpPr txBox="1">
            <a:spLocks noChangeArrowheads="1"/>
          </p:cNvSpPr>
          <p:nvPr/>
        </p:nvSpPr>
        <p:spPr bwMode="auto">
          <a:xfrm>
            <a:off x="2773363" y="2301875"/>
            <a:ext cx="395922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spc="460" smtClean="0">
                <a:ea typeface="楷体" panose="02010609060101010101" pitchFamily="49" charset="-122"/>
              </a:rPr>
              <a:t>    时      识月，</a:t>
            </a:r>
            <a:endParaRPr lang="zh-CN" altLang="en-US" sz="3600" b="1" spc="460" smtClean="0"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spc="460" smtClean="0">
                <a:ea typeface="楷体" panose="02010609060101010101" pitchFamily="49" charset="-122"/>
              </a:rPr>
              <a:t>呼作    玉盘。</a:t>
            </a:r>
            <a:endParaRPr lang="zh-CN" altLang="en-US" sz="3600" b="1" spc="460" smtClean="0"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spc="460" smtClean="0">
                <a:ea typeface="楷体" panose="02010609060101010101" pitchFamily="49" charset="-122"/>
              </a:rPr>
              <a:t>又疑瑶台镜，</a:t>
            </a:r>
            <a:br>
              <a:rPr lang="zh-CN" altLang="en-US" sz="3600" b="1" spc="460" smtClean="0">
                <a:ea typeface="楷体" panose="02010609060101010101" pitchFamily="49" charset="-122"/>
              </a:rPr>
            </a:br>
            <a:r>
              <a:rPr lang="zh-CN" altLang="en-US" sz="3600" b="1" spc="460" smtClean="0">
                <a:ea typeface="楷体" panose="02010609060101010101" pitchFamily="49" charset="-122"/>
              </a:rPr>
              <a:t>    在青云端。</a:t>
            </a:r>
            <a:endParaRPr lang="zh-CN" altLang="en-US" sz="3600" b="1" spc="460" smtClean="0">
              <a:ea typeface="楷体" panose="02010609060101010101" pitchFamily="49" charset="-122"/>
            </a:endParaRPr>
          </a:p>
        </p:txBody>
      </p:sp>
      <p:sp>
        <p:nvSpPr>
          <p:cNvPr id="18" name="文本框 106497"/>
          <p:cNvSpPr txBox="1">
            <a:spLocks noChangeArrowheads="1"/>
          </p:cNvSpPr>
          <p:nvPr/>
        </p:nvSpPr>
        <p:spPr bwMode="auto">
          <a:xfrm>
            <a:off x="2622550" y="284163"/>
            <a:ext cx="45910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spc="460" smtClean="0">
                <a:ea typeface="楷体" panose="02010609060101010101" pitchFamily="49" charset="-122"/>
              </a:rPr>
              <a:t>一年之计在于春，</a:t>
            </a:r>
            <a:endParaRPr lang="zh-CN" altLang="en-US" sz="3600" b="1" spc="460" smtClean="0"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spc="460" smtClean="0">
                <a:ea typeface="楷体" panose="02010609060101010101" pitchFamily="49" charset="-122"/>
              </a:rPr>
              <a:t>      之计在于晨。</a:t>
            </a:r>
            <a:endParaRPr lang="zh-CN" altLang="en-US" sz="3600" b="1" spc="460" smtClean="0">
              <a:ea typeface="楷体" panose="02010609060101010101" pitchFamily="49" charset="-122"/>
            </a:endParaRPr>
          </a:p>
        </p:txBody>
      </p:sp>
      <p:grpSp>
        <p:nvGrpSpPr>
          <p:cNvPr id="19" name="组合 1"/>
          <p:cNvGrpSpPr/>
          <p:nvPr/>
        </p:nvGrpSpPr>
        <p:grpSpPr bwMode="auto">
          <a:xfrm>
            <a:off x="2555875" y="1008063"/>
            <a:ext cx="1220788" cy="627062"/>
            <a:chOff x="2722169" y="1511705"/>
            <a:chExt cx="1220264" cy="627997"/>
          </a:xfrm>
        </p:grpSpPr>
        <p:pic>
          <p:nvPicPr>
            <p:cNvPr id="20" name="Picture 9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2169" y="1511706"/>
              <a:ext cx="625695" cy="62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 descr="填充白色图片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439" y="1511705"/>
              <a:ext cx="627994" cy="627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Picture 24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63" y="2403475"/>
            <a:ext cx="625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106514"/>
          <p:cNvSpPr txBox="1">
            <a:spLocks noChangeArrowheads="1"/>
          </p:cNvSpPr>
          <p:nvPr/>
        </p:nvSpPr>
        <p:spPr bwMode="auto">
          <a:xfrm>
            <a:off x="2700338" y="2403475"/>
            <a:ext cx="601662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小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24" name="Picture 24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403475"/>
            <a:ext cx="625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106516"/>
          <p:cNvSpPr txBox="1">
            <a:spLocks noChangeArrowheads="1"/>
          </p:cNvSpPr>
          <p:nvPr/>
        </p:nvSpPr>
        <p:spPr bwMode="auto">
          <a:xfrm>
            <a:off x="4373563" y="2355850"/>
            <a:ext cx="4857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不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26" name="Picture 24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650" y="3038475"/>
            <a:ext cx="6270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4" descr="填充白色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38" y="4227513"/>
            <a:ext cx="6953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文本框 106520"/>
          <p:cNvSpPr txBox="1">
            <a:spLocks noChangeArrowheads="1"/>
          </p:cNvSpPr>
          <p:nvPr/>
        </p:nvSpPr>
        <p:spPr bwMode="auto">
          <a:xfrm>
            <a:off x="3924300" y="3003550"/>
            <a:ext cx="6016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白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文本框 106521"/>
          <p:cNvSpPr txBox="1">
            <a:spLocks noChangeArrowheads="1"/>
          </p:cNvSpPr>
          <p:nvPr/>
        </p:nvSpPr>
        <p:spPr bwMode="auto">
          <a:xfrm>
            <a:off x="2771775" y="4264025"/>
            <a:ext cx="6016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飞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文本框 106509"/>
          <p:cNvSpPr txBox="1">
            <a:spLocks noChangeArrowheads="1"/>
          </p:cNvSpPr>
          <p:nvPr/>
        </p:nvSpPr>
        <p:spPr bwMode="auto">
          <a:xfrm>
            <a:off x="2582863" y="993775"/>
            <a:ext cx="601662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一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1" name="文本框 106511"/>
          <p:cNvSpPr txBox="1">
            <a:spLocks noChangeArrowheads="1"/>
          </p:cNvSpPr>
          <p:nvPr/>
        </p:nvSpPr>
        <p:spPr bwMode="auto">
          <a:xfrm>
            <a:off x="3178175" y="993775"/>
            <a:ext cx="6016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</a:rPr>
              <a:t>日</a:t>
            </a:r>
            <a:endParaRPr lang="zh-CN" altLang="en-US" sz="36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TextEdit="1"/>
          </p:cNvSpPr>
          <p:nvPr/>
        </p:nvSpPr>
        <p:spPr>
          <a:xfrm>
            <a:off x="1095138" y="339502"/>
            <a:ext cx="4536281" cy="195554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5000" b="1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老师领做</a:t>
            </a:r>
            <a:endParaRPr lang="zh-CN" altLang="en-US" sz="5000" b="1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 fontAlgn="base"/>
            <a:r>
              <a:rPr lang="zh-CN" altLang="en-US" sz="5000" b="1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课外阅读</a:t>
            </a:r>
            <a:endParaRPr lang="zh-CN" altLang="en-US" sz="5000" b="1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3" name="文本框 1"/>
          <p:cNvSpPr txBox="1"/>
          <p:nvPr/>
        </p:nvSpPr>
        <p:spPr>
          <a:xfrm>
            <a:off x="1259632" y="2787774"/>
            <a:ext cx="6840760" cy="1083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300" b="1" dirty="0"/>
              <a:t>       </a:t>
            </a:r>
            <a:r>
              <a:rPr lang="zh-CN" altLang="en-US" sz="3300" b="1" dirty="0"/>
              <a:t>回顾了课内阅读部分，那么我们一起来看一看课外阅读部分</a:t>
            </a:r>
            <a:r>
              <a:rPr lang="zh-CN" altLang="en-US" sz="3300" b="1" dirty="0" smtClean="0"/>
              <a:t>吧。</a:t>
            </a:r>
            <a:endParaRPr lang="en-US" altLang="zh-CN" sz="3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2"/>
          <p:cNvSpPr txBox="1"/>
          <p:nvPr/>
        </p:nvSpPr>
        <p:spPr>
          <a:xfrm>
            <a:off x="1333024" y="1340168"/>
            <a:ext cx="6709410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一、平心静气审题，切忌粗心。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二、仔细研读语段，整体感知文章内容。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三、巧妙借助“原话”，确定解题空间。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四、选择适当方法，答题力求言之有理。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411510"/>
            <a:ext cx="2959785" cy="74635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解题技巧：</a:t>
            </a:r>
            <a:endParaRPr lang="zh-CN" altLang="en-US" sz="4400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/>
          <p:nvPr/>
        </p:nvSpPr>
        <p:spPr>
          <a:xfrm>
            <a:off x="401240" y="552704"/>
            <a:ext cx="8347223" cy="41072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200" b="1" smtClean="0">
                <a:latin typeface="汉语拼音" pitchFamily="34" charset="0"/>
                <a:cs typeface="汉语拼音" pitchFamily="34" charset="0"/>
              </a:rPr>
              <a:t>1</a:t>
            </a:r>
            <a:r>
              <a:rPr lang="en-US" altLang="zh-CN" sz="3200" b="1" dirty="0">
                <a:latin typeface="汉语拼音" pitchFamily="34" charset="0"/>
                <a:cs typeface="汉语拼音" pitchFamily="34" charset="0"/>
              </a:rPr>
              <a:t>.</a:t>
            </a:r>
            <a:r>
              <a:rPr lang="zh-CN" altLang="en-US" sz="3200" b="1" dirty="0">
                <a:latin typeface="汉语拼音" pitchFamily="34" charset="0"/>
                <a:cs typeface="汉语拼音" pitchFamily="34" charset="0"/>
              </a:rPr>
              <a:t>我的家乡</a:t>
            </a:r>
            <a:endParaRPr lang="zh-CN" altLang="en-US" sz="3200" b="1" dirty="0">
              <a:latin typeface="汉语拼音" pitchFamily="34" charset="0"/>
              <a:cs typeface="汉语拼音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汉语拼音" pitchFamily="34" charset="0"/>
                <a:cs typeface="汉语拼音" pitchFamily="34" charset="0"/>
              </a:rPr>
              <a:t>　　</a:t>
            </a:r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我的家乡在荷花村（</a:t>
            </a:r>
            <a:r>
              <a:rPr lang="en-US" altLang="zh-CN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cūn</a:t>
            </a:r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）。荷花村是个美丽的地方。</a:t>
            </a:r>
            <a:endParaRPr lang="zh-CN" altLang="en-US" sz="3200" b="1" dirty="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  <a:p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　　池（</a:t>
            </a:r>
            <a:r>
              <a:rPr lang="en-US" altLang="zh-CN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chí</a:t>
            </a:r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）塘（</a:t>
            </a:r>
            <a:r>
              <a:rPr lang="en-US" altLang="zh-CN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táng</a:t>
            </a:r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） 里，荷花红红的；小路旁，小草绿绿的；瓜地里，西瓜圆圆的；山坡下，泉水清清的。</a:t>
            </a:r>
            <a:endParaRPr lang="zh-CN" altLang="en-US" sz="3200" b="1" dirty="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  <a:p>
            <a:r>
              <a:rPr lang="zh-CN" altLang="en-US" sz="32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　　我的家乡真</a:t>
            </a:r>
            <a:r>
              <a:rPr lang="zh-CN" altLang="en-US" sz="3200" b="1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可爱</a:t>
            </a:r>
            <a:r>
              <a:rPr lang="zh-CN" altLang="en-US" sz="32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！</a:t>
            </a:r>
            <a:endParaRPr lang="zh-CN" altLang="en-US" sz="3200" b="1" dirty="0">
              <a:latin typeface="汉语拼音" pitchFamily="34" charset="0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2942" y="2571751"/>
            <a:ext cx="8300561" cy="191500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  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短文共有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个自然段，第二自然段有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句话。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 2.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读短文，再填空。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　　荷花村是个美丽的地方。池塘里，荷花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的。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小路旁，小草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的。瓜地里，西瓜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的。山坡下，泉水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的。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747" y="162877"/>
            <a:ext cx="8467725" cy="22113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400" b="1" dirty="0">
                <a:latin typeface="汉语拼音" pitchFamily="34" charset="0"/>
                <a:cs typeface="汉语拼音" pitchFamily="34" charset="0"/>
                <a:sym typeface="+mn-ea"/>
              </a:rPr>
              <a:t>    1.</a:t>
            </a:r>
            <a:r>
              <a:rPr lang="zh-CN" altLang="en-US" sz="2400" b="1" dirty="0">
                <a:latin typeface="汉语拼音" pitchFamily="34" charset="0"/>
                <a:cs typeface="汉语拼音" pitchFamily="34" charset="0"/>
                <a:sym typeface="+mn-ea"/>
              </a:rPr>
              <a:t>我的家乡</a:t>
            </a:r>
            <a:endParaRPr lang="zh-CN" altLang="en-US" sz="2400" b="1" dirty="0">
              <a:latin typeface="汉语拼音" pitchFamily="34" charset="0"/>
              <a:cs typeface="汉语拼音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汉语拼音" pitchFamily="34" charset="0"/>
                <a:cs typeface="汉语拼音" pitchFamily="34" charset="0"/>
                <a:sym typeface="+mn-ea"/>
              </a:rPr>
              <a:t>　　</a:t>
            </a:r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我的家乡在荷花村（</a:t>
            </a:r>
            <a:r>
              <a:rPr lang="en-US" altLang="zh-CN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cūn</a:t>
            </a:r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）。荷花村是个美丽的地方。</a:t>
            </a:r>
            <a:endParaRPr lang="zh-CN" altLang="en-US" sz="2400" b="1" dirty="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  <a:p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　　池（</a:t>
            </a:r>
            <a:r>
              <a:rPr lang="en-US" altLang="zh-CN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chí</a:t>
            </a:r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）塘（</a:t>
            </a:r>
            <a:r>
              <a:rPr lang="en-US" altLang="zh-CN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táng</a:t>
            </a:r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） 里，荷花红红的；小路旁，小草绿绿的；瓜地里，西瓜圆圆的；山坡下，泉水清清的。</a:t>
            </a:r>
            <a:endParaRPr lang="zh-CN" altLang="en-US" sz="2400" b="1" dirty="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  <a:p>
            <a:r>
              <a:rPr lang="zh-CN" altLang="en-US" sz="2400" b="1" dirty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　　我的家乡真</a:t>
            </a:r>
            <a:r>
              <a:rPr lang="zh-CN" altLang="en-US" sz="2400" b="1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可爱</a:t>
            </a:r>
            <a:r>
              <a:rPr lang="zh-CN" altLang="en-US" sz="24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  <a:sym typeface="+mn-ea"/>
              </a:rPr>
              <a:t>！</a:t>
            </a:r>
            <a:endParaRPr lang="zh-CN" altLang="en-US" sz="2400" b="1" dirty="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6520" y="2500789"/>
            <a:ext cx="29860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02267" y="2500789"/>
            <a:ext cx="29860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2267" y="3247549"/>
            <a:ext cx="15616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红红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6520" y="3623787"/>
            <a:ext cx="15616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绿绿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0264" y="3623787"/>
            <a:ext cx="15616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圆圆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3505" y="3979545"/>
            <a:ext cx="15616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清清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/>
          <p:nvPr/>
        </p:nvSpPr>
        <p:spPr>
          <a:xfrm>
            <a:off x="591503" y="310199"/>
            <a:ext cx="7961471" cy="420576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彩虹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雨过了，天晴了。天空架起了一道七色的彩虹。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青蛙说：“彩虹是座七彩桥，站在上面可以看到最美丽的风景。”海燕说：“彩虹是大发卡，戴在大海妈妈的头上，她显得更加漂亮了。”蝴蝶说：“彩虹是大花环，围绕着飞舞，心里无比快活。”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/>
          <p:nvPr/>
        </p:nvSpPr>
        <p:spPr>
          <a:xfrm>
            <a:off x="591503" y="139065"/>
            <a:ext cx="7961471" cy="243220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</a:rPr>
              <a:t>         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彩虹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雨过了，天晴了。天空架起了一道七色的彩虹。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青蛙说：“彩虹是座七彩桥，站在上面可以看到最美丽的风景。”海燕说：“彩虹是大发卡，戴在大海妈妈的头上，她显得更加漂亮了。”蝴蝶说：“彩虹是大花环，围绕着飞舞，心里无比快活。”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675" name="Text Box 2"/>
          <p:cNvSpPr txBox="1"/>
          <p:nvPr/>
        </p:nvSpPr>
        <p:spPr>
          <a:xfrm>
            <a:off x="270987" y="2661286"/>
            <a:ext cx="8281511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　    </a:t>
            </a:r>
            <a:r>
              <a:rPr lang="en-US" altLang="zh-CN" sz="2400" b="1" dirty="0">
                <a:latin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</a:rPr>
              <a:t>短文有（    ）自然段，第</a:t>
            </a:r>
            <a:r>
              <a:rPr lang="en-US" altLang="zh-CN" sz="2400" b="1" dirty="0">
                <a:latin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</a:rPr>
              <a:t>自然段有（    ）句话。</a:t>
            </a:r>
            <a:endParaRPr lang="zh-CN" altLang="en-US" sz="2400" b="1" dirty="0">
              <a:latin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</a:rPr>
              <a:t>文中有（    </a:t>
            </a:r>
            <a:r>
              <a:rPr lang="zh-CN" altLang="en-US" sz="2400" b="1" dirty="0" smtClean="0">
                <a:latin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</a:rPr>
              <a:t>只动物说话，请在文中圈出它们。</a:t>
            </a:r>
            <a:endParaRPr lang="zh-CN" altLang="en-US" sz="2400" b="1" dirty="0">
              <a:latin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</a:rPr>
              <a:t>根据短文内容，填一填。</a:t>
            </a:r>
            <a:endParaRPr lang="zh-CN" altLang="en-US" sz="2400" b="1" dirty="0">
              <a:latin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</a:rPr>
              <a:t>青蛙</a:t>
            </a:r>
            <a:r>
              <a:rPr lang="zh-CN" altLang="en-US" sz="2400" b="1" dirty="0">
                <a:latin typeface="楷体" panose="02010609060101010101" pitchFamily="49" charset="-122"/>
              </a:rPr>
              <a:t>说彩虹是</a:t>
            </a:r>
            <a:r>
              <a:rPr lang="zh-CN" altLang="en-US" sz="2400" b="1" dirty="0" smtClean="0">
                <a:latin typeface="楷体" panose="02010609060101010101" pitchFamily="49" charset="-122"/>
              </a:rPr>
              <a:t>（       </a:t>
            </a:r>
            <a:r>
              <a:rPr lang="zh-CN" altLang="en-US" sz="2400" b="1" dirty="0">
                <a:latin typeface="楷体" panose="02010609060101010101" pitchFamily="49" charset="-122"/>
              </a:rPr>
              <a:t>），海燕说彩虹是（ </a:t>
            </a:r>
            <a:r>
              <a:rPr lang="zh-CN" altLang="en-US" sz="2400" b="1" dirty="0" smtClean="0">
                <a:latin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</a:rPr>
              <a:t>），蝴蝶说彩虹是（  </a:t>
            </a:r>
            <a:r>
              <a:rPr lang="zh-CN" altLang="en-US" sz="2400" b="1" dirty="0" smtClean="0">
                <a:latin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</a:rPr>
              <a:t>）。</a:t>
            </a:r>
            <a:endParaRPr lang="zh-CN" altLang="en-US" sz="2400" b="1" dirty="0">
              <a:latin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6027" y="2571274"/>
            <a:ext cx="21869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</a:rPr>
              <a:t>2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1791" y="2571274"/>
            <a:ext cx="21869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</a:rPr>
              <a:t>3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6036" y="3055144"/>
            <a:ext cx="555804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</a:rPr>
              <a:t>3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19782" y="3744064"/>
            <a:ext cx="21869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七彩桥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4248" y="3744064"/>
            <a:ext cx="21869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大发卡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9470" y="4104104"/>
            <a:ext cx="21869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大花环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59632" y="1059582"/>
            <a:ext cx="648072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83768" y="1430499"/>
            <a:ext cx="648072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08979" y="1790539"/>
            <a:ext cx="648072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899592" y="658626"/>
            <a:ext cx="7632848" cy="37133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有趣的天空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小妹妹站在窗前，抬头看着天空。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蓝蓝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的天空，飘着几朵白云。一朵像金鱼，一朵像山羊，另外一朵像白马，最大的一朵像白熊。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妹妹向它们招招手：“朋友们，快来和我一起跳舞，好吗？”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矩形 26628"/>
          <p:cNvSpPr/>
          <p:nvPr/>
        </p:nvSpPr>
        <p:spPr>
          <a:xfrm>
            <a:off x="1568293" y="411510"/>
            <a:ext cx="6028044" cy="44883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这篇短文有（      ）自然段。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读一读，连一连：给词语找好朋友。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一匹 　　　　白熊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一只 　　　　金鱼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一朵 　　　　白云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一条 　　　　山羊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一头 　　　　白马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　　一个 　　　　朋友</a:t>
            </a: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208934" y="483518"/>
            <a:ext cx="32099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072125" y="1859280"/>
            <a:ext cx="1510190" cy="2237996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099033" y="1923678"/>
            <a:ext cx="1544975" cy="48948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058314" y="2985373"/>
            <a:ext cx="1585694" cy="3191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37289" y="3549302"/>
            <a:ext cx="1606719" cy="547974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110417" y="2413160"/>
            <a:ext cx="1605599" cy="117042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89641" y="4659982"/>
            <a:ext cx="1592674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/>
          <p:nvPr/>
        </p:nvSpPr>
        <p:spPr>
          <a:xfrm>
            <a:off x="615791" y="302766"/>
            <a:ext cx="8132673" cy="450123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小铅笔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我有一支心爱的铅笔，是爸爸妈妈给我买的。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支铅笔花花绿绿，很美丽。铅笔上画着一支大白鹅，红嘴巴，高额头，浑身雪白。它在池塘里快活地游来游去，可爱极了。水面上有一片片的荷叶，好像漂着一顶顶帽子。水缓缓地流着，好像在说：“小朋友，你要好好学习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4"/>
          <p:cNvSpPr txBox="1"/>
          <p:nvPr/>
        </p:nvSpPr>
        <p:spPr>
          <a:xfrm>
            <a:off x="3932635" y="225029"/>
            <a:ext cx="4599805" cy="2728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/>
              <a:t>读一读，做一做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993366"/>
                </a:solidFill>
              </a:rPr>
              <a:t>      一二三四五</a:t>
            </a:r>
            <a:endParaRPr lang="zh-CN" altLang="en-US" sz="3200" b="1" dirty="0">
              <a:solidFill>
                <a:srgbClr val="993366"/>
              </a:solidFill>
            </a:endParaRPr>
          </a:p>
          <a:p>
            <a:r>
              <a:rPr lang="zh-CN" altLang="en-US" sz="3200" b="1" dirty="0">
                <a:solidFill>
                  <a:srgbClr val="993366"/>
                </a:solidFill>
              </a:rPr>
              <a:t>       金木水火土</a:t>
            </a:r>
            <a:endParaRPr lang="zh-CN" altLang="en-US" sz="3200" b="1" dirty="0">
              <a:solidFill>
                <a:srgbClr val="993366"/>
              </a:solidFill>
            </a:endParaRPr>
          </a:p>
          <a:p>
            <a:r>
              <a:rPr lang="zh-CN" altLang="en-US" sz="3200" b="1" dirty="0">
                <a:solidFill>
                  <a:srgbClr val="993366"/>
                </a:solidFill>
              </a:rPr>
              <a:t>       天地分上下</a:t>
            </a:r>
            <a:endParaRPr lang="zh-CN" altLang="en-US" sz="3200" b="1" dirty="0">
              <a:solidFill>
                <a:srgbClr val="993366"/>
              </a:solidFill>
            </a:endParaRPr>
          </a:p>
          <a:p>
            <a:r>
              <a:rPr lang="zh-CN" altLang="en-US" sz="3200" b="1" dirty="0">
                <a:solidFill>
                  <a:srgbClr val="993366"/>
                </a:solidFill>
              </a:rPr>
              <a:t>       日月照今古</a:t>
            </a:r>
            <a:endParaRPr lang="zh-CN" altLang="en-US" sz="3200" b="1" dirty="0">
              <a:solidFill>
                <a:srgbClr val="993366"/>
              </a:solidFill>
            </a:endParaRPr>
          </a:p>
        </p:txBody>
      </p:sp>
      <p:sp>
        <p:nvSpPr>
          <p:cNvPr id="7171" name="Text Box 15"/>
          <p:cNvSpPr txBox="1"/>
          <p:nvPr/>
        </p:nvSpPr>
        <p:spPr>
          <a:xfrm>
            <a:off x="3932635" y="2819468"/>
            <a:ext cx="495984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/>
              <a:t>写出文中出现的</a:t>
            </a:r>
            <a:r>
              <a:rPr lang="zh-CN" altLang="en-US" sz="3200" b="1" dirty="0" smtClean="0"/>
              <a:t>反义词。</a:t>
            </a:r>
            <a:endParaRPr lang="zh-CN" altLang="en-US" sz="3200" b="1" dirty="0"/>
          </a:p>
        </p:txBody>
      </p:sp>
      <p:sp>
        <p:nvSpPr>
          <p:cNvPr id="3088" name="Text Box 16"/>
          <p:cNvSpPr txBox="1"/>
          <p:nvPr/>
        </p:nvSpPr>
        <p:spPr>
          <a:xfrm>
            <a:off x="3774281" y="3363838"/>
            <a:ext cx="5724525" cy="60151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</a:rPr>
              <a:t>下     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</a:rPr>
              <a:t>古     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</a:rPr>
              <a:t>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717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4" y="3958828"/>
            <a:ext cx="7584281" cy="1184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1" y="1000125"/>
            <a:ext cx="3431381" cy="1909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/>
          <p:nvPr/>
        </p:nvSpPr>
        <p:spPr>
          <a:xfrm>
            <a:off x="296228" y="205264"/>
            <a:ext cx="839533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b="1"/>
              <a:t>                                    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小铅笔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我有一支心爱的铅笔，是爸爸妈妈给我买的。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支铅笔花花绿绿，很美丽。铅笔上画着一支大白鹅，红嘴巴，高额头，浑身雪白。它在池塘里快活地游来游去，可爱极了。水面上有一片片的荷叶，好像漂着一顶顶帽子。水缓缓地流着，好像在说：“小朋友，你要好好学习呀！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100" b="1" dirty="0"/>
              <a:t>　　</a:t>
            </a:r>
            <a:endParaRPr lang="zh-CN" altLang="en-US" sz="2100" b="1" dirty="0"/>
          </a:p>
          <a:p>
            <a:r>
              <a:rPr lang="zh-CN" altLang="en-US" sz="1500" b="1" dirty="0"/>
              <a:t>　　</a:t>
            </a:r>
            <a:endParaRPr lang="zh-CN" altLang="en-US" sz="1500" b="1" dirty="0"/>
          </a:p>
        </p:txBody>
      </p:sp>
      <p:sp>
        <p:nvSpPr>
          <p:cNvPr id="31747" name="Text Box 2"/>
          <p:cNvSpPr txBox="1"/>
          <p:nvPr/>
        </p:nvSpPr>
        <p:spPr>
          <a:xfrm>
            <a:off x="311944" y="2411253"/>
            <a:ext cx="8520113" cy="260840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 dirty="0"/>
              <a:t>　　</a:t>
            </a:r>
            <a:r>
              <a:rPr lang="en-US" altLang="zh-CN" sz="2100" b="1" dirty="0" smtClean="0"/>
              <a:t>1</a:t>
            </a:r>
            <a:r>
              <a:rPr lang="en-US" altLang="zh-CN" sz="2100" b="1" dirty="0"/>
              <a:t>.</a:t>
            </a:r>
            <a:r>
              <a:rPr lang="zh-CN" altLang="en-US" sz="2100" b="1" dirty="0" smtClean="0"/>
              <a:t>这</a:t>
            </a:r>
            <a:r>
              <a:rPr lang="zh-CN" altLang="en-US" sz="2100" b="1" dirty="0"/>
              <a:t>篇</a:t>
            </a:r>
            <a:r>
              <a:rPr lang="zh-CN" altLang="en-US" sz="2100" b="1" dirty="0" smtClean="0"/>
              <a:t>短文</a:t>
            </a:r>
            <a:r>
              <a:rPr lang="zh-CN" altLang="en-US" sz="2100" b="1" dirty="0"/>
              <a:t>共</a:t>
            </a:r>
            <a:r>
              <a:rPr lang="zh-CN" altLang="en-US" sz="2100" b="1" dirty="0" smtClean="0"/>
              <a:t>（      </a:t>
            </a:r>
            <a:r>
              <a:rPr lang="zh-CN" altLang="en-US" sz="2100" b="1" dirty="0"/>
              <a:t>）几个自然段。</a:t>
            </a:r>
            <a:endParaRPr lang="zh-CN" altLang="en-US" sz="2100" b="1" dirty="0"/>
          </a:p>
          <a:p>
            <a:r>
              <a:rPr lang="zh-CN" altLang="en-US" sz="2100" b="1" dirty="0"/>
              <a:t>　　</a:t>
            </a:r>
            <a:r>
              <a:rPr lang="en-US" altLang="zh-CN" sz="2100" b="1" dirty="0" smtClean="0"/>
              <a:t>2.</a:t>
            </a:r>
            <a:r>
              <a:rPr lang="zh-CN" altLang="en-US" sz="2100" b="1" dirty="0" smtClean="0"/>
              <a:t>第二</a:t>
            </a:r>
            <a:r>
              <a:rPr lang="zh-CN" altLang="en-US" sz="2100" b="1" dirty="0"/>
              <a:t>自然段有（      ）句话。</a:t>
            </a:r>
            <a:endParaRPr lang="zh-CN" altLang="en-US" sz="2100" b="1" dirty="0"/>
          </a:p>
          <a:p>
            <a:r>
              <a:rPr lang="zh-CN" altLang="en-US" sz="2100" b="1" dirty="0"/>
              <a:t>　　</a:t>
            </a:r>
            <a:r>
              <a:rPr lang="en-US" altLang="zh-CN" sz="2100" b="1" dirty="0" smtClean="0"/>
              <a:t>3.</a:t>
            </a:r>
            <a:r>
              <a:rPr lang="zh-CN" altLang="en-US" sz="2100" b="1" dirty="0" smtClean="0"/>
              <a:t>用</a:t>
            </a:r>
            <a:r>
              <a:rPr lang="zh-CN" altLang="en-US" sz="2100" b="1" dirty="0">
                <a:latin typeface="楷体" panose="02010609060101010101" pitchFamily="49" charset="-122"/>
              </a:rPr>
              <a:t>“</a:t>
            </a:r>
            <a:r>
              <a:rPr lang="en-US" altLang="zh-CN" sz="2100" b="1" dirty="0" smtClean="0"/>
              <a:t>____</a:t>
            </a:r>
            <a:r>
              <a:rPr lang="en-US" altLang="zh-CN" sz="2100" b="1" dirty="0" smtClean="0">
                <a:latin typeface="楷体" panose="02010609060101010101" pitchFamily="49" charset="-122"/>
              </a:rPr>
              <a:t>”</a:t>
            </a:r>
            <a:r>
              <a:rPr lang="zh-CN" altLang="en-US" sz="2100" b="1" dirty="0" smtClean="0">
                <a:latin typeface="楷体" panose="02010609060101010101" pitchFamily="49" charset="-122"/>
              </a:rPr>
              <a:t>画</a:t>
            </a:r>
            <a:r>
              <a:rPr lang="zh-CN" altLang="en-US" sz="2100" b="1" dirty="0" smtClean="0"/>
              <a:t>出</a:t>
            </a:r>
            <a:r>
              <a:rPr lang="zh-CN" altLang="en-US" sz="2100" b="1" dirty="0"/>
              <a:t>描写铅笔头上大白鹅的句子。</a:t>
            </a:r>
            <a:endParaRPr lang="zh-CN" altLang="en-US" sz="2100" b="1" dirty="0"/>
          </a:p>
          <a:p>
            <a:r>
              <a:rPr lang="zh-CN" altLang="en-US" sz="2100" b="1" dirty="0"/>
              <a:t>　　</a:t>
            </a:r>
            <a:r>
              <a:rPr lang="en-US" altLang="zh-CN" sz="2100" b="1" dirty="0" smtClean="0"/>
              <a:t>4.</a:t>
            </a:r>
            <a:r>
              <a:rPr lang="zh-CN" altLang="en-US" sz="2100" b="1" dirty="0" smtClean="0"/>
              <a:t>这</a:t>
            </a:r>
            <a:r>
              <a:rPr lang="zh-CN" altLang="en-US" sz="2100" b="1" dirty="0"/>
              <a:t>篇短文主要写了用</a:t>
            </a:r>
            <a:r>
              <a:rPr lang="zh-CN" altLang="en-US" sz="2100" b="1" dirty="0">
                <a:latin typeface="楷体" panose="02010609060101010101" pitchFamily="49" charset="-122"/>
              </a:rPr>
              <a:t>“</a:t>
            </a:r>
            <a:r>
              <a:rPr lang="zh-CN" altLang="en-US" sz="2100" b="1" dirty="0"/>
              <a:t>√</a:t>
            </a:r>
            <a:r>
              <a:rPr lang="zh-CN" altLang="en-US" sz="2100" b="1" dirty="0">
                <a:latin typeface="楷体" panose="02010609060101010101" pitchFamily="49" charset="-122"/>
              </a:rPr>
              <a:t>”</a:t>
            </a:r>
            <a:r>
              <a:rPr lang="zh-CN" altLang="en-US" sz="2100" b="1" dirty="0"/>
              <a:t>表示。</a:t>
            </a:r>
            <a:endParaRPr lang="zh-CN" altLang="en-US" sz="2100" b="1" dirty="0"/>
          </a:p>
          <a:p>
            <a:r>
              <a:rPr lang="zh-CN" altLang="en-US" sz="2100" b="1" dirty="0"/>
              <a:t>　　①这支铅笔是爸爸妈妈给我买的。（      ）</a:t>
            </a:r>
            <a:endParaRPr lang="zh-CN" altLang="en-US" sz="2100" b="1" dirty="0"/>
          </a:p>
          <a:p>
            <a:r>
              <a:rPr lang="zh-CN" altLang="en-US" sz="2100" b="1" dirty="0"/>
              <a:t>　　②谁要小朋友好好学习。（</a:t>
            </a:r>
            <a:r>
              <a:rPr lang="zh-CN" altLang="en-US" sz="2100" b="1" dirty="0">
                <a:latin typeface="楷体" panose="02010609060101010101" pitchFamily="49" charset="-122"/>
              </a:rPr>
              <a:t> </a:t>
            </a:r>
            <a:r>
              <a:rPr lang="zh-CN" altLang="en-US" sz="2100" b="1" dirty="0"/>
              <a:t>     ）</a:t>
            </a:r>
            <a:endParaRPr lang="zh-CN" altLang="en-US" sz="2100" b="1" dirty="0"/>
          </a:p>
          <a:p>
            <a:r>
              <a:rPr lang="zh-CN" altLang="en-US" sz="2100" b="1" dirty="0"/>
              <a:t>　　③这支铅笔很美丽。（      ）</a:t>
            </a:r>
            <a:endParaRPr lang="en-US" altLang="zh-CN" sz="2100" b="1" dirty="0"/>
          </a:p>
          <a:p>
            <a:endParaRPr lang="zh-CN" altLang="en-US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838951" y="2422684"/>
            <a:ext cx="436905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2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6590" y="2766537"/>
            <a:ext cx="1249680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5</a:t>
            </a:r>
            <a:endParaRPr lang="en-US" altLang="zh-CN" b="1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92280" y="1338089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28625" y="1707654"/>
            <a:ext cx="3688556" cy="347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117181" y="3939902"/>
            <a:ext cx="124968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/>
          <p:nvPr/>
        </p:nvSpPr>
        <p:spPr>
          <a:xfrm>
            <a:off x="3048953" y="301466"/>
            <a:ext cx="5894546" cy="45005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，一群小鸟在屋檐下躲雨，它们在争论一个有趣的问题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：春雨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到底是什么颜色？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小白鸽说：“春雨是无色的，你们伸手接几滴瞧瞧吧！”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小燕子说：“不对，春雨是绿色的，你们瞧！春雨落在草地上，草地绿了，春雨淋在柳树上，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柳枝绿了。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麻雀说“不不！春雨是红色的，你们瞧！春雨洒在桃树上，桃花红了，春雨滴在杏树上，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杏花红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t01782c3ae6b7bacc6b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892743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/>
          <p:nvPr/>
        </p:nvSpPr>
        <p:spPr>
          <a:xfrm>
            <a:off x="1100614" y="273844"/>
            <a:ext cx="7288054" cy="45005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b="1"/>
              <a:t>1.</a:t>
            </a:r>
            <a:r>
              <a:rPr lang="zh-CN" altLang="en-US" sz="2400" b="1" dirty="0"/>
              <a:t>短文有（     ）个自然段。</a:t>
            </a:r>
            <a:endParaRPr lang="zh-CN" altLang="en-US" sz="2400" b="1" dirty="0"/>
          </a:p>
          <a:p>
            <a:r>
              <a:rPr lang="en-US" altLang="zh-CN" sz="2400" b="1"/>
              <a:t>2.</a:t>
            </a:r>
            <a:r>
              <a:rPr lang="zh-CN" altLang="en-US" sz="2400" b="1" dirty="0"/>
              <a:t>在括号里填上合适的词。</a:t>
            </a:r>
            <a:endParaRPr lang="zh-CN" altLang="en-US" sz="2400" b="1" dirty="0"/>
          </a:p>
          <a:p>
            <a:r>
              <a:rPr lang="zh-CN" altLang="en-US" sz="2400" b="1" dirty="0"/>
              <a:t>（      ）的小草</a:t>
            </a:r>
            <a:endParaRPr lang="zh-CN" altLang="en-US" sz="2400" b="1" dirty="0"/>
          </a:p>
          <a:p>
            <a:r>
              <a:rPr lang="zh-CN" altLang="en-US" sz="2400" b="1" dirty="0"/>
              <a:t>（      ）的桃花</a:t>
            </a:r>
            <a:endParaRPr lang="zh-CN" altLang="en-US" sz="2400" b="1" dirty="0"/>
          </a:p>
          <a:p>
            <a:r>
              <a:rPr lang="zh-CN" altLang="en-US" sz="2400" b="1" dirty="0"/>
              <a:t>（      ）的柳树</a:t>
            </a:r>
            <a:endParaRPr lang="zh-CN" altLang="en-US" sz="2400" b="1" dirty="0"/>
          </a:p>
          <a:p>
            <a:r>
              <a:rPr lang="zh-CN" altLang="en-US" sz="2400" b="1" dirty="0"/>
              <a:t>（      ）的杏花</a:t>
            </a:r>
            <a:endParaRPr lang="zh-CN" altLang="en-US" sz="2400" b="1" dirty="0"/>
          </a:p>
          <a:p>
            <a:r>
              <a:rPr lang="en-US" altLang="zh-CN" sz="2400" b="1"/>
              <a:t>3.</a:t>
            </a:r>
            <a:r>
              <a:rPr lang="zh-CN" altLang="en-US" sz="2400" b="1" dirty="0"/>
              <a:t>春天，一群小鸟在屋檐下躲雨，它们在争论一个什么有趣的问题？</a:t>
            </a:r>
            <a:endParaRPr lang="zh-CN" altLang="en-US" sz="2400" b="1" dirty="0"/>
          </a:p>
          <a:p>
            <a:r>
              <a:rPr lang="zh-CN" altLang="en-US" sz="2400" b="1" dirty="0"/>
              <a:t> </a:t>
            </a:r>
            <a:endParaRPr lang="zh-CN" altLang="en-US" sz="2400" b="1" dirty="0"/>
          </a:p>
          <a:p>
            <a:r>
              <a:rPr lang="en-US" altLang="zh-CN" sz="2400" b="1"/>
              <a:t>4.</a:t>
            </a:r>
            <a:r>
              <a:rPr lang="zh-CN" altLang="en-US" sz="2400" b="1" dirty="0"/>
              <a:t>按短文内容填空。</a:t>
            </a:r>
            <a:endParaRPr lang="zh-CN" altLang="en-US" sz="2400" b="1" dirty="0"/>
          </a:p>
          <a:p>
            <a:r>
              <a:rPr lang="zh-CN" altLang="en-US" sz="2400" b="1" dirty="0"/>
              <a:t>　    小白鸽认为春雨是（       ），小燕子认为春雨是（      ），麻雀认为春雨是（      ）。</a:t>
            </a:r>
            <a:endParaRPr lang="zh-CN" altLang="en-US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648426" y="273844"/>
            <a:ext cx="13068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</a:rPr>
              <a:t>4</a:t>
            </a:r>
            <a:endParaRPr lang="en-US" altLang="zh-CN" sz="21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1596" y="1037749"/>
            <a:ext cx="13068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青青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1596" y="1429226"/>
            <a:ext cx="13068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红红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1596" y="1737836"/>
            <a:ext cx="13068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绿绿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6846" y="2129314"/>
            <a:ext cx="13068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美丽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8972" y="3202305"/>
            <a:ext cx="29313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春雨是什么颜色的。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4369" y="3958590"/>
            <a:ext cx="29313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无色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41597" y="4350067"/>
            <a:ext cx="29313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绿色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5849" y="4350067"/>
            <a:ext cx="29313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b="1">
                <a:solidFill>
                  <a:srgbClr val="FF0000"/>
                </a:solidFill>
              </a:rPr>
              <a:t>红色</a:t>
            </a:r>
            <a:endParaRPr lang="zh-CN" altLang="zh-CN" sz="21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/>
          <p:nvPr/>
        </p:nvSpPr>
        <p:spPr>
          <a:xfrm>
            <a:off x="438151" y="422434"/>
            <a:ext cx="8018621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400" b="1" dirty="0"/>
              <a:t>　</a:t>
            </a:r>
            <a:r>
              <a:rPr lang="en-US" altLang="zh-CN" sz="2400" b="1" dirty="0"/>
              <a:t>6</a:t>
            </a:r>
            <a:r>
              <a:rPr lang="en-US" altLang="zh-CN" sz="2400" b="1" dirty="0" smtClean="0"/>
              <a:t>.</a:t>
            </a:r>
            <a:r>
              <a:rPr lang="zh-CN" altLang="en-US" sz="2400" b="1" dirty="0"/>
              <a:t>小白兔的</a:t>
            </a:r>
            <a:r>
              <a:rPr lang="zh-CN" altLang="en-US" sz="2400" b="1" dirty="0" smtClean="0"/>
              <a:t>时钟</a:t>
            </a:r>
            <a:endParaRPr lang="zh-CN" altLang="en-US" sz="2400" b="1" dirty="0"/>
          </a:p>
          <a:p>
            <a:pPr algn="l"/>
            <a:r>
              <a:rPr lang="zh-CN" altLang="en-US" sz="2400" b="1" dirty="0"/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白兔没有钟，不知道时间，它请小山羊帮忙想办法。小山羊送给它三盆花。 太阳出来了，牵牛花开了，张开了小喇叭。中午，午时花开了，张开了笑脸。天黑了，夜来香开了，张开了小嘴轻轻地唱歌。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t01908b3d14367c6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613" y="2682240"/>
            <a:ext cx="2571750" cy="1950244"/>
          </a:xfrm>
          <a:prstGeom prst="rect">
            <a:avLst/>
          </a:prstGeom>
        </p:spPr>
      </p:pic>
      <p:pic>
        <p:nvPicPr>
          <p:cNvPr id="11" name="图片 10" descr="t017e56fb27850ba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638" y="2514600"/>
            <a:ext cx="2000250" cy="250031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38150" y="2514124"/>
            <a:ext cx="1714500" cy="2286000"/>
            <a:chOff x="438150" y="2514124"/>
            <a:chExt cx="1714500" cy="2286000"/>
          </a:xfrm>
        </p:grpSpPr>
        <p:pic>
          <p:nvPicPr>
            <p:cNvPr id="10" name="图片 9" descr="t01603505faab364b9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8150" y="2514124"/>
              <a:ext cx="1714500" cy="2286000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975" y="4443958"/>
              <a:ext cx="438150" cy="33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4"/>
          <p:cNvSpPr txBox="1"/>
          <p:nvPr/>
        </p:nvSpPr>
        <p:spPr>
          <a:xfrm>
            <a:off x="438151" y="2643758"/>
            <a:ext cx="8256120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b="1" dirty="0"/>
              <a:t>1.</a:t>
            </a:r>
            <a:r>
              <a:rPr lang="zh-CN" altLang="en-US" sz="2400" b="1" dirty="0"/>
              <a:t>这篇短文有（   ）句话。</a:t>
            </a:r>
            <a:endParaRPr lang="zh-CN" altLang="en-US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小山羊送给小白兔什么花？请用</a:t>
            </a:r>
            <a:r>
              <a:rPr lang="zh-CN" altLang="en-US" sz="2400" b="1" dirty="0">
                <a:latin typeface="楷体" panose="02010609060101010101" pitchFamily="49" charset="-122"/>
              </a:rPr>
              <a:t>“</a:t>
            </a:r>
            <a:r>
              <a:rPr lang="en-US" altLang="zh-CN" sz="2400" b="1" dirty="0" smtClean="0"/>
              <a:t>____</a:t>
            </a:r>
            <a:r>
              <a:rPr lang="en-US" altLang="zh-CN" sz="2400" b="1" dirty="0" smtClean="0">
                <a:latin typeface="楷体" panose="02010609060101010101" pitchFamily="49" charset="-122"/>
              </a:rPr>
              <a:t>”</a:t>
            </a:r>
            <a:r>
              <a:rPr lang="zh-CN" altLang="en-US" sz="2400" b="1" dirty="0" smtClean="0"/>
              <a:t>在</a:t>
            </a:r>
            <a:r>
              <a:rPr lang="zh-CN" altLang="en-US" sz="2400" b="1" dirty="0"/>
              <a:t>文</a:t>
            </a:r>
            <a:r>
              <a:rPr lang="zh-CN" altLang="en-US" sz="2400" b="1" dirty="0" smtClean="0"/>
              <a:t>中画出来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r>
              <a:rPr lang="en-US" altLang="zh-CN" sz="2400" b="1" dirty="0"/>
              <a:t>3.</a:t>
            </a:r>
            <a:r>
              <a:rPr lang="zh-CN" altLang="en-US" sz="2400" b="1" dirty="0"/>
              <a:t>根据短文内容填空。</a:t>
            </a:r>
            <a:endParaRPr lang="zh-CN" altLang="en-US" sz="2400" b="1" dirty="0"/>
          </a:p>
          <a:p>
            <a:r>
              <a:rPr lang="zh-CN" altLang="en-US" sz="2400" b="1" dirty="0"/>
              <a:t>　（       ）花早晨开，（       ）花中午开，</a:t>
            </a:r>
            <a:endParaRPr lang="en-US" altLang="zh-CN" sz="2400" b="1" dirty="0"/>
          </a:p>
          <a:p>
            <a:r>
              <a:rPr lang="en-US" altLang="zh-CN" sz="2400" b="1" dirty="0"/>
              <a:t>    </a:t>
            </a:r>
            <a:r>
              <a:rPr lang="zh-CN" altLang="en-US" sz="2400" b="1"/>
              <a:t>（       </a:t>
            </a:r>
            <a:r>
              <a:rPr lang="zh-CN" altLang="en-US" sz="2400" b="1" smtClean="0"/>
              <a:t>  ）</a:t>
            </a:r>
            <a:r>
              <a:rPr lang="zh-CN" altLang="en-US" sz="2400" b="1" dirty="0"/>
              <a:t>花晚上开</a:t>
            </a:r>
            <a:endParaRPr lang="en-US" altLang="zh-CN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671678" y="2643758"/>
            <a:ext cx="11082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</a:rPr>
              <a:t>5</a:t>
            </a:r>
            <a:endParaRPr lang="en-US" altLang="zh-CN" sz="21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342" y="3726259"/>
            <a:ext cx="11082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</a:rPr>
              <a:t>牵牛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7502" y="4097258"/>
            <a:ext cx="11082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</a:rPr>
              <a:t>夜来香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0447" y="3764448"/>
            <a:ext cx="11082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</a:rPr>
              <a:t>午时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4818" name="Rectangle 2"/>
          <p:cNvSpPr/>
          <p:nvPr/>
        </p:nvSpPr>
        <p:spPr>
          <a:xfrm>
            <a:off x="438151" y="484823"/>
            <a:ext cx="7662241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400" b="1" dirty="0"/>
              <a:t>　</a:t>
            </a:r>
            <a:r>
              <a:rPr lang="en-US" altLang="zh-CN" sz="2400" b="1" dirty="0"/>
              <a:t>6</a:t>
            </a:r>
            <a:r>
              <a:rPr lang="en-US" altLang="zh-CN" sz="2400" b="1" dirty="0" smtClean="0"/>
              <a:t>.</a:t>
            </a:r>
            <a:r>
              <a:rPr lang="zh-CN" altLang="en-US" sz="2400" b="1" dirty="0"/>
              <a:t>小白兔的</a:t>
            </a:r>
            <a:r>
              <a:rPr lang="zh-CN" altLang="en-US" sz="2400" b="1" dirty="0" smtClean="0"/>
              <a:t>时钟</a:t>
            </a:r>
            <a:endParaRPr lang="zh-CN" altLang="en-US" sz="2400" b="1" dirty="0"/>
          </a:p>
          <a:p>
            <a:pPr algn="l"/>
            <a:r>
              <a:rPr lang="zh-CN" altLang="en-US" sz="2400" b="1" dirty="0"/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白兔没有钟，不知道时间，它请小山羊帮忙想办法。小山羊送给它三盆花。 太阳出来了，牵牛花开了，张开了小喇叭。中午，午时花开了，张开了笑脸。天黑了，夜来香开了，张开了小嘴轻轻地唱歌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56176" y="1609726"/>
            <a:ext cx="876300" cy="109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203420" y="2370773"/>
            <a:ext cx="876300" cy="109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607832" y="1971201"/>
            <a:ext cx="876300" cy="109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46086"/>
          <p:cNvSpPr txBox="1"/>
          <p:nvPr/>
        </p:nvSpPr>
        <p:spPr>
          <a:xfrm>
            <a:off x="706368" y="568732"/>
            <a:ext cx="7754064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600" b="1" smtClean="0"/>
              <a:t>7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枣树</a:t>
            </a:r>
            <a:endParaRPr lang="zh-CN" altLang="en-US" sz="3600" b="1" dirty="0"/>
          </a:p>
          <a:p>
            <a:r>
              <a:rPr lang="zh-CN" altLang="en-US" sz="3600" b="1" dirty="0"/>
              <a:t>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我家院子里有一棵古老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而高大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的枣树 。春天，枣树上开满了浅黄色的枣花 。夏天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花落了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枣树上结满了小青枣。到了秋天，小青枣慢慢地变红了，变成了红红的大枣。这时，树上好像挂满了圆圆的小灯笼。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框 46087"/>
          <p:cNvSpPr txBox="1"/>
          <p:nvPr/>
        </p:nvSpPr>
        <p:spPr>
          <a:xfrm>
            <a:off x="1337444" y="1996787"/>
            <a:ext cx="6567011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b="1" dirty="0"/>
              <a:t>1.</a:t>
            </a:r>
            <a:r>
              <a:rPr lang="zh-CN" altLang="en-US" sz="2400" b="1" dirty="0"/>
              <a:t>读完短文，找出合适的词语填在括号里。</a:t>
            </a:r>
            <a:endParaRPr lang="zh-CN" altLang="en-US" sz="2400" b="1" dirty="0"/>
          </a:p>
          <a:p>
            <a:r>
              <a:rPr lang="zh-CN" altLang="en-US" sz="2400" b="1" dirty="0"/>
              <a:t>（         ）的</a:t>
            </a:r>
            <a:r>
              <a:rPr lang="zh-CN" altLang="en-US" sz="2400" b="1"/>
              <a:t>枣树      </a:t>
            </a:r>
            <a:r>
              <a:rPr lang="zh-CN" altLang="en-US" sz="2400" b="1" smtClean="0"/>
              <a:t>（          </a:t>
            </a:r>
            <a:r>
              <a:rPr lang="zh-CN" altLang="en-US" sz="2400" b="1" dirty="0"/>
              <a:t>）的枣花</a:t>
            </a:r>
            <a:endParaRPr lang="zh-CN" altLang="en-US" sz="2400" b="1" dirty="0"/>
          </a:p>
          <a:p>
            <a:r>
              <a:rPr lang="zh-CN" altLang="en-US" sz="2400" b="1" dirty="0"/>
              <a:t>（       </a:t>
            </a:r>
            <a:r>
              <a:rPr lang="zh-CN" altLang="en-US" sz="2400" b="1" dirty="0" smtClean="0"/>
              <a:t>  ）</a:t>
            </a:r>
            <a:r>
              <a:rPr lang="zh-CN" altLang="en-US" sz="2400" b="1" dirty="0"/>
              <a:t>的大枣     （         ）的小灯笼</a:t>
            </a:r>
            <a:endParaRPr lang="zh-CN" altLang="en-US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文中的“小灯笼”指的是</a:t>
            </a:r>
            <a:r>
              <a:rPr lang="en-US" altLang="zh-CN" sz="2400" b="1" dirty="0" smtClean="0"/>
              <a:t>_____</a:t>
            </a:r>
            <a:r>
              <a:rPr lang="zh-CN" altLang="en-US" sz="2400" b="1" dirty="0" smtClean="0"/>
              <a:t>。</a:t>
            </a:r>
            <a:endParaRPr lang="en-US" altLang="zh-CN" sz="2400" b="1" dirty="0"/>
          </a:p>
          <a:p>
            <a:r>
              <a:rPr lang="en-US" altLang="zh-CN" sz="2400" b="1" dirty="0"/>
              <a:t>3.</a:t>
            </a:r>
            <a:r>
              <a:rPr lang="zh-CN" altLang="en-US" sz="2400" b="1" dirty="0"/>
              <a:t>想想枣树在不同季节里的变化，再填空。</a:t>
            </a:r>
            <a:endParaRPr lang="zh-CN" altLang="en-US" sz="2400" b="1" dirty="0"/>
          </a:p>
          <a:p>
            <a:r>
              <a:rPr lang="zh-CN" altLang="en-US" sz="2400" b="1" dirty="0"/>
              <a:t>   春天，枣树上</a:t>
            </a:r>
            <a:r>
              <a:rPr lang="en-US" altLang="zh-CN" sz="2400" b="1" dirty="0"/>
              <a:t>_____________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r>
              <a:rPr lang="zh-CN" altLang="en-US" sz="2400" b="1" dirty="0"/>
              <a:t>   夏天，枣树上</a:t>
            </a:r>
            <a:r>
              <a:rPr lang="en-US" altLang="zh-CN" sz="2400" b="1" dirty="0"/>
              <a:t>_____________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r>
              <a:rPr lang="zh-CN" altLang="en-US" sz="2400" b="1" dirty="0"/>
              <a:t>   秋天，枣树上</a:t>
            </a:r>
            <a:r>
              <a:rPr lang="en-US" altLang="zh-CN" sz="2400" b="1" dirty="0"/>
              <a:t>_____________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35842" name="文本框 46086"/>
          <p:cNvSpPr txBox="1"/>
          <p:nvPr/>
        </p:nvSpPr>
        <p:spPr>
          <a:xfrm>
            <a:off x="341605" y="81786"/>
            <a:ext cx="8334851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                                         </a:t>
            </a:r>
            <a:r>
              <a:rPr lang="en-US" altLang="zh-CN" sz="2400" b="1" dirty="0"/>
              <a:t>7.</a:t>
            </a:r>
            <a:r>
              <a:rPr lang="zh-CN" altLang="en-US" sz="2400" b="1" dirty="0"/>
              <a:t>枣树</a:t>
            </a:r>
            <a:endParaRPr lang="zh-CN" altLang="en-US" sz="2400" b="1" dirty="0"/>
          </a:p>
          <a:p>
            <a:r>
              <a:rPr lang="zh-CN" altLang="en-US" sz="2400" b="1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我家院子里有一棵古老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而高大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的枣树 。春天，枣树上开满了浅黄色的枣花 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花落了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枣树上结满了小青枣。到了秋天，小青枣慢慢地变红了，变成了红红的大枣。这时，树上好像挂满了圆圆的小灯笼。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0391" y="2304256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高大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6401" y="2369730"/>
            <a:ext cx="106663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浅黄色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3293" y="2650982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红红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76695" y="2729770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圆圆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2400" y="3038666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大枣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4478" y="3779678"/>
            <a:ext cx="137601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开满枣花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0111" y="4124959"/>
            <a:ext cx="137601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结满小枣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0111" y="4533075"/>
            <a:ext cx="137601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挂满大枣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Text Box 19"/>
          <p:cNvSpPr txBox="1"/>
          <p:nvPr/>
        </p:nvSpPr>
        <p:spPr>
          <a:xfrm>
            <a:off x="2709317" y="3710012"/>
            <a:ext cx="4166940" cy="3917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，</a:t>
            </a:r>
            <a:r>
              <a:rPr lang="zh-CN" altLang="en-US" sz="2100" b="1" dirty="0"/>
              <a:t>雪对风。  </a:t>
            </a:r>
            <a:r>
              <a:rPr lang="zh-CN" altLang="en-US" sz="2100" b="1" dirty="0" smtClean="0"/>
              <a:t>  对</a:t>
            </a:r>
            <a:r>
              <a:rPr lang="zh-CN" altLang="en-US" sz="2100" b="1" dirty="0"/>
              <a:t>树，      </a:t>
            </a:r>
            <a:r>
              <a:rPr lang="zh-CN" altLang="en-US" sz="2100" b="1" dirty="0" smtClean="0"/>
              <a:t>对        。</a:t>
            </a:r>
            <a:endParaRPr lang="zh-CN" altLang="en-US" sz="2100" b="1" dirty="0"/>
          </a:p>
        </p:txBody>
      </p:sp>
      <p:sp>
        <p:nvSpPr>
          <p:cNvPr id="8194" name="Text Box 5"/>
          <p:cNvSpPr txBox="1"/>
          <p:nvPr/>
        </p:nvSpPr>
        <p:spPr>
          <a:xfrm>
            <a:off x="2789635" y="120193"/>
            <a:ext cx="2430065" cy="31716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云对雨，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雪对风。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花对树，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鸟对虫。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山清对水秀，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柳绿</a:t>
            </a:r>
            <a:r>
              <a:rPr lang="zh-CN" altLang="en-US" sz="2800" b="1" dirty="0" smtClean="0"/>
              <a:t>对桃红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pic>
        <p:nvPicPr>
          <p:cNvPr id="8195" name="Picture 5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707" y="3682252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6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378" y="3682252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8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840" y="4388570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9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700" y="4380235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15"/>
          <p:cNvSpPr txBox="1"/>
          <p:nvPr/>
        </p:nvSpPr>
        <p:spPr>
          <a:xfrm>
            <a:off x="1043608" y="3682251"/>
            <a:ext cx="1403747" cy="391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_GB2312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_GB2312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_GB2312" pitchFamily="49" charset="-122"/>
              </a:rPr>
              <a:t>）云对                                  </a:t>
            </a:r>
            <a:endParaRPr lang="zh-CN" altLang="en-US" sz="21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8200" name="Text Box 16"/>
          <p:cNvSpPr txBox="1"/>
          <p:nvPr/>
        </p:nvSpPr>
        <p:spPr>
          <a:xfrm>
            <a:off x="971600" y="4433813"/>
            <a:ext cx="161967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_GB2312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_GB2312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_GB2312" pitchFamily="49" charset="-122"/>
              </a:rPr>
              <a:t>）山清对</a:t>
            </a:r>
            <a:endParaRPr lang="zh-CN" altLang="en-US" sz="21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pic>
        <p:nvPicPr>
          <p:cNvPr id="8201" name="Picture 23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915" y="3682252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003" y="3682252"/>
            <a:ext cx="432197" cy="4321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37" name="Text Box 29"/>
          <p:cNvSpPr txBox="1"/>
          <p:nvPr/>
        </p:nvSpPr>
        <p:spPr>
          <a:xfrm>
            <a:off x="5143152" y="3685824"/>
            <a:ext cx="13856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endParaRPr lang="zh-CN" altLang="en-US" sz="21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17439" name="Text Box 31"/>
          <p:cNvSpPr txBox="1"/>
          <p:nvPr/>
        </p:nvSpPr>
        <p:spPr>
          <a:xfrm>
            <a:off x="2526556" y="4405238"/>
            <a:ext cx="40780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_GB2312" pitchFamily="49" charset="-122"/>
              </a:rPr>
              <a:t>水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17440" name="Text Box 32"/>
          <p:cNvSpPr txBox="1"/>
          <p:nvPr/>
        </p:nvSpPr>
        <p:spPr>
          <a:xfrm>
            <a:off x="2914700" y="4380236"/>
            <a:ext cx="40780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_GB2312" pitchFamily="49" charset="-122"/>
              </a:rPr>
              <a:t>秀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17441" name="Text Box 33"/>
          <p:cNvSpPr txBox="1"/>
          <p:nvPr/>
        </p:nvSpPr>
        <p:spPr>
          <a:xfrm>
            <a:off x="3346896" y="4433813"/>
            <a:ext cx="2023631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_GB2312" pitchFamily="49" charset="-122"/>
              </a:rPr>
              <a:t>，柳绿对桃红。</a:t>
            </a:r>
            <a:endParaRPr lang="zh-CN" altLang="en-US" sz="21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8207" name="Text Box 18"/>
          <p:cNvSpPr txBox="1"/>
          <p:nvPr/>
        </p:nvSpPr>
        <p:spPr>
          <a:xfrm>
            <a:off x="2383707" y="3667964"/>
            <a:ext cx="40780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</a:rPr>
              <a:t>雨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8209" name="Text Box 20"/>
          <p:cNvSpPr txBox="1"/>
          <p:nvPr/>
        </p:nvSpPr>
        <p:spPr>
          <a:xfrm>
            <a:off x="5147915" y="3682251"/>
            <a:ext cx="40780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</a:rPr>
              <a:t>鸟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8210" name="Text Box 21"/>
          <p:cNvSpPr txBox="1"/>
          <p:nvPr/>
        </p:nvSpPr>
        <p:spPr>
          <a:xfrm>
            <a:off x="5940004" y="3682251"/>
            <a:ext cx="40780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</a:rPr>
              <a:t>虫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pic>
        <p:nvPicPr>
          <p:cNvPr id="8211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11329" y="411956"/>
            <a:ext cx="3343275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15"/>
          <p:cNvSpPr txBox="1"/>
          <p:nvPr/>
        </p:nvSpPr>
        <p:spPr>
          <a:xfrm>
            <a:off x="899730" y="3075806"/>
            <a:ext cx="3725465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/>
              <a:t>我会填</a:t>
            </a:r>
            <a:r>
              <a:rPr lang="zh-CN" altLang="en-US" sz="2400" b="1" dirty="0"/>
              <a:t>。</a:t>
            </a:r>
            <a:endParaRPr lang="en-US" altLang="zh-CN" sz="24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3923928" y="3658226"/>
            <a:ext cx="45397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</a:rPr>
              <a:t>花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9" grpId="0"/>
      <p:bldP spid="17440" grpId="0"/>
      <p:bldP spid="8207" grpId="0"/>
      <p:bldP spid="8209" grpId="0"/>
      <p:bldP spid="8210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/>
          <p:nvPr/>
        </p:nvSpPr>
        <p:spPr>
          <a:xfrm>
            <a:off x="611560" y="51470"/>
            <a:ext cx="8424936" cy="2078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天气凉了，树叶黄了，一片片叶子从树上落下来。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天空那么蓝，那么高。一群大雁往南飞，一会儿排成个“人”字，一会儿排成个“一”字。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啊！秋天来了！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1439466" y="2854003"/>
            <a:ext cx="6129338" cy="14716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200000"/>
              </a:lnSpc>
            </a:pPr>
            <a:endParaRPr lang="zh-CN" altLang="en-US" sz="3300" b="1" dirty="0"/>
          </a:p>
          <a:p>
            <a:pPr>
              <a:lnSpc>
                <a:spcPct val="120000"/>
              </a:lnSpc>
            </a:pPr>
            <a:endParaRPr lang="zh-CN" altLang="en-US" sz="2100" dirty="0"/>
          </a:p>
        </p:txBody>
      </p:sp>
      <p:sp>
        <p:nvSpPr>
          <p:cNvPr id="9220" name="Text Box 6"/>
          <p:cNvSpPr txBox="1"/>
          <p:nvPr/>
        </p:nvSpPr>
        <p:spPr>
          <a:xfrm>
            <a:off x="1403648" y="2139702"/>
            <a:ext cx="6129338" cy="21728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1.</a:t>
            </a:r>
            <a:r>
              <a:rPr lang="zh-CN" altLang="en-US" sz="2400" dirty="0"/>
              <a:t>秋天的天气变凉了，树叶变</a:t>
            </a:r>
            <a:r>
              <a:rPr lang="en-US" altLang="zh-CN" sz="2400" dirty="0"/>
              <a:t>______</a:t>
            </a:r>
            <a:r>
              <a:rPr lang="zh-CN" altLang="en-US" sz="2400" dirty="0"/>
              <a:t>了</a:t>
            </a:r>
            <a:r>
              <a:rPr lang="zh-CN" altLang="en-US" sz="2400" dirty="0" smtClean="0"/>
              <a:t>。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2.</a:t>
            </a:r>
            <a:r>
              <a:rPr lang="zh-CN" altLang="en-US" sz="2400" dirty="0"/>
              <a:t>你还知道秋天的哪些变化？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____________________________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>
              <a:lnSpc>
                <a:spcPct val="120000"/>
              </a:lnSpc>
            </a:pPr>
            <a:endParaRPr lang="zh-CN" altLang="en-US" sz="2400" dirty="0"/>
          </a:p>
        </p:txBody>
      </p:sp>
      <p:pic>
        <p:nvPicPr>
          <p:cNvPr id="922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3729" y="3751660"/>
            <a:ext cx="6636544" cy="12275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652120" y="222654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黄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1719" y="3240469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天气变凉、果实成熟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/>
          <p:nvPr/>
        </p:nvSpPr>
        <p:spPr>
          <a:xfrm>
            <a:off x="-180528" y="851219"/>
            <a:ext cx="5256584" cy="27838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弯弯的月儿小小的船，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小小的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船儿两头尖。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在小小的船里坐，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看见闪闪的星星蓝蓝的天。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5333546" y="1047588"/>
            <a:ext cx="117724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小小的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4" name="Text Box 5"/>
          <p:cNvSpPr txBox="1"/>
          <p:nvPr/>
        </p:nvSpPr>
        <p:spPr>
          <a:xfrm>
            <a:off x="7980305" y="2450144"/>
            <a:ext cx="484748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天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5" name="Text Box 6"/>
          <p:cNvSpPr txBox="1"/>
          <p:nvPr/>
        </p:nvSpPr>
        <p:spPr>
          <a:xfrm>
            <a:off x="5333546" y="1758391"/>
            <a:ext cx="117724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闪闪的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6" name="Text Box 7"/>
          <p:cNvSpPr txBox="1"/>
          <p:nvPr/>
        </p:nvSpPr>
        <p:spPr>
          <a:xfrm>
            <a:off x="8033883" y="3206191"/>
            <a:ext cx="830997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船儿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7" name="Text Box 8"/>
          <p:cNvSpPr txBox="1"/>
          <p:nvPr/>
        </p:nvSpPr>
        <p:spPr>
          <a:xfrm>
            <a:off x="5333546" y="2469194"/>
            <a:ext cx="117724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弯弯的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8" name="Text Box 9"/>
          <p:cNvSpPr txBox="1"/>
          <p:nvPr/>
        </p:nvSpPr>
        <p:spPr>
          <a:xfrm>
            <a:off x="8033883" y="1154744"/>
            <a:ext cx="830997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月儿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49" name="Text Box 10"/>
          <p:cNvSpPr txBox="1"/>
          <p:nvPr/>
        </p:nvSpPr>
        <p:spPr>
          <a:xfrm>
            <a:off x="5333546" y="3181188"/>
            <a:ext cx="117724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蓝蓝的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10250" name="Text Box 11"/>
          <p:cNvSpPr txBox="1"/>
          <p:nvPr/>
        </p:nvSpPr>
        <p:spPr>
          <a:xfrm>
            <a:off x="7980305" y="1802444"/>
            <a:ext cx="830997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ea typeface="楷体_GB2312" pitchFamily="49" charset="-122"/>
              </a:rPr>
              <a:t>星星</a:t>
            </a:r>
            <a:endParaRPr lang="zh-CN" altLang="en-US" sz="2700" b="1" dirty="0">
              <a:solidFill>
                <a:srgbClr val="0070C0"/>
              </a:solidFill>
              <a:ea typeface="楷体_GB2312" pitchFamily="49" charset="-122"/>
            </a:endParaRPr>
          </a:p>
        </p:txBody>
      </p:sp>
      <p:cxnSp>
        <p:nvCxnSpPr>
          <p:cNvPr id="11276" name="AutoShape 12"/>
          <p:cNvCxnSpPr/>
          <p:nvPr/>
        </p:nvCxnSpPr>
        <p:spPr>
          <a:xfrm>
            <a:off x="6489643" y="1347625"/>
            <a:ext cx="1620440" cy="2075259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7" name="AutoShape 13"/>
          <p:cNvCxnSpPr/>
          <p:nvPr/>
        </p:nvCxnSpPr>
        <p:spPr>
          <a:xfrm>
            <a:off x="6521789" y="1988181"/>
            <a:ext cx="1458516" cy="23813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8" name="AutoShape 14"/>
          <p:cNvCxnSpPr/>
          <p:nvPr/>
        </p:nvCxnSpPr>
        <p:spPr>
          <a:xfrm flipV="1">
            <a:off x="6521789" y="1426206"/>
            <a:ext cx="1588294" cy="1284684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9" name="AutoShape 15"/>
          <p:cNvCxnSpPr/>
          <p:nvPr/>
        </p:nvCxnSpPr>
        <p:spPr>
          <a:xfrm flipV="1">
            <a:off x="6424158" y="2722796"/>
            <a:ext cx="1609725" cy="700088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/>
          <p:nvPr/>
        </p:nvSpPr>
        <p:spPr>
          <a:xfrm>
            <a:off x="3654028" y="316707"/>
            <a:ext cx="106182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/>
              <a:t>四季</a:t>
            </a:r>
            <a:endParaRPr lang="zh-CN" altLang="en-US" sz="3600" dirty="0"/>
          </a:p>
        </p:txBody>
      </p:sp>
      <p:sp>
        <p:nvSpPr>
          <p:cNvPr id="11267" name="Text Box 5"/>
          <p:cNvSpPr txBox="1"/>
          <p:nvPr/>
        </p:nvSpPr>
        <p:spPr>
          <a:xfrm>
            <a:off x="1709738" y="1059656"/>
            <a:ext cx="3725466" cy="15632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草芽尖尖，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他对小鸟说：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</a:rPr>
              <a:t>“</a:t>
            </a:r>
            <a:r>
              <a:rPr lang="zh-CN" altLang="en-US" sz="2800" b="1" dirty="0"/>
              <a:t>我是春天。</a:t>
            </a:r>
            <a:r>
              <a:rPr lang="zh-CN" altLang="en-US" sz="2800" b="1" dirty="0">
                <a:latin typeface="楷体" panose="02010609060101010101" pitchFamily="49" charset="-122"/>
              </a:rPr>
              <a:t>”</a:t>
            </a:r>
            <a:endParaRPr lang="zh-CN" altLang="en-US" sz="2800" b="1" dirty="0"/>
          </a:p>
        </p:txBody>
      </p:sp>
      <p:sp>
        <p:nvSpPr>
          <p:cNvPr id="11268" name="Text Box 6"/>
          <p:cNvSpPr txBox="1"/>
          <p:nvPr/>
        </p:nvSpPr>
        <p:spPr>
          <a:xfrm>
            <a:off x="4787504" y="1059656"/>
            <a:ext cx="3725465" cy="15632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荷叶圆圆，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他对青蛙说：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</a:rPr>
              <a:t>“</a:t>
            </a:r>
            <a:r>
              <a:rPr lang="zh-CN" altLang="en-US" sz="2800" b="1" dirty="0"/>
              <a:t>我是夏天。</a:t>
            </a:r>
            <a:r>
              <a:rPr lang="zh-CN" altLang="en-US" sz="2800" b="1" dirty="0">
                <a:latin typeface="楷体" panose="02010609060101010101" pitchFamily="49" charset="-122"/>
              </a:rPr>
              <a:t>”</a:t>
            </a:r>
            <a:endParaRPr lang="zh-CN" altLang="en-US" sz="2800" b="1" dirty="0"/>
          </a:p>
        </p:txBody>
      </p:sp>
      <p:sp>
        <p:nvSpPr>
          <p:cNvPr id="11269" name="Text Box 7"/>
          <p:cNvSpPr txBox="1"/>
          <p:nvPr/>
        </p:nvSpPr>
        <p:spPr>
          <a:xfrm>
            <a:off x="4680348" y="2895600"/>
            <a:ext cx="3725465" cy="15632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雪人大肚子一挺，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他顽皮地说：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</a:rPr>
              <a:t>“</a:t>
            </a:r>
            <a:r>
              <a:rPr lang="zh-CN" altLang="en-US" sz="2800" b="1" dirty="0"/>
              <a:t>我就是冬天。</a:t>
            </a:r>
            <a:r>
              <a:rPr lang="zh-CN" altLang="en-US" sz="2800" b="1" dirty="0">
                <a:latin typeface="楷体" panose="02010609060101010101" pitchFamily="49" charset="-122"/>
              </a:rPr>
              <a:t>”</a:t>
            </a:r>
            <a:endParaRPr lang="zh-CN" altLang="en-US" sz="2800" b="1" dirty="0"/>
          </a:p>
        </p:txBody>
      </p:sp>
      <p:sp>
        <p:nvSpPr>
          <p:cNvPr id="11270" name="Text Box 8"/>
          <p:cNvSpPr txBox="1"/>
          <p:nvPr/>
        </p:nvSpPr>
        <p:spPr>
          <a:xfrm>
            <a:off x="1656160" y="2950369"/>
            <a:ext cx="3725465" cy="15632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谷穗弯弯，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他鞠着躬说：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</a:rPr>
              <a:t>“</a:t>
            </a:r>
            <a:r>
              <a:rPr lang="zh-CN" altLang="en-US" sz="2800" b="1" dirty="0"/>
              <a:t>我是秋天。</a:t>
            </a:r>
            <a:r>
              <a:rPr lang="zh-CN" altLang="en-US" sz="2800" b="1" dirty="0">
                <a:latin typeface="楷体" panose="02010609060101010101" pitchFamily="49" charset="-122"/>
              </a:rPr>
              <a:t>”</a:t>
            </a:r>
            <a:endParaRPr lang="zh-CN" altLang="en-US" sz="2800" b="1" dirty="0"/>
          </a:p>
        </p:txBody>
      </p:sp>
      <p:pic>
        <p:nvPicPr>
          <p:cNvPr id="112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06" y="525066"/>
            <a:ext cx="1476375" cy="12632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5" y="154782"/>
            <a:ext cx="2143125" cy="18359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907" y="3323035"/>
            <a:ext cx="1681163" cy="13180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4047" y="2895600"/>
            <a:ext cx="1529953" cy="15013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2339752" y="1221582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4968453" y="262413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 Box 6"/>
          <p:cNvSpPr txBox="1"/>
          <p:nvPr/>
        </p:nvSpPr>
        <p:spPr>
          <a:xfrm>
            <a:off x="2339752" y="1932385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谷穗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Text Box 7"/>
          <p:cNvSpPr txBox="1"/>
          <p:nvPr/>
        </p:nvSpPr>
        <p:spPr>
          <a:xfrm>
            <a:off x="4968453" y="336383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 Box 8"/>
          <p:cNvSpPr txBox="1"/>
          <p:nvPr/>
        </p:nvSpPr>
        <p:spPr>
          <a:xfrm>
            <a:off x="2339752" y="264318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9"/>
          <p:cNvSpPr txBox="1"/>
          <p:nvPr/>
        </p:nvSpPr>
        <p:spPr>
          <a:xfrm>
            <a:off x="4929544" y="132873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Text Box 10"/>
          <p:cNvSpPr txBox="1"/>
          <p:nvPr/>
        </p:nvSpPr>
        <p:spPr>
          <a:xfrm>
            <a:off x="2339752" y="3355181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 Box 11"/>
          <p:cNvSpPr txBox="1"/>
          <p:nvPr/>
        </p:nvSpPr>
        <p:spPr>
          <a:xfrm>
            <a:off x="4968453" y="197643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6" name="AutoShape 12"/>
          <p:cNvCxnSpPr/>
          <p:nvPr/>
        </p:nvCxnSpPr>
        <p:spPr>
          <a:xfrm>
            <a:off x="3313360" y="1566408"/>
            <a:ext cx="1620440" cy="207526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7" name="AutoShape 13"/>
          <p:cNvCxnSpPr/>
          <p:nvPr/>
        </p:nvCxnSpPr>
        <p:spPr>
          <a:xfrm>
            <a:off x="3313360" y="2276155"/>
            <a:ext cx="1762696" cy="2381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8" name="AutoShape 14"/>
          <p:cNvCxnSpPr/>
          <p:nvPr/>
        </p:nvCxnSpPr>
        <p:spPr>
          <a:xfrm flipV="1">
            <a:off x="3313360" y="1844830"/>
            <a:ext cx="1762696" cy="118962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9" name="AutoShape 15"/>
          <p:cNvCxnSpPr/>
          <p:nvPr/>
        </p:nvCxnSpPr>
        <p:spPr>
          <a:xfrm flipV="1">
            <a:off x="3313360" y="3034450"/>
            <a:ext cx="1834704" cy="653786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/>
          <p:nvPr/>
        </p:nvSpPr>
        <p:spPr>
          <a:xfrm>
            <a:off x="827584" y="330077"/>
            <a:ext cx="3725465" cy="418588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/>
              <a:t>     画</a:t>
            </a:r>
            <a:endParaRPr lang="zh-CN" altLang="en-US" sz="3600" b="1" dirty="0"/>
          </a:p>
          <a:p>
            <a:pPr>
              <a:lnSpc>
                <a:spcPct val="140000"/>
              </a:lnSpc>
            </a:pPr>
            <a:r>
              <a:rPr lang="zh-CN" altLang="en-US" sz="3600" b="1" dirty="0"/>
              <a:t>远看山有色，</a:t>
            </a:r>
            <a:endParaRPr lang="zh-CN" altLang="en-US" sz="3600" b="1" dirty="0"/>
          </a:p>
          <a:p>
            <a:pPr>
              <a:lnSpc>
                <a:spcPct val="140000"/>
              </a:lnSpc>
            </a:pPr>
            <a:r>
              <a:rPr lang="zh-CN" altLang="en-US" sz="3600" b="1" dirty="0"/>
              <a:t>近听水无声。</a:t>
            </a:r>
            <a:endParaRPr lang="zh-CN" altLang="en-US" sz="3600" b="1" dirty="0"/>
          </a:p>
          <a:p>
            <a:pPr>
              <a:lnSpc>
                <a:spcPct val="140000"/>
              </a:lnSpc>
            </a:pPr>
            <a:r>
              <a:rPr lang="zh-CN" altLang="en-US" sz="3600" b="1" dirty="0"/>
              <a:t>春去花还在，</a:t>
            </a:r>
            <a:br>
              <a:rPr lang="zh-CN" altLang="en-US" sz="3600" b="1" dirty="0"/>
            </a:br>
            <a:r>
              <a:rPr lang="zh-CN" altLang="en-US" sz="3600" b="1" dirty="0"/>
              <a:t>人来鸟不惊。</a:t>
            </a:r>
            <a:endParaRPr lang="zh-CN" altLang="en-US" sz="3600" b="1" dirty="0"/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354" y="909638"/>
            <a:ext cx="4283869" cy="332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REFSHAPE" val="360763324"/>
  <p:tag name="KSO_WM_UNIT_PLACING_PICTURE_USER_VIEWPORT" val="{&quot;height&quot;:4140,&quot;width&quot;:7020}"/>
</p:tagLst>
</file>

<file path=ppt/tags/tag3.xml><?xml version="1.0" encoding="utf-8"?>
<p:tagLst xmlns:p="http://schemas.openxmlformats.org/presentationml/2006/main">
  <p:tag name="REFSHAPE" val="297944060"/>
  <p:tag name="KSO_WM_UNIT_PLACING_PICTURE_USER_VIEWPORT" val="{&quot;height&quot;:1920,&quot;width&quot;:10380}"/>
</p:tagLst>
</file>

<file path=ppt/tags/tag4.xml><?xml version="1.0" encoding="utf-8"?>
<p:tagLst xmlns:p="http://schemas.openxmlformats.org/presentationml/2006/main">
  <p:tag name="REFSHAPE" val="266682884"/>
  <p:tag name="KSO_WM_UNIT_PLACING_PICTURE_USER_VIEWPORT" val="{&quot;height&quot;:7635,&quot;width&quot;:5175}"/>
</p:tagLst>
</file>

<file path=ppt/tags/tag5.xml><?xml version="1.0" encoding="utf-8"?>
<p:tagLst xmlns:p="http://schemas.openxmlformats.org/presentationml/2006/main">
  <p:tag name="KSO_WPP_MARK_KEY" val="4f376b68-7efe-44c0-88a1-57919fb37b82"/>
  <p:tag name="COMMONDATA" val="eyJoZGlkIjoiMDUzMmRhYzhkNzM3Y2ZlODExZjhhYzliMDJjYzA0ZGI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4058</Words>
  <Application>WPS 演示</Application>
  <PresentationFormat>全屏显示(16:9)</PresentationFormat>
  <Paragraphs>502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新宋体</vt:lpstr>
      <vt:lpstr>Arial Unicode MS</vt:lpstr>
      <vt:lpstr>Calibri</vt:lpstr>
      <vt:lpstr>隶书</vt:lpstr>
      <vt:lpstr>汉语拼音</vt:lpstr>
      <vt:lpstr>Segoe Print</vt:lpstr>
      <vt:lpstr>Xingkai SC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95</cp:revision>
  <dcterms:created xsi:type="dcterms:W3CDTF">2020-02-29T09:52:00Z</dcterms:created>
  <dcterms:modified xsi:type="dcterms:W3CDTF">2022-11-29T07:26:27Z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8D7F8E87FF4F47D0B02D4BC1FA96BAEF</vt:lpwstr>
  </property>
</Properties>
</file>