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264" r:id="rId5"/>
    <p:sldId id="343" r:id="rId6"/>
    <p:sldId id="310" r:id="rId7"/>
    <p:sldId id="344" r:id="rId8"/>
    <p:sldId id="346" r:id="rId9"/>
    <p:sldId id="311" r:id="rId10"/>
    <p:sldId id="314" r:id="rId11"/>
    <p:sldId id="313" r:id="rId12"/>
    <p:sldId id="315" r:id="rId13"/>
    <p:sldId id="316" r:id="rId14"/>
    <p:sldId id="317" r:id="rId15"/>
    <p:sldId id="318" r:id="rId16"/>
    <p:sldId id="409" r:id="rId17"/>
    <p:sldId id="410" r:id="rId18"/>
    <p:sldId id="418" r:id="rId19"/>
    <p:sldId id="419" r:id="rId20"/>
    <p:sldId id="420" r:id="rId21"/>
    <p:sldId id="421" r:id="rId22"/>
    <p:sldId id="422" r:id="rId23"/>
    <p:sldId id="423" r:id="rId24"/>
    <p:sldId id="424" r:id="rId25"/>
    <p:sldId id="425" r:id="rId26"/>
    <p:sldId id="411" r:id="rId27"/>
    <p:sldId id="412" r:id="rId28"/>
    <p:sldId id="416" r:id="rId29"/>
    <p:sldId id="320" r:id="rId30"/>
    <p:sldId id="426" r:id="rId31"/>
    <p:sldId id="427" r:id="rId32"/>
    <p:sldId id="429" r:id="rId33"/>
    <p:sldId id="430" r:id="rId34"/>
    <p:sldId id="431" r:id="rId35"/>
    <p:sldId id="432" r:id="rId36"/>
    <p:sldId id="433" r:id="rId37"/>
    <p:sldId id="434" r:id="rId38"/>
    <p:sldId id="323" r:id="rId39"/>
    <p:sldId id="435" r:id="rId40"/>
    <p:sldId id="436" r:id="rId41"/>
    <p:sldId id="437" r:id="rId42"/>
    <p:sldId id="438" r:id="rId43"/>
    <p:sldId id="439" r:id="rId44"/>
    <p:sldId id="440" r:id="rId45"/>
    <p:sldId id="441" r:id="rId46"/>
    <p:sldId id="442" r:id="rId47"/>
    <p:sldId id="443" r:id="rId48"/>
    <p:sldId id="444" r:id="rId49"/>
    <p:sldId id="445" r:id="rId50"/>
    <p:sldId id="446" r:id="rId51"/>
    <p:sldId id="447" r:id="rId52"/>
    <p:sldId id="448" r:id="rId53"/>
    <p:sldId id="449" r:id="rId54"/>
  </p:sldIdLst>
  <p:sldSz cx="9144000" cy="5143500"/>
  <p:notesSz cx="6858000" cy="9144000"/>
  <p:custDataLst>
    <p:tags r:id="rId5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114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2286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3429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02" y="-29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16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18BE8C6-F580-4715-ADAB-ACD8A829D596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3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287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86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963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96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706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168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716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14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34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65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400"/>
            </a:lvl1pPr>
            <a:lvl2pPr marL="257175" indent="0" algn="ctr">
              <a:buNone/>
              <a:defRPr sz="1100"/>
            </a:lvl2pPr>
            <a:lvl3pPr marL="514350" indent="0" algn="ctr">
              <a:buNone/>
              <a:defRPr sz="10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1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rgbClr val="00B0F0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05-.png"/>
          <p:cNvPicPr>
            <a:picLocks noChangeAspect="1"/>
          </p:cNvPicPr>
          <p:nvPr userDrawn="1"/>
        </p:nvPicPr>
        <p:blipFill>
          <a:blip r:embed="rId2"/>
          <a:srcRect t="-16678"/>
          <a:stretch>
            <a:fillRect/>
          </a:stretch>
        </p:blipFill>
        <p:spPr>
          <a:xfrm>
            <a:off x="0" y="4441825"/>
            <a:ext cx="9144000" cy="70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6" descr="C:\Users\Administrator\Desktop\05----.png"/>
          <p:cNvPicPr>
            <a:picLocks noChangeAspect="1"/>
          </p:cNvPicPr>
          <p:nvPr userDrawn="1"/>
        </p:nvPicPr>
        <p:blipFill>
          <a:blip r:embed="rId3"/>
          <a:srcRect l="30554" t="19669"/>
          <a:stretch>
            <a:fillRect/>
          </a:stretch>
        </p:blipFill>
        <p:spPr>
          <a:xfrm>
            <a:off x="0" y="0"/>
            <a:ext cx="1255713" cy="132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68580" tIns="34290" rIns="68580" bIns="3429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00"/>
            </a:lvl1pPr>
            <a:lvl2pPr marL="257175" indent="0">
              <a:buNone/>
              <a:defRPr sz="1000"/>
            </a:lvl2pPr>
            <a:lvl3pPr marL="514350" indent="0">
              <a:buNone/>
              <a:defRPr sz="900"/>
            </a:lvl3pPr>
            <a:lvl4pPr marL="771525" indent="0">
              <a:buNone/>
              <a:defRPr sz="800"/>
            </a:lvl4pPr>
            <a:lvl5pPr marL="1028700" indent="0">
              <a:buNone/>
              <a:defRPr sz="800"/>
            </a:lvl5pPr>
            <a:lvl6pPr marL="1285875" indent="0">
              <a:buNone/>
              <a:defRPr sz="800"/>
            </a:lvl6pPr>
            <a:lvl7pPr marL="1543050" indent="0">
              <a:buNone/>
              <a:defRPr sz="800"/>
            </a:lvl7pPr>
            <a:lvl8pPr marL="1800225" indent="0">
              <a:buNone/>
              <a:defRPr sz="800"/>
            </a:lvl8pPr>
            <a:lvl9pPr marL="2057400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>
              <a:defRPr sz="11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algn="ctr">
              <a:defRPr sz="11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numCol="1" anchor="t" anchorCtr="0" compatLnSpc="1"/>
          <a:lstStyle>
            <a:lvl1pPr algn="r">
              <a:defRPr sz="11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31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rtl="0" eaLnBrk="0" fontAlgn="base" hangingPunct="0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10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jpeg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image" Target="../media/image44.png"/><Relationship Id="rId1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jpeg"/><Relationship Id="rId1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7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jpeg"/><Relationship Id="rId1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jpeg"/><Relationship Id="rId1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2.png"/><Relationship Id="rId1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3.jpeg"/><Relationship Id="rId2" Type="http://schemas.openxmlformats.org/officeDocument/2006/relationships/image" Target="../media/image45.jpeg"/><Relationship Id="rId1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5.png"/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0.png"/><Relationship Id="rId1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10244"/>
          <p:cNvSpPr>
            <a:spLocks noTextEdit="1"/>
          </p:cNvSpPr>
          <p:nvPr/>
        </p:nvSpPr>
        <p:spPr>
          <a:xfrm>
            <a:off x="1581150" y="1435100"/>
            <a:ext cx="6107113" cy="92075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1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口语交际专项复习</a:t>
            </a:r>
            <a:endParaRPr lang="zh-CN" altLang="en-US" sz="41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5" name="图片 1024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700" y="1978025"/>
            <a:ext cx="3144838" cy="275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 flipH="1">
            <a:off x="273" y="123478"/>
            <a:ext cx="32035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9" name="TextBox 4"/>
          <p:cNvSpPr txBox="1"/>
          <p:nvPr/>
        </p:nvSpPr>
        <p:spPr>
          <a:xfrm>
            <a:off x="-180975" y="123825"/>
            <a:ext cx="37750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语文  一年级  上册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995488"/>
            <a:ext cx="4278312" cy="2625725"/>
          </a:xfrm>
          <a:ln/>
        </p:spPr>
      </p:pic>
      <p:sp>
        <p:nvSpPr>
          <p:cNvPr id="12291" name="文本框 4"/>
          <p:cNvSpPr txBox="1"/>
          <p:nvPr/>
        </p:nvSpPr>
        <p:spPr>
          <a:xfrm>
            <a:off x="465138" y="268288"/>
            <a:ext cx="7707312" cy="16224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    明明：现在由我来发指令，请你抬起小腿。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078538" y="1441450"/>
            <a:ext cx="2516188" cy="1179513"/>
          </a:xfrm>
          <a:prstGeom prst="wedgeRoundRectCallout">
            <a:avLst>
              <a:gd name="adj1" fmla="val -98135"/>
              <a:gd name="adj2" fmla="val 1319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我按照老师讲的游戏要求大声发出了指令。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686800" cy="857250"/>
          </a:xfrm>
          <a:ln/>
        </p:spPr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sz="3600" b="1" dirty="0"/>
              <a:t>萌萌：明明发出指令后，我第一个抬起腿。</a:t>
            </a:r>
            <a:endParaRPr lang="zh-CN" altLang="en-US" sz="3600" b="1" dirty="0"/>
          </a:p>
        </p:txBody>
      </p:sp>
      <p:pic>
        <p:nvPicPr>
          <p:cNvPr id="13315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06713" y="1436688"/>
            <a:ext cx="5121275" cy="2921000"/>
          </a:xfrm>
          <a:ln/>
        </p:spPr>
      </p:pic>
      <p:sp>
        <p:nvSpPr>
          <p:cNvPr id="3" name="圆角矩形标注 2"/>
          <p:cNvSpPr/>
          <p:nvPr/>
        </p:nvSpPr>
        <p:spPr>
          <a:xfrm>
            <a:off x="250825" y="1298575"/>
            <a:ext cx="2281238" cy="3282950"/>
          </a:xfrm>
          <a:prstGeom prst="wedgeRoundRectCallout">
            <a:avLst>
              <a:gd name="adj1" fmla="val 82334"/>
              <a:gd name="adj2" fmla="val 122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老师说过别人发指令时一定要注意听，，并及时做出相应动作。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457200" y="601663"/>
            <a:ext cx="8362950" cy="1177925"/>
          </a:xfrm>
          <a:ln/>
        </p:spPr>
        <p:txBody>
          <a:bodyPr vert="horz" wrap="square" lIns="68580" tIns="34290" rIns="68580" bIns="34290" anchor="ctr" anchorCtr="0"/>
          <a:p>
            <a:pPr algn="l" eaLnBrk="1" hangingPunct="1"/>
            <a:r>
              <a:rPr lang="zh-CN" altLang="en-US" sz="3600" b="1" dirty="0"/>
              <a:t>彬彬：现在轮到我发指令，把铅笔放在</a:t>
            </a:r>
            <a:br>
              <a:rPr lang="en-US" altLang="zh-CN" sz="3600" b="1" dirty="0"/>
            </a:br>
            <a:r>
              <a:rPr lang="en-US" altLang="zh-CN" sz="3600" b="1" dirty="0"/>
              <a:t>     </a:t>
            </a:r>
            <a:r>
              <a:rPr lang="zh-CN" altLang="en-US" sz="3600" b="1" dirty="0"/>
              <a:t>     文具盒里，把书合上，然后坐端正。</a:t>
            </a:r>
            <a:endParaRPr lang="zh-CN" altLang="en-US" sz="3600" b="1" dirty="0"/>
          </a:p>
        </p:txBody>
      </p:sp>
      <p:pic>
        <p:nvPicPr>
          <p:cNvPr id="14339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16113" y="1809750"/>
            <a:ext cx="5111750" cy="2944813"/>
          </a:xfrm>
          <a:ln/>
        </p:spPr>
      </p:pic>
    </p:spTree>
    <p:custDataLst>
      <p:tags r:id="rId3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5540" name="Freeform 4"/>
          <p:cNvSpPr/>
          <p:nvPr/>
        </p:nvSpPr>
        <p:spPr bwMode="gray">
          <a:xfrm>
            <a:off x="3455988" y="1644650"/>
            <a:ext cx="676275" cy="93027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</a:ln>
        </p:spPr>
        <p:txBody>
          <a:bodyPr lIns="68580" tIns="34290" rIns="68580" bIns="3429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2" name="Freeform 6"/>
          <p:cNvSpPr/>
          <p:nvPr/>
        </p:nvSpPr>
        <p:spPr bwMode="gray">
          <a:xfrm flipH="1">
            <a:off x="4637088" y="1636713"/>
            <a:ext cx="677863" cy="931863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</a:ln>
        </p:spPr>
        <p:txBody>
          <a:bodyPr lIns="68580" tIns="34290" rIns="68580" bIns="3429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1" name="Text Box 15"/>
          <p:cNvSpPr txBox="1"/>
          <p:nvPr/>
        </p:nvSpPr>
        <p:spPr>
          <a:xfrm>
            <a:off x="3563938" y="700088"/>
            <a:ext cx="2755900" cy="9001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  <a:ea typeface="华文新魏" panose="02010800040101010101" pitchFamily="2" charset="-122"/>
              </a:rPr>
              <a:t>注 意</a:t>
            </a:r>
            <a:endParaRPr lang="zh-CN" altLang="en-US" sz="5400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65552" name="Text Box 16"/>
          <p:cNvSpPr txBox="1"/>
          <p:nvPr/>
        </p:nvSpPr>
        <p:spPr>
          <a:xfrm>
            <a:off x="827088" y="2408238"/>
            <a:ext cx="2755900" cy="19161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华文新魏" panose="02010800040101010101" pitchFamily="2" charset="-122"/>
              </a:rPr>
              <a:t>   大声说，让别人听得见。</a:t>
            </a:r>
            <a:endParaRPr lang="zh-CN" altLang="en-US" sz="4000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65554" name="Text Box 18"/>
          <p:cNvSpPr txBox="1"/>
          <p:nvPr/>
        </p:nvSpPr>
        <p:spPr>
          <a:xfrm>
            <a:off x="5575300" y="2357438"/>
            <a:ext cx="2755900" cy="13763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华文新魏" panose="02010800040101010101" pitchFamily="2" charset="-122"/>
              </a:rPr>
              <a:t>   注意听</a:t>
            </a:r>
            <a:endParaRPr lang="zh-CN" altLang="en-US" sz="4000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华文新魏" panose="02010800040101010101" pitchFamily="2" charset="-122"/>
              </a:rPr>
              <a:t>别人说话。</a:t>
            </a:r>
            <a:endParaRPr lang="zh-CN" altLang="en-US" sz="4000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1" grpId="0"/>
      <p:bldP spid="65552" grpId="0"/>
      <p:bldP spid="655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图片 58372" descr="51miz-E240894-05DEFC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857250"/>
            <a:ext cx="6564312" cy="428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4" name="文本框 58373"/>
          <p:cNvSpPr txBox="1"/>
          <p:nvPr/>
        </p:nvSpPr>
        <p:spPr>
          <a:xfrm>
            <a:off x="1655763" y="1204913"/>
            <a:ext cx="4699000" cy="20875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r>
              <a:rPr lang="zh-CN" altLang="en-US" sz="2800" dirty="0">
                <a:solidFill>
                  <a:srgbClr val="FFFF66"/>
                </a:solidFill>
                <a:latin typeface="Arial" panose="020B0604020202020204" pitchFamily="34" charset="0"/>
              </a:rPr>
              <a:t>同学们，今天的活动你们都能积极参与，同学们个个都是说话和听话的高手，老师为你们的进步高兴！</a:t>
            </a:r>
            <a:endParaRPr lang="zh-CN" altLang="en-US" sz="2800" dirty="0">
              <a:solidFill>
                <a:srgbClr val="FFFF66"/>
              </a:solidFill>
              <a:latin typeface="Arial" panose="020B0604020202020204" pitchFamily="34" charset="0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1925638" y="303213"/>
            <a:ext cx="3132138" cy="485775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教师小结</a:t>
            </a:r>
            <a:endParaRPr kumimoji="0" lang="zh-CN" altLang="en-US" sz="3300" b="1" i="0" u="none" strike="noStrike" kern="1200" cap="none" spc="0" normalizeH="0" baseline="0" noProof="1">
              <a:ln>
                <a:noFill/>
              </a:ln>
              <a:solidFill>
                <a:srgbClr val="E46C0A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7827" name="WordArt 3"/>
          <p:cNvSpPr>
            <a:spLocks noChangeArrowheads="1" noChangeShapeType="1" noTextEdit="1"/>
          </p:cNvSpPr>
          <p:nvPr/>
        </p:nvSpPr>
        <p:spPr bwMode="auto">
          <a:xfrm>
            <a:off x="5664175" y="1526292"/>
            <a:ext cx="3012281" cy="1965960"/>
          </a:xfrm>
          <a:prstGeom prst="rect">
            <a:avLst/>
          </a:prstGeom>
        </p:spPr>
        <p:txBody>
          <a:bodyPr wrap="none" lIns="68580" tIns="34290" rIns="68580" bIns="34290" numCol="1" fromWordArt="1">
            <a:prstTxWarp prst="textWave1">
              <a:avLst>
                <a:gd name="adj1" fmla="val 13005"/>
                <a:gd name="adj2" fmla="val -498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9525">
                  <a:noFill/>
                  <a:round/>
                </a:ln>
                <a:solidFill>
                  <a:schemeClr val="tx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我们做朋友</a:t>
            </a:r>
            <a:endParaRPr kumimoji="0" lang="zh-CN" altLang="en-US" sz="3600" b="0" i="0" u="none" strike="noStrike" kern="10" cap="none" spc="0" normalizeH="0" baseline="0" noProof="0" dirty="0">
              <a:ln w="9525">
                <a:noFill/>
                <a:rou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0" cap="none" spc="0" normalizeH="0" baseline="0" noProof="0" dirty="0">
              <a:ln w="9525">
                <a:noFill/>
                <a:rou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7047" y="195486"/>
            <a:ext cx="6156684" cy="991551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口语交际</a:t>
            </a:r>
            <a:endParaRPr kumimoji="0" lang="zh-CN" altLang="en-US" sz="60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" y="1187450"/>
            <a:ext cx="4784725" cy="3589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组合 11"/>
          <p:cNvGrpSpPr/>
          <p:nvPr/>
        </p:nvGrpSpPr>
        <p:grpSpPr>
          <a:xfrm>
            <a:off x="66675" y="115888"/>
            <a:ext cx="2066925" cy="879475"/>
            <a:chOff x="7120" y="3512"/>
            <a:chExt cx="3256" cy="1386"/>
          </a:xfrm>
        </p:grpSpPr>
        <p:pic>
          <p:nvPicPr>
            <p:cNvPr id="18439" name="图片 10"/>
            <p:cNvPicPr>
              <a:picLocks noChangeAspect="1"/>
            </p:cNvPicPr>
            <p:nvPr/>
          </p:nvPicPr>
          <p:blipFill>
            <a:blip r:embed="rId2"/>
            <a:srcRect t="18144" r="13000"/>
            <a:stretch>
              <a:fillRect/>
            </a:stretch>
          </p:blipFill>
          <p:spPr>
            <a:xfrm>
              <a:off x="8741" y="3603"/>
              <a:ext cx="1635" cy="12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0" name="图片 9"/>
            <p:cNvPicPr>
              <a:picLocks noChangeAspect="1"/>
            </p:cNvPicPr>
            <p:nvPr/>
          </p:nvPicPr>
          <p:blipFill>
            <a:blip r:embed="rId3"/>
            <a:srcRect l="18379" t="7755"/>
            <a:stretch>
              <a:fillRect/>
            </a:stretch>
          </p:blipFill>
          <p:spPr>
            <a:xfrm>
              <a:off x="7120" y="3512"/>
              <a:ext cx="952" cy="1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1" name="文本框 8"/>
            <p:cNvSpPr txBox="1"/>
            <p:nvPr/>
          </p:nvSpPr>
          <p:spPr>
            <a:xfrm>
              <a:off x="7354" y="3580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" altLang="en-US" sz="2800" b="1" dirty="0">
                  <a:solidFill>
                    <a:srgbClr val="822B4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交际内容</a:t>
              </a:r>
              <a:endParaRPr lang="" altLang="en-US" sz="2800" b="1" dirty="0">
                <a:solidFill>
                  <a:srgbClr val="822B4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5" name="TextBox 2"/>
          <p:cNvSpPr txBox="1"/>
          <p:nvPr/>
        </p:nvSpPr>
        <p:spPr>
          <a:xfrm>
            <a:off x="2849563" y="681038"/>
            <a:ext cx="3443287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algn="ctr"/>
            <a:r>
              <a:rPr lang="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我们做朋友</a:t>
            </a:r>
            <a:endParaRPr lang="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2" r="415"/>
          <a:stretch>
            <a:fillRect/>
          </a:stretch>
        </p:blipFill>
        <p:spPr>
          <a:xfrm>
            <a:off x="1683385" y="3252469"/>
            <a:ext cx="5775326" cy="1904365"/>
          </a:xfrm>
          <a:prstGeom prst="snip1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4038" y="1311275"/>
            <a:ext cx="8032750" cy="2228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班里有些同学你还不太熟悉吧？去做个自我介绍，跟他们聊聊天，成为新朋友吧！</a:t>
            </a:r>
            <a:endParaRPr lang="zh-CN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10425" y="3308350"/>
            <a:ext cx="215900" cy="25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文本框 46"/>
          <p:cNvSpPr txBox="1"/>
          <p:nvPr/>
        </p:nvSpPr>
        <p:spPr>
          <a:xfrm rot="-170103">
            <a:off x="469900" y="1619250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59" name="文本框 46"/>
          <p:cNvSpPr txBox="1"/>
          <p:nvPr/>
        </p:nvSpPr>
        <p:spPr>
          <a:xfrm rot="-170103">
            <a:off x="1003300" y="24479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0" name="文本框 46"/>
          <p:cNvSpPr txBox="1"/>
          <p:nvPr/>
        </p:nvSpPr>
        <p:spPr>
          <a:xfrm rot="-170103">
            <a:off x="1511300" y="1941513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1" name="文本框 46"/>
          <p:cNvSpPr txBox="1"/>
          <p:nvPr/>
        </p:nvSpPr>
        <p:spPr>
          <a:xfrm rot="-170103">
            <a:off x="3041650" y="3462338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2" name="文本框 46"/>
          <p:cNvSpPr txBox="1"/>
          <p:nvPr/>
        </p:nvSpPr>
        <p:spPr>
          <a:xfrm rot="-170103">
            <a:off x="2174875" y="1428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文本框 46"/>
          <p:cNvSpPr txBox="1"/>
          <p:nvPr/>
        </p:nvSpPr>
        <p:spPr>
          <a:xfrm rot="-170103">
            <a:off x="2174875" y="2255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4" name="文本框 46"/>
          <p:cNvSpPr txBox="1"/>
          <p:nvPr/>
        </p:nvSpPr>
        <p:spPr>
          <a:xfrm rot="-170103">
            <a:off x="3917950" y="33147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5" name="文本框 46"/>
          <p:cNvSpPr txBox="1"/>
          <p:nvPr/>
        </p:nvSpPr>
        <p:spPr>
          <a:xfrm rot="-170103">
            <a:off x="3317875" y="25003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6" name="文本框 46"/>
          <p:cNvSpPr txBox="1"/>
          <p:nvPr/>
        </p:nvSpPr>
        <p:spPr>
          <a:xfrm rot="-170103">
            <a:off x="2811463" y="1874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7" name="文本框 46"/>
          <p:cNvSpPr txBox="1"/>
          <p:nvPr/>
        </p:nvSpPr>
        <p:spPr>
          <a:xfrm rot="-170103">
            <a:off x="3089275" y="2128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8" name="文本框 46"/>
          <p:cNvSpPr txBox="1"/>
          <p:nvPr/>
        </p:nvSpPr>
        <p:spPr>
          <a:xfrm rot="-170103">
            <a:off x="3597275" y="1681163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69" name="文本框 46"/>
          <p:cNvSpPr txBox="1"/>
          <p:nvPr/>
        </p:nvSpPr>
        <p:spPr>
          <a:xfrm rot="-170103">
            <a:off x="1868488" y="3017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0" name="文本框 46"/>
          <p:cNvSpPr txBox="1"/>
          <p:nvPr/>
        </p:nvSpPr>
        <p:spPr>
          <a:xfrm rot="-170103">
            <a:off x="4322763" y="2255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1" name="文本框 46"/>
          <p:cNvSpPr txBox="1"/>
          <p:nvPr/>
        </p:nvSpPr>
        <p:spPr>
          <a:xfrm rot="-170103">
            <a:off x="5489575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2" name="文本框 46"/>
          <p:cNvSpPr txBox="1"/>
          <p:nvPr/>
        </p:nvSpPr>
        <p:spPr>
          <a:xfrm rot="-170103">
            <a:off x="5080000" y="27622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3" name="文本框 46"/>
          <p:cNvSpPr txBox="1"/>
          <p:nvPr/>
        </p:nvSpPr>
        <p:spPr>
          <a:xfrm rot="-170103">
            <a:off x="6246813" y="2381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4" name="文本框 46"/>
          <p:cNvSpPr txBox="1"/>
          <p:nvPr/>
        </p:nvSpPr>
        <p:spPr>
          <a:xfrm rot="-170103">
            <a:off x="1155700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5" name="文本框 46"/>
          <p:cNvSpPr txBox="1"/>
          <p:nvPr/>
        </p:nvSpPr>
        <p:spPr>
          <a:xfrm rot="-170103">
            <a:off x="1689100" y="2576513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6" name="文本框 46"/>
          <p:cNvSpPr txBox="1"/>
          <p:nvPr/>
        </p:nvSpPr>
        <p:spPr>
          <a:xfrm rot="-170103">
            <a:off x="2197100" y="20669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7" name="文本框 46"/>
          <p:cNvSpPr txBox="1"/>
          <p:nvPr/>
        </p:nvSpPr>
        <p:spPr>
          <a:xfrm rot="-170103">
            <a:off x="3727450" y="3590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8" name="文本框 46"/>
          <p:cNvSpPr txBox="1"/>
          <p:nvPr/>
        </p:nvSpPr>
        <p:spPr>
          <a:xfrm rot="-170103">
            <a:off x="2860675" y="1555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79" name="文本框 46"/>
          <p:cNvSpPr txBox="1"/>
          <p:nvPr/>
        </p:nvSpPr>
        <p:spPr>
          <a:xfrm rot="-170103">
            <a:off x="2860675" y="2381250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0" name="文本框 46"/>
          <p:cNvSpPr txBox="1"/>
          <p:nvPr/>
        </p:nvSpPr>
        <p:spPr>
          <a:xfrm rot="-170103">
            <a:off x="4603750" y="34417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1" name="文本框 46"/>
          <p:cNvSpPr txBox="1"/>
          <p:nvPr/>
        </p:nvSpPr>
        <p:spPr>
          <a:xfrm rot="-170103">
            <a:off x="4003675" y="2628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2" name="文本框 46"/>
          <p:cNvSpPr txBox="1"/>
          <p:nvPr/>
        </p:nvSpPr>
        <p:spPr>
          <a:xfrm rot="-170103">
            <a:off x="3497263" y="2000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3" name="文本框 46"/>
          <p:cNvSpPr txBox="1"/>
          <p:nvPr/>
        </p:nvSpPr>
        <p:spPr>
          <a:xfrm rot="-170103">
            <a:off x="3775075" y="2255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4" name="文本框 46"/>
          <p:cNvSpPr txBox="1"/>
          <p:nvPr/>
        </p:nvSpPr>
        <p:spPr>
          <a:xfrm rot="-170103">
            <a:off x="4283075" y="1809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5" name="文本框 46"/>
          <p:cNvSpPr txBox="1"/>
          <p:nvPr/>
        </p:nvSpPr>
        <p:spPr>
          <a:xfrm rot="-170103">
            <a:off x="2554288" y="3143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6" name="文本框 46"/>
          <p:cNvSpPr txBox="1"/>
          <p:nvPr/>
        </p:nvSpPr>
        <p:spPr>
          <a:xfrm rot="-170103">
            <a:off x="5008563" y="2381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7" name="文本框 46"/>
          <p:cNvSpPr txBox="1"/>
          <p:nvPr/>
        </p:nvSpPr>
        <p:spPr>
          <a:xfrm rot="-170103">
            <a:off x="6175375" y="1874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8" name="文本框 46"/>
          <p:cNvSpPr txBox="1"/>
          <p:nvPr/>
        </p:nvSpPr>
        <p:spPr>
          <a:xfrm rot="-170103">
            <a:off x="5765800" y="2890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89" name="文本框 46"/>
          <p:cNvSpPr txBox="1"/>
          <p:nvPr/>
        </p:nvSpPr>
        <p:spPr>
          <a:xfrm rot="-170103">
            <a:off x="6932613" y="2509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0" name="文本框 46"/>
          <p:cNvSpPr txBox="1"/>
          <p:nvPr/>
        </p:nvSpPr>
        <p:spPr>
          <a:xfrm rot="-170103">
            <a:off x="1039813" y="2374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1" name="文本框 46"/>
          <p:cNvSpPr txBox="1"/>
          <p:nvPr/>
        </p:nvSpPr>
        <p:spPr>
          <a:xfrm rot="-170103">
            <a:off x="1570038" y="320357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2" name="文本框 46"/>
          <p:cNvSpPr txBox="1"/>
          <p:nvPr/>
        </p:nvSpPr>
        <p:spPr>
          <a:xfrm rot="-170103">
            <a:off x="2079625" y="26955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3" name="文本框 46"/>
          <p:cNvSpPr txBox="1"/>
          <p:nvPr/>
        </p:nvSpPr>
        <p:spPr>
          <a:xfrm rot="-170103">
            <a:off x="3608388" y="42179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4" name="文本框 46"/>
          <p:cNvSpPr txBox="1"/>
          <p:nvPr/>
        </p:nvSpPr>
        <p:spPr>
          <a:xfrm rot="-170103">
            <a:off x="2741613" y="2181225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5" name="文本框 46"/>
          <p:cNvSpPr txBox="1"/>
          <p:nvPr/>
        </p:nvSpPr>
        <p:spPr>
          <a:xfrm rot="-170103">
            <a:off x="2741613" y="3009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6" name="文本框 46"/>
          <p:cNvSpPr txBox="1"/>
          <p:nvPr/>
        </p:nvSpPr>
        <p:spPr>
          <a:xfrm rot="-170103">
            <a:off x="4484688" y="4067175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7" name="文本框 46"/>
          <p:cNvSpPr txBox="1"/>
          <p:nvPr/>
        </p:nvSpPr>
        <p:spPr>
          <a:xfrm rot="-170103">
            <a:off x="4094163" y="301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8" name="文本框 46"/>
          <p:cNvSpPr txBox="1"/>
          <p:nvPr/>
        </p:nvSpPr>
        <p:spPr>
          <a:xfrm rot="-170103">
            <a:off x="3379788" y="2628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499" name="文本框 46"/>
          <p:cNvSpPr txBox="1"/>
          <p:nvPr/>
        </p:nvSpPr>
        <p:spPr>
          <a:xfrm rot="-170103">
            <a:off x="3656013" y="2881313"/>
            <a:ext cx="138112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0" name="文本框 46"/>
          <p:cNvSpPr txBox="1"/>
          <p:nvPr/>
        </p:nvSpPr>
        <p:spPr>
          <a:xfrm rot="-170103">
            <a:off x="4164013" y="2436813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1" name="文本框 46"/>
          <p:cNvSpPr txBox="1"/>
          <p:nvPr/>
        </p:nvSpPr>
        <p:spPr>
          <a:xfrm rot="-170103">
            <a:off x="2436813" y="3771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2" name="文本框 46"/>
          <p:cNvSpPr txBox="1"/>
          <p:nvPr/>
        </p:nvSpPr>
        <p:spPr>
          <a:xfrm rot="-170103">
            <a:off x="4889500" y="3009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3" name="文本框 46"/>
          <p:cNvSpPr txBox="1"/>
          <p:nvPr/>
        </p:nvSpPr>
        <p:spPr>
          <a:xfrm rot="-170103">
            <a:off x="6056313" y="25003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4" name="文本框 46"/>
          <p:cNvSpPr txBox="1"/>
          <p:nvPr/>
        </p:nvSpPr>
        <p:spPr>
          <a:xfrm rot="-170103">
            <a:off x="5646738" y="3517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5" name="文本框 46"/>
          <p:cNvSpPr txBox="1"/>
          <p:nvPr/>
        </p:nvSpPr>
        <p:spPr>
          <a:xfrm rot="-170103">
            <a:off x="6813550" y="31369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6" name="文本框 46"/>
          <p:cNvSpPr txBox="1"/>
          <p:nvPr/>
        </p:nvSpPr>
        <p:spPr>
          <a:xfrm rot="-170103">
            <a:off x="1816100" y="919163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7" name="文本框 46"/>
          <p:cNvSpPr txBox="1"/>
          <p:nvPr/>
        </p:nvSpPr>
        <p:spPr>
          <a:xfrm rot="-170103">
            <a:off x="2346325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8" name="文本框 46"/>
          <p:cNvSpPr txBox="1"/>
          <p:nvPr/>
        </p:nvSpPr>
        <p:spPr>
          <a:xfrm rot="-170103">
            <a:off x="2855913" y="1238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09" name="文本框 46"/>
          <p:cNvSpPr txBox="1"/>
          <p:nvPr/>
        </p:nvSpPr>
        <p:spPr>
          <a:xfrm rot="-170103">
            <a:off x="4387850" y="27622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0" name="文本框 46"/>
          <p:cNvSpPr txBox="1"/>
          <p:nvPr/>
        </p:nvSpPr>
        <p:spPr>
          <a:xfrm rot="-170103">
            <a:off x="3521075" y="7270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1" name="文本框 46"/>
          <p:cNvSpPr txBox="1"/>
          <p:nvPr/>
        </p:nvSpPr>
        <p:spPr>
          <a:xfrm rot="-170103">
            <a:off x="3521075" y="1555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2" name="文本框 46"/>
          <p:cNvSpPr txBox="1"/>
          <p:nvPr/>
        </p:nvSpPr>
        <p:spPr>
          <a:xfrm rot="-170103">
            <a:off x="5260975" y="261302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3" name="文本框 46"/>
          <p:cNvSpPr txBox="1"/>
          <p:nvPr/>
        </p:nvSpPr>
        <p:spPr>
          <a:xfrm rot="-170103">
            <a:off x="4664075" y="18002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4" name="文本框 46"/>
          <p:cNvSpPr txBox="1"/>
          <p:nvPr/>
        </p:nvSpPr>
        <p:spPr>
          <a:xfrm rot="-170103">
            <a:off x="4156075" y="1174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5" name="文本框 46"/>
          <p:cNvSpPr txBox="1"/>
          <p:nvPr/>
        </p:nvSpPr>
        <p:spPr>
          <a:xfrm rot="-170103">
            <a:off x="4432300" y="1428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6" name="文本框 46"/>
          <p:cNvSpPr txBox="1"/>
          <p:nvPr/>
        </p:nvSpPr>
        <p:spPr>
          <a:xfrm rot="-170103">
            <a:off x="4941888" y="9810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7" name="文本框 46"/>
          <p:cNvSpPr txBox="1"/>
          <p:nvPr/>
        </p:nvSpPr>
        <p:spPr>
          <a:xfrm rot="-170103">
            <a:off x="3213100" y="2317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8" name="文本框 46"/>
          <p:cNvSpPr txBox="1"/>
          <p:nvPr/>
        </p:nvSpPr>
        <p:spPr>
          <a:xfrm rot="-170103">
            <a:off x="5665788" y="1555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19" name="文本框 46"/>
          <p:cNvSpPr txBox="1"/>
          <p:nvPr/>
        </p:nvSpPr>
        <p:spPr>
          <a:xfrm rot="-170103">
            <a:off x="6835775" y="1047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0" name="文本框 46"/>
          <p:cNvSpPr txBox="1"/>
          <p:nvPr/>
        </p:nvSpPr>
        <p:spPr>
          <a:xfrm rot="-170103">
            <a:off x="6423025" y="206216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1" name="文本框 46"/>
          <p:cNvSpPr txBox="1"/>
          <p:nvPr/>
        </p:nvSpPr>
        <p:spPr>
          <a:xfrm rot="-170103">
            <a:off x="7589838" y="168116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2" name="文本框 46"/>
          <p:cNvSpPr txBox="1"/>
          <p:nvPr/>
        </p:nvSpPr>
        <p:spPr>
          <a:xfrm rot="-170103">
            <a:off x="6464300" y="27336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3" name="文本框 46"/>
          <p:cNvSpPr txBox="1"/>
          <p:nvPr/>
        </p:nvSpPr>
        <p:spPr>
          <a:xfrm rot="-170103">
            <a:off x="6394450" y="2224088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4" name="文本框 46"/>
          <p:cNvSpPr txBox="1"/>
          <p:nvPr/>
        </p:nvSpPr>
        <p:spPr>
          <a:xfrm rot="-170103">
            <a:off x="5983288" y="32416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5" name="文本框 46"/>
          <p:cNvSpPr txBox="1"/>
          <p:nvPr/>
        </p:nvSpPr>
        <p:spPr>
          <a:xfrm rot="-170103">
            <a:off x="7150100" y="28606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6" name="文本框 46"/>
          <p:cNvSpPr txBox="1"/>
          <p:nvPr/>
        </p:nvSpPr>
        <p:spPr>
          <a:xfrm rot="-170103">
            <a:off x="6275388" y="28527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7" name="文本框 46"/>
          <p:cNvSpPr txBox="1"/>
          <p:nvPr/>
        </p:nvSpPr>
        <p:spPr>
          <a:xfrm rot="-170103">
            <a:off x="5864225" y="38671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8" name="文本框 46"/>
          <p:cNvSpPr txBox="1"/>
          <p:nvPr/>
        </p:nvSpPr>
        <p:spPr>
          <a:xfrm rot="-170103">
            <a:off x="7032625" y="34861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29" name="文本框 46"/>
          <p:cNvSpPr txBox="1"/>
          <p:nvPr/>
        </p:nvSpPr>
        <p:spPr>
          <a:xfrm rot="-170103">
            <a:off x="7051675" y="13954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0" name="文本框 46"/>
          <p:cNvSpPr txBox="1"/>
          <p:nvPr/>
        </p:nvSpPr>
        <p:spPr>
          <a:xfrm rot="-170103">
            <a:off x="6642100" y="24130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1" name="文本框 46"/>
          <p:cNvSpPr txBox="1"/>
          <p:nvPr/>
        </p:nvSpPr>
        <p:spPr>
          <a:xfrm rot="-170103">
            <a:off x="7808913" y="20320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2" name="文本框 46"/>
          <p:cNvSpPr txBox="1"/>
          <p:nvPr/>
        </p:nvSpPr>
        <p:spPr>
          <a:xfrm rot="-170103">
            <a:off x="5665788" y="38750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3" name="文本框 46"/>
          <p:cNvSpPr txBox="1"/>
          <p:nvPr/>
        </p:nvSpPr>
        <p:spPr>
          <a:xfrm rot="-170103">
            <a:off x="5118100" y="38750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4" name="文本框 46"/>
          <p:cNvSpPr txBox="1"/>
          <p:nvPr/>
        </p:nvSpPr>
        <p:spPr>
          <a:xfrm rot="-170103">
            <a:off x="6175375" y="43386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5" name="文本框 46"/>
          <p:cNvSpPr txBox="1"/>
          <p:nvPr/>
        </p:nvSpPr>
        <p:spPr>
          <a:xfrm rot="-170103">
            <a:off x="5627688" y="43386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6" name="文本框 46"/>
          <p:cNvSpPr txBox="1"/>
          <p:nvPr/>
        </p:nvSpPr>
        <p:spPr>
          <a:xfrm rot="-170103">
            <a:off x="6708775" y="3465513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7" name="文本框 46"/>
          <p:cNvSpPr txBox="1"/>
          <p:nvPr/>
        </p:nvSpPr>
        <p:spPr>
          <a:xfrm rot="-170103">
            <a:off x="7002463" y="30765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8" name="文本框 46"/>
          <p:cNvSpPr txBox="1"/>
          <p:nvPr/>
        </p:nvSpPr>
        <p:spPr>
          <a:xfrm rot="-170103">
            <a:off x="6589713" y="4090988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39" name="文本框 46"/>
          <p:cNvSpPr txBox="1"/>
          <p:nvPr/>
        </p:nvSpPr>
        <p:spPr>
          <a:xfrm rot="-170103">
            <a:off x="7221538" y="3427413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0" name="文本框 46"/>
          <p:cNvSpPr txBox="1"/>
          <p:nvPr/>
        </p:nvSpPr>
        <p:spPr>
          <a:xfrm rot="-170103">
            <a:off x="6611938" y="4448175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1" name="文本框 46"/>
          <p:cNvSpPr txBox="1"/>
          <p:nvPr/>
        </p:nvSpPr>
        <p:spPr>
          <a:xfrm rot="-170103">
            <a:off x="2149475" y="3717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2" name="文本框 46"/>
          <p:cNvSpPr txBox="1"/>
          <p:nvPr/>
        </p:nvSpPr>
        <p:spPr>
          <a:xfrm rot="-170103">
            <a:off x="3060700" y="359092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3" name="文本框 46"/>
          <p:cNvSpPr txBox="1"/>
          <p:nvPr/>
        </p:nvSpPr>
        <p:spPr>
          <a:xfrm rot="-170103">
            <a:off x="2051050" y="4157663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4" name="文本框 46"/>
          <p:cNvSpPr txBox="1"/>
          <p:nvPr/>
        </p:nvSpPr>
        <p:spPr>
          <a:xfrm rot="-170103">
            <a:off x="2716213" y="3643313"/>
            <a:ext cx="138112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5" name="文本框 46"/>
          <p:cNvSpPr txBox="1"/>
          <p:nvPr/>
        </p:nvSpPr>
        <p:spPr>
          <a:xfrm rot="-170103">
            <a:off x="2716213" y="447198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546" name="文本框 46"/>
          <p:cNvSpPr txBox="1"/>
          <p:nvPr/>
        </p:nvSpPr>
        <p:spPr>
          <a:xfrm rot="-170103">
            <a:off x="2320925" y="3209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19547" name="组合 11"/>
          <p:cNvGrpSpPr/>
          <p:nvPr/>
        </p:nvGrpSpPr>
        <p:grpSpPr>
          <a:xfrm>
            <a:off x="66675" y="115888"/>
            <a:ext cx="2066925" cy="879475"/>
            <a:chOff x="7120" y="3512"/>
            <a:chExt cx="3256" cy="1386"/>
          </a:xfrm>
        </p:grpSpPr>
        <p:pic>
          <p:nvPicPr>
            <p:cNvPr id="19556" name="图片 10"/>
            <p:cNvPicPr>
              <a:picLocks noChangeAspect="1"/>
            </p:cNvPicPr>
            <p:nvPr/>
          </p:nvPicPr>
          <p:blipFill>
            <a:blip r:embed="rId2"/>
            <a:srcRect t="18144" r="13000"/>
            <a:stretch>
              <a:fillRect/>
            </a:stretch>
          </p:blipFill>
          <p:spPr>
            <a:xfrm>
              <a:off x="8741" y="3603"/>
              <a:ext cx="1635" cy="12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557" name="图片 9"/>
            <p:cNvPicPr>
              <a:picLocks noChangeAspect="1"/>
            </p:cNvPicPr>
            <p:nvPr/>
          </p:nvPicPr>
          <p:blipFill>
            <a:blip r:embed="rId3"/>
            <a:srcRect l="18379" t="7755"/>
            <a:stretch>
              <a:fillRect/>
            </a:stretch>
          </p:blipFill>
          <p:spPr>
            <a:xfrm>
              <a:off x="7120" y="3512"/>
              <a:ext cx="952" cy="1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58" name="文本框 8"/>
            <p:cNvSpPr txBox="1"/>
            <p:nvPr/>
          </p:nvSpPr>
          <p:spPr>
            <a:xfrm>
              <a:off x="7354" y="3580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" altLang="en-US" sz="2800" b="1" dirty="0">
                  <a:solidFill>
                    <a:srgbClr val="822B4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交际目标</a:t>
              </a:r>
              <a:endParaRPr lang="" altLang="en-US" sz="2800" b="1" dirty="0">
                <a:solidFill>
                  <a:srgbClr val="822B4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timg (2)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05" b="3209"/>
          <a:stretch>
            <a:fillRect/>
          </a:stretch>
        </p:blipFill>
        <p:spPr>
          <a:xfrm>
            <a:off x="6607175" y="2714625"/>
            <a:ext cx="1817688" cy="2384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044950" y="1285875"/>
            <a:ext cx="4314825" cy="1284288"/>
            <a:chOff x="3552" y="1715"/>
            <a:chExt cx="9400" cy="2025"/>
          </a:xfrm>
        </p:grpSpPr>
        <p:sp>
          <p:nvSpPr>
            <p:cNvPr id="4" name="圆角矩形标注 3"/>
            <p:cNvSpPr/>
            <p:nvPr/>
          </p:nvSpPr>
          <p:spPr>
            <a:xfrm>
              <a:off x="3552" y="1743"/>
              <a:ext cx="9075" cy="1997"/>
            </a:xfrm>
            <a:prstGeom prst="wedgeRoundRectCallout">
              <a:avLst>
                <a:gd name="adj1" fmla="val 19339"/>
                <a:gd name="adj2" fmla="val 79368"/>
                <a:gd name="adj3" fmla="val 16667"/>
              </a:avLst>
            </a:prstGeom>
            <a:solidFill>
              <a:srgbClr val="FFFF00"/>
            </a:solidFill>
            <a:ln>
              <a:solidFill>
                <a:srgbClr val="1CF0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555" name="文本框 1"/>
            <p:cNvSpPr txBox="1"/>
            <p:nvPr/>
          </p:nvSpPr>
          <p:spPr>
            <a:xfrm>
              <a:off x="3705" y="1715"/>
              <a:ext cx="9247" cy="20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能向他人做自我介绍，并能引起话题。</a:t>
              </a:r>
              <a:endParaRPr lang="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1513" y="3132138"/>
            <a:ext cx="5815012" cy="1865312"/>
            <a:chOff x="998" y="4799"/>
            <a:chExt cx="9157" cy="2936"/>
          </a:xfrm>
        </p:grpSpPr>
        <p:sp>
          <p:nvSpPr>
            <p:cNvPr id="7" name="矩形标注 6"/>
            <p:cNvSpPr/>
            <p:nvPr/>
          </p:nvSpPr>
          <p:spPr>
            <a:xfrm>
              <a:off x="998" y="4804"/>
              <a:ext cx="9110" cy="2746"/>
            </a:xfrm>
            <a:prstGeom prst="wedgeRectCallout">
              <a:avLst>
                <a:gd name="adj1" fmla="val 59402"/>
                <a:gd name="adj2" fmla="val 2619"/>
              </a:avLst>
            </a:prstGeom>
            <a:solidFill>
              <a:srgbClr val="ACFFFC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553" name="文本框 5"/>
            <p:cNvSpPr txBox="1"/>
            <p:nvPr/>
          </p:nvSpPr>
          <p:spPr>
            <a:xfrm>
              <a:off x="1272" y="4799"/>
              <a:ext cx="8883" cy="29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知道与人交谈时，</a:t>
              </a:r>
              <a:r>
                <a:rPr lang="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看着对方的眼睛</a:t>
              </a:r>
              <a:r>
                <a:rPr lang="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是一种基本的 交际原则和交际礼仪。</a:t>
              </a:r>
              <a:endParaRPr lang="" altLang="en-US" sz="100" dirty="0">
                <a:latin typeface="Calibri" panose="020F0502020204030204" pitchFamily="34" charset="0"/>
              </a:endParaRPr>
            </a:p>
          </p:txBody>
        </p:sp>
      </p:grpSp>
      <p:pic>
        <p:nvPicPr>
          <p:cNvPr id="19551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475" y="866775"/>
            <a:ext cx="3279775" cy="2265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2" name="组合 11"/>
          <p:cNvGrpSpPr/>
          <p:nvPr/>
        </p:nvGrpSpPr>
        <p:grpSpPr>
          <a:xfrm>
            <a:off x="66675" y="115888"/>
            <a:ext cx="2066925" cy="879475"/>
            <a:chOff x="7120" y="3512"/>
            <a:chExt cx="3256" cy="1386"/>
          </a:xfrm>
        </p:grpSpPr>
        <p:pic>
          <p:nvPicPr>
            <p:cNvPr id="20485" name="图片 10"/>
            <p:cNvPicPr>
              <a:picLocks noChangeAspect="1"/>
            </p:cNvPicPr>
            <p:nvPr/>
          </p:nvPicPr>
          <p:blipFill>
            <a:blip r:embed="rId2"/>
            <a:srcRect t="18144" r="13000"/>
            <a:stretch>
              <a:fillRect/>
            </a:stretch>
          </p:blipFill>
          <p:spPr>
            <a:xfrm>
              <a:off x="8741" y="3603"/>
              <a:ext cx="1635" cy="12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86" name="图片 9"/>
            <p:cNvPicPr>
              <a:picLocks noChangeAspect="1"/>
            </p:cNvPicPr>
            <p:nvPr/>
          </p:nvPicPr>
          <p:blipFill>
            <a:blip r:embed="rId3"/>
            <a:srcRect l="18379" t="7755"/>
            <a:stretch>
              <a:fillRect/>
            </a:stretch>
          </p:blipFill>
          <p:spPr>
            <a:xfrm>
              <a:off x="7120" y="3512"/>
              <a:ext cx="952" cy="1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文本框 8"/>
            <p:cNvSpPr txBox="1"/>
            <p:nvPr/>
          </p:nvSpPr>
          <p:spPr>
            <a:xfrm>
              <a:off x="7354" y="3580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" altLang="en-US" sz="2800" b="1" dirty="0">
                  <a:solidFill>
                    <a:srgbClr val="822B4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交际指导</a:t>
              </a:r>
              <a:endParaRPr lang="" altLang="en-US" sz="2800" b="1" dirty="0">
                <a:solidFill>
                  <a:srgbClr val="822B4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84525" y="835025"/>
            <a:ext cx="5505450" cy="39687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spcBef>
                <a:spcPts val="450"/>
              </a:spcBef>
            </a:pPr>
            <a:r>
              <a:rPr lang="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书中图画，看看图上的小朋友</a:t>
            </a:r>
            <a:r>
              <a:rPr lang="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怎样聊天</a:t>
            </a:r>
            <a:r>
              <a:rPr lang="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450"/>
              </a:spcBef>
            </a:pPr>
            <a:r>
              <a:rPr lang="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2.找个合适的同学，或者面向全班同学，做个</a:t>
            </a:r>
            <a:r>
              <a:rPr lang="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自我介绍</a:t>
            </a:r>
            <a:r>
              <a:rPr lang="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，内容包括自己的姓名、年龄、特长、性格特点等。</a:t>
            </a:r>
            <a:endParaRPr lang="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13" y="3041650"/>
            <a:ext cx="3151187" cy="176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文本框 46"/>
          <p:cNvSpPr txBox="1"/>
          <p:nvPr/>
        </p:nvSpPr>
        <p:spPr>
          <a:xfrm rot="-170103">
            <a:off x="469900" y="1619250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文本框 46"/>
          <p:cNvSpPr txBox="1"/>
          <p:nvPr/>
        </p:nvSpPr>
        <p:spPr>
          <a:xfrm rot="-170103">
            <a:off x="1003300" y="24479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文本框 46"/>
          <p:cNvSpPr txBox="1"/>
          <p:nvPr/>
        </p:nvSpPr>
        <p:spPr>
          <a:xfrm rot="-170103">
            <a:off x="1511300" y="1941513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文本框 46"/>
          <p:cNvSpPr txBox="1"/>
          <p:nvPr/>
        </p:nvSpPr>
        <p:spPr>
          <a:xfrm rot="-170103">
            <a:off x="3041650" y="3462338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文本框 46"/>
          <p:cNvSpPr txBox="1"/>
          <p:nvPr/>
        </p:nvSpPr>
        <p:spPr>
          <a:xfrm rot="-170103">
            <a:off x="2174875" y="1428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文本框 46"/>
          <p:cNvSpPr txBox="1"/>
          <p:nvPr/>
        </p:nvSpPr>
        <p:spPr>
          <a:xfrm rot="-170103">
            <a:off x="2174875" y="2255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文本框 46"/>
          <p:cNvSpPr txBox="1"/>
          <p:nvPr/>
        </p:nvSpPr>
        <p:spPr>
          <a:xfrm rot="-170103">
            <a:off x="3917950" y="33147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3" name="文本框 46"/>
          <p:cNvSpPr txBox="1"/>
          <p:nvPr/>
        </p:nvSpPr>
        <p:spPr>
          <a:xfrm rot="-170103">
            <a:off x="3317875" y="25003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4" name="文本框 46"/>
          <p:cNvSpPr txBox="1"/>
          <p:nvPr/>
        </p:nvSpPr>
        <p:spPr>
          <a:xfrm rot="-170103">
            <a:off x="2811463" y="1874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5" name="文本框 46"/>
          <p:cNvSpPr txBox="1"/>
          <p:nvPr/>
        </p:nvSpPr>
        <p:spPr>
          <a:xfrm rot="-170103">
            <a:off x="3089275" y="2128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6" name="文本框 46"/>
          <p:cNvSpPr txBox="1"/>
          <p:nvPr/>
        </p:nvSpPr>
        <p:spPr>
          <a:xfrm rot="-170103">
            <a:off x="3597275" y="1681163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7" name="文本框 46"/>
          <p:cNvSpPr txBox="1"/>
          <p:nvPr/>
        </p:nvSpPr>
        <p:spPr>
          <a:xfrm rot="-170103">
            <a:off x="1868488" y="3017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8" name="文本框 46"/>
          <p:cNvSpPr txBox="1"/>
          <p:nvPr/>
        </p:nvSpPr>
        <p:spPr>
          <a:xfrm rot="-170103">
            <a:off x="4322763" y="2255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9" name="文本框 46"/>
          <p:cNvSpPr txBox="1"/>
          <p:nvPr/>
        </p:nvSpPr>
        <p:spPr>
          <a:xfrm rot="-170103">
            <a:off x="5489575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0" name="文本框 46"/>
          <p:cNvSpPr txBox="1"/>
          <p:nvPr/>
        </p:nvSpPr>
        <p:spPr>
          <a:xfrm rot="-170103">
            <a:off x="5080000" y="27622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1" name="文本框 46"/>
          <p:cNvSpPr txBox="1"/>
          <p:nvPr/>
        </p:nvSpPr>
        <p:spPr>
          <a:xfrm rot="-170103">
            <a:off x="6246813" y="2381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2" name="文本框 46"/>
          <p:cNvSpPr txBox="1"/>
          <p:nvPr/>
        </p:nvSpPr>
        <p:spPr>
          <a:xfrm rot="-170103">
            <a:off x="1155700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3" name="文本框 46"/>
          <p:cNvSpPr txBox="1"/>
          <p:nvPr/>
        </p:nvSpPr>
        <p:spPr>
          <a:xfrm rot="-170103">
            <a:off x="1689100" y="2576513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4" name="文本框 46"/>
          <p:cNvSpPr txBox="1"/>
          <p:nvPr/>
        </p:nvSpPr>
        <p:spPr>
          <a:xfrm rot="-170103">
            <a:off x="2197100" y="20669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5" name="文本框 46"/>
          <p:cNvSpPr txBox="1"/>
          <p:nvPr/>
        </p:nvSpPr>
        <p:spPr>
          <a:xfrm rot="-170103">
            <a:off x="3727450" y="3590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6" name="文本框 46"/>
          <p:cNvSpPr txBox="1"/>
          <p:nvPr/>
        </p:nvSpPr>
        <p:spPr>
          <a:xfrm rot="-170103">
            <a:off x="2860675" y="1555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7" name="文本框 46"/>
          <p:cNvSpPr txBox="1"/>
          <p:nvPr/>
        </p:nvSpPr>
        <p:spPr>
          <a:xfrm rot="-170103">
            <a:off x="2860675" y="2381250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8" name="文本框 46"/>
          <p:cNvSpPr txBox="1"/>
          <p:nvPr/>
        </p:nvSpPr>
        <p:spPr>
          <a:xfrm rot="-170103">
            <a:off x="4603750" y="34417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9" name="文本框 46"/>
          <p:cNvSpPr txBox="1"/>
          <p:nvPr/>
        </p:nvSpPr>
        <p:spPr>
          <a:xfrm rot="-170103">
            <a:off x="4003675" y="2628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0" name="文本框 46"/>
          <p:cNvSpPr txBox="1"/>
          <p:nvPr/>
        </p:nvSpPr>
        <p:spPr>
          <a:xfrm rot="-170103">
            <a:off x="3497263" y="2000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1" name="文本框 46"/>
          <p:cNvSpPr txBox="1"/>
          <p:nvPr/>
        </p:nvSpPr>
        <p:spPr>
          <a:xfrm rot="-170103">
            <a:off x="3775075" y="2255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2" name="文本框 46"/>
          <p:cNvSpPr txBox="1"/>
          <p:nvPr/>
        </p:nvSpPr>
        <p:spPr>
          <a:xfrm rot="-170103">
            <a:off x="4283075" y="1809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3" name="文本框 46"/>
          <p:cNvSpPr txBox="1"/>
          <p:nvPr/>
        </p:nvSpPr>
        <p:spPr>
          <a:xfrm rot="-170103">
            <a:off x="2554288" y="3143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4" name="文本框 46"/>
          <p:cNvSpPr txBox="1"/>
          <p:nvPr/>
        </p:nvSpPr>
        <p:spPr>
          <a:xfrm rot="-170103">
            <a:off x="5008563" y="2381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5" name="文本框 46"/>
          <p:cNvSpPr txBox="1"/>
          <p:nvPr/>
        </p:nvSpPr>
        <p:spPr>
          <a:xfrm rot="-170103">
            <a:off x="6175375" y="1874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6" name="文本框 46"/>
          <p:cNvSpPr txBox="1"/>
          <p:nvPr/>
        </p:nvSpPr>
        <p:spPr>
          <a:xfrm rot="-170103">
            <a:off x="5765800" y="2890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7" name="文本框 46"/>
          <p:cNvSpPr txBox="1"/>
          <p:nvPr/>
        </p:nvSpPr>
        <p:spPr>
          <a:xfrm rot="-170103">
            <a:off x="6932613" y="2509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8" name="文本框 46"/>
          <p:cNvSpPr txBox="1"/>
          <p:nvPr/>
        </p:nvSpPr>
        <p:spPr>
          <a:xfrm rot="-170103">
            <a:off x="1039813" y="2374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9" name="文本框 46"/>
          <p:cNvSpPr txBox="1"/>
          <p:nvPr/>
        </p:nvSpPr>
        <p:spPr>
          <a:xfrm rot="-170103">
            <a:off x="1570038" y="320357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0" name="文本框 46"/>
          <p:cNvSpPr txBox="1"/>
          <p:nvPr/>
        </p:nvSpPr>
        <p:spPr>
          <a:xfrm rot="-170103">
            <a:off x="2079625" y="26955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1" name="文本框 46"/>
          <p:cNvSpPr txBox="1"/>
          <p:nvPr/>
        </p:nvSpPr>
        <p:spPr>
          <a:xfrm rot="-170103">
            <a:off x="3608388" y="42179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2" name="文本框 46"/>
          <p:cNvSpPr txBox="1"/>
          <p:nvPr/>
        </p:nvSpPr>
        <p:spPr>
          <a:xfrm rot="-170103">
            <a:off x="2741613" y="2181225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3" name="文本框 46"/>
          <p:cNvSpPr txBox="1"/>
          <p:nvPr/>
        </p:nvSpPr>
        <p:spPr>
          <a:xfrm rot="-170103">
            <a:off x="2741613" y="3009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4" name="文本框 46"/>
          <p:cNvSpPr txBox="1"/>
          <p:nvPr/>
        </p:nvSpPr>
        <p:spPr>
          <a:xfrm rot="-170103">
            <a:off x="4484688" y="4067175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5" name="文本框 46"/>
          <p:cNvSpPr txBox="1"/>
          <p:nvPr/>
        </p:nvSpPr>
        <p:spPr>
          <a:xfrm rot="-170103">
            <a:off x="4094163" y="301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6" name="文本框 46"/>
          <p:cNvSpPr txBox="1"/>
          <p:nvPr/>
        </p:nvSpPr>
        <p:spPr>
          <a:xfrm rot="-170103">
            <a:off x="3379788" y="2628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7" name="文本框 46"/>
          <p:cNvSpPr txBox="1"/>
          <p:nvPr/>
        </p:nvSpPr>
        <p:spPr>
          <a:xfrm rot="-170103">
            <a:off x="3656013" y="2881313"/>
            <a:ext cx="138112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8" name="文本框 46"/>
          <p:cNvSpPr txBox="1"/>
          <p:nvPr/>
        </p:nvSpPr>
        <p:spPr>
          <a:xfrm rot="-170103">
            <a:off x="4164013" y="2436813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9" name="文本框 46"/>
          <p:cNvSpPr txBox="1"/>
          <p:nvPr/>
        </p:nvSpPr>
        <p:spPr>
          <a:xfrm rot="-170103">
            <a:off x="2436813" y="3771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0" name="文本框 46"/>
          <p:cNvSpPr txBox="1"/>
          <p:nvPr/>
        </p:nvSpPr>
        <p:spPr>
          <a:xfrm rot="-170103">
            <a:off x="4889500" y="3009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1" name="文本框 46"/>
          <p:cNvSpPr txBox="1"/>
          <p:nvPr/>
        </p:nvSpPr>
        <p:spPr>
          <a:xfrm rot="-170103">
            <a:off x="6056313" y="25003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2" name="文本框 46"/>
          <p:cNvSpPr txBox="1"/>
          <p:nvPr/>
        </p:nvSpPr>
        <p:spPr>
          <a:xfrm rot="-170103">
            <a:off x="5646738" y="3517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3" name="文本框 46"/>
          <p:cNvSpPr txBox="1"/>
          <p:nvPr/>
        </p:nvSpPr>
        <p:spPr>
          <a:xfrm rot="-170103">
            <a:off x="6813550" y="31369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4" name="文本框 46"/>
          <p:cNvSpPr txBox="1"/>
          <p:nvPr/>
        </p:nvSpPr>
        <p:spPr>
          <a:xfrm rot="-170103">
            <a:off x="1816100" y="919163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5" name="文本框 46"/>
          <p:cNvSpPr txBox="1"/>
          <p:nvPr/>
        </p:nvSpPr>
        <p:spPr>
          <a:xfrm rot="-170103">
            <a:off x="2346325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6" name="文本框 46"/>
          <p:cNvSpPr txBox="1"/>
          <p:nvPr/>
        </p:nvSpPr>
        <p:spPr>
          <a:xfrm rot="-170103">
            <a:off x="2855913" y="1238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7" name="文本框 46"/>
          <p:cNvSpPr txBox="1"/>
          <p:nvPr/>
        </p:nvSpPr>
        <p:spPr>
          <a:xfrm rot="-170103">
            <a:off x="4387850" y="27622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8" name="文本框 46"/>
          <p:cNvSpPr txBox="1"/>
          <p:nvPr/>
        </p:nvSpPr>
        <p:spPr>
          <a:xfrm rot="-170103">
            <a:off x="3521075" y="7270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9" name="文本框 46"/>
          <p:cNvSpPr txBox="1"/>
          <p:nvPr/>
        </p:nvSpPr>
        <p:spPr>
          <a:xfrm rot="-170103">
            <a:off x="3521075" y="1555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0" name="文本框 46"/>
          <p:cNvSpPr txBox="1"/>
          <p:nvPr/>
        </p:nvSpPr>
        <p:spPr>
          <a:xfrm rot="-170103">
            <a:off x="5260975" y="261302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1" name="文本框 46"/>
          <p:cNvSpPr txBox="1"/>
          <p:nvPr/>
        </p:nvSpPr>
        <p:spPr>
          <a:xfrm rot="-170103">
            <a:off x="4664075" y="18002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2" name="文本框 46"/>
          <p:cNvSpPr txBox="1"/>
          <p:nvPr/>
        </p:nvSpPr>
        <p:spPr>
          <a:xfrm rot="-170103">
            <a:off x="4156075" y="1174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3" name="文本框 46"/>
          <p:cNvSpPr txBox="1"/>
          <p:nvPr/>
        </p:nvSpPr>
        <p:spPr>
          <a:xfrm rot="-170103">
            <a:off x="4432300" y="1428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4" name="文本框 46"/>
          <p:cNvSpPr txBox="1"/>
          <p:nvPr/>
        </p:nvSpPr>
        <p:spPr>
          <a:xfrm rot="-170103">
            <a:off x="4941888" y="9810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5" name="文本框 46"/>
          <p:cNvSpPr txBox="1"/>
          <p:nvPr/>
        </p:nvSpPr>
        <p:spPr>
          <a:xfrm rot="-170103">
            <a:off x="3213100" y="2317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6" name="文本框 46"/>
          <p:cNvSpPr txBox="1"/>
          <p:nvPr/>
        </p:nvSpPr>
        <p:spPr>
          <a:xfrm rot="-170103">
            <a:off x="5665788" y="1555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7" name="文本框 46"/>
          <p:cNvSpPr txBox="1"/>
          <p:nvPr/>
        </p:nvSpPr>
        <p:spPr>
          <a:xfrm rot="-170103">
            <a:off x="6835775" y="1047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8" name="文本框 46"/>
          <p:cNvSpPr txBox="1"/>
          <p:nvPr/>
        </p:nvSpPr>
        <p:spPr>
          <a:xfrm rot="-170103">
            <a:off x="6423025" y="206216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9" name="文本框 46"/>
          <p:cNvSpPr txBox="1"/>
          <p:nvPr/>
        </p:nvSpPr>
        <p:spPr>
          <a:xfrm rot="-170103">
            <a:off x="7589838" y="168116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0" name="文本框 46"/>
          <p:cNvSpPr txBox="1"/>
          <p:nvPr/>
        </p:nvSpPr>
        <p:spPr>
          <a:xfrm rot="-170103">
            <a:off x="6464300" y="27336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1" name="文本框 46"/>
          <p:cNvSpPr txBox="1"/>
          <p:nvPr/>
        </p:nvSpPr>
        <p:spPr>
          <a:xfrm rot="-170103">
            <a:off x="6394450" y="2224088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2" name="文本框 46"/>
          <p:cNvSpPr txBox="1"/>
          <p:nvPr/>
        </p:nvSpPr>
        <p:spPr>
          <a:xfrm rot="-170103">
            <a:off x="5983288" y="32416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3" name="文本框 46"/>
          <p:cNvSpPr txBox="1"/>
          <p:nvPr/>
        </p:nvSpPr>
        <p:spPr>
          <a:xfrm rot="-170103">
            <a:off x="7150100" y="28606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4" name="文本框 46"/>
          <p:cNvSpPr txBox="1"/>
          <p:nvPr/>
        </p:nvSpPr>
        <p:spPr>
          <a:xfrm rot="-170103">
            <a:off x="6275388" y="28527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5" name="文本框 46"/>
          <p:cNvSpPr txBox="1"/>
          <p:nvPr/>
        </p:nvSpPr>
        <p:spPr>
          <a:xfrm rot="-170103">
            <a:off x="5864225" y="38671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6" name="文本框 46"/>
          <p:cNvSpPr txBox="1"/>
          <p:nvPr/>
        </p:nvSpPr>
        <p:spPr>
          <a:xfrm rot="-170103">
            <a:off x="7032625" y="34861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7" name="文本框 46"/>
          <p:cNvSpPr txBox="1"/>
          <p:nvPr/>
        </p:nvSpPr>
        <p:spPr>
          <a:xfrm rot="-170103">
            <a:off x="7051675" y="13954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8" name="文本框 46"/>
          <p:cNvSpPr txBox="1"/>
          <p:nvPr/>
        </p:nvSpPr>
        <p:spPr>
          <a:xfrm rot="-170103">
            <a:off x="6642100" y="24130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9" name="文本框 46"/>
          <p:cNvSpPr txBox="1"/>
          <p:nvPr/>
        </p:nvSpPr>
        <p:spPr>
          <a:xfrm rot="-170103">
            <a:off x="7808913" y="20320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0" name="文本框 46"/>
          <p:cNvSpPr txBox="1"/>
          <p:nvPr/>
        </p:nvSpPr>
        <p:spPr>
          <a:xfrm rot="-170103">
            <a:off x="5665788" y="38750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1" name="文本框 46"/>
          <p:cNvSpPr txBox="1"/>
          <p:nvPr/>
        </p:nvSpPr>
        <p:spPr>
          <a:xfrm rot="-170103">
            <a:off x="5118100" y="38750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2" name="文本框 46"/>
          <p:cNvSpPr txBox="1"/>
          <p:nvPr/>
        </p:nvSpPr>
        <p:spPr>
          <a:xfrm rot="-170103">
            <a:off x="6175375" y="43386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3" name="文本框 46"/>
          <p:cNvSpPr txBox="1"/>
          <p:nvPr/>
        </p:nvSpPr>
        <p:spPr>
          <a:xfrm rot="-170103">
            <a:off x="5627688" y="43386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4" name="文本框 46"/>
          <p:cNvSpPr txBox="1"/>
          <p:nvPr/>
        </p:nvSpPr>
        <p:spPr>
          <a:xfrm rot="-170103">
            <a:off x="6708775" y="3465513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5" name="文本框 46"/>
          <p:cNvSpPr txBox="1"/>
          <p:nvPr/>
        </p:nvSpPr>
        <p:spPr>
          <a:xfrm rot="-170103">
            <a:off x="7002463" y="30765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6" name="文本框 46"/>
          <p:cNvSpPr txBox="1"/>
          <p:nvPr/>
        </p:nvSpPr>
        <p:spPr>
          <a:xfrm rot="-170103">
            <a:off x="6589713" y="4090988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7" name="文本框 46"/>
          <p:cNvSpPr txBox="1"/>
          <p:nvPr/>
        </p:nvSpPr>
        <p:spPr>
          <a:xfrm rot="-170103">
            <a:off x="7221538" y="3427413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8" name="文本框 46"/>
          <p:cNvSpPr txBox="1"/>
          <p:nvPr/>
        </p:nvSpPr>
        <p:spPr>
          <a:xfrm rot="-170103">
            <a:off x="6611938" y="4448175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9" name="文本框 46"/>
          <p:cNvSpPr txBox="1"/>
          <p:nvPr/>
        </p:nvSpPr>
        <p:spPr>
          <a:xfrm rot="-170103">
            <a:off x="2149475" y="3717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0" name="文本框 46"/>
          <p:cNvSpPr txBox="1"/>
          <p:nvPr/>
        </p:nvSpPr>
        <p:spPr>
          <a:xfrm rot="-170103">
            <a:off x="3060700" y="359092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1" name="文本框 46"/>
          <p:cNvSpPr txBox="1"/>
          <p:nvPr/>
        </p:nvSpPr>
        <p:spPr>
          <a:xfrm rot="-170103">
            <a:off x="2051050" y="4157663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2" name="文本框 46"/>
          <p:cNvSpPr txBox="1"/>
          <p:nvPr/>
        </p:nvSpPr>
        <p:spPr>
          <a:xfrm rot="-170103">
            <a:off x="2716213" y="3643313"/>
            <a:ext cx="138112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3" name="文本框 46"/>
          <p:cNvSpPr txBox="1"/>
          <p:nvPr/>
        </p:nvSpPr>
        <p:spPr>
          <a:xfrm rot="-170103">
            <a:off x="2716213" y="447198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4" name="文本框 46"/>
          <p:cNvSpPr txBox="1"/>
          <p:nvPr/>
        </p:nvSpPr>
        <p:spPr>
          <a:xfrm rot="-170103">
            <a:off x="2320925" y="3209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775" y="755650"/>
            <a:ext cx="4364038" cy="39116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spcBef>
                <a:spcPts val="450"/>
              </a:spcBef>
            </a:pP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说话时要</a:t>
            </a:r>
            <a:r>
              <a:rPr lang="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看着对方的眼睛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，注意口齿清晰，声音洪亮，让别人能听懂你要表达的意思；别人讲话时，要保持安静，</a:t>
            </a:r>
            <a:r>
              <a:rPr lang="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用心倾听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96" name="图片 1"/>
          <p:cNvPicPr>
            <a:picLocks noChangeAspect="1"/>
          </p:cNvPicPr>
          <p:nvPr/>
        </p:nvPicPr>
        <p:blipFill>
          <a:blip r:embed="rId2"/>
          <a:srcRect l="11174" t="-929" r="7269"/>
          <a:stretch>
            <a:fillRect/>
          </a:stretch>
        </p:blipFill>
        <p:spPr>
          <a:xfrm>
            <a:off x="4908550" y="933450"/>
            <a:ext cx="3740150" cy="3309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TextBox 1"/>
          <p:cNvSpPr txBox="1"/>
          <p:nvPr/>
        </p:nvSpPr>
        <p:spPr>
          <a:xfrm>
            <a:off x="868363" y="915988"/>
            <a:ext cx="7521575" cy="31464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同学们，我们一共学习了四篇。口语交际，他们是《我说你做》《我们做朋友》《用多大的声音》《小兔运南瓜》。让我们一起来复习一下这些课文吧！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文本框 46"/>
          <p:cNvSpPr txBox="1"/>
          <p:nvPr/>
        </p:nvSpPr>
        <p:spPr>
          <a:xfrm rot="-170103">
            <a:off x="469900" y="1619250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文本框 46"/>
          <p:cNvSpPr txBox="1"/>
          <p:nvPr/>
        </p:nvSpPr>
        <p:spPr>
          <a:xfrm rot="-170103">
            <a:off x="1003300" y="24479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文本框 46"/>
          <p:cNvSpPr txBox="1"/>
          <p:nvPr/>
        </p:nvSpPr>
        <p:spPr>
          <a:xfrm rot="-170103">
            <a:off x="1511300" y="1941513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46"/>
          <p:cNvSpPr txBox="1"/>
          <p:nvPr/>
        </p:nvSpPr>
        <p:spPr>
          <a:xfrm rot="-170103">
            <a:off x="3041650" y="3462338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46"/>
          <p:cNvSpPr txBox="1"/>
          <p:nvPr/>
        </p:nvSpPr>
        <p:spPr>
          <a:xfrm rot="-170103">
            <a:off x="2174875" y="1428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46"/>
          <p:cNvSpPr txBox="1"/>
          <p:nvPr/>
        </p:nvSpPr>
        <p:spPr>
          <a:xfrm rot="-170103">
            <a:off x="2174875" y="2255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46"/>
          <p:cNvSpPr txBox="1"/>
          <p:nvPr/>
        </p:nvSpPr>
        <p:spPr>
          <a:xfrm rot="-170103">
            <a:off x="3917950" y="33147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46"/>
          <p:cNvSpPr txBox="1"/>
          <p:nvPr/>
        </p:nvSpPr>
        <p:spPr>
          <a:xfrm rot="-170103">
            <a:off x="3317875" y="25003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46"/>
          <p:cNvSpPr txBox="1"/>
          <p:nvPr/>
        </p:nvSpPr>
        <p:spPr>
          <a:xfrm rot="-170103">
            <a:off x="2811463" y="1874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46"/>
          <p:cNvSpPr txBox="1"/>
          <p:nvPr/>
        </p:nvSpPr>
        <p:spPr>
          <a:xfrm rot="-170103">
            <a:off x="3089275" y="2128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46"/>
          <p:cNvSpPr txBox="1"/>
          <p:nvPr/>
        </p:nvSpPr>
        <p:spPr>
          <a:xfrm rot="-170103">
            <a:off x="3597275" y="1681163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46"/>
          <p:cNvSpPr txBox="1"/>
          <p:nvPr/>
        </p:nvSpPr>
        <p:spPr>
          <a:xfrm rot="-170103">
            <a:off x="1868488" y="3017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46"/>
          <p:cNvSpPr txBox="1"/>
          <p:nvPr/>
        </p:nvSpPr>
        <p:spPr>
          <a:xfrm rot="-170103">
            <a:off x="4322763" y="2255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46"/>
          <p:cNvSpPr txBox="1"/>
          <p:nvPr/>
        </p:nvSpPr>
        <p:spPr>
          <a:xfrm rot="-170103">
            <a:off x="5489575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46"/>
          <p:cNvSpPr txBox="1"/>
          <p:nvPr/>
        </p:nvSpPr>
        <p:spPr>
          <a:xfrm rot="-170103">
            <a:off x="5080000" y="27622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46"/>
          <p:cNvSpPr txBox="1"/>
          <p:nvPr/>
        </p:nvSpPr>
        <p:spPr>
          <a:xfrm rot="-170103">
            <a:off x="6246813" y="2381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46"/>
          <p:cNvSpPr txBox="1"/>
          <p:nvPr/>
        </p:nvSpPr>
        <p:spPr>
          <a:xfrm rot="-170103">
            <a:off x="1155700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46"/>
          <p:cNvSpPr txBox="1"/>
          <p:nvPr/>
        </p:nvSpPr>
        <p:spPr>
          <a:xfrm rot="-170103">
            <a:off x="1689100" y="2576513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8" name="文本框 46"/>
          <p:cNvSpPr txBox="1"/>
          <p:nvPr/>
        </p:nvSpPr>
        <p:spPr>
          <a:xfrm rot="-170103">
            <a:off x="2197100" y="20669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49" name="文本框 46"/>
          <p:cNvSpPr txBox="1"/>
          <p:nvPr/>
        </p:nvSpPr>
        <p:spPr>
          <a:xfrm rot="-170103">
            <a:off x="3727450" y="3590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0" name="文本框 46"/>
          <p:cNvSpPr txBox="1"/>
          <p:nvPr/>
        </p:nvSpPr>
        <p:spPr>
          <a:xfrm rot="-170103">
            <a:off x="2860675" y="1555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1" name="文本框 46"/>
          <p:cNvSpPr txBox="1"/>
          <p:nvPr/>
        </p:nvSpPr>
        <p:spPr>
          <a:xfrm rot="-170103">
            <a:off x="2860675" y="2381250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2" name="文本框 46"/>
          <p:cNvSpPr txBox="1"/>
          <p:nvPr/>
        </p:nvSpPr>
        <p:spPr>
          <a:xfrm rot="-170103">
            <a:off x="4603750" y="34417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3" name="文本框 46"/>
          <p:cNvSpPr txBox="1"/>
          <p:nvPr/>
        </p:nvSpPr>
        <p:spPr>
          <a:xfrm rot="-170103">
            <a:off x="4003675" y="2628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4" name="文本框 46"/>
          <p:cNvSpPr txBox="1"/>
          <p:nvPr/>
        </p:nvSpPr>
        <p:spPr>
          <a:xfrm rot="-170103">
            <a:off x="3497263" y="2000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5" name="文本框 46"/>
          <p:cNvSpPr txBox="1"/>
          <p:nvPr/>
        </p:nvSpPr>
        <p:spPr>
          <a:xfrm rot="-170103">
            <a:off x="3775075" y="2255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文本框 46"/>
          <p:cNvSpPr txBox="1"/>
          <p:nvPr/>
        </p:nvSpPr>
        <p:spPr>
          <a:xfrm rot="-170103">
            <a:off x="4283075" y="1809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文本框 46"/>
          <p:cNvSpPr txBox="1"/>
          <p:nvPr/>
        </p:nvSpPr>
        <p:spPr>
          <a:xfrm rot="-170103">
            <a:off x="2554288" y="3143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文本框 46"/>
          <p:cNvSpPr txBox="1"/>
          <p:nvPr/>
        </p:nvSpPr>
        <p:spPr>
          <a:xfrm rot="-170103">
            <a:off x="5008563" y="2381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9" name="文本框 46"/>
          <p:cNvSpPr txBox="1"/>
          <p:nvPr/>
        </p:nvSpPr>
        <p:spPr>
          <a:xfrm rot="-170103">
            <a:off x="6175375" y="1874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0" name="文本框 46"/>
          <p:cNvSpPr txBox="1"/>
          <p:nvPr/>
        </p:nvSpPr>
        <p:spPr>
          <a:xfrm rot="-170103">
            <a:off x="5765800" y="2890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1" name="文本框 46"/>
          <p:cNvSpPr txBox="1"/>
          <p:nvPr/>
        </p:nvSpPr>
        <p:spPr>
          <a:xfrm rot="-170103">
            <a:off x="6932613" y="2509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2" name="文本框 46"/>
          <p:cNvSpPr txBox="1"/>
          <p:nvPr/>
        </p:nvSpPr>
        <p:spPr>
          <a:xfrm rot="-170103">
            <a:off x="1039813" y="2374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3" name="文本框 46"/>
          <p:cNvSpPr txBox="1"/>
          <p:nvPr/>
        </p:nvSpPr>
        <p:spPr>
          <a:xfrm rot="-170103">
            <a:off x="1570038" y="320357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4" name="文本框 46"/>
          <p:cNvSpPr txBox="1"/>
          <p:nvPr/>
        </p:nvSpPr>
        <p:spPr>
          <a:xfrm rot="-170103">
            <a:off x="2079625" y="26955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5" name="文本框 46"/>
          <p:cNvSpPr txBox="1"/>
          <p:nvPr/>
        </p:nvSpPr>
        <p:spPr>
          <a:xfrm rot="-170103">
            <a:off x="3608388" y="42179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6" name="文本框 46"/>
          <p:cNvSpPr txBox="1"/>
          <p:nvPr/>
        </p:nvSpPr>
        <p:spPr>
          <a:xfrm rot="-170103">
            <a:off x="2741613" y="2181225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7" name="文本框 46"/>
          <p:cNvSpPr txBox="1"/>
          <p:nvPr/>
        </p:nvSpPr>
        <p:spPr>
          <a:xfrm rot="-170103">
            <a:off x="2741613" y="3009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8" name="文本框 46"/>
          <p:cNvSpPr txBox="1"/>
          <p:nvPr/>
        </p:nvSpPr>
        <p:spPr>
          <a:xfrm rot="-170103">
            <a:off x="4484688" y="4067175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9" name="文本框 46"/>
          <p:cNvSpPr txBox="1"/>
          <p:nvPr/>
        </p:nvSpPr>
        <p:spPr>
          <a:xfrm rot="-170103">
            <a:off x="4094163" y="301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0" name="文本框 46"/>
          <p:cNvSpPr txBox="1"/>
          <p:nvPr/>
        </p:nvSpPr>
        <p:spPr>
          <a:xfrm rot="-170103">
            <a:off x="3379788" y="2628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1" name="文本框 46"/>
          <p:cNvSpPr txBox="1"/>
          <p:nvPr/>
        </p:nvSpPr>
        <p:spPr>
          <a:xfrm rot="-170103">
            <a:off x="3656013" y="2881313"/>
            <a:ext cx="138112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2" name="文本框 46"/>
          <p:cNvSpPr txBox="1"/>
          <p:nvPr/>
        </p:nvSpPr>
        <p:spPr>
          <a:xfrm rot="-170103">
            <a:off x="4164013" y="2436813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3" name="文本框 46"/>
          <p:cNvSpPr txBox="1"/>
          <p:nvPr/>
        </p:nvSpPr>
        <p:spPr>
          <a:xfrm rot="-170103">
            <a:off x="2436813" y="3771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4" name="文本框 46"/>
          <p:cNvSpPr txBox="1"/>
          <p:nvPr/>
        </p:nvSpPr>
        <p:spPr>
          <a:xfrm rot="-170103">
            <a:off x="4889500" y="3009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5" name="文本框 46"/>
          <p:cNvSpPr txBox="1"/>
          <p:nvPr/>
        </p:nvSpPr>
        <p:spPr>
          <a:xfrm rot="-170103">
            <a:off x="6056313" y="25003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6" name="文本框 46"/>
          <p:cNvSpPr txBox="1"/>
          <p:nvPr/>
        </p:nvSpPr>
        <p:spPr>
          <a:xfrm rot="-170103">
            <a:off x="5646738" y="3517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7" name="文本框 46"/>
          <p:cNvSpPr txBox="1"/>
          <p:nvPr/>
        </p:nvSpPr>
        <p:spPr>
          <a:xfrm rot="-170103">
            <a:off x="6813550" y="31369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8" name="文本框 46"/>
          <p:cNvSpPr txBox="1"/>
          <p:nvPr/>
        </p:nvSpPr>
        <p:spPr>
          <a:xfrm rot="-170103">
            <a:off x="1816100" y="919163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9" name="文本框 46"/>
          <p:cNvSpPr txBox="1"/>
          <p:nvPr/>
        </p:nvSpPr>
        <p:spPr>
          <a:xfrm rot="-170103">
            <a:off x="2346325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0" name="文本框 46"/>
          <p:cNvSpPr txBox="1"/>
          <p:nvPr/>
        </p:nvSpPr>
        <p:spPr>
          <a:xfrm rot="-170103">
            <a:off x="2855913" y="1238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1" name="文本框 46"/>
          <p:cNvSpPr txBox="1"/>
          <p:nvPr/>
        </p:nvSpPr>
        <p:spPr>
          <a:xfrm rot="-170103">
            <a:off x="4387850" y="27622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2" name="文本框 46"/>
          <p:cNvSpPr txBox="1"/>
          <p:nvPr/>
        </p:nvSpPr>
        <p:spPr>
          <a:xfrm rot="-170103">
            <a:off x="3521075" y="7270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3" name="文本框 46"/>
          <p:cNvSpPr txBox="1"/>
          <p:nvPr/>
        </p:nvSpPr>
        <p:spPr>
          <a:xfrm rot="-170103">
            <a:off x="3521075" y="1555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4" name="文本框 46"/>
          <p:cNvSpPr txBox="1"/>
          <p:nvPr/>
        </p:nvSpPr>
        <p:spPr>
          <a:xfrm rot="-170103">
            <a:off x="5260975" y="261302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5" name="文本框 46"/>
          <p:cNvSpPr txBox="1"/>
          <p:nvPr/>
        </p:nvSpPr>
        <p:spPr>
          <a:xfrm rot="-170103">
            <a:off x="4664075" y="18002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6" name="文本框 46"/>
          <p:cNvSpPr txBox="1"/>
          <p:nvPr/>
        </p:nvSpPr>
        <p:spPr>
          <a:xfrm rot="-170103">
            <a:off x="4156075" y="1174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7" name="文本框 46"/>
          <p:cNvSpPr txBox="1"/>
          <p:nvPr/>
        </p:nvSpPr>
        <p:spPr>
          <a:xfrm rot="-170103">
            <a:off x="4432300" y="1428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8" name="文本框 46"/>
          <p:cNvSpPr txBox="1"/>
          <p:nvPr/>
        </p:nvSpPr>
        <p:spPr>
          <a:xfrm rot="-170103">
            <a:off x="4941888" y="9810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9" name="文本框 46"/>
          <p:cNvSpPr txBox="1"/>
          <p:nvPr/>
        </p:nvSpPr>
        <p:spPr>
          <a:xfrm rot="-170103">
            <a:off x="3213100" y="2317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0" name="文本框 46"/>
          <p:cNvSpPr txBox="1"/>
          <p:nvPr/>
        </p:nvSpPr>
        <p:spPr>
          <a:xfrm rot="-170103">
            <a:off x="5665788" y="1555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1" name="文本框 46"/>
          <p:cNvSpPr txBox="1"/>
          <p:nvPr/>
        </p:nvSpPr>
        <p:spPr>
          <a:xfrm rot="-170103">
            <a:off x="6835775" y="1047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2" name="文本框 46"/>
          <p:cNvSpPr txBox="1"/>
          <p:nvPr/>
        </p:nvSpPr>
        <p:spPr>
          <a:xfrm rot="-170103">
            <a:off x="6423025" y="206216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3" name="文本框 46"/>
          <p:cNvSpPr txBox="1"/>
          <p:nvPr/>
        </p:nvSpPr>
        <p:spPr>
          <a:xfrm rot="-170103">
            <a:off x="7589838" y="168116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4" name="文本框 46"/>
          <p:cNvSpPr txBox="1"/>
          <p:nvPr/>
        </p:nvSpPr>
        <p:spPr>
          <a:xfrm rot="-170103">
            <a:off x="6464300" y="27336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5" name="文本框 46"/>
          <p:cNvSpPr txBox="1"/>
          <p:nvPr/>
        </p:nvSpPr>
        <p:spPr>
          <a:xfrm rot="-170103">
            <a:off x="6394450" y="2224088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6" name="文本框 46"/>
          <p:cNvSpPr txBox="1"/>
          <p:nvPr/>
        </p:nvSpPr>
        <p:spPr>
          <a:xfrm rot="-170103">
            <a:off x="5983288" y="32416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7" name="文本框 46"/>
          <p:cNvSpPr txBox="1"/>
          <p:nvPr/>
        </p:nvSpPr>
        <p:spPr>
          <a:xfrm rot="-170103">
            <a:off x="7150100" y="28606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8" name="文本框 46"/>
          <p:cNvSpPr txBox="1"/>
          <p:nvPr/>
        </p:nvSpPr>
        <p:spPr>
          <a:xfrm rot="-170103">
            <a:off x="6275388" y="28527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9" name="文本框 46"/>
          <p:cNvSpPr txBox="1"/>
          <p:nvPr/>
        </p:nvSpPr>
        <p:spPr>
          <a:xfrm rot="-170103">
            <a:off x="5864225" y="38671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0" name="文本框 46"/>
          <p:cNvSpPr txBox="1"/>
          <p:nvPr/>
        </p:nvSpPr>
        <p:spPr>
          <a:xfrm rot="-170103">
            <a:off x="7032625" y="34861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1" name="文本框 46"/>
          <p:cNvSpPr txBox="1"/>
          <p:nvPr/>
        </p:nvSpPr>
        <p:spPr>
          <a:xfrm rot="-170103">
            <a:off x="7051675" y="13954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2" name="文本框 46"/>
          <p:cNvSpPr txBox="1"/>
          <p:nvPr/>
        </p:nvSpPr>
        <p:spPr>
          <a:xfrm rot="-170103">
            <a:off x="6642100" y="24130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3" name="文本框 46"/>
          <p:cNvSpPr txBox="1"/>
          <p:nvPr/>
        </p:nvSpPr>
        <p:spPr>
          <a:xfrm rot="-170103">
            <a:off x="7808913" y="20320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4" name="文本框 46"/>
          <p:cNvSpPr txBox="1"/>
          <p:nvPr/>
        </p:nvSpPr>
        <p:spPr>
          <a:xfrm rot="-170103">
            <a:off x="5665788" y="38750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5" name="文本框 46"/>
          <p:cNvSpPr txBox="1"/>
          <p:nvPr/>
        </p:nvSpPr>
        <p:spPr>
          <a:xfrm rot="-170103">
            <a:off x="5118100" y="38750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6" name="文本框 46"/>
          <p:cNvSpPr txBox="1"/>
          <p:nvPr/>
        </p:nvSpPr>
        <p:spPr>
          <a:xfrm rot="-170103">
            <a:off x="6175375" y="43386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7" name="文本框 46"/>
          <p:cNvSpPr txBox="1"/>
          <p:nvPr/>
        </p:nvSpPr>
        <p:spPr>
          <a:xfrm rot="-170103">
            <a:off x="5627688" y="43386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8" name="文本框 46"/>
          <p:cNvSpPr txBox="1"/>
          <p:nvPr/>
        </p:nvSpPr>
        <p:spPr>
          <a:xfrm rot="-170103">
            <a:off x="6708775" y="3465513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9" name="文本框 46"/>
          <p:cNvSpPr txBox="1"/>
          <p:nvPr/>
        </p:nvSpPr>
        <p:spPr>
          <a:xfrm rot="-170103">
            <a:off x="7002463" y="30765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0" name="文本框 46"/>
          <p:cNvSpPr txBox="1"/>
          <p:nvPr/>
        </p:nvSpPr>
        <p:spPr>
          <a:xfrm rot="-170103">
            <a:off x="6589713" y="4090988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1" name="文本框 46"/>
          <p:cNvSpPr txBox="1"/>
          <p:nvPr/>
        </p:nvSpPr>
        <p:spPr>
          <a:xfrm rot="-170103">
            <a:off x="7221538" y="3427413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2" name="文本框 46"/>
          <p:cNvSpPr txBox="1"/>
          <p:nvPr/>
        </p:nvSpPr>
        <p:spPr>
          <a:xfrm rot="-170103">
            <a:off x="6611938" y="4448175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3" name="文本框 46"/>
          <p:cNvSpPr txBox="1"/>
          <p:nvPr/>
        </p:nvSpPr>
        <p:spPr>
          <a:xfrm rot="-170103">
            <a:off x="2149475" y="3717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4" name="文本框 46"/>
          <p:cNvSpPr txBox="1"/>
          <p:nvPr/>
        </p:nvSpPr>
        <p:spPr>
          <a:xfrm rot="-170103">
            <a:off x="3060700" y="359092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5" name="文本框 46"/>
          <p:cNvSpPr txBox="1"/>
          <p:nvPr/>
        </p:nvSpPr>
        <p:spPr>
          <a:xfrm rot="-170103">
            <a:off x="2051050" y="4157663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6" name="文本框 46"/>
          <p:cNvSpPr txBox="1"/>
          <p:nvPr/>
        </p:nvSpPr>
        <p:spPr>
          <a:xfrm rot="-170103">
            <a:off x="2716213" y="3643313"/>
            <a:ext cx="138112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7" name="文本框 46"/>
          <p:cNvSpPr txBox="1"/>
          <p:nvPr/>
        </p:nvSpPr>
        <p:spPr>
          <a:xfrm rot="-170103">
            <a:off x="2716213" y="447198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8" name="文本框 46"/>
          <p:cNvSpPr txBox="1"/>
          <p:nvPr/>
        </p:nvSpPr>
        <p:spPr>
          <a:xfrm rot="-170103">
            <a:off x="2320925" y="3209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2619" name="组合 11"/>
          <p:cNvGrpSpPr/>
          <p:nvPr/>
        </p:nvGrpSpPr>
        <p:grpSpPr>
          <a:xfrm>
            <a:off x="66675" y="115888"/>
            <a:ext cx="2066925" cy="879475"/>
            <a:chOff x="7120" y="3512"/>
            <a:chExt cx="3256" cy="1386"/>
          </a:xfrm>
        </p:grpSpPr>
        <p:pic>
          <p:nvPicPr>
            <p:cNvPr id="22622" name="图片 10"/>
            <p:cNvPicPr>
              <a:picLocks noChangeAspect="1"/>
            </p:cNvPicPr>
            <p:nvPr/>
          </p:nvPicPr>
          <p:blipFill>
            <a:blip r:embed="rId2"/>
            <a:srcRect t="18144" r="13000"/>
            <a:stretch>
              <a:fillRect/>
            </a:stretch>
          </p:blipFill>
          <p:spPr>
            <a:xfrm>
              <a:off x="8741" y="3603"/>
              <a:ext cx="1635" cy="12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623" name="图片 9"/>
            <p:cNvPicPr>
              <a:picLocks noChangeAspect="1"/>
            </p:cNvPicPr>
            <p:nvPr/>
          </p:nvPicPr>
          <p:blipFill>
            <a:blip r:embed="rId3"/>
            <a:srcRect l="18379" t="7755"/>
            <a:stretch>
              <a:fillRect/>
            </a:stretch>
          </p:blipFill>
          <p:spPr>
            <a:xfrm>
              <a:off x="7120" y="3512"/>
              <a:ext cx="952" cy="1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624" name="文本框 8"/>
            <p:cNvSpPr txBox="1"/>
            <p:nvPr/>
          </p:nvSpPr>
          <p:spPr>
            <a:xfrm>
              <a:off x="7354" y="3580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" altLang="en-US" sz="2800" b="1" dirty="0">
                  <a:solidFill>
                    <a:srgbClr val="822B4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交际范例</a:t>
              </a:r>
              <a:endParaRPr lang="" altLang="en-US" sz="2800" b="1" dirty="0">
                <a:solidFill>
                  <a:srgbClr val="822B4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49288" y="2654300"/>
            <a:ext cx="7551737" cy="19907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英英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才才，你好！我是英英，我坐在你的斜后面。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才才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英英，你好！</a:t>
            </a:r>
            <a:endParaRPr lang="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QQ截图20190201152547"/>
          <p:cNvPicPr>
            <a:picLocks noChangeAspect="1"/>
          </p:cNvPicPr>
          <p:nvPr/>
        </p:nvPicPr>
        <p:blipFill>
          <a:blip r:embed="rId4">
            <a:clrChange>
              <a:clrFrom>
                <a:srgbClr val="F7FBEC"/>
              </a:clrFrom>
              <a:clrTo>
                <a:srgbClr val="F7FBE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1925" y="681038"/>
            <a:ext cx="4068763" cy="1884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92150" y="976313"/>
            <a:ext cx="7759700" cy="13509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英英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我知道你的乒乓球打得非常棒。我也喜欢打乒乓球，就是球技太差。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QQ截图20190201152605"/>
          <p:cNvPicPr>
            <a:picLocks noChangeAspect="1"/>
          </p:cNvPicPr>
          <p:nvPr/>
        </p:nvPicPr>
        <p:blipFill>
          <a:blip r:embed="rId2">
            <a:clrChange>
              <a:clrFrom>
                <a:srgbClr val="F7FBEC"/>
              </a:clrFrom>
              <a:clrTo>
                <a:srgbClr val="F7FBE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5" y="2689225"/>
            <a:ext cx="4286250" cy="2017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QQ截图20190201152621"/>
          <p:cNvPicPr>
            <a:picLocks noChangeAspect="1"/>
          </p:cNvPicPr>
          <p:nvPr/>
        </p:nvPicPr>
        <p:blipFill>
          <a:blip r:embed="rId2">
            <a:clrChange>
              <a:clrFrom>
                <a:srgbClr val="F7FBEC"/>
              </a:clrFrom>
              <a:clrTo>
                <a:srgbClr val="F7FBE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0925" y="415925"/>
            <a:ext cx="4335463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46125" y="2517775"/>
            <a:ext cx="7778750" cy="19891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才才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其实，多多练习，球技自然就会进步。我是从小就和爸爸学打乒乓球。要不咱们一起打吧，共同进步！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文本框 46"/>
          <p:cNvSpPr txBox="1"/>
          <p:nvPr/>
        </p:nvSpPr>
        <p:spPr>
          <a:xfrm rot="-170103">
            <a:off x="469900" y="1619250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3" name="文本框 46"/>
          <p:cNvSpPr txBox="1"/>
          <p:nvPr/>
        </p:nvSpPr>
        <p:spPr>
          <a:xfrm rot="-170103">
            <a:off x="1003300" y="24479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文本框 46"/>
          <p:cNvSpPr txBox="1"/>
          <p:nvPr/>
        </p:nvSpPr>
        <p:spPr>
          <a:xfrm rot="-170103">
            <a:off x="1511300" y="1941513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5" name="文本框 46"/>
          <p:cNvSpPr txBox="1"/>
          <p:nvPr/>
        </p:nvSpPr>
        <p:spPr>
          <a:xfrm rot="-170103">
            <a:off x="3041650" y="3462338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文本框 46"/>
          <p:cNvSpPr txBox="1"/>
          <p:nvPr/>
        </p:nvSpPr>
        <p:spPr>
          <a:xfrm rot="-170103">
            <a:off x="2174875" y="1428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7" name="文本框 46"/>
          <p:cNvSpPr txBox="1"/>
          <p:nvPr/>
        </p:nvSpPr>
        <p:spPr>
          <a:xfrm rot="-170103">
            <a:off x="2174875" y="2255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文本框 46"/>
          <p:cNvSpPr txBox="1"/>
          <p:nvPr/>
        </p:nvSpPr>
        <p:spPr>
          <a:xfrm rot="-170103">
            <a:off x="3917950" y="33147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文本框 46"/>
          <p:cNvSpPr txBox="1"/>
          <p:nvPr/>
        </p:nvSpPr>
        <p:spPr>
          <a:xfrm rot="-170103">
            <a:off x="3317875" y="25003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0" name="文本框 46"/>
          <p:cNvSpPr txBox="1"/>
          <p:nvPr/>
        </p:nvSpPr>
        <p:spPr>
          <a:xfrm rot="-170103">
            <a:off x="2811463" y="1874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1" name="文本框 46"/>
          <p:cNvSpPr txBox="1"/>
          <p:nvPr/>
        </p:nvSpPr>
        <p:spPr>
          <a:xfrm rot="-170103">
            <a:off x="3089275" y="2128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2" name="文本框 46"/>
          <p:cNvSpPr txBox="1"/>
          <p:nvPr/>
        </p:nvSpPr>
        <p:spPr>
          <a:xfrm rot="-170103">
            <a:off x="3597275" y="1681163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3" name="文本框 46"/>
          <p:cNvSpPr txBox="1"/>
          <p:nvPr/>
        </p:nvSpPr>
        <p:spPr>
          <a:xfrm rot="-170103">
            <a:off x="1868488" y="3017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4" name="文本框 46"/>
          <p:cNvSpPr txBox="1"/>
          <p:nvPr/>
        </p:nvSpPr>
        <p:spPr>
          <a:xfrm rot="-170103">
            <a:off x="4322763" y="2255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5" name="文本框 46"/>
          <p:cNvSpPr txBox="1"/>
          <p:nvPr/>
        </p:nvSpPr>
        <p:spPr>
          <a:xfrm rot="-170103">
            <a:off x="5489575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6" name="文本框 46"/>
          <p:cNvSpPr txBox="1"/>
          <p:nvPr/>
        </p:nvSpPr>
        <p:spPr>
          <a:xfrm rot="-170103">
            <a:off x="5080000" y="27622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7" name="文本框 46"/>
          <p:cNvSpPr txBox="1"/>
          <p:nvPr/>
        </p:nvSpPr>
        <p:spPr>
          <a:xfrm rot="-170103">
            <a:off x="6246813" y="2381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8" name="文本框 46"/>
          <p:cNvSpPr txBox="1"/>
          <p:nvPr/>
        </p:nvSpPr>
        <p:spPr>
          <a:xfrm rot="-170103">
            <a:off x="1155700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9" name="文本框 46"/>
          <p:cNvSpPr txBox="1"/>
          <p:nvPr/>
        </p:nvSpPr>
        <p:spPr>
          <a:xfrm rot="-170103">
            <a:off x="1689100" y="2576513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0" name="文本框 46"/>
          <p:cNvSpPr txBox="1"/>
          <p:nvPr/>
        </p:nvSpPr>
        <p:spPr>
          <a:xfrm rot="-170103">
            <a:off x="2197100" y="20669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1" name="文本框 46"/>
          <p:cNvSpPr txBox="1"/>
          <p:nvPr/>
        </p:nvSpPr>
        <p:spPr>
          <a:xfrm rot="-170103">
            <a:off x="3727450" y="3590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2" name="文本框 46"/>
          <p:cNvSpPr txBox="1"/>
          <p:nvPr/>
        </p:nvSpPr>
        <p:spPr>
          <a:xfrm rot="-170103">
            <a:off x="2860675" y="1555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3" name="文本框 46"/>
          <p:cNvSpPr txBox="1"/>
          <p:nvPr/>
        </p:nvSpPr>
        <p:spPr>
          <a:xfrm rot="-170103">
            <a:off x="2860675" y="2381250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4" name="文本框 46"/>
          <p:cNvSpPr txBox="1"/>
          <p:nvPr/>
        </p:nvSpPr>
        <p:spPr>
          <a:xfrm rot="-170103">
            <a:off x="4603750" y="34417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5" name="文本框 46"/>
          <p:cNvSpPr txBox="1"/>
          <p:nvPr/>
        </p:nvSpPr>
        <p:spPr>
          <a:xfrm rot="-170103">
            <a:off x="4003675" y="2628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6" name="文本框 46"/>
          <p:cNvSpPr txBox="1"/>
          <p:nvPr/>
        </p:nvSpPr>
        <p:spPr>
          <a:xfrm rot="-170103">
            <a:off x="3497263" y="2000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7" name="文本框 46"/>
          <p:cNvSpPr txBox="1"/>
          <p:nvPr/>
        </p:nvSpPr>
        <p:spPr>
          <a:xfrm rot="-170103">
            <a:off x="3775075" y="2255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8" name="文本框 46"/>
          <p:cNvSpPr txBox="1"/>
          <p:nvPr/>
        </p:nvSpPr>
        <p:spPr>
          <a:xfrm rot="-170103">
            <a:off x="4283075" y="1809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9" name="文本框 46"/>
          <p:cNvSpPr txBox="1"/>
          <p:nvPr/>
        </p:nvSpPr>
        <p:spPr>
          <a:xfrm rot="-170103">
            <a:off x="2554288" y="3143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0" name="文本框 46"/>
          <p:cNvSpPr txBox="1"/>
          <p:nvPr/>
        </p:nvSpPr>
        <p:spPr>
          <a:xfrm rot="-170103">
            <a:off x="5008563" y="2381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1" name="文本框 46"/>
          <p:cNvSpPr txBox="1"/>
          <p:nvPr/>
        </p:nvSpPr>
        <p:spPr>
          <a:xfrm rot="-170103">
            <a:off x="6175375" y="1874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2" name="文本框 46"/>
          <p:cNvSpPr txBox="1"/>
          <p:nvPr/>
        </p:nvSpPr>
        <p:spPr>
          <a:xfrm rot="-170103">
            <a:off x="5765800" y="28908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3" name="文本框 46"/>
          <p:cNvSpPr txBox="1"/>
          <p:nvPr/>
        </p:nvSpPr>
        <p:spPr>
          <a:xfrm rot="-170103">
            <a:off x="6932613" y="25098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4" name="文本框 46"/>
          <p:cNvSpPr txBox="1"/>
          <p:nvPr/>
        </p:nvSpPr>
        <p:spPr>
          <a:xfrm rot="-170103">
            <a:off x="1039813" y="2374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5" name="文本框 46"/>
          <p:cNvSpPr txBox="1"/>
          <p:nvPr/>
        </p:nvSpPr>
        <p:spPr>
          <a:xfrm rot="-170103">
            <a:off x="1570038" y="320357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6" name="文本框 46"/>
          <p:cNvSpPr txBox="1"/>
          <p:nvPr/>
        </p:nvSpPr>
        <p:spPr>
          <a:xfrm rot="-170103">
            <a:off x="2079625" y="26955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7" name="文本框 46"/>
          <p:cNvSpPr txBox="1"/>
          <p:nvPr/>
        </p:nvSpPr>
        <p:spPr>
          <a:xfrm rot="-170103">
            <a:off x="3608388" y="42179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8" name="文本框 46"/>
          <p:cNvSpPr txBox="1"/>
          <p:nvPr/>
        </p:nvSpPr>
        <p:spPr>
          <a:xfrm rot="-170103">
            <a:off x="2741613" y="2181225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9" name="文本框 46"/>
          <p:cNvSpPr txBox="1"/>
          <p:nvPr/>
        </p:nvSpPr>
        <p:spPr>
          <a:xfrm rot="-170103">
            <a:off x="2741613" y="3009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0" name="文本框 46"/>
          <p:cNvSpPr txBox="1"/>
          <p:nvPr/>
        </p:nvSpPr>
        <p:spPr>
          <a:xfrm rot="-170103">
            <a:off x="4484688" y="4067175"/>
            <a:ext cx="139700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1" name="文本框 46"/>
          <p:cNvSpPr txBox="1"/>
          <p:nvPr/>
        </p:nvSpPr>
        <p:spPr>
          <a:xfrm rot="-170103">
            <a:off x="4094163" y="301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2" name="文本框 46"/>
          <p:cNvSpPr txBox="1"/>
          <p:nvPr/>
        </p:nvSpPr>
        <p:spPr>
          <a:xfrm rot="-170103">
            <a:off x="3379788" y="2628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3" name="文本框 46"/>
          <p:cNvSpPr txBox="1"/>
          <p:nvPr/>
        </p:nvSpPr>
        <p:spPr>
          <a:xfrm rot="-170103">
            <a:off x="3656013" y="2881313"/>
            <a:ext cx="138112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4" name="文本框 46"/>
          <p:cNvSpPr txBox="1"/>
          <p:nvPr/>
        </p:nvSpPr>
        <p:spPr>
          <a:xfrm rot="-170103">
            <a:off x="4164013" y="2436813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5" name="文本框 46"/>
          <p:cNvSpPr txBox="1"/>
          <p:nvPr/>
        </p:nvSpPr>
        <p:spPr>
          <a:xfrm rot="-170103">
            <a:off x="2436813" y="3771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6" name="文本框 46"/>
          <p:cNvSpPr txBox="1"/>
          <p:nvPr/>
        </p:nvSpPr>
        <p:spPr>
          <a:xfrm rot="-170103">
            <a:off x="4889500" y="300990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7" name="文本框 46"/>
          <p:cNvSpPr txBox="1"/>
          <p:nvPr/>
        </p:nvSpPr>
        <p:spPr>
          <a:xfrm rot="-170103">
            <a:off x="6056313" y="25003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8" name="文本框 46"/>
          <p:cNvSpPr txBox="1"/>
          <p:nvPr/>
        </p:nvSpPr>
        <p:spPr>
          <a:xfrm rot="-170103">
            <a:off x="5646738" y="35179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9" name="文本框 46"/>
          <p:cNvSpPr txBox="1"/>
          <p:nvPr/>
        </p:nvSpPr>
        <p:spPr>
          <a:xfrm rot="-170103">
            <a:off x="6813550" y="31369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0" name="文本框 46"/>
          <p:cNvSpPr txBox="1"/>
          <p:nvPr/>
        </p:nvSpPr>
        <p:spPr>
          <a:xfrm rot="-170103">
            <a:off x="1816100" y="919163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1" name="文本框 46"/>
          <p:cNvSpPr txBox="1"/>
          <p:nvPr/>
        </p:nvSpPr>
        <p:spPr>
          <a:xfrm rot="-170103">
            <a:off x="2346325" y="17478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2" name="文本框 46"/>
          <p:cNvSpPr txBox="1"/>
          <p:nvPr/>
        </p:nvSpPr>
        <p:spPr>
          <a:xfrm rot="-170103">
            <a:off x="2855913" y="1238250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3" name="文本框 46"/>
          <p:cNvSpPr txBox="1"/>
          <p:nvPr/>
        </p:nvSpPr>
        <p:spPr>
          <a:xfrm rot="-170103">
            <a:off x="4387850" y="27622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4" name="文本框 46"/>
          <p:cNvSpPr txBox="1"/>
          <p:nvPr/>
        </p:nvSpPr>
        <p:spPr>
          <a:xfrm rot="-170103">
            <a:off x="3521075" y="7270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5" name="文本框 46"/>
          <p:cNvSpPr txBox="1"/>
          <p:nvPr/>
        </p:nvSpPr>
        <p:spPr>
          <a:xfrm rot="-170103">
            <a:off x="3521075" y="1555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6" name="文本框 46"/>
          <p:cNvSpPr txBox="1"/>
          <p:nvPr/>
        </p:nvSpPr>
        <p:spPr>
          <a:xfrm rot="-170103">
            <a:off x="5260975" y="261302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7" name="文本框 46"/>
          <p:cNvSpPr txBox="1"/>
          <p:nvPr/>
        </p:nvSpPr>
        <p:spPr>
          <a:xfrm rot="-170103">
            <a:off x="4664075" y="1800225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8" name="文本框 46"/>
          <p:cNvSpPr txBox="1"/>
          <p:nvPr/>
        </p:nvSpPr>
        <p:spPr>
          <a:xfrm rot="-170103">
            <a:off x="4156075" y="1174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9" name="文本框 46"/>
          <p:cNvSpPr txBox="1"/>
          <p:nvPr/>
        </p:nvSpPr>
        <p:spPr>
          <a:xfrm rot="-170103">
            <a:off x="4432300" y="1428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0" name="文本框 46"/>
          <p:cNvSpPr txBox="1"/>
          <p:nvPr/>
        </p:nvSpPr>
        <p:spPr>
          <a:xfrm rot="-170103">
            <a:off x="4941888" y="9810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1" name="文本框 46"/>
          <p:cNvSpPr txBox="1"/>
          <p:nvPr/>
        </p:nvSpPr>
        <p:spPr>
          <a:xfrm rot="-170103">
            <a:off x="3213100" y="2317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2" name="文本框 46"/>
          <p:cNvSpPr txBox="1"/>
          <p:nvPr/>
        </p:nvSpPr>
        <p:spPr>
          <a:xfrm rot="-170103">
            <a:off x="5665788" y="1555750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3" name="文本框 46"/>
          <p:cNvSpPr txBox="1"/>
          <p:nvPr/>
        </p:nvSpPr>
        <p:spPr>
          <a:xfrm rot="-170103">
            <a:off x="6835775" y="104775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4" name="文本框 46"/>
          <p:cNvSpPr txBox="1"/>
          <p:nvPr/>
        </p:nvSpPr>
        <p:spPr>
          <a:xfrm rot="-170103">
            <a:off x="6423025" y="206216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5" name="文本框 46"/>
          <p:cNvSpPr txBox="1"/>
          <p:nvPr/>
        </p:nvSpPr>
        <p:spPr>
          <a:xfrm rot="-170103">
            <a:off x="7589838" y="168116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6" name="文本框 46"/>
          <p:cNvSpPr txBox="1"/>
          <p:nvPr/>
        </p:nvSpPr>
        <p:spPr>
          <a:xfrm rot="-170103">
            <a:off x="6464300" y="27336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7" name="文本框 46"/>
          <p:cNvSpPr txBox="1"/>
          <p:nvPr/>
        </p:nvSpPr>
        <p:spPr>
          <a:xfrm rot="-170103">
            <a:off x="6394450" y="2224088"/>
            <a:ext cx="138113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8" name="文本框 46"/>
          <p:cNvSpPr txBox="1"/>
          <p:nvPr/>
        </p:nvSpPr>
        <p:spPr>
          <a:xfrm rot="-170103">
            <a:off x="5983288" y="32416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9" name="文本框 46"/>
          <p:cNvSpPr txBox="1"/>
          <p:nvPr/>
        </p:nvSpPr>
        <p:spPr>
          <a:xfrm rot="-170103">
            <a:off x="7150100" y="286067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0" name="文本框 46"/>
          <p:cNvSpPr txBox="1"/>
          <p:nvPr/>
        </p:nvSpPr>
        <p:spPr>
          <a:xfrm rot="-170103">
            <a:off x="6275388" y="285273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1" name="文本框 46"/>
          <p:cNvSpPr txBox="1"/>
          <p:nvPr/>
        </p:nvSpPr>
        <p:spPr>
          <a:xfrm rot="-170103">
            <a:off x="5864225" y="38671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2" name="文本框 46"/>
          <p:cNvSpPr txBox="1"/>
          <p:nvPr/>
        </p:nvSpPr>
        <p:spPr>
          <a:xfrm rot="-170103">
            <a:off x="7032625" y="3486150"/>
            <a:ext cx="138113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3" name="文本框 46"/>
          <p:cNvSpPr txBox="1"/>
          <p:nvPr/>
        </p:nvSpPr>
        <p:spPr>
          <a:xfrm rot="-170103">
            <a:off x="7051675" y="1395413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4" name="文本框 46"/>
          <p:cNvSpPr txBox="1"/>
          <p:nvPr/>
        </p:nvSpPr>
        <p:spPr>
          <a:xfrm rot="-170103">
            <a:off x="6642100" y="2413000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5" name="文本框 46"/>
          <p:cNvSpPr txBox="1"/>
          <p:nvPr/>
        </p:nvSpPr>
        <p:spPr>
          <a:xfrm rot="-170103">
            <a:off x="7808913" y="2032000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6" name="文本框 46"/>
          <p:cNvSpPr txBox="1"/>
          <p:nvPr/>
        </p:nvSpPr>
        <p:spPr>
          <a:xfrm rot="-170103">
            <a:off x="5665788" y="38750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7" name="文本框 46"/>
          <p:cNvSpPr txBox="1"/>
          <p:nvPr/>
        </p:nvSpPr>
        <p:spPr>
          <a:xfrm rot="-170103">
            <a:off x="5118100" y="3875088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8" name="文本框 46"/>
          <p:cNvSpPr txBox="1"/>
          <p:nvPr/>
        </p:nvSpPr>
        <p:spPr>
          <a:xfrm rot="-170103">
            <a:off x="6175375" y="4338638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9" name="文本框 46"/>
          <p:cNvSpPr txBox="1"/>
          <p:nvPr/>
        </p:nvSpPr>
        <p:spPr>
          <a:xfrm rot="-170103">
            <a:off x="5627688" y="433863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0" name="文本框 46"/>
          <p:cNvSpPr txBox="1"/>
          <p:nvPr/>
        </p:nvSpPr>
        <p:spPr>
          <a:xfrm rot="-170103">
            <a:off x="6708775" y="3465513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1" name="文本框 46"/>
          <p:cNvSpPr txBox="1"/>
          <p:nvPr/>
        </p:nvSpPr>
        <p:spPr>
          <a:xfrm rot="-170103">
            <a:off x="7002463" y="3076575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2" name="文本框 46"/>
          <p:cNvSpPr txBox="1"/>
          <p:nvPr/>
        </p:nvSpPr>
        <p:spPr>
          <a:xfrm rot="-170103">
            <a:off x="6589713" y="4090988"/>
            <a:ext cx="139700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3" name="文本框 46"/>
          <p:cNvSpPr txBox="1"/>
          <p:nvPr/>
        </p:nvSpPr>
        <p:spPr>
          <a:xfrm rot="-170103">
            <a:off x="7221538" y="3427413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4" name="文本框 46"/>
          <p:cNvSpPr txBox="1"/>
          <p:nvPr/>
        </p:nvSpPr>
        <p:spPr>
          <a:xfrm rot="-170103">
            <a:off x="6611938" y="4448175"/>
            <a:ext cx="138112" cy="1476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5" name="文本框 46"/>
          <p:cNvSpPr txBox="1"/>
          <p:nvPr/>
        </p:nvSpPr>
        <p:spPr>
          <a:xfrm rot="-170103">
            <a:off x="2149475" y="3717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6" name="文本框 46"/>
          <p:cNvSpPr txBox="1"/>
          <p:nvPr/>
        </p:nvSpPr>
        <p:spPr>
          <a:xfrm rot="-170103">
            <a:off x="3060700" y="3590925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7" name="文本框 46"/>
          <p:cNvSpPr txBox="1"/>
          <p:nvPr/>
        </p:nvSpPr>
        <p:spPr>
          <a:xfrm rot="-170103">
            <a:off x="2051050" y="4157663"/>
            <a:ext cx="139700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8" name="文本框 46"/>
          <p:cNvSpPr txBox="1"/>
          <p:nvPr/>
        </p:nvSpPr>
        <p:spPr>
          <a:xfrm rot="-170103">
            <a:off x="2716213" y="3643313"/>
            <a:ext cx="138112" cy="1476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9" name="文本框 46"/>
          <p:cNvSpPr txBox="1"/>
          <p:nvPr/>
        </p:nvSpPr>
        <p:spPr>
          <a:xfrm rot="-170103">
            <a:off x="2716213" y="4471988"/>
            <a:ext cx="138112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0" name="文本框 46"/>
          <p:cNvSpPr txBox="1"/>
          <p:nvPr/>
        </p:nvSpPr>
        <p:spPr>
          <a:xfrm rot="-170103">
            <a:off x="2320925" y="3209925"/>
            <a:ext cx="138113" cy="1460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endParaRPr lang="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850" y="781050"/>
            <a:ext cx="7642225" cy="19907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</a:pPr>
            <a:r>
              <a:rPr lang="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英英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那真是太棒啦！今天放学后咱们就一起去打乒乓球吧！我都等不及向你学习啦！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QQ截图20190201152637"/>
          <p:cNvPicPr>
            <a:picLocks noChangeAspect="1"/>
          </p:cNvPicPr>
          <p:nvPr/>
        </p:nvPicPr>
        <p:blipFill>
          <a:blip r:embed="rId2">
            <a:clrChange>
              <a:clrFrom>
                <a:srgbClr val="F7FBEC"/>
              </a:clrFrom>
              <a:clrTo>
                <a:srgbClr val="F7FBE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2882900"/>
            <a:ext cx="4233863" cy="194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6626" name="图片 32770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1600200"/>
            <a:ext cx="2781300" cy="354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横卷形 32771"/>
          <p:cNvSpPr/>
          <p:nvPr/>
        </p:nvSpPr>
        <p:spPr>
          <a:xfrm>
            <a:off x="1547813" y="2841625"/>
            <a:ext cx="1674812" cy="1762125"/>
          </a:xfrm>
          <a:prstGeom prst="horizontalScroll">
            <a:avLst>
              <a:gd name="adj" fmla="val 12500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28" name="Text Box 16"/>
          <p:cNvSpPr txBox="1"/>
          <p:nvPr/>
        </p:nvSpPr>
        <p:spPr>
          <a:xfrm>
            <a:off x="1871663" y="3057525"/>
            <a:ext cx="1727200" cy="1546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说清楚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眼睛看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耳朵听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4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6629" name="组合 32773"/>
          <p:cNvGrpSpPr/>
          <p:nvPr/>
        </p:nvGrpSpPr>
        <p:grpSpPr>
          <a:xfrm>
            <a:off x="1439863" y="1006475"/>
            <a:ext cx="6561137" cy="1620838"/>
            <a:chOff x="249" y="799"/>
            <a:chExt cx="5511" cy="1361"/>
          </a:xfrm>
        </p:grpSpPr>
        <p:sp>
          <p:nvSpPr>
            <p:cNvPr id="26633" name="圆角矩形标注 32774"/>
            <p:cNvSpPr/>
            <p:nvPr/>
          </p:nvSpPr>
          <p:spPr>
            <a:xfrm>
              <a:off x="249" y="799"/>
              <a:ext cx="4082" cy="1361"/>
            </a:xfrm>
            <a:prstGeom prst="wedgeRoundRectCallout">
              <a:avLst>
                <a:gd name="adj1" fmla="val 35838"/>
                <a:gd name="adj2" fmla="val 91806"/>
                <a:gd name="adj3" fmla="val 16667"/>
              </a:avLst>
            </a:prstGeom>
            <a:solidFill>
              <a:srgbClr val="CC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34" name="Text Box 17"/>
            <p:cNvSpPr txBox="1"/>
            <p:nvPr/>
          </p:nvSpPr>
          <p:spPr>
            <a:xfrm>
              <a:off x="453" y="1026"/>
              <a:ext cx="5307" cy="9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3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你好，我是</a:t>
              </a:r>
              <a:r>
                <a:rPr lang="zh-CN" altLang="en-US" sz="3300" b="1" u="sng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　 </a:t>
              </a:r>
              <a:r>
                <a:rPr lang="zh-CN" altLang="en-US" sz="33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33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3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3300" b="1" u="sng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             </a:t>
              </a:r>
              <a:r>
                <a:rPr lang="zh-CN" altLang="en-US" sz="33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27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7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6630" name="圆角矩形标注 32777"/>
          <p:cNvSpPr/>
          <p:nvPr/>
        </p:nvSpPr>
        <p:spPr>
          <a:xfrm>
            <a:off x="3384550" y="3113088"/>
            <a:ext cx="1836738" cy="1511300"/>
          </a:xfrm>
          <a:prstGeom prst="wedgeRoundRectCallout">
            <a:avLst>
              <a:gd name="adj1" fmla="val 86681"/>
              <a:gd name="adj2" fmla="val -7167"/>
              <a:gd name="adj3" fmla="val 16667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31" name="文本框 32778"/>
          <p:cNvSpPr txBox="1"/>
          <p:nvPr/>
        </p:nvSpPr>
        <p:spPr>
          <a:xfrm>
            <a:off x="3330575" y="3219450"/>
            <a:ext cx="2320925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ct val="50000"/>
              </a:spcBef>
            </a:pPr>
            <a:r>
              <a:rPr lang="en-US" altLang="zh-CN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2" name="WordArt 2"/>
          <p:cNvSpPr>
            <a:spLocks noTextEdit="1"/>
          </p:cNvSpPr>
          <p:nvPr/>
        </p:nvSpPr>
        <p:spPr>
          <a:xfrm>
            <a:off x="1439863" y="195263"/>
            <a:ext cx="3240087" cy="627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7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说一说，聊一聊</a:t>
            </a:r>
            <a:endParaRPr lang="zh-CN" altLang="en-US" sz="27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WordArt 2"/>
          <p:cNvSpPr>
            <a:spLocks noTextEdit="1"/>
          </p:cNvSpPr>
          <p:nvPr/>
        </p:nvSpPr>
        <p:spPr>
          <a:xfrm>
            <a:off x="1277938" y="0"/>
            <a:ext cx="2268537" cy="627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7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交朋友</a:t>
            </a:r>
            <a:endParaRPr lang="zh-CN" altLang="en-US" sz="27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30" name="图片 5129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1725" y="411163"/>
            <a:ext cx="1712913" cy="183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513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575" y="2409825"/>
            <a:ext cx="2511425" cy="2625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42" name="组合 5141"/>
          <p:cNvGrpSpPr/>
          <p:nvPr/>
        </p:nvGrpSpPr>
        <p:grpSpPr>
          <a:xfrm>
            <a:off x="1143000" y="736600"/>
            <a:ext cx="6318250" cy="1511300"/>
            <a:chOff x="68" y="618"/>
            <a:chExt cx="5307" cy="1270"/>
          </a:xfrm>
        </p:grpSpPr>
        <p:sp>
          <p:nvSpPr>
            <p:cNvPr id="27658" name="圆角矩形标注 5139"/>
            <p:cNvSpPr/>
            <p:nvPr/>
          </p:nvSpPr>
          <p:spPr>
            <a:xfrm>
              <a:off x="385" y="618"/>
              <a:ext cx="3130" cy="1270"/>
            </a:xfrm>
            <a:prstGeom prst="wedgeRoundRectCallout">
              <a:avLst>
                <a:gd name="adj1" fmla="val 67699"/>
                <a:gd name="adj2" fmla="val 2912"/>
                <a:gd name="adj3" fmla="val 16667"/>
              </a:avLst>
            </a:prstGeom>
            <a:solidFill>
              <a:srgbClr val="CC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659" name="Text Box 17"/>
            <p:cNvSpPr txBox="1"/>
            <p:nvPr/>
          </p:nvSpPr>
          <p:spPr>
            <a:xfrm>
              <a:off x="68" y="754"/>
              <a:ext cx="5307" cy="9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3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你好，我是</a:t>
              </a:r>
              <a:r>
                <a:rPr lang="zh-CN" altLang="en-US" sz="3300" b="1" u="sng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   </a:t>
              </a:r>
              <a:r>
                <a:rPr lang="zh-CN" altLang="en-US" sz="33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33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3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我喜欢</a:t>
              </a:r>
              <a:r>
                <a:rPr lang="zh-CN" altLang="en-US" sz="3300" b="1" u="sng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　   </a:t>
              </a:r>
              <a:r>
                <a:rPr lang="zh-CN" altLang="en-US" sz="33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27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7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147" name="组合 5146"/>
          <p:cNvGrpSpPr/>
          <p:nvPr/>
        </p:nvGrpSpPr>
        <p:grpSpPr>
          <a:xfrm>
            <a:off x="1547813" y="2355850"/>
            <a:ext cx="3756025" cy="2646363"/>
            <a:chOff x="249" y="2024"/>
            <a:chExt cx="3154" cy="2222"/>
          </a:xfrm>
        </p:grpSpPr>
        <p:sp>
          <p:nvSpPr>
            <p:cNvPr id="27656" name="圆角矩形标注 5144"/>
            <p:cNvSpPr/>
            <p:nvPr/>
          </p:nvSpPr>
          <p:spPr>
            <a:xfrm>
              <a:off x="249" y="2024"/>
              <a:ext cx="2994" cy="2222"/>
            </a:xfrm>
            <a:prstGeom prst="wedgeRoundRectCallout">
              <a:avLst>
                <a:gd name="adj1" fmla="val 69639"/>
                <a:gd name="adj2" fmla="val 403"/>
                <a:gd name="adj3" fmla="val 16667"/>
              </a:avLst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657" name="矩形 5"/>
            <p:cNvSpPr/>
            <p:nvPr/>
          </p:nvSpPr>
          <p:spPr>
            <a:xfrm>
              <a:off x="431" y="2251"/>
              <a:ext cx="2972" cy="17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3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你好，我是</a:t>
              </a:r>
              <a:r>
                <a:rPr lang="zh-CN" altLang="en-US" sz="3300" b="1" u="sng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33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，我</a:t>
              </a:r>
              <a:r>
                <a:rPr lang="zh-CN" altLang="en-US" sz="3300" b="1" u="sng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</a:t>
              </a:r>
              <a:r>
                <a:rPr lang="zh-CN" altLang="en-US" sz="33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3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我们做朋友吧。 </a:t>
              </a:r>
              <a:endPara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 Box 17"/>
          <p:cNvSpPr txBox="1"/>
          <p:nvPr/>
        </p:nvSpPr>
        <p:spPr>
          <a:xfrm>
            <a:off x="1763713" y="3651250"/>
            <a:ext cx="3673475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3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300" b="1" u="sng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33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7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7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73" name="Text Box 9"/>
          <p:cNvSpPr txBox="1"/>
          <p:nvPr/>
        </p:nvSpPr>
        <p:spPr>
          <a:xfrm>
            <a:off x="915988" y="360363"/>
            <a:ext cx="6961187" cy="21002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27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布置作业：</a:t>
            </a:r>
            <a:endParaRPr lang="zh-CN" altLang="en-US" sz="2700" b="1" dirty="0">
              <a:solidFill>
                <a:srgbClr val="CC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4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7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请每个同学在课余时间亲自设计</a:t>
            </a:r>
            <a:r>
              <a:rPr lang="zh-CN" altLang="en-US" sz="27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7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认识你，真快乐</a:t>
            </a:r>
            <a:r>
              <a:rPr lang="zh-CN" altLang="en-US" sz="27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7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友谊卡，送给自己的朋友，作为你们友谊的见证</a:t>
            </a:r>
            <a:r>
              <a:rPr lang="zh-CN" altLang="en-US" sz="2700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。</a:t>
            </a:r>
            <a:endParaRPr lang="zh-CN" altLang="en-US" sz="2700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867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863" y="2665413"/>
            <a:ext cx="1714500" cy="228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763" y="2665413"/>
            <a:ext cx="1693862" cy="2262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8" name="标题 1"/>
          <p:cNvSpPr txBox="1"/>
          <p:nvPr/>
        </p:nvSpPr>
        <p:spPr>
          <a:xfrm>
            <a:off x="608013" y="298450"/>
            <a:ext cx="4367212" cy="1411288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/>
          <a:p>
            <a:pPr>
              <a:lnSpc>
                <a:spcPct val="135000"/>
              </a:lnSpc>
            </a:pPr>
            <a:r>
              <a:rPr lang="zh-CN" altLang="en-US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口语交际：</a:t>
            </a:r>
            <a:endParaRPr lang="zh-CN" altLang="en-US" sz="4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用多大的声音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513013"/>
            <a:ext cx="2825750" cy="235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400" y="1479550"/>
            <a:ext cx="4122738" cy="32432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3" name="TextBox 2"/>
          <p:cNvSpPr txBox="1"/>
          <p:nvPr/>
        </p:nvSpPr>
        <p:spPr>
          <a:xfrm>
            <a:off x="1692275" y="842963"/>
            <a:ext cx="5616575" cy="3614737"/>
          </a:xfrm>
          <a:prstGeom prst="rect">
            <a:avLst/>
          </a:prstGeom>
          <a:solidFill>
            <a:srgbClr val="6EAA90">
              <a:alpha val="72156"/>
            </a:srgbClr>
          </a:solidFill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同学们，说话是一种礼仪的表现，说话声音大小很重要。那到底什么时候要大声说话？什么时候要小声说话？用多大的声音合适呢？这节课，我们就一起来聊聊这个问题。</a:t>
            </a:r>
            <a:endParaRPr lang="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343" name="文本框 2"/>
          <p:cNvSpPr txBox="1">
            <a:spLocks noChangeArrowheads="1"/>
          </p:cNvSpPr>
          <p:nvPr/>
        </p:nvSpPr>
        <p:spPr bwMode="auto">
          <a:xfrm>
            <a:off x="1403350" y="700088"/>
            <a:ext cx="1928813" cy="560388"/>
          </a:xfrm>
          <a:prstGeom prst="rect">
            <a:avLst/>
          </a:prstGeom>
          <a:solidFill>
            <a:srgbClr val="CC6600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交际内容</a:t>
            </a:r>
            <a:endParaRPr kumimoji="0" lang="zh-CN" altLang="en-US" sz="32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6100" y="698500"/>
            <a:ext cx="2589213" cy="25320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p>
            <a:r>
              <a:rPr lang="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用多大的声音</a:t>
            </a:r>
            <a:endParaRPr lang="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" altLang="en-US" sz="3200" dirty="0">
              <a:latin typeface="Arial" panose="020B0604020202020204" pitchFamily="34" charset="0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775075" y="736600"/>
            <a:ext cx="574675" cy="5111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650" y="1347788"/>
            <a:ext cx="4608513" cy="33035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仔细观察图中的内容说一说：</a:t>
            </a:r>
            <a:endParaRPr lang="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这是在什么地方？</a:t>
            </a:r>
            <a:endParaRPr lang="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图中都有什么人？</a:t>
            </a:r>
            <a:endParaRPr lang="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、他们在干什么？他们应该是大声说话还是小声说话？</a:t>
            </a:r>
            <a:endParaRPr lang="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34975" y="1495425"/>
            <a:ext cx="293688" cy="4318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1" name="AutoShape 6" descr="http://img4.imgtn.bdimg.com/it/u=3867352812,337118122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31752" name="内容占位符 3"/>
          <p:cNvPicPr>
            <a:picLocks noGrp="1" noChangeAspect="1"/>
          </p:cNvPicPr>
          <p:nvPr>
            <p:ph type="subTitle" idx="1"/>
          </p:nvPr>
        </p:nvPicPr>
        <p:blipFill>
          <a:blip r:embed="rId2"/>
          <a:srcRect r="-4384" b="36655"/>
          <a:stretch>
            <a:fillRect/>
          </a:stretch>
        </p:blipFill>
        <p:spPr>
          <a:xfrm>
            <a:off x="6424613" y="1260475"/>
            <a:ext cx="1536700" cy="1176338"/>
          </a:xfrm>
          <a:ln/>
        </p:spPr>
      </p:pic>
      <p:pic>
        <p:nvPicPr>
          <p:cNvPr id="31753" name="图片 4"/>
          <p:cNvPicPr>
            <a:picLocks noChangeAspect="1"/>
          </p:cNvPicPr>
          <p:nvPr/>
        </p:nvPicPr>
        <p:blipFill>
          <a:blip r:embed="rId3"/>
          <a:srcRect b="36115"/>
          <a:stretch>
            <a:fillRect/>
          </a:stretch>
        </p:blipFill>
        <p:spPr>
          <a:xfrm>
            <a:off x="5673725" y="2608263"/>
            <a:ext cx="17018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4" name="图片 5"/>
          <p:cNvPicPr>
            <a:picLocks noChangeAspect="1"/>
          </p:cNvPicPr>
          <p:nvPr/>
        </p:nvPicPr>
        <p:blipFill>
          <a:blip r:embed="rId4"/>
          <a:srcRect b="39653"/>
          <a:stretch>
            <a:fillRect/>
          </a:stretch>
        </p:blipFill>
        <p:spPr>
          <a:xfrm>
            <a:off x="7202488" y="3879850"/>
            <a:ext cx="1477962" cy="976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7" grpId="0" build="p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7873" y="1612581"/>
            <a:ext cx="2357454" cy="19190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0181" name="Text Box 5"/>
          <p:cNvSpPr txBox="1"/>
          <p:nvPr/>
        </p:nvSpPr>
        <p:spPr>
          <a:xfrm>
            <a:off x="534988" y="696913"/>
            <a:ext cx="5411787" cy="21701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口语交际：</a:t>
            </a:r>
            <a:endParaRPr lang="en-US" altLang="zh-CN" sz="41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5000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</a:t>
            </a:r>
            <a:r>
              <a:rPr lang="zh-CN" altLang="en-US" sz="5000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我 </a:t>
            </a:r>
            <a:r>
              <a:rPr lang="zh-CN" altLang="en-US" sz="5000" dirty="0">
                <a:latin typeface="Arial" panose="020B0604020202020204" pitchFamily="34" charset="0"/>
                <a:ea typeface="楷体" panose="02010609060101010101" pitchFamily="49" charset="-122"/>
              </a:rPr>
              <a:t>说 </a:t>
            </a:r>
            <a:r>
              <a:rPr lang="zh-CN" altLang="en-US" sz="5000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你 </a:t>
            </a:r>
            <a:r>
              <a:rPr lang="zh-CN" altLang="en-US" sz="5000" dirty="0">
                <a:latin typeface="Arial" panose="020B0604020202020204" pitchFamily="34" charset="0"/>
                <a:ea typeface="楷体" panose="02010609060101010101" pitchFamily="49" charset="-122"/>
              </a:rPr>
              <a:t>做</a:t>
            </a:r>
            <a:endParaRPr lang="zh-CN" altLang="en-US" sz="5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81">
                                            <p:txEl>
                                              <p:charRg st="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81">
                                            <p:txEl>
                                              <p:charRg st="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81">
                                            <p:txEl>
                                              <p:charRg st="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37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95263"/>
            <a:ext cx="1189037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2282825"/>
            <a:ext cx="1350963" cy="1433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流程图: 预定义过程 8"/>
          <p:cNvSpPr/>
          <p:nvPr/>
        </p:nvSpPr>
        <p:spPr>
          <a:xfrm>
            <a:off x="1474788" y="409575"/>
            <a:ext cx="6769100" cy="1362075"/>
          </a:xfrm>
          <a:prstGeom prst="flowChartPredefinedProcess">
            <a:avLst/>
          </a:prstGeom>
          <a:solidFill>
            <a:schemeClr val="accent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797" name="矩形 9"/>
          <p:cNvSpPr/>
          <p:nvPr/>
        </p:nvSpPr>
        <p:spPr>
          <a:xfrm>
            <a:off x="1547813" y="409575"/>
            <a:ext cx="6769100" cy="1362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28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在教室里，一个小朋友正在给同学们讲故事，他应大声说话，否则同学们就听不清楚了。</a:t>
            </a:r>
            <a:endParaRPr lang="zh-CN" altLang="en-US" sz="2800" b="1" dirty="0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流程图: 预定义过程 13"/>
          <p:cNvSpPr/>
          <p:nvPr/>
        </p:nvSpPr>
        <p:spPr>
          <a:xfrm>
            <a:off x="1619250" y="2211388"/>
            <a:ext cx="6769100" cy="2255838"/>
          </a:xfrm>
          <a:prstGeom prst="flowChartPredefined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39888" y="2243138"/>
            <a:ext cx="6769100" cy="22240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一位同学捡到橡皮要交给老师，如果是到老师办公室里，为了不影响别的老师办公，说话声音应该小一点；如果是在教室里，而且是课间，声音嘈杂怕老师听不清楚，说话声音可以大一点。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18" name="AutoShape 2" descr="http://img5.imgtn.bdimg.com/it/u=1439015738,1903504455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4819" name="AutoShape 4" descr="http://img5.imgtn.bdimg.com/it/u=1439015738,1903504455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4820" name="AutoShape 6" descr="http://img5.imgtn.bdimg.com/it/u=1438260571,2787100648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4821" name="AutoShape 8" descr="http://img5.imgtn.bdimg.com/it/u=1438260571,2787100648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4822" name="AutoShape 10" descr="http://img5.imgtn.bdimg.com/it/u=1438260571,2787100648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34823" name="Picture 14" descr="http://www.mianfeiwendang.com/pic/e7f2f1f682d7221be96bbe5ca39543ac915b340f/2-607.5-jpg_6-1080-0-0-1080.jpg"/>
          <p:cNvPicPr>
            <a:picLocks noChangeAspect="1"/>
          </p:cNvPicPr>
          <p:nvPr/>
        </p:nvPicPr>
        <p:blipFill>
          <a:blip r:embed="rId2"/>
          <a:srcRect l="20454" t="21027" r="27274" b="6885"/>
          <a:stretch>
            <a:fillRect/>
          </a:stretch>
        </p:blipFill>
        <p:spPr>
          <a:xfrm>
            <a:off x="684213" y="915988"/>
            <a:ext cx="1944687" cy="172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4" name="AutoShape 16" descr="http://img0.imgtn.bdimg.com/it/u=3232612454,2738979362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34825" name="Picture 17" descr="C:\Users\Administrator\Desktop\u=1438260571,2787100648&amp;fm=26&amp;gp=0.jpg"/>
          <p:cNvPicPr>
            <a:picLocks noChangeAspect="1"/>
          </p:cNvPicPr>
          <p:nvPr/>
        </p:nvPicPr>
        <p:blipFill>
          <a:blip r:embed="rId3"/>
          <a:srcRect l="54431" t="26208" r="1721" b="25409"/>
          <a:stretch>
            <a:fillRect/>
          </a:stretch>
        </p:blipFill>
        <p:spPr>
          <a:xfrm>
            <a:off x="3275013" y="3003550"/>
            <a:ext cx="2233612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6" name="Picture 18" descr="C:\Users\Administrator\Desktop\u=1438260571,2787100648&amp;fm=26&amp;gp=0.jpg"/>
          <p:cNvPicPr>
            <a:picLocks noChangeAspect="1"/>
          </p:cNvPicPr>
          <p:nvPr/>
        </p:nvPicPr>
        <p:blipFill>
          <a:blip r:embed="rId3"/>
          <a:srcRect l="4536" t="22176" r="45569" b="23393"/>
          <a:stretch>
            <a:fillRect/>
          </a:stretch>
        </p:blipFill>
        <p:spPr>
          <a:xfrm>
            <a:off x="684213" y="3003550"/>
            <a:ext cx="2376487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7" name="AutoShape 20" descr="http://img2.imgtn.bdimg.com/it/u=1866531307,1024396201&amp;fm=15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67605" name="Picture 21"/>
          <p:cNvPicPr>
            <a:picLocks noChangeAspect="1" noChangeArrowheads="1"/>
          </p:cNvPicPr>
          <p:nvPr/>
        </p:nvPicPr>
        <p:blipFill>
          <a:blip r:embed="rId4" cstate="print"/>
          <a:srcRect l="35135" t="21650" r="37259" b="27320"/>
          <a:stretch>
            <a:fillRect/>
          </a:stretch>
        </p:blipFill>
        <p:spPr bwMode="auto">
          <a:xfrm>
            <a:off x="6300192" y="1851669"/>
            <a:ext cx="1872208" cy="158417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0" name="圆角矩形 19"/>
          <p:cNvSpPr/>
          <p:nvPr/>
        </p:nvSpPr>
        <p:spPr>
          <a:xfrm>
            <a:off x="3246438" y="838200"/>
            <a:ext cx="3527425" cy="10795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30" name="TextBox 20"/>
          <p:cNvSpPr txBox="1"/>
          <p:nvPr/>
        </p:nvSpPr>
        <p:spPr>
          <a:xfrm>
            <a:off x="3389313" y="911225"/>
            <a:ext cx="3095625" cy="9302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观察左边几幅图片，说说这些行为对吗？</a:t>
            </a:r>
            <a:endParaRPr lang="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580063" y="3508375"/>
            <a:ext cx="3095625" cy="8636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51500" y="3436938"/>
            <a:ext cx="3097213" cy="9302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在某些公共场合要保持安静。</a:t>
            </a:r>
            <a:endParaRPr lang="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AutoShape 2" descr="http://img5.imgtn.bdimg.com/it/u=1439015738,1903504455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43" name="AutoShape 4" descr="http://img5.imgtn.bdimg.com/it/u=1439015738,1903504455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44" name="AutoShape 6" descr="http://img5.imgtn.bdimg.com/it/u=1438260571,2787100648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45" name="AutoShape 8" descr="http://img5.imgtn.bdimg.com/it/u=1438260571,2787100648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46" name="AutoShape 10" descr="http://img5.imgtn.bdimg.com/it/u=1438260571,2787100648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47" name="AutoShape 16" descr="http://img0.imgtn.bdimg.com/it/u=3232612454,2738979362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48" name="AutoShape 20" descr="http://img2.imgtn.bdimg.com/it/u=1866531307,1024396201&amp;fm=15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23850" y="555625"/>
            <a:ext cx="5068888" cy="108108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50" name="TextBox 20"/>
          <p:cNvSpPr txBox="1"/>
          <p:nvPr/>
        </p:nvSpPr>
        <p:spPr>
          <a:xfrm>
            <a:off x="468313" y="484188"/>
            <a:ext cx="4924425" cy="11763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那么我们在什么地方要大声说话呢？</a:t>
            </a:r>
            <a:endParaRPr lang="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4" descr="http://hbimg.b0.upaiyun.com/0fa066c3e86b81cabc5d0927fa7fb5571300f9c61c17e-kPhAOy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738" y="962025"/>
            <a:ext cx="2735262" cy="305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2" name="AutoShape 6" descr="http://img3.imgtn.bdimg.com/it/u=1053860428,4059934461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5853" name="AutoShape 8" descr="http://img4.imgtn.bdimg.com/it/u=3640209984,398824282&amp;fm=15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36878" name="图片 5"/>
          <p:cNvPicPr>
            <a:picLocks noChangeAspect="1"/>
          </p:cNvPicPr>
          <p:nvPr/>
        </p:nvPicPr>
        <p:blipFill>
          <a:blip r:embed="rId3"/>
          <a:srcRect b="35414"/>
          <a:stretch>
            <a:fillRect/>
          </a:stretch>
        </p:blipFill>
        <p:spPr>
          <a:xfrm>
            <a:off x="3924300" y="2525713"/>
            <a:ext cx="2403475" cy="2014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9" name="图片 6"/>
          <p:cNvPicPr>
            <a:picLocks noChangeAspect="1"/>
          </p:cNvPicPr>
          <p:nvPr/>
        </p:nvPicPr>
        <p:blipFill>
          <a:blip r:embed="rId4"/>
          <a:srcRect b="32188"/>
          <a:stretch>
            <a:fillRect/>
          </a:stretch>
        </p:blipFill>
        <p:spPr>
          <a:xfrm>
            <a:off x="323850" y="2098675"/>
            <a:ext cx="3678238" cy="277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AutoShape 2" descr="http://img5.imgtn.bdimg.com/it/u=1439015738,1903504455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6867" name="AutoShape 4" descr="http://img5.imgtn.bdimg.com/it/u=1439015738,1903504455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6868" name="AutoShape 6" descr="http://img5.imgtn.bdimg.com/it/u=1438260571,2787100648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6869" name="AutoShape 8" descr="http://img5.imgtn.bdimg.com/it/u=1438260571,2787100648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6870" name="AutoShape 10" descr="http://img5.imgtn.bdimg.com/it/u=1438260571,2787100648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6871" name="AutoShape 16" descr="http://img0.imgtn.bdimg.com/it/u=3232612454,2738979362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6872" name="AutoShape 20" descr="http://img2.imgtn.bdimg.com/it/u=1866531307,1024396201&amp;fm=15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6873" name="TextBox 20"/>
          <p:cNvSpPr txBox="1"/>
          <p:nvPr/>
        </p:nvSpPr>
        <p:spPr>
          <a:xfrm>
            <a:off x="1042988" y="700088"/>
            <a:ext cx="3744912" cy="33924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lang="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声音大小看场合，</a:t>
            </a:r>
            <a:endParaRPr lang="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礼貌用语要用到，</a:t>
            </a:r>
            <a:endParaRPr lang="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态度自然又大方，</a:t>
            </a:r>
            <a:endParaRPr lang="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耳听眼看真是妙！</a:t>
            </a:r>
            <a:endParaRPr lang="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4" name="AutoShape 2" descr="http://img5.imgtn.bdimg.com/it/u=1034420077,3142253398&amp;fm=15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36875" name="AutoShape 4" descr="http://img2.imgtn.bdimg.com/it/u=1559440782,564062288&amp;fm=15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39" y="1419621"/>
            <a:ext cx="3672409" cy="2455542"/>
          </a:xfrm>
          <a:prstGeom prst="ellipse">
            <a:avLst/>
          </a:prstGeom>
          <a:noFill/>
        </p:spPr>
      </p:pic>
    </p:spTree>
  </p:cSld>
  <p:clrMapOvr>
    <a:masterClrMapping/>
  </p:clrMapOvr>
  <p:transition advTm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9512" y="1408642"/>
            <a:ext cx="8496943" cy="317933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21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要求：</a:t>
            </a:r>
            <a:endParaRPr kumimoji="0" lang="en-US" altLang="zh-CN" sz="3200" b="1" i="0" u="none" strike="noStrike" kern="1200" cap="none" spc="-21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21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en-US" altLang="zh-CN" sz="3200" b="1" i="0" u="none" strike="noStrike" kern="1200" cap="none" spc="-21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-21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两个人为一个合作小组，和自己的同伴进行情景对话；</a:t>
            </a:r>
            <a:endParaRPr kumimoji="0" lang="en-US" altLang="zh-CN" sz="3200" b="1" i="0" u="none" strike="noStrike" kern="1200" cap="none" spc="-21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21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2.</a:t>
            </a:r>
            <a:r>
              <a:rPr kumimoji="0" lang="zh-CN" altLang="en-US" sz="3200" b="1" i="0" u="none" strike="noStrike" kern="1200" cap="none" spc="-21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交流中要注意礼貌用语，内容要表达清楚。</a:t>
            </a:r>
            <a:endParaRPr kumimoji="0" lang="en-US" altLang="zh-CN" sz="3200" b="1" i="0" u="none" strike="noStrike" kern="1200" cap="none" spc="-21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21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3.</a:t>
            </a:r>
            <a:r>
              <a:rPr kumimoji="0" lang="zh-CN" altLang="en-US" sz="3200" b="1" i="0" u="none" strike="noStrike" kern="1200" cap="none" spc="-21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说话时根据不同的场合，控制好音量的大小。</a:t>
            </a:r>
            <a:endParaRPr kumimoji="0" lang="zh-CN" altLang="en-US" sz="3200" b="1" i="0" u="none" strike="noStrike" kern="1200" cap="none" spc="-21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317" name="文本框 2"/>
          <p:cNvSpPr txBox="1">
            <a:spLocks noChangeArrowheads="1"/>
          </p:cNvSpPr>
          <p:nvPr/>
        </p:nvSpPr>
        <p:spPr bwMode="auto">
          <a:xfrm>
            <a:off x="755650" y="617538"/>
            <a:ext cx="1927225" cy="561975"/>
          </a:xfrm>
          <a:prstGeom prst="rect">
            <a:avLst/>
          </a:prstGeom>
          <a:solidFill>
            <a:srgbClr val="CC6600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演一演</a:t>
            </a:r>
            <a:endParaRPr kumimoji="0" lang="zh-CN" altLang="en-US" sz="32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755650" y="617538"/>
            <a:ext cx="1927225" cy="561975"/>
          </a:xfrm>
          <a:prstGeom prst="rect">
            <a:avLst/>
          </a:prstGeom>
          <a:solidFill>
            <a:srgbClr val="CC6600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评一评</a:t>
            </a:r>
            <a:endParaRPr kumimoji="0" lang="zh-CN" altLang="en-US" sz="32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16794" y="1563638"/>
            <a:ext cx="7110889" cy="28478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哪个小组交流中声音音量控制的好，内容表达的清楚且注意了礼貌用语的使用，我们就可以把他们评为最佳表演组。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07988" y="446088"/>
            <a:ext cx="3863975" cy="70008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1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口语交际</a:t>
            </a:r>
            <a:endParaRPr kumimoji="0" lang="zh-CN" altLang="en-US" sz="41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6375" y="1135063"/>
            <a:ext cx="4549775" cy="83978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5000" b="1" kern="1200" cap="none" spc="0" normalizeH="0" baseline="0" noProof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小兔运南瓜</a:t>
            </a:r>
            <a:endParaRPr kumimoji="0" lang="zh-CN" altLang="en-US" sz="5000" b="1" kern="1200" cap="none" spc="0" normalizeH="0" baseline="0" noProof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994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4388" y="2457450"/>
            <a:ext cx="5211762" cy="24526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62" name="图片 6149" descr="W0200707233902666176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975" y="-63500"/>
            <a:ext cx="908367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6152"/>
          <p:cNvSpPr txBox="1"/>
          <p:nvPr/>
        </p:nvSpPr>
        <p:spPr>
          <a:xfrm>
            <a:off x="4733925" y="1220788"/>
            <a:ext cx="839788" cy="841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endParaRPr lang="" altLang="zh-CN" sz="1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986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ln/>
        </p:spPr>
        <p:txBody>
          <a:bodyPr vert="horz" wrap="square" lIns="68580" tIns="34290" rIns="68580" bIns="34290" anchor="b" anchorCtr="0"/>
          <a:p>
            <a:pPr defTabSz="514350" eaLnBrk="1" hangingPunct="1">
              <a:buClrTx/>
              <a:buSzTx/>
              <a:buFontTx/>
            </a:pP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41987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ln/>
        </p:spPr>
        <p:txBody>
          <a:bodyPr vert="horz" wrap="square" lIns="68580" tIns="34290" rIns="68580" bIns="34290" anchor="t" anchorCtr="0"/>
          <a:p>
            <a:pPr defTabSz="514350" eaLnBrk="1" hangingPunct="1">
              <a:spcBef>
                <a:spcPct val="15000"/>
              </a:spcBef>
              <a:buClrTx/>
              <a:buSzTx/>
              <a:buFontTx/>
            </a:pP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41988" name="图片 3" descr="QQ截图201708072259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15875"/>
            <a:ext cx="9042400" cy="511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09550" y="290513"/>
            <a:ext cx="4657725" cy="11779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chemeClr val="accent6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说一说，小兔看到的是一个怎样的南瓜？</a:t>
            </a:r>
            <a:endParaRPr kumimoji="0" lang="zh-CN" altLang="en-US" sz="3600" b="1" kern="1200" cap="none" spc="0" normalizeH="0" baseline="0" noProof="0">
              <a:solidFill>
                <a:schemeClr val="accent6"/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301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" y="-11112"/>
            <a:ext cx="9078913" cy="510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2"/>
          <p:cNvSpPr txBox="1"/>
          <p:nvPr/>
        </p:nvSpPr>
        <p:spPr>
          <a:xfrm>
            <a:off x="2843213" y="47625"/>
            <a:ext cx="5984875" cy="13001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" altLang="en-US" sz="4000" dirty="0">
                <a:latin typeface="Calibri" panose="020F0502020204030204" pitchFamily="34" charset="0"/>
              </a:rPr>
              <a:t>小兔找到这样的南瓜，它是怎么想，怎么做的？</a:t>
            </a:r>
            <a:endParaRPr lang="" altLang="en-US" sz="4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波形 7"/>
          <p:cNvSpPr/>
          <p:nvPr/>
        </p:nvSpPr>
        <p:spPr>
          <a:xfrm>
            <a:off x="1692275" y="2066925"/>
            <a:ext cx="5726113" cy="985838"/>
          </a:xfrm>
          <a:prstGeom prst="wav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你做过哪些有趣的游戏？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4034" name="图片 16385" descr="未标题1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0"/>
            <a:ext cx="90868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5058" name="图片 7171" descr="未标题1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0"/>
            <a:ext cx="9104313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云形标注 7172"/>
          <p:cNvSpPr/>
          <p:nvPr/>
        </p:nvSpPr>
        <p:spPr>
          <a:xfrm>
            <a:off x="4356100" y="555625"/>
            <a:ext cx="4219575" cy="1782763"/>
          </a:xfrm>
          <a:prstGeom prst="cloudCallout">
            <a:avLst>
              <a:gd name="adj1" fmla="val -57796"/>
              <a:gd name="adj2" fmla="val 804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p>
            <a:pPr algn="ctr" eaLnBrk="0" hangingPunct="0"/>
            <a:endParaRPr lang="" altLang="zh-CN" sz="100" dirty="0">
              <a:latin typeface="Arial" panose="020B0604020202020204" pitchFamily="34" charset="0"/>
            </a:endParaRPr>
          </a:p>
        </p:txBody>
      </p:sp>
      <p:sp>
        <p:nvSpPr>
          <p:cNvPr id="45060" name="文本框 7173"/>
          <p:cNvSpPr txBox="1"/>
          <p:nvPr/>
        </p:nvSpPr>
        <p:spPr>
          <a:xfrm>
            <a:off x="4787900" y="339725"/>
            <a:ext cx="3384550" cy="1730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" altLang="zh-CN" sz="3600" dirty="0">
                <a:latin typeface="Arial" panose="020B0604020202020204" pitchFamily="34" charset="0"/>
              </a:rPr>
              <a:t>  </a:t>
            </a:r>
            <a:r>
              <a:rPr lang="" altLang="en-US" sz="3600" dirty="0">
                <a:latin typeface="Arial" panose="020B0604020202020204" pitchFamily="34" charset="0"/>
              </a:rPr>
              <a:t>　　                         </a:t>
            </a:r>
            <a:r>
              <a:rPr lang="" altLang="en-US" sz="3600" b="1" dirty="0">
                <a:latin typeface="Arial" panose="020B0604020202020204" pitchFamily="34" charset="0"/>
              </a:rPr>
              <a:t>你是怎么把南瓜运回来的？</a:t>
            </a:r>
            <a:endParaRPr lang="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30" name="Picture 6" descr="C:\Users\Administrator\Desktop\05----.png"/>
          <p:cNvSpPr>
            <a:spLocks noChangeAspect="1"/>
          </p:cNvSpPr>
          <p:nvPr/>
        </p:nvSpPr>
        <p:spPr>
          <a:xfrm>
            <a:off x="-512762" y="-152400"/>
            <a:ext cx="2844800" cy="25971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26" name="Picture 2" descr="C:\Users\Administrator\Desktop\05------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1854200"/>
            <a:ext cx="1654175" cy="247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Picture 5" descr="C:\Users\Administrator\Desktop\05--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1075" y="2063750"/>
            <a:ext cx="1130300" cy="1309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8" descr="C:\Users\Administrator\Desktop\05------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513" y="2928938"/>
            <a:ext cx="1512887" cy="1325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562225" y="2205038"/>
            <a:ext cx="6067425" cy="10842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6600" b="1" kern="1200" cap="none" spc="0" normalizeH="0" baseline="0" noProof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小兔运南瓜</a:t>
            </a:r>
            <a:endParaRPr kumimoji="0" lang="zh-CN" altLang="en-US" sz="6600" b="1" kern="1200" cap="none" spc="0" normalizeH="0" baseline="0" noProof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9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6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 animBg="1"/>
      <p:bldP spid="1030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" name="TextBox 44"/>
          <p:cNvSpPr txBox="1"/>
          <p:nvPr/>
        </p:nvSpPr>
        <p:spPr>
          <a:xfrm>
            <a:off x="742950" y="1666875"/>
            <a:ext cx="7275513" cy="80803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角色扮演 讨论评议</a:t>
            </a:r>
            <a:endParaRPr kumimoji="0" lang="zh-CN" altLang="en-US" sz="48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" name="Rectangle 69"/>
          <p:cNvSpPr/>
          <p:nvPr/>
        </p:nvSpPr>
        <p:spPr>
          <a:xfrm rot="5400000">
            <a:off x="695325" y="1322388"/>
            <a:ext cx="2816225" cy="3559175"/>
          </a:xfrm>
          <a:prstGeom prst="roundRect">
            <a:avLst>
              <a:gd name="adj" fmla="val 6823"/>
            </a:avLst>
          </a:prstGeom>
          <a:noFill/>
          <a:ln w="12700" cap="rnd" cmpd="sng" algn="ctr">
            <a:solidFill>
              <a:srgbClr val="0070C0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5613" y="2236788"/>
            <a:ext cx="3132138" cy="20637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小组内两人，一人演小兔，一人演兔妈妈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79650" y="244475"/>
            <a:ext cx="4964113" cy="6842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小兔说，同学演</a:t>
            </a:r>
            <a:endParaRPr kumimoji="0" lang="zh-CN" altLang="en-US" sz="40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874713" y="1208088"/>
            <a:ext cx="2530475" cy="9715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1363" y="1373188"/>
            <a:ext cx="2774950" cy="62230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组内扮演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3" name="Rectangle 69"/>
          <p:cNvSpPr/>
          <p:nvPr/>
        </p:nvSpPr>
        <p:spPr>
          <a:xfrm rot="5400000">
            <a:off x="5121275" y="882650"/>
            <a:ext cx="2862263" cy="4392613"/>
          </a:xfrm>
          <a:prstGeom prst="roundRect">
            <a:avLst>
              <a:gd name="adj" fmla="val 6823"/>
            </a:avLst>
          </a:prstGeom>
          <a:noFill/>
          <a:ln w="12700" cap="rnd" cmpd="sng" algn="ctr">
            <a:solidFill>
              <a:srgbClr val="FDB501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4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27538" y="2076450"/>
            <a:ext cx="4105275" cy="243363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全班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分组，每组推荐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名，一只小兔说出运南瓜的办法，另一小兔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演出来。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508625" y="1208088"/>
            <a:ext cx="2424113" cy="971550"/>
          </a:xfrm>
          <a:prstGeom prst="ellipse">
            <a:avLst/>
          </a:prstGeom>
          <a:solidFill>
            <a:srgbClr val="FDB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35600" y="1308100"/>
            <a:ext cx="2798763" cy="684213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分组演练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5" grpId="0"/>
      <p:bldP spid="45" grpId="0"/>
      <p:bldP spid="2" grpId="0" bldLvl="0" animBg="1"/>
      <p:bldP spid="30" grpId="0"/>
      <p:bldP spid="53" grpId="0" bldLvl="0" animBg="1"/>
      <p:bldP spid="54" grpId="0"/>
      <p:bldP spid="55" grpId="0" bldLvl="0" animBg="1"/>
      <p:bldP spid="5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2000250" y="731838"/>
            <a:ext cx="51435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你来说，大家评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9155" name="Picture 6" descr="C:\Users\Administrator\Desktop\05----.png"/>
          <p:cNvSpPr>
            <a:spLocks noChangeAspect="1"/>
          </p:cNvSpPr>
          <p:nvPr/>
        </p:nvSpPr>
        <p:spPr>
          <a:xfrm>
            <a:off x="-512762" y="-152400"/>
            <a:ext cx="2844800" cy="25971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9156" name="Picture 5" descr="C:\Users\Administrator\Desktop\05--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5363" y="615950"/>
            <a:ext cx="915987" cy="106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7" name="文本框 2"/>
          <p:cNvSpPr txBox="1"/>
          <p:nvPr/>
        </p:nvSpPr>
        <p:spPr>
          <a:xfrm>
            <a:off x="755650" y="1992313"/>
            <a:ext cx="7505700" cy="17319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" altLang="zh-CN" sz="3600" b="1" dirty="0">
                <a:solidFill>
                  <a:schemeClr val="tx2"/>
                </a:solidFill>
                <a:latin typeface="Calibri" panose="020F0502020204030204" pitchFamily="34" charset="0"/>
              </a:rPr>
              <a:t>        </a:t>
            </a:r>
            <a:r>
              <a:rPr lang="" altLang="en-US" sz="3600" b="1" dirty="0">
                <a:solidFill>
                  <a:schemeClr val="tx2"/>
                </a:solidFill>
                <a:latin typeface="Calibri" panose="020F0502020204030204" pitchFamily="34" charset="0"/>
              </a:rPr>
              <a:t>小兔想了这么多办法，同学们，你会喜欢哪一种办法呢？请同学们说出自己的想法。</a:t>
            </a:r>
            <a:endParaRPr lang="" altLang="en-US" sz="36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TextBox 15"/>
          <p:cNvSpPr txBox="1"/>
          <p:nvPr/>
        </p:nvSpPr>
        <p:spPr>
          <a:xfrm>
            <a:off x="4737100" y="3141663"/>
            <a:ext cx="1416050" cy="460375"/>
          </a:xfrm>
          <a:prstGeom prst="rect">
            <a:avLst/>
          </a:prstGeom>
        </p:spPr>
        <p:txBody>
          <a:bodyPr lIns="121505" tIns="60753" rIns="121505" bIns="60753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rgbClr val="A87756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圆简体" pitchFamily="65" charset="-122"/>
                <a:ea typeface="方正粗圆简体" pitchFamily="65" charset="-122"/>
                <a:cs typeface="+mn-ea"/>
                <a:sym typeface="+mn-lt"/>
              </a:rPr>
              <a:t>添加文本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圆简体" pitchFamily="65" charset="-122"/>
              <a:ea typeface="方正粗圆简体" pitchFamily="65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4625" y="104775"/>
            <a:ext cx="3257550" cy="3152775"/>
            <a:chOff x="333376" y="104775"/>
            <a:chExt cx="3257550" cy="3152814"/>
          </a:xfrm>
        </p:grpSpPr>
        <p:pic>
          <p:nvPicPr>
            <p:cNvPr id="50187" name="Picture 6" descr="W0200707233902666176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6" y="104775"/>
              <a:ext cx="3257550" cy="3152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8" name="TextBox 1"/>
            <p:cNvSpPr txBox="1"/>
            <p:nvPr/>
          </p:nvSpPr>
          <p:spPr>
            <a:xfrm>
              <a:off x="2143126" y="432201"/>
              <a:ext cx="1228725" cy="5232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48200" y="280988"/>
            <a:ext cx="3379788" cy="2120900"/>
            <a:chOff x="4669628" y="270570"/>
            <a:chExt cx="3378359" cy="2120206"/>
          </a:xfrm>
        </p:grpSpPr>
        <p:sp>
          <p:nvSpPr>
            <p:cNvPr id="50185" name="AutoShape 5"/>
            <p:cNvSpPr/>
            <p:nvPr/>
          </p:nvSpPr>
          <p:spPr>
            <a:xfrm>
              <a:off x="4669628" y="270570"/>
              <a:ext cx="3198671" cy="2120206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rgbClr val="00B0F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eaLnBrk="0" hangingPunct="0"/>
              <a:r>
                <a:rPr lang="" altLang="zh-CN" sz="19900" dirty="0">
                  <a:solidFill>
                    <a:srgbClr val="CC00CC"/>
                  </a:solidFill>
                  <a:latin typeface="Arial" panose="020B0604020202020204" pitchFamily="34" charset="0"/>
                </a:rPr>
                <a:t> </a:t>
              </a:r>
              <a:r>
                <a:rPr lang="" altLang="en-US" sz="19900" dirty="0">
                  <a:solidFill>
                    <a:srgbClr val="FFC000"/>
                  </a:solidFill>
                  <a:latin typeface="Arial" panose="020B0604020202020204" pitchFamily="34" charset="0"/>
                </a:rPr>
                <a:t>？</a:t>
              </a:r>
              <a:endParaRPr lang="" altLang="en-US" sz="19900" dirty="0">
                <a:solidFill>
                  <a:srgbClr val="FFC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0186" name="TextBox 8"/>
            <p:cNvSpPr txBox="1"/>
            <p:nvPr/>
          </p:nvSpPr>
          <p:spPr>
            <a:xfrm>
              <a:off x="6818735" y="274142"/>
              <a:ext cx="1229252" cy="5231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89550" y="2606675"/>
            <a:ext cx="3248025" cy="2408238"/>
            <a:chOff x="5290178" y="2607369"/>
            <a:chExt cx="3246756" cy="2408224"/>
          </a:xfrm>
        </p:grpSpPr>
        <p:pic>
          <p:nvPicPr>
            <p:cNvPr id="50183" name="Picture 2" descr="未标题11 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0178" y="2607369"/>
              <a:ext cx="3246756" cy="2408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4" name="TextBox 13"/>
            <p:cNvSpPr txBox="1"/>
            <p:nvPr/>
          </p:nvSpPr>
          <p:spPr>
            <a:xfrm>
              <a:off x="5349686" y="2607369"/>
              <a:ext cx="1229435" cy="5231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33375" y="3076575"/>
            <a:ext cx="4743450" cy="1730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>
              <a:lnSpc>
                <a:spcPct val="150000"/>
              </a:lnSpc>
            </a:pPr>
            <a:r>
              <a:rPr lang="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动动脑筋：小兔是怎样把南瓜运回家的</a:t>
            </a:r>
            <a:r>
              <a:rPr lang="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" altLang="en-US" sz="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" name="Picture 3" descr="C:\Users\Administrator\Desktop\05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0438"/>
            <a:ext cx="9144000" cy="1658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5" descr="C:\Users\Administrator\Desktop\05---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363" y="615950"/>
            <a:ext cx="915987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4" name="图片 286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525"/>
            <a:ext cx="9144000" cy="516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701" name="文本框 28700"/>
          <p:cNvSpPr txBox="1"/>
          <p:nvPr/>
        </p:nvSpPr>
        <p:spPr>
          <a:xfrm>
            <a:off x="4681538" y="123825"/>
            <a:ext cx="3162300" cy="5000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用车子运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3" name="文本框 28702"/>
          <p:cNvSpPr txBox="1"/>
          <p:nvPr/>
        </p:nvSpPr>
        <p:spPr>
          <a:xfrm>
            <a:off x="4681538" y="503238"/>
            <a:ext cx="3384550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当轮子滚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4" name="文本框 28703"/>
          <p:cNvSpPr txBox="1"/>
          <p:nvPr/>
        </p:nvSpPr>
        <p:spPr>
          <a:xfrm>
            <a:off x="4681538" y="884238"/>
            <a:ext cx="3384550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找朋友抬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5" name="文本框 28704"/>
          <p:cNvSpPr txBox="1"/>
          <p:nvPr/>
        </p:nvSpPr>
        <p:spPr>
          <a:xfrm>
            <a:off x="4681538" y="1254125"/>
            <a:ext cx="3384550" cy="5000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找大人搬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6" name="文本框 28705"/>
          <p:cNvSpPr txBox="1"/>
          <p:nvPr/>
        </p:nvSpPr>
        <p:spPr>
          <a:xfrm>
            <a:off x="4681538" y="1576388"/>
            <a:ext cx="2627312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用绳子拖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2" name="文本框 28701"/>
          <p:cNvSpPr txBox="1"/>
          <p:nvPr/>
        </p:nvSpPr>
        <p:spPr>
          <a:xfrm>
            <a:off x="4681538" y="1952625"/>
            <a:ext cx="2817812" cy="5000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11" name="矩形 28706"/>
          <p:cNvSpPr>
            <a:spLocks noTextEdit="1"/>
          </p:cNvSpPr>
          <p:nvPr/>
        </p:nvSpPr>
        <p:spPr>
          <a:xfrm>
            <a:off x="6624638" y="174625"/>
            <a:ext cx="1441450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12" name="矩形 28698"/>
          <p:cNvSpPr>
            <a:spLocks noTextEdit="1"/>
          </p:cNvSpPr>
          <p:nvPr/>
        </p:nvSpPr>
        <p:spPr>
          <a:xfrm rot="5400000">
            <a:off x="6013450" y="1868488"/>
            <a:ext cx="4505325" cy="10556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最喜欢的办法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1" grpId="0" bldLvl="0"/>
      <p:bldP spid="28703" grpId="0" bldLvl="0"/>
      <p:bldP spid="28704" grpId="0" bldLvl="0"/>
      <p:bldP spid="28705" grpId="0" bldLvl="0"/>
      <p:bldP spid="28706" grpId="0" bldLvl="0"/>
      <p:bldP spid="28702" grpId="0" bldLvl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" name="TextBox 44"/>
          <p:cNvSpPr txBox="1"/>
          <p:nvPr/>
        </p:nvSpPr>
        <p:spPr>
          <a:xfrm>
            <a:off x="466725" y="1666875"/>
            <a:ext cx="8378825" cy="80803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填补空白 开展讲故事大赛</a:t>
            </a:r>
            <a:endParaRPr kumimoji="0" lang="zh-CN" altLang="en-US" sz="48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3250" name="矩形 34820"/>
          <p:cNvSpPr>
            <a:spLocks noTextEdit="1"/>
          </p:cNvSpPr>
          <p:nvPr/>
        </p:nvSpPr>
        <p:spPr>
          <a:xfrm rot="5400000">
            <a:off x="-1831975" y="1946275"/>
            <a:ext cx="4979988" cy="12446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故事大王</a:t>
            </a:r>
            <a:endParaRPr lang="zh-CN" altLang="en-US" sz="3600" b="1">
              <a:gradFill rotWithShape="1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3251" name="图片 348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0" y="15875"/>
            <a:ext cx="7766050" cy="5046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文本框 1"/>
          <p:cNvSpPr txBox="1"/>
          <p:nvPr/>
        </p:nvSpPr>
        <p:spPr>
          <a:xfrm>
            <a:off x="6013450" y="-119062"/>
            <a:ext cx="2709863" cy="31321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/>
            <a:r>
              <a:rPr lang="" altLang="en-US" sz="19900" dirty="0">
                <a:solidFill>
                  <a:srgbClr val="FFC000"/>
                </a:solidFill>
                <a:latin typeface="Calibri" panose="020F0502020204030204" pitchFamily="34" charset="0"/>
              </a:rPr>
              <a:t>？</a:t>
            </a:r>
            <a:endParaRPr lang="" altLang="en-US" sz="19900" dirty="0">
              <a:solidFill>
                <a:srgbClr val="FFC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89150" y="939800"/>
            <a:ext cx="4230688" cy="3902075"/>
          </a:xfrm>
          <a:ln/>
        </p:spPr>
      </p:pic>
      <p:sp>
        <p:nvSpPr>
          <p:cNvPr id="7171" name="文本框 1"/>
          <p:cNvSpPr txBox="1"/>
          <p:nvPr/>
        </p:nvSpPr>
        <p:spPr>
          <a:xfrm>
            <a:off x="1303338" y="363538"/>
            <a:ext cx="6129337" cy="6238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这个游戏几人玩？怎么玩？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4274" name="文本框 30722"/>
          <p:cNvSpPr txBox="1"/>
          <p:nvPr/>
        </p:nvSpPr>
        <p:spPr>
          <a:xfrm>
            <a:off x="2925763" y="157163"/>
            <a:ext cx="5759450" cy="47180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0" hangingPunct="0">
              <a:lnSpc>
                <a:spcPct val="120000"/>
              </a:lnSpc>
            </a:pPr>
            <a:r>
              <a:rPr lang="" altLang="en-US" sz="32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实践活动</a:t>
            </a:r>
            <a:endParaRPr lang="" altLang="en-US" sz="3200" b="1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演一演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根据自己想出的办法，与同学演一演小兔运南瓜的故事。</a:t>
            </a:r>
            <a:endParaRPr lang="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：把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小兔运南瓜</a:t>
            </a: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这则故事讲给家人听。</a:t>
            </a:r>
            <a:endParaRPr lang="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画一画</a:t>
            </a:r>
            <a:r>
              <a:rPr lang="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：选一种运南瓜的办法把第二幅图画出来。</a:t>
            </a:r>
            <a:endParaRPr lang="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275" name="Picture 5" descr="C:\Users\Administrator\Desktop\05--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8" y="981075"/>
            <a:ext cx="2747962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35325" y="238125"/>
            <a:ext cx="3403600" cy="533400"/>
          </a:xfrm>
          <a:prstGeom prst="rect">
            <a:avLst/>
          </a:prstGeom>
          <a:solidFill>
            <a:srgbClr val="0070C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рямоугольник 121"/>
          <p:cNvSpPr/>
          <p:nvPr/>
        </p:nvSpPr>
        <p:spPr>
          <a:xfrm>
            <a:off x="214313" y="854075"/>
            <a:ext cx="8918575" cy="423862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一天，晴空万里。小兔子欢天喜地的来到自家的南瓜田里摘南瓜。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哇！这么大的南瓜，足足够我吃上好几天呢！小兔子欣喜若狂，高兴得一蹦三尺高。它迫不及待地去搬南瓜，可是费了九牛二虎之力，大南瓜还是纹丝不动，小兔子根本搬不动它，怎么运回家呢？小兔子急的 直挠头。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这时，熊猫骑着自行车急匆匆地走来。小兔子像离弦的箭一样唆地一声挡住了熊猫。熊猫问：小兔子你好，你为什么要挡住我的路？小兔子气喘吁吁地说：亲爱的熊猫，可以借你的自行车帮我运南瓜吗？熊猫不好意思地说：非常抱歉，我外婆生病了，我得赶紧送它去医院呢。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小兔子看见熊猫的车轮往前转的很灵活，眼前一亮。心想：嗨！真笨，下面的车轮圆圆的能往前滚，我的南瓜也圆圆的，也可以往前滚呀！小兔子使出吃奶的劲，把南瓜侧过来，轻轻往前一推，再一推，就这样轻而易举的南瓜咕噜咕噜地向前滚动起来。小兔子高兴得大喊道：耶，我终于可以把南瓜运回家了！它一边推着南瓜一边哼着悦耳的小曲兴高采烈地回家。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不一会儿，南瓜就运到家了。妈妈直夸小兔是个爱动脑筋的好孩子，小兔心里别提有多高兴了！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4800" y="195263"/>
            <a:ext cx="2046288" cy="50006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1" i="0" u="none" strike="noStrike" kern="0" cap="none" spc="0" normalizeH="0" baseline="0">
                <a:ln>
                  <a:noFill/>
                </a:ln>
                <a:solidFill>
                  <a:srgbClr val="82410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巧运南瓜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6259" y="73024"/>
            <a:ext cx="2678430" cy="4376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>
            <a:spAutoFit/>
            <a:sp3d extrusionH="57150">
              <a:bevelT w="38100" h="38100"/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 w="9525">
                  <a:solidFill>
                    <a:srgbClr val="FFFF00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Times New Roman" panose="02020603050405020304" pitchFamily="18" charset="0"/>
              </a:rPr>
              <a:t>学会借鉴</a:t>
            </a:r>
            <a:endParaRPr kumimoji="0" lang="zh-CN" altLang="zh-CN" sz="2400" b="1" i="0" u="none" strike="noStrike" kern="1200" cap="none" spc="0" normalizeH="0" baseline="0" noProof="0" dirty="0">
              <a:ln w="9525">
                <a:solidFill>
                  <a:srgbClr val="FFFF00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新宋体" panose="02010609030101010101" charset="-122"/>
              <a:ea typeface="新宋体" panose="0201060903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1187450" y="1635125"/>
            <a:ext cx="7056438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5400" b="1" dirty="0">
                <a:latin typeface="Arial" panose="020B0604020202020204" pitchFamily="34" charset="0"/>
              </a:rPr>
              <a:t>玩的时候注意什么？</a:t>
            </a:r>
            <a:endParaRPr lang="zh-CN" altLang="en-US" sz="5400" b="1" dirty="0"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519113" y="915988"/>
            <a:ext cx="8229600" cy="3394075"/>
          </a:xfrm>
          <a:ln/>
        </p:spPr>
        <p:txBody>
          <a:bodyPr vert="horz" wrap="square" lIns="68580" tIns="34290" rIns="68580" bIns="34290" anchor="t" anchorCtr="0"/>
          <a:p>
            <a:pPr marL="0" indent="0" eaLnBrk="1" hangingPunct="1">
              <a:buNone/>
            </a:pPr>
            <a:r>
              <a:rPr lang="en-US" altLang="zh-CN" sz="3600" b="1" dirty="0"/>
              <a:t>        </a:t>
            </a:r>
            <a:r>
              <a:rPr lang="zh-CN" altLang="en-US" sz="3600" b="1" dirty="0"/>
              <a:t>本次口语交际是</a:t>
            </a:r>
            <a:r>
              <a:rPr lang="en-US" altLang="zh-CN" sz="3600" b="1" dirty="0"/>
              <a:t>“</a:t>
            </a:r>
            <a:r>
              <a:rPr lang="zh-CN" altLang="en-US" sz="3600" b="1" dirty="0"/>
              <a:t>我说你做</a:t>
            </a:r>
            <a:r>
              <a:rPr lang="en-US" altLang="zh-CN" sz="3600" b="1" dirty="0"/>
              <a:t>”</a:t>
            </a:r>
            <a:r>
              <a:rPr lang="zh-CN" altLang="en-US" sz="3600" b="1" dirty="0"/>
              <a:t>，找几个好朋友，一起做游戏，一个人发指令，其他人做动作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要求</a:t>
            </a:r>
            <a:r>
              <a:rPr lang="zh-CN" altLang="en-US" sz="3600" b="1" dirty="0">
                <a:solidFill>
                  <a:srgbClr val="FF0000"/>
                </a:solidFill>
              </a:rPr>
              <a:t>发号施令的人大声说让别人听得见</a:t>
            </a:r>
            <a:r>
              <a:rPr lang="en-US" altLang="zh-CN" sz="3600" b="1" dirty="0"/>
              <a:t>,</a:t>
            </a:r>
            <a:r>
              <a:rPr lang="zh-CN" altLang="en-US" sz="3600" b="1" dirty="0">
                <a:solidFill>
                  <a:srgbClr val="FF0000"/>
                </a:solidFill>
              </a:rPr>
              <a:t>其他人要认真听。</a:t>
            </a:r>
            <a:r>
              <a:rPr lang="zh-CN" altLang="en-US" sz="3600" b="1" dirty="0"/>
              <a:t>目的是让大家养成说话和听话的好习惯。</a:t>
            </a:r>
            <a:endParaRPr lang="zh-CN" altLang="en-US" sz="3600" b="1" dirty="0"/>
          </a:p>
        </p:txBody>
      </p:sp>
    </p:spTree>
    <p:custDataLst>
      <p:tags r:id="rId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50800"/>
            <a:ext cx="8229600" cy="857250"/>
          </a:xfrm>
          <a:ln/>
        </p:spPr>
        <p:txBody>
          <a:bodyPr vert="horz" wrap="square" lIns="68580" tIns="34290" rIns="68580" bIns="34290" anchor="ctr" anchorCtr="0"/>
          <a:p>
            <a:pPr eaLnBrk="1" hangingPunct="1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交际示范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987425"/>
            <a:ext cx="4978400" cy="3243263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小朋友们，今天我们来做一个有趣的游戏，叫做我说你做大家先认真听，我告诉你们这个游戏需要注意什么？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024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1895475"/>
            <a:ext cx="3179762" cy="17462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1320800" y="771525"/>
            <a:ext cx="6419850" cy="3455988"/>
          </a:xfrm>
          <a:ln/>
        </p:spPr>
        <p:txBody>
          <a:bodyPr vert="horz" wrap="square" lIns="68580" tIns="34290" rIns="68580" bIns="34290" anchor="t" anchorCtr="0"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3600" b="1" dirty="0"/>
              <a:t>        </a:t>
            </a:r>
            <a:r>
              <a:rPr lang="zh-CN" altLang="en-US" sz="3600" b="1" dirty="0"/>
              <a:t>分小组上台表演给大家看要表演的生动形象，老师评一评，在互相评比中找出不足之处，并加以指点，给予肯定。</a:t>
            </a:r>
            <a:endParaRPr lang="zh-CN" altLang="en-US" sz="3600" b="1" dirty="0"/>
          </a:p>
        </p:txBody>
      </p:sp>
    </p:spTree>
    <p:custDataLst>
      <p:tags r:id="rId2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PP_MARK_KEY" val="9b7e319f-b8d7-4614-aa85-a95a4e976b05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2582</Words>
  <Application>WPS 演示</Application>
  <PresentationFormat>全屏显示(16:9)</PresentationFormat>
  <Paragraphs>227</Paragraphs>
  <Slides>51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9" baseType="lpstr">
      <vt:lpstr>Arial</vt:lpstr>
      <vt:lpstr>宋体</vt:lpstr>
      <vt:lpstr>Wingdings</vt:lpstr>
      <vt:lpstr>Calibri</vt:lpstr>
      <vt:lpstr>黑体</vt:lpstr>
      <vt:lpstr>楷体</vt:lpstr>
      <vt:lpstr>+mn-ea</vt:lpstr>
      <vt:lpstr>Segoe Print</vt:lpstr>
      <vt:lpstr>华文新魏</vt:lpstr>
      <vt:lpstr>微软雅黑</vt:lpstr>
      <vt:lpstr>楷体_GB2312</vt:lpstr>
      <vt:lpstr>新宋体</vt:lpstr>
      <vt:lpstr>+mn-lt</vt:lpstr>
      <vt:lpstr>方正粗圆简体</vt:lpstr>
      <vt:lpstr>Xingkai SC</vt:lpstr>
      <vt:lpstr>Arial Unicode MS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45</cp:revision>
  <dcterms:created xsi:type="dcterms:W3CDTF">2020-02-29T09:52:29Z</dcterms:created>
  <dcterms:modified xsi:type="dcterms:W3CDTF">2022-11-29T07:29:23Z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4D146DE3AD2846FB8B698B2DDD5EE7E9</vt:lpwstr>
  </property>
</Properties>
</file>