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handoutMasterIdLst>
    <p:handoutMasterId r:id="rId24"/>
  </p:handoutMasterIdLst>
  <p:sldIdLst>
    <p:sldId id="1458" r:id="rId3"/>
    <p:sldId id="1459" r:id="rId4"/>
    <p:sldId id="1545" r:id="rId6"/>
    <p:sldId id="1703" r:id="rId7"/>
    <p:sldId id="1080" r:id="rId8"/>
    <p:sldId id="1709" r:id="rId9"/>
    <p:sldId id="1561" r:id="rId10"/>
    <p:sldId id="1019" r:id="rId11"/>
    <p:sldId id="1332" r:id="rId12"/>
    <p:sldId id="1221" r:id="rId13"/>
    <p:sldId id="1657" r:id="rId14"/>
    <p:sldId id="1713" r:id="rId15"/>
    <p:sldId id="1716" r:id="rId16"/>
    <p:sldId id="1715" r:id="rId17"/>
    <p:sldId id="1723" r:id="rId18"/>
    <p:sldId id="1729" r:id="rId19"/>
    <p:sldId id="1730" r:id="rId20"/>
    <p:sldId id="1718" r:id="rId21"/>
    <p:sldId id="1719" r:id="rId22"/>
    <p:sldId id="1720" r:id="rId2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9"/>
    </p:embeddedFont>
    <p:embeddedFont>
      <p:font typeface="微软雅黑" panose="020B0503020204020204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楷体" panose="02010609060101010101" pitchFamily="49" charset="-122"/>
      <p:regular r:id="rId35"/>
    </p:embeddedFont>
    <p:embeddedFont>
      <p:font typeface="汉语拼音" panose="000B0604020202020204" pitchFamily="34" charset="0"/>
      <p:regular r:id="rId36"/>
    </p:embeddedFont>
    <p:embeddedFont>
      <p:font typeface="汉语拼音" panose="000B0604020202020204" charset="-122"/>
      <p:regular r:id="rId37"/>
    </p:embeddedFont>
    <p:embeddedFont>
      <p:font typeface="Impact" panose="020B0806030902050204" charset="0"/>
      <p:regular r:id="rId38"/>
    </p:embeddedFont>
  </p:embeddedFontLst>
  <p:custDataLst>
    <p:tags r:id="rId3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99CC"/>
    <a:srgbClr val="00B050"/>
    <a:srgbClr val="FF0000"/>
    <a:srgbClr val="0000FF"/>
    <a:srgbClr val="0066FF"/>
    <a:srgbClr val="A38302"/>
    <a:srgbClr val="FEFCDE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5328" autoAdjust="0"/>
  </p:normalViewPr>
  <p:slideViewPr>
    <p:cSldViewPr>
      <p:cViewPr varScale="1">
        <p:scale>
          <a:sx n="110" d="100"/>
          <a:sy n="110" d="100"/>
        </p:scale>
        <p:origin x="-366" y="-90"/>
      </p:cViewPr>
      <p:guideLst>
        <p:guide orient="horz" pos="3178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23"/>
        <p:guide pos="22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9A612-B5D1-4177-92D2-46584411B8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单元小复习有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990" y="123478"/>
            <a:ext cx="1282378" cy="5040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7.wdp"/><Relationship Id="rId5" Type="http://schemas.openxmlformats.org/officeDocument/2006/relationships/image" Target="../media/image6.png"/><Relationship Id="rId4" Type="http://schemas.openxmlformats.org/officeDocument/2006/relationships/image" Target="../media/image5.GIF"/><Relationship Id="rId3" Type="http://schemas.openxmlformats.org/officeDocument/2006/relationships/image" Target="../media/image4.png"/><Relationship Id="rId2" Type="http://schemas.openxmlformats.org/officeDocument/2006/relationships/hyperlink" Target="&#36164;&#26009;&#38142;&#25509;/&#35270;&#39057;/&#35838;&#25991;&#26391;&#35835;%20%20&#19977;&#19978;-2-&#33457;&#30340;&#23398;&#26657;.mp4" TargetMode="Externa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audio" Target="../media/audio6.wav"/><Relationship Id="rId8" Type="http://schemas.openxmlformats.org/officeDocument/2006/relationships/audio" Target="../media/audio5.wav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emf"/><Relationship Id="rId2" Type="http://schemas.microsoft.com/office/2007/relationships/hdphoto" Target="../media/image7.wd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openxmlformats.org/officeDocument/2006/relationships/image" Target="../media/image12.emf"/><Relationship Id="rId5" Type="http://schemas.openxmlformats.org/officeDocument/2006/relationships/image" Target="../media/image17.GIF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899592" y="1761056"/>
            <a:ext cx="763284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0" lang="en-US" altLang="zh-CN" sz="36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读准字音、读通</a:t>
            </a:r>
            <a:r>
              <a:rPr kumimoji="0"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句子，读不好的地方多读几遍。</a:t>
            </a:r>
            <a:endParaRPr kumimoji="0"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20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1545701" y="1217970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09896">
            <a:off x="793387" y="800491"/>
            <a:ext cx="1059582" cy="105958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915816" y="12438"/>
            <a:ext cx="4064000" cy="5131062"/>
            <a:chOff x="2915816" y="37554"/>
            <a:chExt cx="4064000" cy="5131062"/>
          </a:xfrm>
        </p:grpSpPr>
        <p:pic>
          <p:nvPicPr>
            <p:cNvPr id="25" name="Picture 2" descr="F:\22秋\3语定稿课本\IMG_20220725_103510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 contrast="4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33" t="7488" r="6401" b="8440"/>
            <a:stretch>
              <a:fillRect/>
            </a:stretch>
          </p:blipFill>
          <p:spPr bwMode="auto">
            <a:xfrm>
              <a:off x="2915816" y="37554"/>
              <a:ext cx="4064000" cy="5131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6" name="组合 25"/>
            <p:cNvGrpSpPr/>
            <p:nvPr/>
          </p:nvGrpSpPr>
          <p:grpSpPr>
            <a:xfrm>
              <a:off x="3156319" y="855315"/>
              <a:ext cx="380161" cy="3779963"/>
              <a:chOff x="2405380" y="910786"/>
              <a:chExt cx="380161" cy="3779963"/>
            </a:xfrm>
          </p:grpSpPr>
          <p:sp>
            <p:nvSpPr>
              <p:cNvPr id="27" name="文本框 7"/>
              <p:cNvSpPr txBox="1"/>
              <p:nvPr/>
            </p:nvSpPr>
            <p:spPr>
              <a:xfrm>
                <a:off x="2405380" y="2530716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⑤</a:t>
                </a:r>
                <a:endParaRPr lang="zh-CN" altLang="en-US"/>
              </a:p>
            </p:txBody>
          </p:sp>
          <p:sp>
            <p:nvSpPr>
              <p:cNvPr id="28" name="文本框 10"/>
              <p:cNvSpPr txBox="1"/>
              <p:nvPr/>
            </p:nvSpPr>
            <p:spPr>
              <a:xfrm>
                <a:off x="2423795" y="3444425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⑦</a:t>
                </a:r>
                <a:endParaRPr lang="zh-CN" altLang="en-US" dirty="0"/>
              </a:p>
            </p:txBody>
          </p:sp>
          <p:sp>
            <p:nvSpPr>
              <p:cNvPr id="29" name="文本框 11"/>
              <p:cNvSpPr txBox="1"/>
              <p:nvPr/>
            </p:nvSpPr>
            <p:spPr>
              <a:xfrm>
                <a:off x="2424861" y="3915156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⑧</a:t>
                </a:r>
                <a:endParaRPr lang="zh-CN" altLang="en-US" dirty="0"/>
              </a:p>
            </p:txBody>
          </p:sp>
          <p:sp>
            <p:nvSpPr>
              <p:cNvPr id="30" name="文本框 12"/>
              <p:cNvSpPr txBox="1"/>
              <p:nvPr/>
            </p:nvSpPr>
            <p:spPr>
              <a:xfrm>
                <a:off x="2423795" y="4384044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⑨</a:t>
                </a:r>
                <a:endParaRPr lang="zh-CN" altLang="en-US" dirty="0"/>
              </a:p>
            </p:txBody>
          </p:sp>
          <p:sp>
            <p:nvSpPr>
              <p:cNvPr id="31" name="文本框 24"/>
              <p:cNvSpPr txBox="1"/>
              <p:nvPr/>
            </p:nvSpPr>
            <p:spPr>
              <a:xfrm>
                <a:off x="2423795" y="2076273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④</a:t>
                </a:r>
                <a:endParaRPr lang="zh-CN" altLang="en-US" dirty="0"/>
              </a:p>
            </p:txBody>
          </p:sp>
          <p:sp>
            <p:nvSpPr>
              <p:cNvPr id="32" name="文本框 25"/>
              <p:cNvSpPr txBox="1"/>
              <p:nvPr/>
            </p:nvSpPr>
            <p:spPr>
              <a:xfrm>
                <a:off x="2405380" y="2754236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⑥</a:t>
                </a:r>
                <a:endParaRPr lang="zh-CN" altLang="en-US" dirty="0"/>
              </a:p>
            </p:txBody>
          </p:sp>
          <p:sp>
            <p:nvSpPr>
              <p:cNvPr id="33" name="文本框 26"/>
              <p:cNvSpPr txBox="1"/>
              <p:nvPr/>
            </p:nvSpPr>
            <p:spPr>
              <a:xfrm>
                <a:off x="2423795" y="910786"/>
                <a:ext cx="323850" cy="3067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①</a:t>
                </a:r>
                <a:endParaRPr lang="zh-CN" altLang="en-US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" name="文本框 27"/>
              <p:cNvSpPr txBox="1"/>
              <p:nvPr/>
            </p:nvSpPr>
            <p:spPr>
              <a:xfrm>
                <a:off x="2423795" y="1365348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  <a:sym typeface="+mn-ea"/>
                  </a:rPr>
                  <a:t>②</a:t>
                </a:r>
                <a:endParaRPr lang="zh-CN" altLang="en-US" dirty="0"/>
              </a:p>
            </p:txBody>
          </p:sp>
          <p:sp>
            <p:nvSpPr>
              <p:cNvPr id="35" name="文本框 28"/>
              <p:cNvSpPr txBox="1"/>
              <p:nvPr/>
            </p:nvSpPr>
            <p:spPr>
              <a:xfrm>
                <a:off x="2423795" y="1821815"/>
                <a:ext cx="241935" cy="3067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  <a:sym typeface="+mn-ea"/>
                  </a:rPr>
                  <a:t>③</a:t>
                </a:r>
                <a:endParaRPr lang="zh-CN" altLang="en-US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27584" y="832541"/>
            <a:ext cx="7600157" cy="646331"/>
          </a:xfrm>
          <a:prstGeom prst="rect">
            <a:avLst/>
          </a:prstGeom>
          <a:ln>
            <a:noFill/>
            <a:prstDash val="sysDash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下列说法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不正确的是（    ）</a:t>
            </a:r>
            <a:r>
              <a:rPr lang="zh-CN" altLang="en-US" sz="36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。</a:t>
            </a:r>
            <a:endParaRPr lang="zh-CN" altLang="en-US" sz="3600" dirty="0"/>
          </a:p>
        </p:txBody>
      </p:sp>
      <p:sp>
        <p:nvSpPr>
          <p:cNvPr id="3" name="矩形 20"/>
          <p:cNvSpPr/>
          <p:nvPr/>
        </p:nvSpPr>
        <p:spPr>
          <a:xfrm>
            <a:off x="1115616" y="1521678"/>
            <a:ext cx="7056784" cy="2562240"/>
          </a:xfrm>
          <a:prstGeom prst="rect">
            <a:avLst/>
          </a:prstGeom>
          <a:noFill/>
          <a:ln w="9525">
            <a:noFill/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本文作者是泰戈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尔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花孩子们的衣裳有很多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颜色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雨来了，花孩子们上课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67331" y="794499"/>
            <a:ext cx="94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407" y="1171654"/>
            <a:ext cx="805504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抄写生字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遍。抄写第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自然段中有新鲜感的句子。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完成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52556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2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2578653" y="1250206"/>
            <a:ext cx="5665755" cy="544845"/>
          </a:xfrm>
          <a:custGeom>
            <a:avLst/>
            <a:gdLst>
              <a:gd name="connsiteX0" fmla="*/ 0 w 1315560"/>
              <a:gd name="connsiteY0" fmla="*/ 0 h 877478"/>
              <a:gd name="connsiteX1" fmla="*/ 1315560 w 1315560"/>
              <a:gd name="connsiteY1" fmla="*/ 0 h 877478"/>
              <a:gd name="connsiteX2" fmla="*/ 1315560 w 1315560"/>
              <a:gd name="connsiteY2" fmla="*/ 877478 h 877478"/>
              <a:gd name="connsiteX3" fmla="*/ 0 w 1315560"/>
              <a:gd name="connsiteY3" fmla="*/ 877478 h 877478"/>
              <a:gd name="connsiteX4" fmla="*/ 0 w 1315560"/>
              <a:gd name="connsiteY4" fmla="*/ 0 h 877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5560" h="877478">
                <a:moveTo>
                  <a:pt x="0" y="0"/>
                </a:moveTo>
                <a:lnTo>
                  <a:pt x="1315560" y="0"/>
                </a:lnTo>
                <a:lnTo>
                  <a:pt x="1315560" y="877478"/>
                </a:lnTo>
                <a:lnTo>
                  <a:pt x="0" y="8774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0490" tIns="92456" rIns="92456" bIns="92456" numCol="1" spcCol="1270" anchor="ctr" anchorCtr="0">
            <a:noAutofit/>
          </a:bodyPr>
          <a:lstStyle/>
          <a:p>
            <a:pPr lvl="0" algn="l" defTabSz="577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600" kern="1200" dirty="0" smtClean="0"/>
              <a:t>花儿在绿草上跳舞，狂欢。</a:t>
            </a:r>
            <a:endParaRPr lang="zh-CN" sz="3600" kern="1200" dirty="0"/>
          </a:p>
        </p:txBody>
      </p:sp>
      <p:sp>
        <p:nvSpPr>
          <p:cNvPr id="8" name="任意多边形 7"/>
          <p:cNvSpPr/>
          <p:nvPr/>
        </p:nvSpPr>
        <p:spPr>
          <a:xfrm>
            <a:off x="492088" y="1059582"/>
            <a:ext cx="2274814" cy="877040"/>
          </a:xfrm>
          <a:custGeom>
            <a:avLst/>
            <a:gdLst>
              <a:gd name="connsiteX0" fmla="*/ 0 w 877040"/>
              <a:gd name="connsiteY0" fmla="*/ 438520 h 877040"/>
              <a:gd name="connsiteX1" fmla="*/ 438520 w 877040"/>
              <a:gd name="connsiteY1" fmla="*/ 0 h 877040"/>
              <a:gd name="connsiteX2" fmla="*/ 877040 w 877040"/>
              <a:gd name="connsiteY2" fmla="*/ 438520 h 877040"/>
              <a:gd name="connsiteX3" fmla="*/ 438520 w 877040"/>
              <a:gd name="connsiteY3" fmla="*/ 877040 h 877040"/>
              <a:gd name="connsiteX4" fmla="*/ 0 w 877040"/>
              <a:gd name="connsiteY4" fmla="*/ 438520 h 87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7040" h="877040">
                <a:moveTo>
                  <a:pt x="0" y="438520"/>
                </a:moveTo>
                <a:cubicBezTo>
                  <a:pt x="0" y="196332"/>
                  <a:pt x="196332" y="0"/>
                  <a:pt x="438520" y="0"/>
                </a:cubicBezTo>
                <a:cubicBezTo>
                  <a:pt x="680708" y="0"/>
                  <a:pt x="877040" y="196332"/>
                  <a:pt x="877040" y="438520"/>
                </a:cubicBezTo>
                <a:cubicBezTo>
                  <a:pt x="877040" y="680708"/>
                  <a:pt x="680708" y="877040"/>
                  <a:pt x="438520" y="877040"/>
                </a:cubicBezTo>
                <a:cubicBezTo>
                  <a:pt x="196332" y="877040"/>
                  <a:pt x="0" y="680708"/>
                  <a:pt x="0" y="43852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8440" tIns="128440" rIns="128440" bIns="128440" numCol="1" spcCol="1270" anchor="ctr" anchorCtr="0">
            <a:noAutofit/>
          </a:bodyPr>
          <a:lstStyle/>
          <a:p>
            <a:pPr lvl="0" algn="ctr" defTabSz="20891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sz="3600" kern="1200"/>
          </a:p>
        </p:txBody>
      </p:sp>
      <p:sp>
        <p:nvSpPr>
          <p:cNvPr id="12" name="任意多边形 11"/>
          <p:cNvSpPr/>
          <p:nvPr/>
        </p:nvSpPr>
        <p:spPr>
          <a:xfrm>
            <a:off x="2578653" y="2190158"/>
            <a:ext cx="5665755" cy="544845"/>
          </a:xfrm>
          <a:custGeom>
            <a:avLst/>
            <a:gdLst>
              <a:gd name="connsiteX0" fmla="*/ 0 w 1315560"/>
              <a:gd name="connsiteY0" fmla="*/ 0 h 877478"/>
              <a:gd name="connsiteX1" fmla="*/ 1315560 w 1315560"/>
              <a:gd name="connsiteY1" fmla="*/ 0 h 877478"/>
              <a:gd name="connsiteX2" fmla="*/ 1315560 w 1315560"/>
              <a:gd name="connsiteY2" fmla="*/ 877478 h 877478"/>
              <a:gd name="connsiteX3" fmla="*/ 0 w 1315560"/>
              <a:gd name="connsiteY3" fmla="*/ 877478 h 877478"/>
              <a:gd name="connsiteX4" fmla="*/ 0 w 1315560"/>
              <a:gd name="connsiteY4" fmla="*/ 0 h 877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5560" h="877478">
                <a:moveTo>
                  <a:pt x="0" y="0"/>
                </a:moveTo>
                <a:lnTo>
                  <a:pt x="1315560" y="0"/>
                </a:lnTo>
                <a:lnTo>
                  <a:pt x="1315560" y="877478"/>
                </a:lnTo>
                <a:lnTo>
                  <a:pt x="0" y="8774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0490" tIns="92456" rIns="92456" bIns="92456" numCol="1" spcCol="1270" anchor="ctr" anchorCtr="0">
            <a:noAutofit/>
          </a:bodyPr>
          <a:lstStyle/>
          <a:p>
            <a:pPr lvl="0" algn="l" defTabSz="577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600" kern="1200" dirty="0" smtClean="0"/>
              <a:t>花朵上学、做功课，放假。</a:t>
            </a:r>
            <a:endParaRPr lang="zh-CN" sz="3600" kern="1200" dirty="0"/>
          </a:p>
        </p:txBody>
      </p:sp>
      <p:sp>
        <p:nvSpPr>
          <p:cNvPr id="13" name="任意多边形 12"/>
          <p:cNvSpPr/>
          <p:nvPr/>
        </p:nvSpPr>
        <p:spPr>
          <a:xfrm>
            <a:off x="492088" y="2010898"/>
            <a:ext cx="2274814" cy="877040"/>
          </a:xfrm>
          <a:custGeom>
            <a:avLst/>
            <a:gdLst>
              <a:gd name="connsiteX0" fmla="*/ 0 w 877040"/>
              <a:gd name="connsiteY0" fmla="*/ 438520 h 877040"/>
              <a:gd name="connsiteX1" fmla="*/ 438520 w 877040"/>
              <a:gd name="connsiteY1" fmla="*/ 0 h 877040"/>
              <a:gd name="connsiteX2" fmla="*/ 877040 w 877040"/>
              <a:gd name="connsiteY2" fmla="*/ 438520 h 877040"/>
              <a:gd name="connsiteX3" fmla="*/ 438520 w 877040"/>
              <a:gd name="connsiteY3" fmla="*/ 877040 h 877040"/>
              <a:gd name="connsiteX4" fmla="*/ 0 w 877040"/>
              <a:gd name="connsiteY4" fmla="*/ 438520 h 87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7040" h="877040">
                <a:moveTo>
                  <a:pt x="0" y="438520"/>
                </a:moveTo>
                <a:cubicBezTo>
                  <a:pt x="0" y="196332"/>
                  <a:pt x="196332" y="0"/>
                  <a:pt x="438520" y="0"/>
                </a:cubicBezTo>
                <a:cubicBezTo>
                  <a:pt x="680708" y="0"/>
                  <a:pt x="877040" y="196332"/>
                  <a:pt x="877040" y="438520"/>
                </a:cubicBezTo>
                <a:cubicBezTo>
                  <a:pt x="877040" y="680708"/>
                  <a:pt x="680708" y="877040"/>
                  <a:pt x="438520" y="877040"/>
                </a:cubicBezTo>
                <a:cubicBezTo>
                  <a:pt x="196332" y="877040"/>
                  <a:pt x="0" y="680708"/>
                  <a:pt x="0" y="43852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8440" tIns="128440" rIns="128440" bIns="128440" numCol="1" spcCol="1270" anchor="ctr" anchorCtr="0">
            <a:noAutofit/>
          </a:bodyPr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sz="3600" dirty="0"/>
          </a:p>
        </p:txBody>
      </p:sp>
      <p:sp>
        <p:nvSpPr>
          <p:cNvPr id="14" name="任意多边形 13"/>
          <p:cNvSpPr/>
          <p:nvPr/>
        </p:nvSpPr>
        <p:spPr>
          <a:xfrm>
            <a:off x="2578653" y="3159152"/>
            <a:ext cx="5665755" cy="544845"/>
          </a:xfrm>
          <a:custGeom>
            <a:avLst/>
            <a:gdLst>
              <a:gd name="connsiteX0" fmla="*/ 0 w 1315560"/>
              <a:gd name="connsiteY0" fmla="*/ 0 h 877478"/>
              <a:gd name="connsiteX1" fmla="*/ 1315560 w 1315560"/>
              <a:gd name="connsiteY1" fmla="*/ 0 h 877478"/>
              <a:gd name="connsiteX2" fmla="*/ 1315560 w 1315560"/>
              <a:gd name="connsiteY2" fmla="*/ 877478 h 877478"/>
              <a:gd name="connsiteX3" fmla="*/ 0 w 1315560"/>
              <a:gd name="connsiteY3" fmla="*/ 877478 h 877478"/>
              <a:gd name="connsiteX4" fmla="*/ 0 w 1315560"/>
              <a:gd name="connsiteY4" fmla="*/ 0 h 877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5560" h="877478">
                <a:moveTo>
                  <a:pt x="0" y="0"/>
                </a:moveTo>
                <a:lnTo>
                  <a:pt x="1315560" y="0"/>
                </a:lnTo>
                <a:lnTo>
                  <a:pt x="1315560" y="877478"/>
                </a:lnTo>
                <a:lnTo>
                  <a:pt x="0" y="8774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0489" tIns="92456" rIns="92457" bIns="92456" numCol="1" spcCol="1270" anchor="ctr" anchorCtr="0">
            <a:noAutofit/>
          </a:bodyPr>
          <a:lstStyle/>
          <a:p>
            <a:pPr lvl="0" algn="l" defTabSz="577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600" kern="1200" dirty="0" smtClean="0"/>
              <a:t>花孩子们在雨中冲</a:t>
            </a:r>
            <a:r>
              <a:rPr lang="zh-CN" altLang="en-US" sz="3600" kern="1200" dirty="0" smtClean="0"/>
              <a:t>了</a:t>
            </a:r>
            <a:r>
              <a:rPr lang="zh-CN" sz="3600" kern="1200" dirty="0" smtClean="0"/>
              <a:t>出来。        </a:t>
            </a:r>
            <a:endParaRPr lang="zh-CN" sz="3600" kern="1200" dirty="0"/>
          </a:p>
        </p:txBody>
      </p:sp>
      <p:sp>
        <p:nvSpPr>
          <p:cNvPr id="15" name="任意多边形 14"/>
          <p:cNvSpPr/>
          <p:nvPr/>
        </p:nvSpPr>
        <p:spPr>
          <a:xfrm>
            <a:off x="492088" y="2975642"/>
            <a:ext cx="2274814" cy="877040"/>
          </a:xfrm>
          <a:custGeom>
            <a:avLst/>
            <a:gdLst>
              <a:gd name="connsiteX0" fmla="*/ 0 w 877040"/>
              <a:gd name="connsiteY0" fmla="*/ 438520 h 877040"/>
              <a:gd name="connsiteX1" fmla="*/ 438520 w 877040"/>
              <a:gd name="connsiteY1" fmla="*/ 0 h 877040"/>
              <a:gd name="connsiteX2" fmla="*/ 877040 w 877040"/>
              <a:gd name="connsiteY2" fmla="*/ 438520 h 877040"/>
              <a:gd name="connsiteX3" fmla="*/ 438520 w 877040"/>
              <a:gd name="connsiteY3" fmla="*/ 877040 h 877040"/>
              <a:gd name="connsiteX4" fmla="*/ 0 w 877040"/>
              <a:gd name="connsiteY4" fmla="*/ 438520 h 87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7040" h="877040">
                <a:moveTo>
                  <a:pt x="0" y="438520"/>
                </a:moveTo>
                <a:cubicBezTo>
                  <a:pt x="0" y="196332"/>
                  <a:pt x="196332" y="0"/>
                  <a:pt x="438520" y="0"/>
                </a:cubicBezTo>
                <a:cubicBezTo>
                  <a:pt x="680708" y="0"/>
                  <a:pt x="877040" y="196332"/>
                  <a:pt x="877040" y="438520"/>
                </a:cubicBezTo>
                <a:cubicBezTo>
                  <a:pt x="877040" y="680708"/>
                  <a:pt x="680708" y="877040"/>
                  <a:pt x="438520" y="877040"/>
                </a:cubicBezTo>
                <a:cubicBezTo>
                  <a:pt x="196332" y="877040"/>
                  <a:pt x="0" y="680708"/>
                  <a:pt x="0" y="43852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8440" tIns="128440" rIns="128440" bIns="128440" numCol="1" spcCol="1270" anchor="ctr" anchorCtr="0">
            <a:noAutofit/>
          </a:bodyPr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sz="3600" dirty="0"/>
          </a:p>
        </p:txBody>
      </p:sp>
      <p:sp>
        <p:nvSpPr>
          <p:cNvPr id="16" name="任意多边形 15"/>
          <p:cNvSpPr/>
          <p:nvPr/>
        </p:nvSpPr>
        <p:spPr>
          <a:xfrm>
            <a:off x="2578653" y="4043129"/>
            <a:ext cx="6169811" cy="544845"/>
          </a:xfrm>
          <a:custGeom>
            <a:avLst/>
            <a:gdLst>
              <a:gd name="connsiteX0" fmla="*/ 0 w 1315560"/>
              <a:gd name="connsiteY0" fmla="*/ 0 h 877478"/>
              <a:gd name="connsiteX1" fmla="*/ 1315560 w 1315560"/>
              <a:gd name="connsiteY1" fmla="*/ 0 h 877478"/>
              <a:gd name="connsiteX2" fmla="*/ 1315560 w 1315560"/>
              <a:gd name="connsiteY2" fmla="*/ 877478 h 877478"/>
              <a:gd name="connsiteX3" fmla="*/ 0 w 1315560"/>
              <a:gd name="connsiteY3" fmla="*/ 877478 h 877478"/>
              <a:gd name="connsiteX4" fmla="*/ 0 w 1315560"/>
              <a:gd name="connsiteY4" fmla="*/ 0 h 877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5560" h="877478">
                <a:moveTo>
                  <a:pt x="0" y="0"/>
                </a:moveTo>
                <a:lnTo>
                  <a:pt x="1315560" y="0"/>
                </a:lnTo>
                <a:lnTo>
                  <a:pt x="1315560" y="877478"/>
                </a:lnTo>
                <a:lnTo>
                  <a:pt x="0" y="8774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0490" tIns="92456" rIns="92456" bIns="92456" numCol="1" spcCol="1270" anchor="ctr" anchorCtr="0">
            <a:noAutofit/>
          </a:bodyPr>
          <a:lstStyle/>
          <a:p>
            <a:pPr lvl="0" algn="l" defTabSz="577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600" kern="1200" dirty="0" smtClean="0"/>
              <a:t>花孩子们冲出来急着找妈妈。</a:t>
            </a:r>
            <a:endParaRPr lang="zh-CN" sz="3600" kern="1200" dirty="0"/>
          </a:p>
        </p:txBody>
      </p:sp>
      <p:sp>
        <p:nvSpPr>
          <p:cNvPr id="17" name="任意多边形 16"/>
          <p:cNvSpPr/>
          <p:nvPr/>
        </p:nvSpPr>
        <p:spPr>
          <a:xfrm>
            <a:off x="492088" y="3894360"/>
            <a:ext cx="2274814" cy="877040"/>
          </a:xfrm>
          <a:custGeom>
            <a:avLst/>
            <a:gdLst>
              <a:gd name="connsiteX0" fmla="*/ 0 w 877040"/>
              <a:gd name="connsiteY0" fmla="*/ 438520 h 877040"/>
              <a:gd name="connsiteX1" fmla="*/ 438520 w 877040"/>
              <a:gd name="connsiteY1" fmla="*/ 0 h 877040"/>
              <a:gd name="connsiteX2" fmla="*/ 877040 w 877040"/>
              <a:gd name="connsiteY2" fmla="*/ 438520 h 877040"/>
              <a:gd name="connsiteX3" fmla="*/ 438520 w 877040"/>
              <a:gd name="connsiteY3" fmla="*/ 877040 h 877040"/>
              <a:gd name="connsiteX4" fmla="*/ 0 w 877040"/>
              <a:gd name="connsiteY4" fmla="*/ 438520 h 87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7040" h="877040">
                <a:moveTo>
                  <a:pt x="0" y="438520"/>
                </a:moveTo>
                <a:cubicBezTo>
                  <a:pt x="0" y="196332"/>
                  <a:pt x="196332" y="0"/>
                  <a:pt x="438520" y="0"/>
                </a:cubicBezTo>
                <a:cubicBezTo>
                  <a:pt x="680708" y="0"/>
                  <a:pt x="877040" y="196332"/>
                  <a:pt x="877040" y="438520"/>
                </a:cubicBezTo>
                <a:cubicBezTo>
                  <a:pt x="877040" y="680708"/>
                  <a:pt x="680708" y="877040"/>
                  <a:pt x="438520" y="877040"/>
                </a:cubicBezTo>
                <a:cubicBezTo>
                  <a:pt x="196332" y="877040"/>
                  <a:pt x="0" y="680708"/>
                  <a:pt x="0" y="43852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8440" tIns="128440" rIns="128440" bIns="128440" numCol="1" spcCol="1270" anchor="ctr" anchorCtr="0">
            <a:noAutofit/>
          </a:bodyPr>
          <a:lstStyle/>
          <a:p>
            <a:pPr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71166" y="1152381"/>
            <a:ext cx="2716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/>
              <a:t>1-2</a:t>
            </a:r>
            <a:r>
              <a:rPr lang="zh-CN" altLang="en-US" sz="3600" dirty="0" smtClean="0"/>
              <a:t>自然段</a:t>
            </a:r>
            <a:endParaRPr lang="zh-CN" altLang="en-US" sz="3600" dirty="0"/>
          </a:p>
        </p:txBody>
      </p:sp>
      <p:sp>
        <p:nvSpPr>
          <p:cNvPr id="25" name="TextBox 24"/>
          <p:cNvSpPr txBox="1"/>
          <p:nvPr/>
        </p:nvSpPr>
        <p:spPr>
          <a:xfrm>
            <a:off x="271166" y="2101038"/>
            <a:ext cx="2716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200"/>
            </a:lvl1pPr>
          </a:lstStyle>
          <a:p>
            <a:pPr algn="ctr"/>
            <a:r>
              <a:rPr lang="en-US" altLang="zh-CN" sz="3600" dirty="0" smtClean="0"/>
              <a:t>3-5</a:t>
            </a:r>
            <a:r>
              <a:rPr lang="zh-CN" altLang="en-US" sz="3600" dirty="0" smtClean="0"/>
              <a:t>自然段</a:t>
            </a:r>
            <a:endParaRPr lang="zh-CN" altLang="en-US" sz="3600" dirty="0"/>
          </a:p>
        </p:txBody>
      </p:sp>
      <p:sp>
        <p:nvSpPr>
          <p:cNvPr id="28" name="TextBox 27"/>
          <p:cNvSpPr txBox="1"/>
          <p:nvPr/>
        </p:nvSpPr>
        <p:spPr>
          <a:xfrm>
            <a:off x="271166" y="3082129"/>
            <a:ext cx="2716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200"/>
            </a:lvl1pPr>
          </a:lstStyle>
          <a:p>
            <a:pPr algn="ctr"/>
            <a:r>
              <a:rPr lang="en-US" altLang="zh-CN" sz="3600" dirty="0" smtClean="0"/>
              <a:t>6</a:t>
            </a:r>
            <a:r>
              <a:rPr lang="zh-CN" altLang="en-US" sz="3600" dirty="0" smtClean="0"/>
              <a:t>自然段</a:t>
            </a:r>
            <a:endParaRPr lang="zh-CN" altLang="en-US" sz="36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08540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课文回顾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71166" y="3971800"/>
            <a:ext cx="2716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200"/>
            </a:lvl1pPr>
          </a:lstStyle>
          <a:p>
            <a:pPr algn="ctr"/>
            <a:r>
              <a:rPr lang="en-US" altLang="zh-CN" sz="3600" dirty="0" smtClean="0"/>
              <a:t>7-9</a:t>
            </a:r>
            <a:r>
              <a:rPr lang="zh-CN" altLang="en-US" sz="3600" dirty="0" smtClean="0"/>
              <a:t>自然段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33028" y="1517198"/>
            <a:ext cx="8896672" cy="2685336"/>
          </a:xfrm>
          <a:prstGeom prst="roundRect">
            <a:avLst>
              <a:gd name="adj" fmla="val 7626"/>
            </a:avLst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SzPct val="80000"/>
              <a:buFont typeface="黑体" panose="02010609060101010101" pitchFamily="49" charset="-122"/>
              <a:buChar char="★"/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清风一吹，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他们便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SzPct val="80000"/>
              <a:buFont typeface="黑体" panose="02010609060101010101" pitchFamily="49" charset="-122"/>
              <a:buChar char="★"/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蝴蝶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一来，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他们便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>
              <a:lnSpc>
                <a:spcPct val="150000"/>
              </a:lnSpc>
              <a:buClr>
                <a:schemeClr val="accent3">
                  <a:lumMod val="75000"/>
                </a:schemeClr>
              </a:buClr>
              <a:buSzPct val="80000"/>
              <a:buFont typeface="黑体" panose="02010609060101010101" pitchFamily="49" charset="-122"/>
              <a:buChar char="★"/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蜜蜂一来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他们便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399607" y="1724368"/>
            <a:ext cx="3835055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伸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伸懒腰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399608" y="2537266"/>
            <a:ext cx="4471788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跟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蝴蝶一起翩翩起舞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399608" y="3363262"/>
            <a:ext cx="4008196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奉上香甜的花粉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1475656" y="555526"/>
            <a:ext cx="6408712" cy="646331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 anchor="t">
            <a:spAutoFit/>
          </a:bodyPr>
          <a:lstStyle/>
          <a:p>
            <a:pPr indent="457200"/>
            <a:r>
              <a:rPr lang="zh-CN" altLang="en-US" sz="3600" b="1" spc="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雨一来</a:t>
            </a:r>
            <a:r>
              <a:rPr lang="zh-CN" altLang="en-US" sz="3600" b="1" spc="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，他们</a:t>
            </a:r>
            <a:r>
              <a:rPr lang="zh-CN" altLang="en-US" sz="3600" b="1" spc="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便放假了。</a:t>
            </a:r>
            <a:endParaRPr lang="zh-CN" altLang="en-US" sz="3600" b="1" spc="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480678" y="650939"/>
            <a:ext cx="493858" cy="474849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3" name="圆角矩形 12"/>
          <p:cNvSpPr/>
          <p:nvPr/>
        </p:nvSpPr>
        <p:spPr>
          <a:xfrm>
            <a:off x="4893385" y="636721"/>
            <a:ext cx="543244" cy="522334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ldLvl="0" animBg="1"/>
      <p:bldP spid="4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326784" y="864766"/>
            <a:ext cx="85869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朗读课文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6-9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然段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圈画出有新鲜感的词句并想象画面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）每位组员选择自己印象最深的一个画面，结合具体的语句，在小组内交流。 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（</a:t>
            </a:r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）组长汇总，选择其中的一个画面，结合具体的语句说说阅读体会，准备向全班汇报。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小组合作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5536" y="962174"/>
            <a:ext cx="8435570" cy="615553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请你说一说课文描写的花的学校是什么样的。</a:t>
            </a:r>
            <a:endParaRPr lang="en-US" altLang="zh-CN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539552" y="1606252"/>
            <a:ext cx="8064896" cy="3231654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当六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月的阵雨落下的时候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群一群的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花在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绿草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上（    ），</a:t>
            </a:r>
            <a:r>
              <a:rPr lang="en-US" altLang="zh-CN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。平时他们在（      ），雨一来，他们（    ），花孩子们穿着各色的衣裳，（       ），他们的家在（    ），他们（        ）地赶到那儿，对着妈妈（        ）。</a:t>
            </a:r>
            <a:endParaRPr lang="en-US" altLang="zh-CN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3596802" y="2120767"/>
            <a:ext cx="1059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跳舞</a:t>
            </a:r>
            <a:endParaRPr lang="zh-CN" altLang="en-US" sz="3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5554712" y="2133467"/>
            <a:ext cx="1059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狂欢</a:t>
            </a:r>
            <a:endParaRPr lang="zh-CN" altLang="en-US" sz="3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1835696" y="2637522"/>
            <a:ext cx="149752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做功课</a:t>
            </a:r>
            <a:endParaRPr lang="zh-CN" altLang="en-US" sz="3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7056311" y="2639769"/>
            <a:ext cx="1059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放假</a:t>
            </a:r>
            <a:endParaRPr lang="zh-CN" altLang="en-US" sz="3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6114138" y="3141891"/>
            <a:ext cx="193514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冲了出来</a:t>
            </a:r>
            <a:endParaRPr lang="zh-CN" altLang="en-US" sz="3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3114599" y="3655844"/>
            <a:ext cx="105990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天空</a:t>
            </a:r>
            <a:endParaRPr lang="zh-CN" altLang="en-US" sz="3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5304780" y="4209653"/>
            <a:ext cx="193514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扬起胳膊</a:t>
            </a:r>
            <a:endParaRPr lang="zh-CN" altLang="en-US" sz="3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6155672" y="3694484"/>
            <a:ext cx="193514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急急忙忙</a:t>
            </a:r>
            <a:endParaRPr lang="zh-CN" altLang="en-US" sz="3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34169"/>
            <a:ext cx="2268000" cy="692577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/>
      <p:bldP spid="9" grpId="0"/>
      <p:bldP spid="15" grpId="0"/>
      <p:bldP spid="16" grpId="0"/>
      <p:bldP spid="17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6148" y="1059582"/>
            <a:ext cx="7826292" cy="35680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课文以儿童的视角描绘了一群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的花孩子，通过丰富的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，把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之间的感情表现得自然深厚。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4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65076" y="183120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活泼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52743" y="184071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天真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70567" y="1831201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渴望自由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6290" y="256079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1600" y="328677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孩子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00758" y="328087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妈妈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7131" y="1779662"/>
            <a:ext cx="754053" cy="208903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花的学校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34248" y="1491630"/>
            <a:ext cx="311754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跳舞，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狂欢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4248" y="2886397"/>
            <a:ext cx="361874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冲了出来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2240" y="1923678"/>
            <a:ext cx="1991572" cy="1731243"/>
          </a:xfrm>
          <a:prstGeom prst="rect">
            <a:avLst/>
          </a:prstGeom>
          <a:noFill/>
        </p:spPr>
        <p:txBody>
          <a:bodyPr vert="horz" wrap="non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活泼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天真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渴望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842373" y="1594537"/>
            <a:ext cx="190646" cy="2479152"/>
          </a:xfrm>
          <a:prstGeom prst="leftBrace">
            <a:avLst/>
          </a:prstGeom>
          <a:ln w="25400"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27"/>
          <p:cNvSpPr txBox="1"/>
          <p:nvPr/>
        </p:nvSpPr>
        <p:spPr>
          <a:xfrm>
            <a:off x="2234248" y="3572239"/>
            <a:ext cx="407707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急急忙忙 扬起双臂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 rot="10800000">
            <a:off x="6612767" y="1613066"/>
            <a:ext cx="198568" cy="2462383"/>
          </a:xfrm>
          <a:prstGeom prst="leftBrace">
            <a:avLst/>
          </a:prstGeom>
          <a:ln w="25400"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34248" y="2177472"/>
            <a:ext cx="4858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上学、做功课、放假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 animBg="1"/>
      <p:bldP spid="7" grpId="0"/>
      <p:bldP spid="9" grpId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670868" y="1558872"/>
            <a:ext cx="8045450" cy="3393237"/>
          </a:xfrm>
          <a:prstGeom prst="rect">
            <a:avLst/>
          </a:prstGeom>
          <a:noFill/>
          <a:ln w="9525"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“舞”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用部首查字法应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查</a:t>
            </a:r>
            <a:r>
              <a:rPr lang="zh-CN" altLang="en-US" sz="36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部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，再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查</a:t>
            </a:r>
            <a:r>
              <a:rPr lang="en-US" altLang="zh-CN" sz="36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画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，第13画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6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晴晴用“舞”组了三个词语，你能把这三个词语补充完整吗？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手舞（   ）蹈　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眉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   ）色舞　　　　  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张（   ）舞（   ） 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40589" y="3753763"/>
            <a:ext cx="755015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99060" y="4286666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牙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10491" y="3757211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足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48888" y="4279300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爪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59060" y="1542933"/>
            <a:ext cx="60176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夕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2117750"/>
            <a:ext cx="603370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9173" y="2079650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竖折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0818" y="95366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一、填空。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5" grpId="0"/>
      <p:bldP spid="9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683568" y="798925"/>
            <a:ext cx="7920880" cy="3861057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62865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1.</a:t>
            </a:r>
            <a:r>
              <a:rPr lang="zh-CN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本文</a:t>
            </a:r>
            <a:r>
              <a:rPr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作者是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印度</a:t>
            </a:r>
            <a:r>
              <a:rPr lang="zh-CN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诗人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sz="3200" b="1" dirty="0" err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他出版过</a:t>
            </a:r>
            <a:r>
              <a:rPr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《</a:t>
            </a:r>
            <a:r>
              <a:rPr 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》《</a:t>
            </a:r>
            <a:r>
              <a:rPr 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》</a:t>
            </a:r>
            <a:r>
              <a:rPr sz="3200" b="1" dirty="0" err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等五十多部诗集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r>
              <a:rPr sz="3200" b="1" dirty="0" err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本文选自他的散文诗集</a:t>
            </a:r>
            <a:r>
              <a:rPr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《</a:t>
            </a:r>
            <a:r>
              <a:rPr 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</a:t>
            </a:r>
            <a:r>
              <a:rPr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》。</a:t>
            </a:r>
            <a:endParaRPr sz="32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62865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2.</a:t>
            </a:r>
            <a:r>
              <a:rPr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诗歌围绕“</a:t>
            </a:r>
            <a:r>
              <a:rPr 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________</a:t>
            </a:r>
            <a:r>
              <a:rPr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”，通过</a:t>
            </a:r>
            <a:r>
              <a:rPr 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_____________</a:t>
            </a:r>
            <a:r>
              <a:rPr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的对话</a:t>
            </a:r>
            <a:r>
              <a:rPr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，赞美了人类生活中最为宝贵的两样东西：</a:t>
            </a:r>
            <a:r>
              <a:rPr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童真和</a:t>
            </a:r>
            <a:r>
              <a:rPr 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sz="3200" b="1" dirty="0" err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整首诗散发着人性的光辉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63888" y="2392233"/>
            <a:ext cx="1993900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花的学校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95903" y="2946162"/>
            <a:ext cx="2524502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孩子和妈妈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221055" y="3482454"/>
            <a:ext cx="1231265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母爱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295007" y="771550"/>
            <a:ext cx="1993900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泰戈尔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325389" y="1315288"/>
            <a:ext cx="1993900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飞鸟集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52639" y="1312619"/>
            <a:ext cx="1993900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园丁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098380" y="1853342"/>
            <a:ext cx="1993900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新月集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19548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二、根据本课内容填空。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4113401" y="1680162"/>
            <a:ext cx="1426845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衣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裳 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506389" y="1653144"/>
            <a:ext cx="148796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荒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13834" y="1029283"/>
            <a:ext cx="163656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6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huānɡ</a:t>
            </a:r>
            <a:endParaRPr lang="en-US" sz="36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4237616" y="3120124"/>
            <a:ext cx="123246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罚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61479" y="2634093"/>
            <a:ext cx="101917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fá</a:t>
            </a:r>
            <a:endParaRPr lang="zh-CN" altLang="en-US" sz="36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1634138" y="3135996"/>
            <a:ext cx="123246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笛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221265" y="2617294"/>
            <a:ext cx="101917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dí</a:t>
            </a:r>
            <a:endParaRPr lang="zh-CN" altLang="en-US" sz="36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3080399" y="4407227"/>
            <a:ext cx="123246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97837" y="3852120"/>
            <a:ext cx="101917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jià</a:t>
            </a:r>
            <a:endParaRPr lang="zh-CN" altLang="en-US" sz="36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687324" y="4452845"/>
            <a:ext cx="509587" cy="59356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384024" y="1041880"/>
            <a:ext cx="145512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6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</a:t>
            </a:r>
            <a:r>
              <a:rPr lang="en-US" altLang="zh-CN" sz="3600" b="1" dirty="0" err="1" smtClean="0">
                <a:latin typeface="汉语拼音" panose="000B0604020202020204" charset="-122"/>
                <a:ea typeface="汉语拼音" panose="000B0604020202020204" charset="-122"/>
                <a:cs typeface="汉语拼音" panose="000B0604020202020204" pitchFamily="34" charset="0"/>
              </a:rPr>
              <a:t>ɑ</a:t>
            </a:r>
            <a:r>
              <a:rPr lang="en-US" sz="36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nɡ</a:t>
            </a:r>
            <a:endParaRPr lang="en-US" sz="36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7" name="对话气泡: 椭圆形 16"/>
          <p:cNvSpPr/>
          <p:nvPr/>
        </p:nvSpPr>
        <p:spPr>
          <a:xfrm>
            <a:off x="6042425" y="1207685"/>
            <a:ext cx="2240535" cy="602456"/>
          </a:xfrm>
          <a:prstGeom prst="wedgeEllipseCallout">
            <a:avLst>
              <a:gd name="adj1" fmla="val -52960"/>
              <a:gd name="adj2" fmla="val 65951"/>
            </a:avLst>
          </a:prstGeom>
          <a:solidFill>
            <a:schemeClr val="accent3">
              <a:lumMod val="20000"/>
              <a:lumOff val="80000"/>
            </a:schemeClr>
          </a:solidFill>
          <a:ln w="635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zh-CN" altLang="en-US" sz="3600" b="1" kern="0" dirty="0">
                <a:latin typeface="宋体" panose="02010600030101010101" pitchFamily="2" charset="-122"/>
                <a:ea typeface="宋体" panose="02010600030101010101" pitchFamily="2" charset="-122"/>
              </a:rPr>
              <a:t>后鼻音</a:t>
            </a:r>
            <a:endParaRPr lang="zh-CN" altLang="en-US" sz="3600" b="1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对话气泡: 椭圆形 16"/>
          <p:cNvSpPr/>
          <p:nvPr/>
        </p:nvSpPr>
        <p:spPr>
          <a:xfrm>
            <a:off x="5883110" y="2563655"/>
            <a:ext cx="2240535" cy="602456"/>
          </a:xfrm>
          <a:prstGeom prst="wedgeEllipseCallout">
            <a:avLst>
              <a:gd name="adj1" fmla="val -52960"/>
              <a:gd name="adj2" fmla="val 65951"/>
            </a:avLst>
          </a:prstGeom>
          <a:solidFill>
            <a:schemeClr val="accent3">
              <a:lumMod val="20000"/>
              <a:lumOff val="80000"/>
            </a:schemeClr>
          </a:solidFill>
          <a:ln w="635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第二声</a:t>
            </a:r>
            <a:endParaRPr lang="zh-CN" altLang="en-US" sz="3600" b="1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5775795" y="484385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23" name="文本框 15"/>
          <p:cNvSpPr txBox="1"/>
          <p:nvPr/>
        </p:nvSpPr>
        <p:spPr>
          <a:xfrm>
            <a:off x="827584" y="267494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384" grpId="0"/>
      <p:bldP spid="9" grpId="0"/>
      <p:bldP spid="20" grpId="0"/>
      <p:bldP spid="20" grpId="1"/>
      <p:bldP spid="30" grpId="0"/>
      <p:bldP spid="31" grpId="0"/>
      <p:bldP spid="31" grpId="1"/>
      <p:bldP spid="43" grpId="0"/>
      <p:bldP spid="44" grpId="0"/>
      <p:bldP spid="44" grpId="1"/>
      <p:bldP spid="32" grpId="0"/>
      <p:bldP spid="33" grpId="0"/>
      <p:bldP spid="33" grpId="1"/>
      <p:bldP spid="21" grpId="0" bldLvl="0" animBg="1"/>
      <p:bldP spid="34" grpId="0"/>
      <p:bldP spid="34" grpId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539551" y="470818"/>
            <a:ext cx="7911355" cy="1177245"/>
          </a:xfrm>
          <a:prstGeom prst="rect">
            <a:avLst/>
          </a:prstGeom>
          <a:noFill/>
          <a:ln w="9525">
            <a:noFill/>
            <a:prstDash val="dash"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想一想，在花儿学校里还会发生哪些有趣的事？</a:t>
            </a:r>
            <a:endParaRPr lang="zh-CN" altLang="en-US" sz="3600" b="1" dirty="0">
              <a:solidFill>
                <a:schemeClr val="tx2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552" y="1640944"/>
            <a:ext cx="8064896" cy="286232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示例：</a:t>
            </a:r>
            <a:r>
              <a:rPr 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花儿学校举办运动会，花孩子们都赶来参加。第一项比赛是扭腰大赛。比赛开始了，花孩子们奋力扭动着腰肢，花枝乱颤。半枝莲小朋友因为太过用力，自己的花瓣都掉了好几瓣呢！</a:t>
            </a:r>
            <a:endParaRPr 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539552" y="2409562"/>
            <a:ext cx="792088" cy="810260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81318" y="2452249"/>
            <a:ext cx="535855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</a:t>
            </a:r>
            <a:endParaRPr lang="zh-CN" altLang="en-US" sz="4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5536" y="446923"/>
            <a:ext cx="1974790" cy="559118"/>
            <a:chOff x="3752862" y="431959"/>
            <a:chExt cx="1974790" cy="559118"/>
          </a:xfrm>
        </p:grpSpPr>
        <p:grpSp>
          <p:nvGrpSpPr>
            <p:cNvPr id="13" name="组合 12"/>
            <p:cNvGrpSpPr/>
            <p:nvPr/>
          </p:nvGrpSpPr>
          <p:grpSpPr>
            <a:xfrm>
              <a:off x="3752862" y="526257"/>
              <a:ext cx="410581" cy="377666"/>
              <a:chOff x="631825" y="5181600"/>
              <a:chExt cx="1554163" cy="1552575"/>
            </a:xfrm>
          </p:grpSpPr>
          <p:sp>
            <p:nvSpPr>
              <p:cNvPr id="14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4162967" y="431959"/>
              <a:ext cx="1564685" cy="55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8" rIns="51435" bIns="25718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594313" y="1444446"/>
            <a:ext cx="4869151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雨一来，他们便放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48445" y="928581"/>
            <a:ext cx="732790" cy="6232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</a:t>
            </a:r>
            <a:r>
              <a:rPr lang="en-US" altLang="zh-CN" sz="3600" b="1" dirty="0" err="1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à</a:t>
            </a:r>
            <a:endParaRPr lang="en-US" altLang="zh-CN" sz="3600" b="1" dirty="0" err="1">
              <a:solidFill>
                <a:srgbClr val="FF0000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05938" y="3532678"/>
            <a:ext cx="5370318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你说的是真的，还是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假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457925" y="3021038"/>
            <a:ext cx="859851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sz="3600" b="1" dirty="0" err="1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</a:t>
            </a:r>
            <a:r>
              <a:rPr lang="en-US" altLang="zh-CN" sz="3600" b="1" dirty="0" err="1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ǎ</a:t>
            </a:r>
            <a:r>
              <a:rPr lang="en-US" altLang="zh-CN" sz="3600" b="1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</a:t>
            </a:r>
            <a:endParaRPr lang="en-US" sz="3600" b="1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293806" y="4161506"/>
            <a:ext cx="2582450" cy="62324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真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假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假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话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868144" y="2336383"/>
            <a:ext cx="2572277" cy="623248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假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、病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假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6" name="云形标注 55"/>
          <p:cNvSpPr/>
          <p:nvPr/>
        </p:nvSpPr>
        <p:spPr>
          <a:xfrm>
            <a:off x="2554707" y="-11746"/>
            <a:ext cx="3478197" cy="1152936"/>
          </a:xfrm>
          <a:prstGeom prst="cloudCallout">
            <a:avLst>
              <a:gd name="adj1" fmla="val -25838"/>
              <a:gd name="adj2" fmla="val 68536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根据字义来确定读音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59342" y="2067694"/>
            <a:ext cx="3798583" cy="1361911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表示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按照规定或经过批准暂时不工作或不学习的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时间。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763688" y="4258530"/>
            <a:ext cx="2046848" cy="500137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表示不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真实。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23" grpId="0"/>
      <p:bldP spid="32" grpId="0"/>
      <p:bldP spid="51" grpId="0"/>
      <p:bldP spid="52" grpId="0"/>
      <p:bldP spid="54" grpId="0" animBg="1"/>
      <p:bldP spid="55" grpId="0" animBg="1"/>
      <p:bldP spid="56" grpId="0" animBg="1"/>
      <p:bldP spid="53" grpId="0" animBg="1"/>
      <p:bldP spid="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87990"/>
            <a:ext cx="9180512" cy="5252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3387406" y="286909"/>
            <a:ext cx="456777" cy="456310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90" y="215028"/>
            <a:ext cx="2279385" cy="62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72729" y="699542"/>
            <a:ext cx="2501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蝴蝶飞来了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717179" y="1209212"/>
            <a:ext cx="1481695" cy="1182231"/>
            <a:chOff x="1860189" y="1823987"/>
            <a:chExt cx="1481878" cy="1182378"/>
          </a:xfrm>
        </p:grpSpPr>
        <p:pic>
          <p:nvPicPr>
            <p:cNvPr id="38914" name="Picture 2" descr="C:\Users\Administrator\Desktop\蝴蝶.jpg蝴蝶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1737" y="1823987"/>
              <a:ext cx="770330" cy="781146"/>
            </a:xfrm>
            <a:prstGeom prst="rect">
              <a:avLst/>
            </a:prstGeom>
            <a:noFill/>
          </p:spPr>
        </p:pic>
        <p:sp>
          <p:nvSpPr>
            <p:cNvPr id="57" name="矩形 48"/>
            <p:cNvSpPr>
              <a:spLocks noChangeArrowheads="1"/>
            </p:cNvSpPr>
            <p:nvPr/>
          </p:nvSpPr>
          <p:spPr bwMode="auto">
            <a:xfrm>
              <a:off x="1860189" y="2298391"/>
              <a:ext cx="1285351" cy="707974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荒野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779912" y="1265556"/>
            <a:ext cx="1529324" cy="1197891"/>
            <a:chOff x="1812298" y="1823987"/>
            <a:chExt cx="1529769" cy="1159751"/>
          </a:xfrm>
        </p:grpSpPr>
        <p:pic>
          <p:nvPicPr>
            <p:cNvPr id="89" name="Picture 2" descr="C:\Users\Administrator\Desktop\蝴蝶.jpg蝴蝶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1737" y="1823987"/>
              <a:ext cx="770330" cy="781146"/>
            </a:xfrm>
            <a:prstGeom prst="rect">
              <a:avLst/>
            </a:prstGeom>
            <a:noFill/>
          </p:spPr>
        </p:pic>
        <p:sp>
          <p:nvSpPr>
            <p:cNvPr id="90" name="矩形 48"/>
            <p:cNvSpPr>
              <a:spLocks noChangeArrowheads="1"/>
            </p:cNvSpPr>
            <p:nvPr/>
          </p:nvSpPr>
          <p:spPr bwMode="auto">
            <a:xfrm>
              <a:off x="1812298" y="2298391"/>
              <a:ext cx="1208521" cy="685347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跳舞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010357" y="2499554"/>
            <a:ext cx="1481695" cy="1182231"/>
            <a:chOff x="1860189" y="1823987"/>
            <a:chExt cx="1481878" cy="1182378"/>
          </a:xfrm>
        </p:grpSpPr>
        <p:pic>
          <p:nvPicPr>
            <p:cNvPr id="92" name="Picture 2" descr="C:\Users\Administrator\Desktop\蝴蝶.jpg蝴蝶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1737" y="1823987"/>
              <a:ext cx="770330" cy="781146"/>
            </a:xfrm>
            <a:prstGeom prst="rect">
              <a:avLst/>
            </a:prstGeom>
            <a:noFill/>
          </p:spPr>
        </p:pic>
        <p:sp>
          <p:nvSpPr>
            <p:cNvPr id="93" name="矩形 48"/>
            <p:cNvSpPr>
              <a:spLocks noChangeArrowheads="1"/>
            </p:cNvSpPr>
            <p:nvPr/>
          </p:nvSpPr>
          <p:spPr bwMode="auto">
            <a:xfrm>
              <a:off x="1860189" y="2298391"/>
              <a:ext cx="1306220" cy="707974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狂欢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448771" y="902502"/>
            <a:ext cx="1687182" cy="1211933"/>
            <a:chOff x="2075099" y="1829068"/>
            <a:chExt cx="1687390" cy="1212084"/>
          </a:xfrm>
        </p:grpSpPr>
        <p:pic>
          <p:nvPicPr>
            <p:cNvPr id="95" name="Picture 2" descr="C:\Users\Administrator\Desktop\蝴蝶.jpg蝴蝶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92159" y="1829068"/>
              <a:ext cx="770330" cy="781146"/>
            </a:xfrm>
            <a:prstGeom prst="rect">
              <a:avLst/>
            </a:prstGeom>
            <a:noFill/>
          </p:spPr>
        </p:pic>
        <p:sp>
          <p:nvSpPr>
            <p:cNvPr id="96" name="矩形 48"/>
            <p:cNvSpPr>
              <a:spLocks noChangeArrowheads="1"/>
            </p:cNvSpPr>
            <p:nvPr/>
          </p:nvSpPr>
          <p:spPr bwMode="auto">
            <a:xfrm>
              <a:off x="2075099" y="2333178"/>
              <a:ext cx="1435774" cy="707974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风笛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941354" y="2758524"/>
            <a:ext cx="1446135" cy="1182231"/>
            <a:chOff x="1895753" y="1823987"/>
            <a:chExt cx="1446314" cy="1182378"/>
          </a:xfrm>
        </p:grpSpPr>
        <p:pic>
          <p:nvPicPr>
            <p:cNvPr id="98" name="Picture 2" descr="C:\Users\Administrator\Desktop\蝴蝶.jpg蝴蝶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1737" y="1823987"/>
              <a:ext cx="770330" cy="781146"/>
            </a:xfrm>
            <a:prstGeom prst="rect">
              <a:avLst/>
            </a:prstGeom>
            <a:noFill/>
          </p:spPr>
        </p:pic>
        <p:sp>
          <p:nvSpPr>
            <p:cNvPr id="99" name="矩形 48"/>
            <p:cNvSpPr>
              <a:spLocks noChangeArrowheads="1"/>
            </p:cNvSpPr>
            <p:nvPr/>
          </p:nvSpPr>
          <p:spPr bwMode="auto">
            <a:xfrm>
              <a:off x="1895753" y="2298391"/>
              <a:ext cx="1257676" cy="707974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放假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601301" y="2758526"/>
            <a:ext cx="1844409" cy="821335"/>
            <a:chOff x="2147116" y="2234248"/>
            <a:chExt cx="1844636" cy="821436"/>
          </a:xfrm>
        </p:grpSpPr>
        <p:pic>
          <p:nvPicPr>
            <p:cNvPr id="85" name="Picture 2" descr="C:\Users\Administrator\Desktop\蝴蝶.jpg蝴蝶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21422" y="2234248"/>
              <a:ext cx="770330" cy="781146"/>
            </a:xfrm>
            <a:prstGeom prst="rect">
              <a:avLst/>
            </a:prstGeom>
            <a:noFill/>
          </p:spPr>
        </p:pic>
        <p:sp>
          <p:nvSpPr>
            <p:cNvPr id="100" name="矩形 48"/>
            <p:cNvSpPr>
              <a:spLocks noChangeArrowheads="1"/>
            </p:cNvSpPr>
            <p:nvPr/>
          </p:nvSpPr>
          <p:spPr bwMode="auto">
            <a:xfrm>
              <a:off x="2147116" y="2347711"/>
              <a:ext cx="1483050" cy="707973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衣裳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037910" y="3702715"/>
            <a:ext cx="1363860" cy="1217014"/>
            <a:chOff x="1978039" y="1823987"/>
            <a:chExt cx="1364028" cy="1217165"/>
          </a:xfrm>
        </p:grpSpPr>
        <p:pic>
          <p:nvPicPr>
            <p:cNvPr id="108" name="Picture 2" descr="C:\Users\Administrator\Desktop\蝴蝶.jpg蝴蝶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1737" y="1823987"/>
              <a:ext cx="770330" cy="781146"/>
            </a:xfrm>
            <a:prstGeom prst="rect">
              <a:avLst/>
            </a:prstGeom>
            <a:noFill/>
          </p:spPr>
        </p:pic>
        <p:sp>
          <p:nvSpPr>
            <p:cNvPr id="109" name="矩形 48"/>
            <p:cNvSpPr>
              <a:spLocks noChangeArrowheads="1"/>
            </p:cNvSpPr>
            <p:nvPr/>
          </p:nvSpPr>
          <p:spPr bwMode="auto">
            <a:xfrm>
              <a:off x="1978039" y="2333178"/>
              <a:ext cx="1364027" cy="707974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罚站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右箭头 8"/>
          <p:cNvSpPr/>
          <p:nvPr/>
        </p:nvSpPr>
        <p:spPr>
          <a:xfrm>
            <a:off x="6300470" y="4660265"/>
            <a:ext cx="863600" cy="483235"/>
          </a:xfrm>
          <a:prstGeom prst="rightArrow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13489"/>
            <a:ext cx="1204016" cy="473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4"/>
          <p:cNvSpPr txBox="1"/>
          <p:nvPr/>
        </p:nvSpPr>
        <p:spPr>
          <a:xfrm>
            <a:off x="1747129" y="1826553"/>
            <a:ext cx="5345151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朗读课文，说说课文描写了几个画面。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17525" y="943604"/>
            <a:ext cx="4064000" cy="4076418"/>
            <a:chOff x="2915816" y="843850"/>
            <a:chExt cx="4064000" cy="4076418"/>
          </a:xfrm>
        </p:grpSpPr>
        <p:pic>
          <p:nvPicPr>
            <p:cNvPr id="47" name="Picture 2" descr="F:\22秋\3语定稿课本\IMG_20220725_103510.jpg"/>
            <p:cNvPicPr>
              <a:picLocks noChangeAspect="1" noChangeArrowheads="1"/>
            </p:cNvPicPr>
            <p:nvPr/>
          </p:nvPicPr>
          <p:blipFill rotWithShape="1">
            <a:blip r:embed="rId1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33" t="20699" r="6401" b="12509"/>
            <a:stretch>
              <a:fillRect/>
            </a:stretch>
          </p:blipFill>
          <p:spPr bwMode="auto">
            <a:xfrm>
              <a:off x="2915816" y="843850"/>
              <a:ext cx="4064000" cy="4076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8" name="组合 47"/>
            <p:cNvGrpSpPr/>
            <p:nvPr/>
          </p:nvGrpSpPr>
          <p:grpSpPr>
            <a:xfrm>
              <a:off x="3156319" y="855315"/>
              <a:ext cx="380161" cy="3779963"/>
              <a:chOff x="2405380" y="910786"/>
              <a:chExt cx="380161" cy="3779963"/>
            </a:xfrm>
          </p:grpSpPr>
          <p:sp>
            <p:nvSpPr>
              <p:cNvPr id="49" name="文本框 7"/>
              <p:cNvSpPr txBox="1"/>
              <p:nvPr/>
            </p:nvSpPr>
            <p:spPr>
              <a:xfrm>
                <a:off x="2405380" y="2530716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⑤</a:t>
                </a:r>
                <a:endParaRPr lang="zh-CN" altLang="en-US"/>
              </a:p>
            </p:txBody>
          </p:sp>
          <p:sp>
            <p:nvSpPr>
              <p:cNvPr id="50" name="文本框 10"/>
              <p:cNvSpPr txBox="1"/>
              <p:nvPr/>
            </p:nvSpPr>
            <p:spPr>
              <a:xfrm>
                <a:off x="2423795" y="3444425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⑦</a:t>
                </a:r>
                <a:endParaRPr lang="zh-CN" altLang="en-US" dirty="0"/>
              </a:p>
            </p:txBody>
          </p:sp>
          <p:sp>
            <p:nvSpPr>
              <p:cNvPr id="51" name="文本框 11"/>
              <p:cNvSpPr txBox="1"/>
              <p:nvPr/>
            </p:nvSpPr>
            <p:spPr>
              <a:xfrm>
                <a:off x="2424861" y="3915156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⑧</a:t>
                </a:r>
                <a:endParaRPr lang="zh-CN" altLang="en-US" dirty="0"/>
              </a:p>
            </p:txBody>
          </p:sp>
          <p:sp>
            <p:nvSpPr>
              <p:cNvPr id="52" name="文本框 12"/>
              <p:cNvSpPr txBox="1"/>
              <p:nvPr/>
            </p:nvSpPr>
            <p:spPr>
              <a:xfrm>
                <a:off x="2423795" y="4384044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⑨</a:t>
                </a:r>
                <a:endParaRPr lang="zh-CN" altLang="en-US" dirty="0"/>
              </a:p>
            </p:txBody>
          </p:sp>
          <p:sp>
            <p:nvSpPr>
              <p:cNvPr id="53" name="文本框 24"/>
              <p:cNvSpPr txBox="1"/>
              <p:nvPr/>
            </p:nvSpPr>
            <p:spPr>
              <a:xfrm>
                <a:off x="2423795" y="2076273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④</a:t>
                </a:r>
                <a:endParaRPr lang="zh-CN" altLang="en-US" dirty="0"/>
              </a:p>
            </p:txBody>
          </p:sp>
          <p:sp>
            <p:nvSpPr>
              <p:cNvPr id="54" name="文本框 25"/>
              <p:cNvSpPr txBox="1"/>
              <p:nvPr/>
            </p:nvSpPr>
            <p:spPr>
              <a:xfrm>
                <a:off x="2405380" y="2754236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⑥</a:t>
                </a:r>
                <a:endParaRPr lang="zh-CN" altLang="en-US" dirty="0"/>
              </a:p>
            </p:txBody>
          </p:sp>
          <p:sp>
            <p:nvSpPr>
              <p:cNvPr id="55" name="文本框 26"/>
              <p:cNvSpPr txBox="1"/>
              <p:nvPr/>
            </p:nvSpPr>
            <p:spPr>
              <a:xfrm>
                <a:off x="2423795" y="910786"/>
                <a:ext cx="323850" cy="3067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</a:rPr>
                  <a:t>①</a:t>
                </a:r>
                <a:endParaRPr lang="zh-CN" altLang="en-US" dirty="0">
                  <a:solidFill>
                    <a:srgbClr val="FF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6" name="文本框 27"/>
              <p:cNvSpPr txBox="1"/>
              <p:nvPr/>
            </p:nvSpPr>
            <p:spPr>
              <a:xfrm>
                <a:off x="2423795" y="1365348"/>
                <a:ext cx="360680" cy="30670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  <a:sym typeface="+mn-ea"/>
                  </a:rPr>
                  <a:t>②</a:t>
                </a:r>
                <a:endParaRPr lang="zh-CN" altLang="en-US" dirty="0"/>
              </a:p>
            </p:txBody>
          </p:sp>
          <p:sp>
            <p:nvSpPr>
              <p:cNvPr id="57" name="文本框 28"/>
              <p:cNvSpPr txBox="1"/>
              <p:nvPr/>
            </p:nvSpPr>
            <p:spPr>
              <a:xfrm>
                <a:off x="2423795" y="1821815"/>
                <a:ext cx="241935" cy="3067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dirty="0">
                    <a:solidFill>
                      <a:srgbClr val="FF0000"/>
                    </a:solidFill>
                    <a:latin typeface="Calibri" panose="020F0502020204030204" pitchFamily="34" charset="0"/>
                    <a:sym typeface="+mn-ea"/>
                  </a:rPr>
                  <a:t>③</a:t>
                </a:r>
                <a:endParaRPr lang="zh-CN" altLang="en-US" dirty="0"/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764192" y="1247146"/>
            <a:ext cx="6336705" cy="73723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5797" y="968524"/>
            <a:ext cx="3883720" cy="953284"/>
          </a:xfrm>
          <a:prstGeom prst="rect">
            <a:avLst/>
          </a:prstGeom>
          <a:noFill/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613751" y="1941756"/>
            <a:ext cx="3895193" cy="865684"/>
          </a:xfrm>
          <a:prstGeom prst="rect">
            <a:avLst/>
          </a:prstGeom>
          <a:noFill/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92682" y="2831093"/>
            <a:ext cx="3906186" cy="69497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4788528" y="1328450"/>
            <a:ext cx="4139952" cy="523220"/>
          </a:xfrm>
          <a:prstGeom prst="rect">
            <a:avLst/>
          </a:prstGeom>
          <a:noFill/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花儿在绿草上跳舞，狂欢。</a:t>
            </a:r>
            <a:endParaRPr lang="zh-CN" altLang="en-US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4788528" y="2161929"/>
            <a:ext cx="4139952" cy="523220"/>
          </a:xfrm>
          <a:prstGeom prst="rect">
            <a:avLst/>
          </a:prstGeom>
          <a:noFill/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花朵上学、做功课、放假。</a:t>
            </a:r>
            <a:endParaRPr lang="zh-CN" altLang="en-US" sz="2800" dirty="0"/>
          </a:p>
        </p:txBody>
      </p:sp>
      <p:sp>
        <p:nvSpPr>
          <p:cNvPr id="40" name="TextBox 39"/>
          <p:cNvSpPr txBox="1"/>
          <p:nvPr/>
        </p:nvSpPr>
        <p:spPr>
          <a:xfrm>
            <a:off x="4788528" y="3003959"/>
            <a:ext cx="4139952" cy="52322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花孩子们在雨中冲了出来。</a:t>
            </a:r>
            <a:endParaRPr lang="zh-CN" altLang="en-US" sz="2800" dirty="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42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32"/>
            <a:ext cx="450000" cy="55975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586936" y="3546088"/>
            <a:ext cx="3906186" cy="135430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4797844" y="4022524"/>
            <a:ext cx="3944428" cy="58477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花孩子们急着找妈妈。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4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3608" y="2427734"/>
            <a:ext cx="6942137" cy="1790700"/>
            <a:chOff x="1043608" y="2427734"/>
            <a:chExt cx="6942137" cy="1790700"/>
          </a:xfrm>
        </p:grpSpPr>
        <p:grpSp>
          <p:nvGrpSpPr>
            <p:cNvPr id="3" name="组合 2"/>
            <p:cNvGrpSpPr/>
            <p:nvPr/>
          </p:nvGrpSpPr>
          <p:grpSpPr>
            <a:xfrm>
              <a:off x="1043608" y="2427734"/>
              <a:ext cx="6942137" cy="1790700"/>
              <a:chOff x="1043608" y="2427734"/>
              <a:chExt cx="6942137" cy="1790700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3608" y="2427734"/>
                <a:ext cx="6942137" cy="1790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7324" y="4011910"/>
                <a:ext cx="190500" cy="123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7906" y="2934277"/>
              <a:ext cx="273240" cy="3057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719572" y="1011381"/>
            <a:ext cx="788487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自由朗读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课文第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、第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，圈画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出让你觉得有新鲜感的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词句。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051720" y="2454416"/>
            <a:ext cx="582647" cy="38887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551213" y="2896077"/>
            <a:ext cx="582647" cy="38887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1259632" y="4155926"/>
            <a:ext cx="2304256" cy="0"/>
          </a:xfrm>
          <a:prstGeom prst="line">
            <a:avLst/>
          </a:prstGeom>
          <a:ln w="444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847739" y="3284953"/>
            <a:ext cx="900100" cy="1"/>
          </a:xfrm>
          <a:prstGeom prst="line">
            <a:avLst/>
          </a:prstGeom>
          <a:ln w="444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104414" y="3284954"/>
            <a:ext cx="1029446" cy="3036"/>
          </a:xfrm>
          <a:prstGeom prst="line">
            <a:avLst/>
          </a:prstGeom>
          <a:ln w="444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386987" y="3328810"/>
            <a:ext cx="442750" cy="4356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endParaRPr lang="zh-CN" altLang="en-US" sz="1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86987" y="2427734"/>
            <a:ext cx="442750" cy="4356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lang="zh-CN" altLang="en-US" sz="1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5" name="图片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176" y="2972268"/>
            <a:ext cx="464928" cy="4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云形标注 43"/>
          <p:cNvSpPr/>
          <p:nvPr/>
        </p:nvSpPr>
        <p:spPr>
          <a:xfrm>
            <a:off x="2091695" y="1203598"/>
            <a:ext cx="7160825" cy="1223690"/>
          </a:xfrm>
          <a:prstGeom prst="cloudCallout">
            <a:avLst>
              <a:gd name="adj1" fmla="val -20344"/>
              <a:gd name="adj2" fmla="val 60466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写出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了东风吹过荒野和竹林时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云形标注 44"/>
          <p:cNvSpPr/>
          <p:nvPr/>
        </p:nvSpPr>
        <p:spPr>
          <a:xfrm>
            <a:off x="3099807" y="3651870"/>
            <a:ext cx="7160825" cy="1791605"/>
          </a:xfrm>
          <a:prstGeom prst="cloudCallout">
            <a:avLst>
              <a:gd name="adj1" fmla="val -36455"/>
              <a:gd name="adj2" fmla="val -46709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写出了花儿的喜悦和无拘无束的自由。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9" grpId="0"/>
      <p:bldP spid="30" grpId="0"/>
      <p:bldP spid="44" grpId="0" animBg="1"/>
      <p:bldP spid="44" grpId="1" animBg="1"/>
      <p:bldP spid="45" grpId="0" animBg="1"/>
      <p:bldP spid="4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7320" y="2859782"/>
            <a:ext cx="7925812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于是，一群一群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的花</a:t>
            </a:r>
            <a:r>
              <a:rPr lang="en-US" altLang="zh-CN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无人知道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的地方</a:t>
            </a:r>
            <a:r>
              <a:rPr lang="en-US" altLang="zh-CN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solidFill>
                  <a:schemeClr val="tx1"/>
                </a:solidFill>
                <a:uFill>
                  <a:solidFill>
                    <a:srgbClr val="00B05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突然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跑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出来</a:t>
            </a:r>
            <a:r>
              <a:rPr lang="en-US" altLang="zh-CN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在绿草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跳舞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狂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6"/>
          <p:cNvSpPr txBox="1"/>
          <p:nvPr/>
        </p:nvSpPr>
        <p:spPr>
          <a:xfrm>
            <a:off x="539552" y="987574"/>
            <a:ext cx="7836172" cy="1754326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 anchor="t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当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雷云在天上轰响，六月的阵雨落下的时候，湿润的东风走过荒野，在竹林中吹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风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笛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412755" y="267494"/>
            <a:ext cx="3799205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边读边想象画面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3436" y="2257584"/>
            <a:ext cx="8453060" cy="1754326"/>
          </a:xfrm>
          <a:prstGeom prst="rect">
            <a:avLst/>
          </a:prstGeom>
          <a:ln>
            <a:noFill/>
            <a:prstDash val="sysDash"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王—(狂) (疯狂)   青—(　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)　　　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辟—(　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)　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多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—(　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)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97970" y="2427734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猜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4180" y="242773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猜想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48396" y="3234263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97434" y="3228883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手臂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72570" y="3234263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够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2688" y="3208863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能够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4152" y="1057989"/>
            <a:ext cx="8090296" cy="1200329"/>
          </a:xfrm>
          <a:prstGeom prst="rect">
            <a:avLst/>
          </a:prstGeom>
          <a:ln>
            <a:noFill/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一、照样子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加一加，变成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本课所学生字并组词。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67005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86493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71216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621223" y="1148820"/>
            <a:ext cx="8127241" cy="2950038"/>
          </a:xfrm>
          <a:prstGeom prst="rect">
            <a:avLst/>
          </a:prstGeom>
          <a:noFill/>
          <a:ln w="9525">
            <a:noFill/>
            <a:prstDash val="dash"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“假”有两个读音，在“假期”里读(　　　)，在“真假”里读(　　　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)。我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能用“假”的这两个读音再分别组一个词：(　　　)、(　　　)。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06215" y="3429857"/>
            <a:ext cx="1177856" cy="6232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放假</a:t>
            </a:r>
            <a:endParaRPr lang="en-US" altLang="zh-CN" sz="36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28716" y="3439694"/>
            <a:ext cx="1214844" cy="6232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假如</a:t>
            </a:r>
            <a:endParaRPr lang="zh-CN" altLang="en-US" sz="36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483518"/>
            <a:ext cx="2964273" cy="710387"/>
          </a:xfrm>
          <a:prstGeom prst="rect">
            <a:avLst/>
          </a:prstGeom>
          <a:ln>
            <a:noFill/>
            <a:prstDash val="sysDash"/>
          </a:ln>
        </p:spPr>
        <p:txBody>
          <a:bodyPr wrap="none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二、填一填。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4601" y="2008386"/>
            <a:ext cx="732790" cy="6232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ji</a:t>
            </a:r>
            <a:r>
              <a:rPr lang="en-US" altLang="zh-CN" sz="3600" b="1" dirty="0" err="1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à</a:t>
            </a:r>
            <a:endParaRPr lang="en-US" altLang="zh-CN" sz="3600" b="1" dirty="0" err="1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5780" y="1987178"/>
            <a:ext cx="732790" cy="6232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ji</a:t>
            </a:r>
            <a:r>
              <a:rPr lang="en-US" altLang="zh-CN" sz="36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ǎ</a:t>
            </a:r>
            <a:endParaRPr lang="en-US" altLang="zh-CN" sz="3600" b="1" dirty="0">
              <a:solidFill>
                <a:srgbClr val="FF0000"/>
              </a:solidFill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DOC_GUID" val="{6465ca40-48f9-497c-a106-8f5b5eecaf17}"/>
  <p:tag name="KSO_WPP_MARK_KEY" val="8f7acd6a-7749-4ac3-8c43-af06db929cc1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1795</Words>
  <Application>WPS 演示</Application>
  <PresentationFormat>全屏显示(16:9)</PresentationFormat>
  <Paragraphs>322</Paragraphs>
  <Slides>20</Slides>
  <Notes>13</Notes>
  <HiddenSlides>2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黑体</vt:lpstr>
      <vt:lpstr>Times New Roman</vt:lpstr>
      <vt:lpstr>Kaiti SC</vt:lpstr>
      <vt:lpstr>微软雅黑</vt:lpstr>
      <vt:lpstr>Calibri</vt:lpstr>
      <vt:lpstr>楷体</vt:lpstr>
      <vt:lpstr>汉语拼音</vt:lpstr>
      <vt:lpstr>汉语拼音</vt:lpstr>
      <vt:lpstr>Impact</vt:lpstr>
      <vt:lpstr>Arial Unicode MS</vt:lpstr>
      <vt:lpstr>Songti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243</cp:revision>
  <dcterms:created xsi:type="dcterms:W3CDTF">2017-03-17T02:28:00Z</dcterms:created>
  <dcterms:modified xsi:type="dcterms:W3CDTF">2022-11-29T08:04:12Z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7968A5BB35ED4EF8919D17AE87B81620</vt:lpwstr>
  </property>
</Properties>
</file>