
<file path=[Content_Types].xml><?xml version="1.0" encoding="utf-8"?>
<Types xmlns="http://schemas.openxmlformats.org/package/2006/content-types">
  <Default Extension="png" ContentType="image/png"/>
  <Default Extension="gif" ContentType="image/gif"/>
  <Default Extension="emf" ContentType="image/x-emf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5" r:id="rId3"/>
  </p:sldMasterIdLst>
  <p:notesMasterIdLst>
    <p:notesMasterId r:id="rId5"/>
  </p:notesMasterIdLst>
  <p:handoutMasterIdLst>
    <p:handoutMasterId r:id="rId34"/>
  </p:handoutMasterIdLst>
  <p:sldIdLst>
    <p:sldId id="523" r:id="rId4"/>
    <p:sldId id="1351" r:id="rId6"/>
    <p:sldId id="1638" r:id="rId7"/>
    <p:sldId id="1423" r:id="rId8"/>
    <p:sldId id="1602" r:id="rId9"/>
    <p:sldId id="1640" r:id="rId10"/>
    <p:sldId id="1542" r:id="rId11"/>
    <p:sldId id="1639" r:id="rId12"/>
    <p:sldId id="1642" r:id="rId13"/>
    <p:sldId id="1462" r:id="rId14"/>
    <p:sldId id="1603" r:id="rId15"/>
    <p:sldId id="1641" r:id="rId16"/>
    <p:sldId id="1585" r:id="rId17"/>
    <p:sldId id="1606" r:id="rId18"/>
    <p:sldId id="1613" r:id="rId19"/>
    <p:sldId id="1541" r:id="rId20"/>
    <p:sldId id="1643" r:id="rId21"/>
    <p:sldId id="1489" r:id="rId22"/>
    <p:sldId id="1503" r:id="rId23"/>
    <p:sldId id="1507" r:id="rId24"/>
    <p:sldId id="1459" r:id="rId25"/>
    <p:sldId id="1382" r:id="rId26"/>
    <p:sldId id="1646" r:id="rId27"/>
    <p:sldId id="1645" r:id="rId28"/>
    <p:sldId id="1528" r:id="rId29"/>
    <p:sldId id="1024" r:id="rId30"/>
    <p:sldId id="1321" r:id="rId31"/>
    <p:sldId id="1383" r:id="rId32"/>
    <p:sldId id="1588" r:id="rId33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9"/>
    </p:embeddedFont>
    <p:embeddedFont>
      <p:font typeface="楷体" panose="02010609060101010101" pitchFamily="49" charset="-122"/>
      <p:regular r:id="rId40"/>
    </p:embeddedFont>
    <p:embeddedFont>
      <p:font typeface="微软雅黑" panose="020B0503020204020204" charset="-122"/>
      <p:regular r:id="rId41"/>
    </p:embeddedFont>
    <p:embeddedFont>
      <p:font typeface="Calibri" panose="020F0502020204030204" pitchFamily="34" charset="0"/>
      <p:regular r:id="rId42"/>
      <p:bold r:id="rId43"/>
      <p:italic r:id="rId44"/>
      <p:boldItalic r:id="rId45"/>
    </p:embeddedFont>
    <p:embeddedFont>
      <p:font typeface="汉语拼音" panose="000B0604020202020204" pitchFamily="34" charset="0"/>
      <p:regular r:id="rId46"/>
    </p:embeddedFont>
    <p:embeddedFont>
      <p:font typeface="方正姚体" panose="02010601030101010101" pitchFamily="2" charset="-122"/>
      <p:regular r:id="rId47"/>
    </p:embeddedFont>
    <p:embeddedFont>
      <p:font typeface="Impact" panose="020B0806030902050204" charset="0"/>
      <p:regular r:id="rId48"/>
    </p:embeddedFont>
    <p:embeddedFont>
      <p:font typeface="楷体_GB2312" panose="02010609030101010101" charset="-122"/>
      <p:regular r:id="rId49"/>
    </p:embeddedFont>
  </p:embeddedFontLst>
  <p:custDataLst>
    <p:tags r:id="rId50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993300"/>
    <a:srgbClr val="800000"/>
    <a:srgbClr val="FF6600"/>
    <a:srgbClr val="E3E7EF"/>
    <a:srgbClr val="FF0000"/>
    <a:srgbClr val="0000FF"/>
    <a:srgbClr val="0066FF"/>
    <a:srgbClr val="A38302"/>
    <a:srgbClr val="FEFC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50" autoAdjust="0"/>
    <p:restoredTop sz="98394" autoAdjust="0"/>
  </p:normalViewPr>
  <p:slideViewPr>
    <p:cSldViewPr>
      <p:cViewPr varScale="1">
        <p:scale>
          <a:sx n="114" d="100"/>
          <a:sy n="114" d="100"/>
        </p:scale>
        <p:origin x="-102" y="-102"/>
      </p:cViewPr>
      <p:guideLst>
        <p:guide orient="horz" pos="3110"/>
        <p:guide pos="576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2893"/>
        <p:guide pos="223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0" Type="http://schemas.openxmlformats.org/officeDocument/2006/relationships/tags" Target="tags/tag1.xml"/><Relationship Id="rId5" Type="http://schemas.openxmlformats.org/officeDocument/2006/relationships/notesMaster" Target="notesMasters/notesMaster1.xml"/><Relationship Id="rId49" Type="http://schemas.openxmlformats.org/officeDocument/2006/relationships/font" Target="fonts/font11.fntdata"/><Relationship Id="rId48" Type="http://schemas.openxmlformats.org/officeDocument/2006/relationships/font" Target="fonts/font10.fntdata"/><Relationship Id="rId47" Type="http://schemas.openxmlformats.org/officeDocument/2006/relationships/font" Target="fonts/font9.fntdata"/><Relationship Id="rId46" Type="http://schemas.openxmlformats.org/officeDocument/2006/relationships/font" Target="fonts/font8.fntdata"/><Relationship Id="rId45" Type="http://schemas.openxmlformats.org/officeDocument/2006/relationships/font" Target="fonts/font7.fntdata"/><Relationship Id="rId44" Type="http://schemas.openxmlformats.org/officeDocument/2006/relationships/font" Target="fonts/font6.fntdata"/><Relationship Id="rId43" Type="http://schemas.openxmlformats.org/officeDocument/2006/relationships/font" Target="fonts/font5.fntdata"/><Relationship Id="rId42" Type="http://schemas.openxmlformats.org/officeDocument/2006/relationships/font" Target="fonts/font4.fntdata"/><Relationship Id="rId41" Type="http://schemas.openxmlformats.org/officeDocument/2006/relationships/font" Target="fonts/font3.fntdata"/><Relationship Id="rId40" Type="http://schemas.openxmlformats.org/officeDocument/2006/relationships/font" Target="fonts/font2.fntdata"/><Relationship Id="rId4" Type="http://schemas.openxmlformats.org/officeDocument/2006/relationships/slide" Target="slides/slide1.xml"/><Relationship Id="rId39" Type="http://schemas.openxmlformats.org/officeDocument/2006/relationships/font" Target="fonts/font1.fntdata"/><Relationship Id="rId38" Type="http://schemas.openxmlformats.org/officeDocument/2006/relationships/commentAuthors" Target="commentAuthors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47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</p:spPr>
        <p:txBody>
          <a:bodyPr/>
          <a:lstStyle>
            <a:lvl1pPr>
              <a:defRPr/>
            </a:lvl1pPr>
          </a:lstStyle>
          <a:p>
            <a:fld id="{D8428C51-E8AC-4FFC-99B3-9D30A763D9D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>
            <a:lvl1pPr>
              <a:defRPr/>
            </a:lvl1pPr>
          </a:lstStyle>
          <a:p>
            <a:fld id="{CCB31B6A-148B-4EB1-9FBB-93095E21DAB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>
          <a:xfrm>
            <a:off x="428625" y="5006579"/>
            <a:ext cx="2133600" cy="273844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82FAB2D-3A5E-4FD9-8DC6-5300C7809E47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43250" y="5006579"/>
            <a:ext cx="2895600" cy="273844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72250" y="5006579"/>
            <a:ext cx="2133600" cy="273844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39AB62F-D8A4-497D-B803-74D4CDE4866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 spd="med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2.png"/><Relationship Id="rId7" Type="http://schemas.openxmlformats.org/officeDocument/2006/relationships/image" Target="../media/image1.png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10.xml"/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7" t="27169"/>
          <a:stretch>
            <a:fillRect/>
          </a:stretch>
        </p:blipFill>
        <p:spPr bwMode="auto">
          <a:xfrm>
            <a:off x="0" y="0"/>
            <a:ext cx="9144000" cy="5155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23477"/>
            <a:ext cx="1132008" cy="4449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94554"/>
            <a:ext cx="1060000" cy="416647"/>
          </a:xfrm>
          <a:prstGeom prst="rect">
            <a:avLst/>
          </a:prstGeom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373" b="6622"/>
          <a:stretch>
            <a:fillRect/>
          </a:stretch>
        </p:blipFill>
        <p:spPr bwMode="auto">
          <a:xfrm>
            <a:off x="7264499" y="3316213"/>
            <a:ext cx="1858491" cy="181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6.png"/><Relationship Id="rId1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emf"/><Relationship Id="rId3" Type="http://schemas.openxmlformats.org/officeDocument/2006/relationships/image" Target="../media/image20.GIF"/><Relationship Id="rId2" Type="http://schemas.openxmlformats.org/officeDocument/2006/relationships/slide" Target="slide12.xml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" Target="slide11.xml"/><Relationship Id="rId1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2.png"/><Relationship Id="rId3" Type="http://schemas.openxmlformats.org/officeDocument/2006/relationships/image" Target="../media/image21.emf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1" Type="http://schemas.openxmlformats.org/officeDocument/2006/relationships/slide" Target="slide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9.png"/><Relationship Id="rId1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image" Target="../media/image22.png"/><Relationship Id="rId5" Type="http://schemas.openxmlformats.org/officeDocument/2006/relationships/image" Target="../media/image21.emf"/><Relationship Id="rId4" Type="http://schemas.openxmlformats.org/officeDocument/2006/relationships/image" Target="../media/image20.GIF"/><Relationship Id="rId3" Type="http://schemas.openxmlformats.org/officeDocument/2006/relationships/slide" Target="slide18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" Target="slide17.xml"/><Relationship Id="rId1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1" Type="http://schemas.openxmlformats.org/officeDocument/2006/relationships/image" Target="../media/image3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image38.wdp"/><Relationship Id="rId1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40.png"/><Relationship Id="rId1" Type="http://schemas.openxmlformats.org/officeDocument/2006/relationships/image" Target="../media/image39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42.png"/><Relationship Id="rId1" Type="http://schemas.openxmlformats.org/officeDocument/2006/relationships/image" Target="../media/image41.emf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5.png"/><Relationship Id="rId2" Type="http://schemas.openxmlformats.org/officeDocument/2006/relationships/image" Target="../media/image44.emf"/><Relationship Id="rId1" Type="http://schemas.openxmlformats.org/officeDocument/2006/relationships/image" Target="../media/image4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1" Type="http://schemas.openxmlformats.org/officeDocument/2006/relationships/image" Target="../media/image35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6.png"/><Relationship Id="rId1" Type="http://schemas.openxmlformats.org/officeDocument/2006/relationships/image" Target="../media/image3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png"/><Relationship Id="rId4" Type="http://schemas.openxmlformats.org/officeDocument/2006/relationships/hyperlink" Target="&#36164;&#26009;&#38142;&#25509;/&#35270;&#39057;/&#35838;&#25991;&#26391;&#35835;%20%20&#19977;&#19978;-3-&#19981;&#25026;&#23601;&#35201;&#38382;.mp4" TargetMode="External"/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6.png"/><Relationship Id="rId3" Type="http://schemas.openxmlformats.org/officeDocument/2006/relationships/image" Target="../media/image15.emf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image" Target="../media/image8.png"/><Relationship Id="rId2" Type="http://schemas.microsoft.com/office/2007/relationships/hdphoto" Target="../media/image18.wdp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4" name="TextBox 48"/>
          <p:cNvSpPr txBox="1"/>
          <p:nvPr/>
        </p:nvSpPr>
        <p:spPr>
          <a:xfrm>
            <a:off x="2555776" y="2483481"/>
            <a:ext cx="5688632" cy="1107996"/>
          </a:xfrm>
          <a:prstGeom prst="rect">
            <a:avLst/>
          </a:prstGeom>
          <a:solidFill>
            <a:srgbClr val="FFFFFF">
              <a:alpha val="70000"/>
            </a:srgbClr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600" b="1">
                <a:latin typeface="宋体" panose="02010600030101010101" pitchFamily="2" charset="-122"/>
                <a:ea typeface="宋体" panose="02010600030101010101" pitchFamily="2" charset="-122"/>
              </a:defRPr>
            </a:lvl1pPr>
          </a:lstStyle>
          <a:p>
            <a:r>
              <a:rPr lang="zh-CN" altLang="en-US" dirty="0" smtClean="0"/>
              <a:t>   不</a:t>
            </a:r>
            <a:r>
              <a:rPr lang="zh-CN" altLang="en-US" dirty="0"/>
              <a:t>懂就要问</a:t>
            </a:r>
            <a:r>
              <a:rPr lang="zh-CN" altLang="zh-CN" dirty="0"/>
              <a:t> </a:t>
            </a:r>
            <a:endParaRPr lang="zh-CN" altLang="zh-CN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499742"/>
            <a:ext cx="1095046" cy="1086813"/>
          </a:xfrm>
          <a:prstGeom prst="rect">
            <a:avLst/>
          </a:prstGeom>
        </p:spPr>
      </p:pic>
      <p:sp>
        <p:nvSpPr>
          <p:cNvPr id="10" name="文本框 6"/>
          <p:cNvSpPr txBox="1"/>
          <p:nvPr/>
        </p:nvSpPr>
        <p:spPr>
          <a:xfrm>
            <a:off x="2817002" y="2492191"/>
            <a:ext cx="5725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1" lang="en-US" altLang="zh-CN" sz="6000" b="1" dirty="0" smtClean="0">
                <a:solidFill>
                  <a:srgbClr val="92D05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endParaRPr kumimoji="1" lang="zh-CN" altLang="en-US" sz="6600" b="1" dirty="0">
              <a:solidFill>
                <a:srgbClr val="92D05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91880" y="2355726"/>
            <a:ext cx="4427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*</a:t>
            </a:r>
            <a:endParaRPr lang="zh-CN" altLang="en-US" sz="40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123477"/>
            <a:ext cx="1132008" cy="44495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-15322" y="123477"/>
            <a:ext cx="245612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语文 </a:t>
            </a:r>
            <a:r>
              <a:rPr lang="zh-CN" altLang="en-US" sz="2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三年</a:t>
            </a:r>
            <a:r>
              <a:rPr lang="zh-CN" altLang="en-US" sz="2200" b="1" dirty="0">
                <a:latin typeface="黑体" panose="02010609060101010101" pitchFamily="49" charset="-122"/>
                <a:ea typeface="黑体" panose="02010609060101010101" pitchFamily="49" charset="-122"/>
              </a:rPr>
              <a:t>级 上册</a:t>
            </a:r>
            <a:endParaRPr lang="zh-CN" altLang="en-US" sz="2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83870" y="1036320"/>
            <a:ext cx="8176260" cy="367023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课文讲述了少年孙中山在私塾学习时，因为不明白书里说的是什么意思，壮着胆子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zh-CN" altLang="en-US" sz="3600" b="1" u="sng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的故事，赞扬了孙中山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36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的精神，教育我们养成</a:t>
            </a:r>
            <a:r>
              <a:rPr lang="zh-CN" altLang="en-US" sz="3600" b="1" u="sng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的学习习惯。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79648" y="2499742"/>
            <a:ext cx="2585308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/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向先生提问        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71600" y="3939902"/>
            <a:ext cx="2736305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不懂就要问 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66020" y="3244646"/>
            <a:ext cx="2333972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勤学好问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227498"/>
            <a:ext cx="2268000" cy="692577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自读课文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227498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AppData\Roaming\Tencent\Users\516595749\QQ\WinTemp\RichOle\Y]AN$PW9I4X6AQ[W]D03Q}S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30" y="1648435"/>
            <a:ext cx="8296310" cy="3299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83568" y="689441"/>
            <a:ext cx="804481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u="none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zh-CN" sz="36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默读第</a:t>
            </a:r>
            <a:r>
              <a:rPr lang="en-US" altLang="zh-CN" sz="36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zh-CN" sz="3600" u="none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自然段，</a:t>
            </a:r>
            <a:r>
              <a:rPr lang="zh-CN" altLang="en-US" sz="3600" u="none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画出有新鲜感的词句，想象画面读一读。</a:t>
            </a:r>
            <a:endParaRPr lang="zh-CN" altLang="zh-CN" sz="3600" u="none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535" name="矩形 7"/>
          <p:cNvSpPr>
            <a:spLocks noChangeArrowheads="1"/>
          </p:cNvSpPr>
          <p:nvPr/>
        </p:nvSpPr>
        <p:spPr bwMode="auto">
          <a:xfrm>
            <a:off x="4155114" y="2748333"/>
            <a:ext cx="623570" cy="12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</a:rPr>
              <a:t>绿色圃中小学教育</a:t>
            </a:r>
            <a:r>
              <a:rPr lang="en-US" altLang="zh-CN" sz="100" dirty="0">
                <a:solidFill>
                  <a:schemeClr val="bg1"/>
                </a:solidFill>
                <a:latin typeface="Calibri" panose="020F0502020204030204" pitchFamily="34" charset="0"/>
              </a:rPr>
              <a:t>http://www.LSPJY.com</a:t>
            </a:r>
            <a:r>
              <a:rPr lang="zh-CN" altLang="en-US" sz="100" dirty="0">
                <a:solidFill>
                  <a:schemeClr val="bg1"/>
                </a:solidFill>
                <a:latin typeface="Calibri" panose="020F0502020204030204" pitchFamily="34" charset="0"/>
              </a:rPr>
              <a:t>绿色圃中小学教育</a:t>
            </a:r>
            <a:r>
              <a:rPr lang="en-US" altLang="zh-CN" sz="100" dirty="0">
                <a:solidFill>
                  <a:schemeClr val="bg1"/>
                </a:solidFill>
                <a:latin typeface="Calibri" panose="020F0502020204030204" pitchFamily="34" charset="0"/>
              </a:rPr>
              <a:t>http://www.LSPJY.com </a:t>
            </a:r>
            <a:endParaRPr lang="zh-CN" altLang="en-US" sz="100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zh-CN" altLang="en-US" sz="100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22536" name="矩形 8"/>
          <p:cNvSpPr>
            <a:spLocks noChangeArrowheads="1"/>
          </p:cNvSpPr>
          <p:nvPr/>
        </p:nvSpPr>
        <p:spPr bwMode="auto">
          <a:xfrm>
            <a:off x="4269414" y="2862633"/>
            <a:ext cx="623570" cy="121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100">
                <a:solidFill>
                  <a:schemeClr val="bg1"/>
                </a:solidFill>
                <a:latin typeface="Calibri" panose="020F0502020204030204" pitchFamily="34" charset="0"/>
              </a:rPr>
              <a:t>绿色圃中小学教育</a:t>
            </a:r>
            <a:r>
              <a:rPr lang="en-US" altLang="zh-CN" sz="100">
                <a:solidFill>
                  <a:schemeClr val="bg1"/>
                </a:solidFill>
                <a:latin typeface="Calibri" panose="020F0502020204030204" pitchFamily="34" charset="0"/>
              </a:rPr>
              <a:t>http://www.LSPJY.com</a:t>
            </a:r>
            <a:r>
              <a:rPr lang="zh-CN" altLang="en-US" sz="100">
                <a:solidFill>
                  <a:schemeClr val="bg1"/>
                </a:solidFill>
                <a:latin typeface="Calibri" panose="020F0502020204030204" pitchFamily="34" charset="0"/>
              </a:rPr>
              <a:t>绿色圃中小学教育</a:t>
            </a:r>
            <a:r>
              <a:rPr lang="en-US" altLang="zh-CN" sz="100">
                <a:solidFill>
                  <a:schemeClr val="bg1"/>
                </a:solidFill>
                <a:latin typeface="Calibri" panose="020F0502020204030204" pitchFamily="34" charset="0"/>
              </a:rPr>
              <a:t>http://www.LSPJY.com </a:t>
            </a:r>
            <a:endParaRPr lang="zh-CN" altLang="en-US" sz="10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zh-CN" altLang="en-US" sz="10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 flipV="1">
            <a:off x="3950512" y="1981994"/>
            <a:ext cx="718450" cy="385992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269414" y="2950298"/>
            <a:ext cx="757079" cy="480695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525068" y="2923594"/>
            <a:ext cx="1240949" cy="541734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357263" y="2468298"/>
            <a:ext cx="797851" cy="419735"/>
          </a:xfrm>
          <a:prstGeom prst="ellipse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26"/>
          <p:cNvSpPr txBox="1"/>
          <p:nvPr/>
        </p:nvSpPr>
        <p:spPr>
          <a:xfrm>
            <a:off x="1345661" y="1981994"/>
            <a:ext cx="323850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Calibri" panose="020F0502020204030204" pitchFamily="34" charset="0"/>
              </a:rPr>
              <a:t>①</a:t>
            </a:r>
            <a:endParaRPr lang="zh-CN" altLang="en-US" sz="18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16" name="图片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3511" y="2206402"/>
            <a:ext cx="464928" cy="46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圆角矩形标注 16"/>
          <p:cNvSpPr/>
          <p:nvPr/>
        </p:nvSpPr>
        <p:spPr>
          <a:xfrm>
            <a:off x="323528" y="3774319"/>
            <a:ext cx="4789791" cy="1156716"/>
          </a:xfrm>
          <a:prstGeom prst="wedgeRoundRectCallout">
            <a:avLst>
              <a:gd name="adj1" fmla="val -1210"/>
              <a:gd name="adj2" fmla="val -83982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读书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像唱歌，这样的读书方式真新鲜。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78973"/>
            <a:ext cx="2268000" cy="692577"/>
          </a:xfrm>
          <a:prstGeom prst="rect">
            <a:avLst/>
          </a:prstGeom>
        </p:spPr>
      </p:pic>
      <p:sp>
        <p:nvSpPr>
          <p:cNvPr id="19" name="文本框 14"/>
          <p:cNvSpPr txBox="1"/>
          <p:nvPr/>
        </p:nvSpPr>
        <p:spPr>
          <a:xfrm>
            <a:off x="864933" y="51470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83216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 bldLvl="0" animBg="1"/>
      <p:bldP spid="9" grpId="0" bldLvl="0" animBg="1"/>
      <p:bldP spid="10" grpId="0" bldLvl="0" animBg="1"/>
      <p:bldP spid="17" grpId="0" bldLvl="0" animBg="1"/>
      <p:bldP spid="17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6"/>
          <p:cNvSpPr txBox="1"/>
          <p:nvPr/>
        </p:nvSpPr>
        <p:spPr>
          <a:xfrm>
            <a:off x="1519575" y="411510"/>
            <a:ext cx="1612265" cy="8125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私塾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39952" y="645532"/>
            <a:ext cx="46805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指旧时家庭、宗教或教师自己设立的教学处所，一般只有一个教书先生，没有规定的教材和学习年限。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 descr="私塾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9512" y="481176"/>
            <a:ext cx="3981095" cy="281065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55575" y="3725619"/>
            <a:ext cx="69847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先生</a:t>
            </a:r>
            <a:r>
              <a:rPr lang="en-US" altLang="zh-CN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相当于现在的老师。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TextBox 6">
            <a:hlinkClick r:id="rId2" action="ppaction://hlinksldjump"/>
          </p:cNvPr>
          <p:cNvSpPr txBox="1"/>
          <p:nvPr/>
        </p:nvSpPr>
        <p:spPr>
          <a:xfrm>
            <a:off x="8117824" y="4659982"/>
            <a:ext cx="630640" cy="307777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返回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85286" y="651703"/>
            <a:ext cx="6948011" cy="4224303"/>
            <a:chOff x="385286" y="651703"/>
            <a:chExt cx="6948011" cy="4224303"/>
          </a:xfrm>
        </p:grpSpPr>
        <p:grpSp>
          <p:nvGrpSpPr>
            <p:cNvPr id="3" name="组合 2"/>
            <p:cNvGrpSpPr/>
            <p:nvPr/>
          </p:nvGrpSpPr>
          <p:grpSpPr>
            <a:xfrm>
              <a:off x="385286" y="651703"/>
              <a:ext cx="6948011" cy="4224303"/>
              <a:chOff x="321786" y="507687"/>
              <a:chExt cx="6948011" cy="4224303"/>
            </a:xfrm>
          </p:grpSpPr>
          <p:grpSp>
            <p:nvGrpSpPr>
              <p:cNvPr id="2" name="组合 1"/>
              <p:cNvGrpSpPr/>
              <p:nvPr/>
            </p:nvGrpSpPr>
            <p:grpSpPr>
              <a:xfrm>
                <a:off x="321786" y="507687"/>
                <a:ext cx="6948011" cy="4224303"/>
                <a:chOff x="321786" y="507687"/>
                <a:chExt cx="6948011" cy="4224303"/>
              </a:xfrm>
            </p:grpSpPr>
            <p:pic>
              <p:nvPicPr>
                <p:cNvPr id="2049" name="Picture 1" descr="C:\Users\Administrator\AppData\Roaming\Tencent\Users\516595749\QQ\WinTemp\RichOle\D0LL7NL@@8(}1}2RDVII[11.png"/>
                <p:cNvPicPr>
                  <a:picLocks noChangeAspect="1" noChangeArrowheads="1"/>
                </p:cNvPicPr>
                <p:nvPr/>
              </p:nvPicPr>
              <p:blipFill>
                <a:blip r:embed="rId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21786" y="627534"/>
                  <a:ext cx="6917154" cy="4104456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2" name="文本框 3"/>
                <p:cNvSpPr txBox="1"/>
                <p:nvPr/>
              </p:nvSpPr>
              <p:spPr>
                <a:xfrm>
                  <a:off x="4029437" y="507687"/>
                  <a:ext cx="3240360" cy="1260809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lang="zh-CN" altLang="en-US"/>
                </a:p>
              </p:txBody>
            </p:sp>
          </p:grpSp>
          <p:sp>
            <p:nvSpPr>
              <p:cNvPr id="14" name="文本框 27"/>
              <p:cNvSpPr txBox="1"/>
              <p:nvPr/>
            </p:nvSpPr>
            <p:spPr>
              <a:xfrm>
                <a:off x="563734" y="681334"/>
                <a:ext cx="360680" cy="30670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zh-CN" altLang="en-US" dirty="0">
                    <a:solidFill>
                      <a:srgbClr val="FF0000"/>
                    </a:solidFill>
                    <a:latin typeface="Calibri" panose="020F0502020204030204" pitchFamily="34" charset="0"/>
                    <a:sym typeface="+mn-ea"/>
                  </a:rPr>
                  <a:t>②</a:t>
                </a:r>
                <a:endParaRPr lang="zh-CN" altLang="en-US" dirty="0"/>
              </a:p>
            </p:txBody>
          </p:sp>
        </p:grp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3505" y="2936139"/>
              <a:ext cx="588818" cy="1818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4" name="直接连接符 3"/>
          <p:cNvCxnSpPr/>
          <p:nvPr/>
        </p:nvCxnSpPr>
        <p:spPr>
          <a:xfrm>
            <a:off x="4303047" y="3832250"/>
            <a:ext cx="2933066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云形标注 7"/>
          <p:cNvSpPr/>
          <p:nvPr/>
        </p:nvSpPr>
        <p:spPr>
          <a:xfrm>
            <a:off x="-132133" y="1062667"/>
            <a:ext cx="4920157" cy="2453843"/>
          </a:xfrm>
          <a:prstGeom prst="cloudCallout">
            <a:avLst>
              <a:gd name="adj1" fmla="val 52403"/>
              <a:gd name="adj2" fmla="val 50134"/>
            </a:avLst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3600" dirty="0">
                <a:solidFill>
                  <a:schemeClr val="tx1"/>
                </a:solidFill>
              </a:rPr>
              <a:t> </a:t>
            </a:r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心理描写：孙中山乐</a:t>
            </a:r>
            <a:r>
              <a: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于思考，令人佩服。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553157" y="4266034"/>
            <a:ext cx="2218643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4"/>
          <p:cNvSpPr txBox="1"/>
          <p:nvPr/>
        </p:nvSpPr>
        <p:spPr>
          <a:xfrm>
            <a:off x="899592" y="901409"/>
            <a:ext cx="7560840" cy="20636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默读第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</a:t>
            </a:r>
            <a:r>
              <a:rPr lang="zh-CN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自然段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sz="36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孙中山对私塾这种只背不讲的情形</a:t>
            </a:r>
            <a:r>
              <a:rPr lang="zh-CN" altLang="en-US" sz="36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他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是怎么想的？又是怎样做的呢？</a:t>
            </a:r>
            <a:endParaRPr lang="zh-CN" altLang="en-US" sz="3600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4932040" y="776315"/>
            <a:ext cx="4168733" cy="2515515"/>
          </a:xfrm>
          <a:prstGeom prst="wedgeRoundRectCallout">
            <a:avLst>
              <a:gd name="adj1" fmla="val -45442"/>
              <a:gd name="adj2" fmla="val 78299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eaLnBrk="0" hangingPunct="0"/>
            <a:r>
              <a:rPr lang="zh-CN" altLang="en-US" sz="32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_GB2312" panose="02010609030101010101" charset="-122"/>
                <a:sym typeface="+mn-ea"/>
              </a:rPr>
              <a:t>为了弄清楚书中的道理，不糊里糊涂地背，孙中山鼓足勇气，表明他追求真理的欲望强烈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_GB2312" panose="02010609030101010101" charset="-122"/>
                <a:sym typeface="+mn-ea"/>
              </a:rPr>
              <a:t>。</a:t>
            </a:r>
            <a:endParaRPr lang="zh-CN" altLang="en-US" sz="3200" b="1" u="none" dirty="0">
              <a:latin typeface="宋体" panose="02010600030101010101" pitchFamily="2" charset="-122"/>
              <a:ea typeface="宋体" panose="02010600030101010101" pitchFamily="2" charset="-122"/>
              <a:cs typeface="楷体_GB2312" panose="02010609030101010101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3800675" y="4261589"/>
            <a:ext cx="1929130" cy="4445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78973"/>
            <a:ext cx="2268000" cy="692577"/>
          </a:xfrm>
          <a:prstGeom prst="rect">
            <a:avLst/>
          </a:prstGeom>
        </p:spPr>
      </p:pic>
      <p:sp>
        <p:nvSpPr>
          <p:cNvPr id="17" name="文本框 14"/>
          <p:cNvSpPr txBox="1"/>
          <p:nvPr/>
        </p:nvSpPr>
        <p:spPr>
          <a:xfrm>
            <a:off x="864933" y="51470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83216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7" grpId="0"/>
      <p:bldP spid="7" grpId="1"/>
      <p:bldP spid="1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627783" y="1491630"/>
            <a:ext cx="5584275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64"/>
          <p:cNvSpPr txBox="1"/>
          <p:nvPr/>
        </p:nvSpPr>
        <p:spPr>
          <a:xfrm>
            <a:off x="611560" y="884874"/>
            <a:ext cx="7688530" cy="13988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默读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</a:t>
            </a:r>
            <a:r>
              <a:rPr lang="zh-CN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自然段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，思考：</a:t>
            </a:r>
            <a:r>
              <a:rPr sz="36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孙中山</a:t>
            </a:r>
            <a:r>
              <a:rPr lang="zh-CN" sz="36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提出问题后，学生的表情有什么变化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？ 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5781" y="2450273"/>
            <a:ext cx="6532563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 8"/>
          <p:cNvSpPr/>
          <p:nvPr/>
        </p:nvSpPr>
        <p:spPr>
          <a:xfrm>
            <a:off x="5211023" y="2552457"/>
            <a:ext cx="1728192" cy="468683"/>
          </a:xfrm>
          <a:prstGeom prst="round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194799" y="3940908"/>
            <a:ext cx="1656184" cy="575058"/>
          </a:xfrm>
          <a:prstGeom prst="round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4475693" y="3737848"/>
            <a:ext cx="1079194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28"/>
          <p:cNvSpPr txBox="1"/>
          <p:nvPr/>
        </p:nvSpPr>
        <p:spPr>
          <a:xfrm>
            <a:off x="2042610" y="2600538"/>
            <a:ext cx="241935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800" dirty="0">
                <a:solidFill>
                  <a:srgbClr val="FF0000"/>
                </a:solidFill>
                <a:latin typeface="Calibri" panose="020F0502020204030204" pitchFamily="34" charset="0"/>
                <a:sym typeface="+mn-ea"/>
              </a:rPr>
              <a:t>③</a:t>
            </a:r>
            <a:endParaRPr lang="zh-CN" altLang="en-US" sz="1800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50981"/>
            <a:ext cx="2268000" cy="692577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64933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155224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67544" y="1038671"/>
            <a:ext cx="81906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latinLnBrk="1">
              <a:lnSpc>
                <a:spcPct val="130000"/>
              </a:lnSpc>
            </a:pPr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有</a:t>
            </a:r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的同学（          </a:t>
            </a:r>
            <a:endParaRPr lang="en-US" altLang="zh-CN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latinLnBrk="1">
              <a:lnSpc>
                <a:spcPct val="130000"/>
              </a:lnSpc>
            </a:pPr>
            <a:r>
              <a:rPr lang="en-US" altLang="zh-CN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），有的同学（         </a:t>
            </a:r>
            <a:endParaRPr lang="en-US" altLang="zh-CN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 latinLnBrk="1">
              <a:lnSpc>
                <a:spcPct val="130000"/>
              </a:lnSpc>
            </a:pPr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），有的想：（                   </a:t>
            </a:r>
            <a:r>
              <a:rPr lang="zh-CN" altLang="en-US" sz="36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），</a:t>
            </a:r>
            <a:r>
              <a: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有的小声嘀咕：（                     ）。</a:t>
            </a:r>
            <a:endParaRPr lang="zh-CN" altLang="en-US" sz="36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699" name="标题 48129"/>
          <p:cNvSpPr>
            <a:spLocks noGrp="1"/>
          </p:cNvSpPr>
          <p:nvPr>
            <p:ph type="title" idx="4294967295"/>
          </p:nvPr>
        </p:nvSpPr>
        <p:spPr>
          <a:xfrm>
            <a:off x="467544" y="346348"/>
            <a:ext cx="7704856" cy="857250"/>
          </a:xfrm>
        </p:spPr>
        <p:txBody>
          <a:bodyPr/>
          <a:lstStyle/>
          <a:p>
            <a:pPr algn="l" eaLnBrk="1" hangingPunct="1"/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观察图中同学的表情动作想象描写 ：</a:t>
            </a:r>
            <a:endParaRPr lang="zh-CN" altLang="en-US" sz="36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132" name="文本框 48131"/>
          <p:cNvSpPr txBox="1">
            <a:spLocks noChangeArrowheads="1"/>
          </p:cNvSpPr>
          <p:nvPr/>
        </p:nvSpPr>
        <p:spPr bwMode="auto">
          <a:xfrm>
            <a:off x="3852714" y="1135782"/>
            <a:ext cx="36533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</a:pPr>
            <a:r>
              <a:rPr lang="zh-CN" altLang="en-US" sz="3600" b="1" u="none" dirty="0">
                <a:solidFill>
                  <a:srgbClr val="FF3300"/>
                </a:solidFill>
              </a:rPr>
              <a:t>惊得目</a:t>
            </a:r>
            <a:r>
              <a:rPr lang="zh-CN" altLang="en-US" sz="3600" b="1" u="none" dirty="0" smtClean="0">
                <a:solidFill>
                  <a:srgbClr val="FF3300"/>
                </a:solidFill>
              </a:rPr>
              <a:t>瞪</a:t>
            </a:r>
            <a:endParaRPr lang="zh-CN" altLang="en-US" sz="3600" b="1" u="none" dirty="0">
              <a:solidFill>
                <a:srgbClr val="FF3300"/>
              </a:solidFill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4901878" y="1843162"/>
            <a:ext cx="13800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u="none" dirty="0">
                <a:solidFill>
                  <a:srgbClr val="FF3300"/>
                </a:solidFill>
              </a:rPr>
              <a:t>吓</a:t>
            </a:r>
            <a:r>
              <a:rPr lang="zh-CN" altLang="en-US" sz="3600" b="1" u="none" dirty="0" smtClean="0">
                <a:solidFill>
                  <a:srgbClr val="FF3300"/>
                </a:solidFill>
              </a:rPr>
              <a:t>得</a:t>
            </a:r>
            <a:endParaRPr lang="zh-CN" altLang="en-US" sz="3600" b="1" u="none" dirty="0">
              <a:solidFill>
                <a:srgbClr val="FF3300"/>
              </a:solidFill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14158" y="3283322"/>
            <a:ext cx="44487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u="none" dirty="0">
                <a:solidFill>
                  <a:srgbClr val="FF3300"/>
                </a:solidFill>
              </a:rPr>
              <a:t>孙中山吃了豹子胆啦</a:t>
            </a:r>
            <a:endParaRPr lang="zh-CN" altLang="en-US" sz="3600" u="none" dirty="0">
              <a:solidFill>
                <a:srgbClr val="FF3300"/>
              </a:solidFill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431603" y="3990702"/>
            <a:ext cx="511256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u="none" dirty="0">
                <a:solidFill>
                  <a:srgbClr val="FF3300"/>
                </a:solidFill>
              </a:rPr>
              <a:t>孙中山这下可要挨揍了</a:t>
            </a:r>
            <a:endParaRPr lang="zh-CN" altLang="en-US" sz="3600" b="1" u="none" dirty="0">
              <a:solidFill>
                <a:srgbClr val="FF3300"/>
              </a:solidFill>
            </a:endParaRPr>
          </a:p>
        </p:txBody>
      </p:sp>
      <p:pic>
        <p:nvPicPr>
          <p:cNvPr id="10" name="图片 22">
            <a:hlinkClick r:id="rId1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2908" y="1092888"/>
            <a:ext cx="2902527" cy="214687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48131"/>
          <p:cNvSpPr txBox="1">
            <a:spLocks noChangeArrowheads="1"/>
          </p:cNvSpPr>
          <p:nvPr/>
        </p:nvSpPr>
        <p:spPr bwMode="auto">
          <a:xfrm>
            <a:off x="555204" y="1830462"/>
            <a:ext cx="14782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 eaLnBrk="1" hangingPunct="1">
              <a:spcBef>
                <a:spcPct val="50000"/>
              </a:spcBef>
              <a:buClrTx/>
              <a:buSzTx/>
              <a:buFontTx/>
            </a:pPr>
            <a:r>
              <a:rPr lang="zh-CN" altLang="en-US" sz="3600" b="1" u="none" dirty="0" smtClean="0">
                <a:solidFill>
                  <a:srgbClr val="FF3300"/>
                </a:solidFill>
              </a:rPr>
              <a:t>口呆</a:t>
            </a:r>
            <a:endParaRPr lang="zh-CN" altLang="en-US" sz="3600" b="1" u="none" dirty="0">
              <a:solidFill>
                <a:srgbClr val="FF3300"/>
              </a:solidFill>
            </a:endParaRPr>
          </a:p>
        </p:txBody>
      </p:sp>
      <p:sp>
        <p:nvSpPr>
          <p:cNvPr id="11" name="文本框 4"/>
          <p:cNvSpPr txBox="1">
            <a:spLocks noChangeArrowheads="1"/>
          </p:cNvSpPr>
          <p:nvPr/>
        </p:nvSpPr>
        <p:spPr bwMode="auto">
          <a:xfrm>
            <a:off x="694904" y="2550542"/>
            <a:ext cx="298126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altLang="en-US" sz="3600" b="1" u="none" dirty="0" smtClean="0">
                <a:solidFill>
                  <a:srgbClr val="FF3300"/>
                </a:solidFill>
              </a:rPr>
              <a:t>用</a:t>
            </a:r>
            <a:r>
              <a:rPr lang="zh-CN" altLang="en-US" sz="3600" b="1" u="none" dirty="0">
                <a:solidFill>
                  <a:srgbClr val="FF3300"/>
                </a:solidFill>
              </a:rPr>
              <a:t>书挡住脸</a:t>
            </a:r>
            <a:endParaRPr lang="zh-CN" altLang="en-US" sz="3600" b="1" u="none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/>
      <p:bldP spid="5" grpId="0"/>
      <p:bldP spid="6" grpId="0"/>
      <p:bldP spid="7" grpId="0"/>
      <p:bldP spid="9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57368" y="638550"/>
            <a:ext cx="8352996" cy="780828"/>
            <a:chOff x="1482" y="4250"/>
            <a:chExt cx="13154" cy="1229"/>
          </a:xfrm>
        </p:grpSpPr>
        <p:sp>
          <p:nvSpPr>
            <p:cNvPr id="6" name="文本框 5"/>
            <p:cNvSpPr txBox="1"/>
            <p:nvPr/>
          </p:nvSpPr>
          <p:spPr>
            <a:xfrm>
              <a:off x="2527" y="4346"/>
              <a:ext cx="12109" cy="101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36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词语积累</a:t>
              </a:r>
              <a:r>
                <a:rPr lang="zh-CN" altLang="en-US" sz="3600" b="1" dirty="0">
                  <a:solidFill>
                    <a:srgbClr val="C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（带有身体器官名称的词语）</a:t>
              </a:r>
              <a:endParaRPr lang="zh-CN" altLang="en-US" sz="36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2" y="4250"/>
              <a:ext cx="1021" cy="1229"/>
            </a:xfrm>
            <a:prstGeom prst="rect">
              <a:avLst/>
            </a:prstGeom>
          </p:spPr>
        </p:pic>
      </p:grpSp>
      <p:grpSp>
        <p:nvGrpSpPr>
          <p:cNvPr id="9" name="组合 8"/>
          <p:cNvGrpSpPr/>
          <p:nvPr/>
        </p:nvGrpSpPr>
        <p:grpSpPr>
          <a:xfrm>
            <a:off x="818987" y="1539266"/>
            <a:ext cx="7929721" cy="2544043"/>
            <a:chOff x="1550" y="4989"/>
            <a:chExt cx="11840" cy="1566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0" y="4989"/>
              <a:ext cx="11840" cy="1566"/>
            </a:xfrm>
            <a:prstGeom prst="round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文本框 6"/>
            <p:cNvSpPr txBox="1"/>
            <p:nvPr/>
          </p:nvSpPr>
          <p:spPr>
            <a:xfrm>
              <a:off x="1651" y="4996"/>
              <a:ext cx="11672" cy="142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36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摇头晃脑</a:t>
              </a:r>
              <a:r>
                <a:rPr lang="zh-CN" altLang="en-US" sz="36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挤眉弄眼   </a:t>
              </a:r>
              <a:r>
                <a:rPr lang="zh-CN" altLang="en-US" sz="36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抓耳挠腮  </a:t>
              </a:r>
              <a:endParaRPr lang="en-US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>
                <a:lnSpc>
                  <a:spcPct val="200000"/>
                </a:lnSpc>
              </a:pPr>
              <a:r>
                <a:rPr lang="zh-CN" altLang="en-US" sz="3600" b="1" dirty="0" smtClean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张牙舞爪   手舞足蹈   心明眼亮 </a:t>
              </a:r>
              <a:endPara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64"/>
          <p:cNvSpPr txBox="1"/>
          <p:nvPr/>
        </p:nvSpPr>
        <p:spPr>
          <a:xfrm>
            <a:off x="899592" y="1059582"/>
            <a:ext cx="7416823" cy="20636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默读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4-7</a:t>
            </a:r>
            <a:r>
              <a:rPr lang="zh-CN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自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然</a:t>
            </a:r>
            <a:r>
              <a:rPr lang="zh-CN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段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，思考：</a:t>
            </a:r>
            <a:r>
              <a:rPr sz="36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孙中山</a:t>
            </a:r>
            <a:r>
              <a:rPr lang="zh-CN" sz="36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提出问题后，</a:t>
            </a: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先生的态</a:t>
            </a:r>
            <a:r>
              <a:rPr lang="zh-CN" altLang="en-US" sz="36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度有</a:t>
            </a:r>
            <a:r>
              <a:rPr lang="zh-CN" altLang="en-US" sz="36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什么变化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？为什么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会有这样的变化？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474646" y="699542"/>
            <a:ext cx="5572125" cy="4009447"/>
            <a:chOff x="1474646" y="699542"/>
            <a:chExt cx="5572125" cy="4009447"/>
          </a:xfrm>
        </p:grpSpPr>
        <p:grpSp>
          <p:nvGrpSpPr>
            <p:cNvPr id="5" name="组合 4"/>
            <p:cNvGrpSpPr/>
            <p:nvPr/>
          </p:nvGrpSpPr>
          <p:grpSpPr>
            <a:xfrm>
              <a:off x="1474646" y="699542"/>
              <a:ext cx="5572125" cy="4009447"/>
              <a:chOff x="1475656" y="586192"/>
              <a:chExt cx="5572125" cy="4009447"/>
            </a:xfrm>
          </p:grpSpPr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5656" y="1347614"/>
                <a:ext cx="5572125" cy="3248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16016" y="586192"/>
                <a:ext cx="2095500" cy="2600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9" name="文本框 7"/>
            <p:cNvSpPr txBox="1"/>
            <p:nvPr/>
          </p:nvSpPr>
          <p:spPr>
            <a:xfrm>
              <a:off x="1743043" y="2562458"/>
              <a:ext cx="415498" cy="36933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⑤</a:t>
              </a:r>
              <a:endParaRPr lang="zh-CN" altLang="en-US" sz="1800" dirty="0"/>
            </a:p>
          </p:txBody>
        </p:sp>
        <p:sp>
          <p:nvSpPr>
            <p:cNvPr id="10" name="文本框 10"/>
            <p:cNvSpPr txBox="1"/>
            <p:nvPr/>
          </p:nvSpPr>
          <p:spPr>
            <a:xfrm>
              <a:off x="1754824" y="4339657"/>
              <a:ext cx="415498" cy="36933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⑦</a:t>
              </a:r>
              <a:endParaRPr lang="zh-CN" altLang="en-US" sz="1800" dirty="0"/>
            </a:p>
          </p:txBody>
        </p:sp>
        <p:sp>
          <p:nvSpPr>
            <p:cNvPr id="11" name="文本框 24"/>
            <p:cNvSpPr txBox="1"/>
            <p:nvPr/>
          </p:nvSpPr>
          <p:spPr>
            <a:xfrm>
              <a:off x="1778893" y="1491630"/>
              <a:ext cx="400538" cy="3693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④</a:t>
              </a:r>
              <a:endParaRPr lang="zh-CN" altLang="en-US" sz="1800" dirty="0"/>
            </a:p>
          </p:txBody>
        </p:sp>
        <p:sp>
          <p:nvSpPr>
            <p:cNvPr id="12" name="文本框 25"/>
            <p:cNvSpPr txBox="1"/>
            <p:nvPr/>
          </p:nvSpPr>
          <p:spPr>
            <a:xfrm>
              <a:off x="1763933" y="3293922"/>
              <a:ext cx="415498" cy="36933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⑥</a:t>
              </a:r>
              <a:endParaRPr lang="zh-CN" altLang="en-US" sz="1800" dirty="0"/>
            </a:p>
          </p:txBody>
        </p:sp>
      </p:grpSp>
      <p:sp>
        <p:nvSpPr>
          <p:cNvPr id="15" name="圆角矩形 14"/>
          <p:cNvSpPr/>
          <p:nvPr/>
        </p:nvSpPr>
        <p:spPr>
          <a:xfrm>
            <a:off x="2532516" y="1441955"/>
            <a:ext cx="1103380" cy="419008"/>
          </a:xfrm>
          <a:prstGeom prst="round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2501057" y="1873717"/>
            <a:ext cx="486767" cy="337993"/>
          </a:xfrm>
          <a:prstGeom prst="roundRect">
            <a:avLst/>
          </a:prstGeom>
          <a:noFill/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2532516" y="3293923"/>
            <a:ext cx="864096" cy="369332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3601064" y="3299867"/>
            <a:ext cx="1907040" cy="363387"/>
          </a:xfrm>
          <a:prstGeom prst="round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buFontTx/>
              <a:buNone/>
              <a:defRPr/>
            </a:pPr>
            <a:endParaRPr lang="zh-CN" altLang="en-US"/>
          </a:p>
        </p:txBody>
      </p:sp>
      <p:pic>
        <p:nvPicPr>
          <p:cNvPr id="19" name="图片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432" y="1578517"/>
            <a:ext cx="464928" cy="464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568" y="150981"/>
            <a:ext cx="2268000" cy="692577"/>
          </a:xfrm>
          <a:prstGeom prst="rect">
            <a:avLst/>
          </a:prstGeom>
        </p:spPr>
      </p:pic>
      <p:sp>
        <p:nvSpPr>
          <p:cNvPr id="21" name="文本框 14"/>
          <p:cNvSpPr txBox="1"/>
          <p:nvPr/>
        </p:nvSpPr>
        <p:spPr>
          <a:xfrm>
            <a:off x="864933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155224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5" grpId="0" bldLvl="0" animBg="1"/>
      <p:bldP spid="16" grpId="0" bldLvl="0" animBg="1"/>
      <p:bldP spid="17" grpId="0" bldLvl="0" animBg="1"/>
      <p:bldP spid="18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884039" y="3315637"/>
            <a:ext cx="77204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en-US" altLang="zh-CN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戒尺</a:t>
            </a:r>
            <a:r>
              <a:rPr lang="en-US" altLang="zh-CN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就是古代私塾老师惩戒学生的木板。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124" name="AutoShape 4" descr="data:image/jpeg;base64,/9j/4AAQSkZJRgABAQEASABIAAD/2wBDAAgGBgcGBQgHBwcJCQgKDBQNDAsLDBkSEw8UHRofHh0aHBwgJC4nICIsIxwcKDcpLDAxNDQ0Hyc5PTgyPC4zNDL/2wBDAQkJCQwLDBgNDRgyIRwhMjIyMjIyMjIyMjIyMjIyMjIyMjIyMjIyMjIyMjIyMjIyMjIyMjIyMjIyMjIyMjIyMjL/wAARCAFNAfQDASIAAhEBAxEB/8QAHAAAAQUBAQEAAAAAAAAAAAAABgIDBAUHAQAI/8QATxAAAgEDAgMEBgYGBwUHAwUAAQIDAAQRBSEGEjETQVFhBxQicYGRIzKhscHhFUJScoLRJDNikqKy8BYlNENjFyZTVHOT8TWDwkRko7PS/8QAGgEAAwEBAQEAAAAAAAAAAAAAAAECAwQFBv/EACcRAAICAgICAgMAAwEBAAAAAAABAhEDIRIxBEETIgUyURRCcSQz/9oADAMBAAIRAxEAPwALAp1RXgtLArOzdIaI2NQ7xT2Z91WJWoN0MoaBsB5x/T3zUqI46Uxejl1A07Du2KbIXZIG9cdcjGRXqizIySBicqdqkbJUe+3hXXHsE03ZDPNv31If6poQ0VFx0FNRf1i++n7obCo8X9avvqzF/sFGkDmsL1f7P4VTgYbFXmhrzw3ij9gY+RqmK+1UezZdCyvs0nFLAJG9eC5NMGNEbGkKqk70+31W91Q1lKjHLmqM+iWibkA04IwdqatZCW6d1SS6kDY82d/OkO7ELEPCpFvEok+Br2QehFdTowP7JrOatUb+O6yJsvNIjDXsq/tQEfbQfqaBJEOfrePlRloe+pb4OYulCWtJyumOgLCjEqSNPMkpZG0R9PXnmYd3LRNbLzR/aPnQ5pO875/Z/GiiBOWJSPClnV0b/jZOMJtfwrtQjY8rhTgdTTun4eA4JOG8KlSx85UEezneu20Yji5AMYPzqukcUrcnL+jbpRNwVn1u5jz7IhBI8+ah+UqigscLnBoh4IuVnubyEcrMgQ8w8ydj9lZcXzs9SGaC8RwvYZcldK08Er3JWrR5hHK1zlqSUpJSpAistcKGpBSklaAIbJTLrU5kphkoBEHGDXcU6V36UrloK7GAK4VzT/J5VwrQLiRmXY0NaipN/JtkZ7xkUVsu21Cmqj+mSc7EKG7vdUyLhohsTzDPsjFN9rtsC3n0pX0ZIIUnPQsaUSFUcvsE9/T76xLGh2h9rAUHvfY/6+NdBKYYknyXAB/1769vjcjIOdhjPzpp26Hoe/O/2U7A8rBD7AHnzHP8vxpEsmcKDgHu6V7nI3x18Bimj2hAxuDuNuvz2NWJs8oAGOuM7UkSKqLzEkj3nFJ5PZ5s7nuOxFJTHZ5Od/cPvqqJ7HhKG9rBPmT/AK+6pFs7POnMe/YCoqB3wVQsB47n3+Fds5lN6MsqgNRWxMMIBkVJC0zaKeU7bVLCbdK2MRvFdC05y0oLQA3ymvctOcte5aAGuXaqrW1/oEnw+8VdctVmuJ/u9z5r/mFD6GgUKZNep/kr1crN0XnLSgtLxXQtb2YDbLUC5XYirTlqDcp1+NNAAeqry3ynxxSoPrHanNaHLcxH303DkuMEjIq2ZrskgZpu5jLRAgj2TmlhDndqj3LugADEVFDbH7VAqc3eaecZWodi7NIwZi1WHL5UyolTeAdn55qHGPpF376n3w2b31AQ+2PfWiMn2F/DR5priPG5jB+3H41WNbSBj7JwDVrwyh/STn/pfiKjyZWaQEnZjWXs0iQinKMMMU07ADIqwKLKhXOKhSWki5HMD4U0NjIYMeXxpm4gCHmB+FOmCRdyhHnS442kGMc3jVWZDdoPpVHjsKebO/iDTklsIUDrsQabmyzZHSgYqJ8Zyc5p9emaggEHapsZBUVLRcWXPDRxquO8oaoOIVxJjGMSMKveGyRrkQHerDf3VV8VD+lzbY5ZmH2miPYS6KnSv+Lx3FTRZAT2Ce6hLTP+MXzU0X2gzbp40si2Xhk1FpETUecIr8rFAckAU7pyubb2lYLn2SepqbJFzoyYJLDG1OqvKAB07hSAhXkY9VOwJz31O9Gx5de1SLp7Ct/ipm8XNsx8MUv0dMF4tv1J6wZ+TCmiWaqEr3JToWu8tOykM9nmuGKn+WuFaQyK0W9JKVJK+VIK0ARWXyph0qay1HkWkwK7ly599OY8qUy4c0sKKRSGseVJK+VPlaSVoHRHZdjQpqkaDUZdiTkdN6L2XIOaD9Zl5NSlGVwMHc+VZyHEg4VZsqMbbhmxXAy87YwN+7NMidZJCEUuem3U10xyYy0fLnvc1mWeWVBzgkZBptZ15d/n0pxLTIOZGbJz7AwPtp6DTWZiVQL5nLGgCCkzmLkixnxCZJpPY3L8vOwCqOXDNt8qvYtHuH5gwcDwPs1bWHB13cOezt2bADHkiJznzqrCgNSz5bckM5ABGF6D31JissD2Io1X+9v/AK86OJeFoNOiZtTv7K0XDEiedQW22x51DfWOC9LUiXUri8mX9Szhwp8BzHH2GhWxcooHVsZ3xguBjcbKPsqpS1Q3iJyDnMg6HOTmiS59I+lRSFtO4aV2xtJfXBc/ID7Kf4S1c8R6pqN1e2lksscSGLsIAgQkkHb4CtEpeyHOLLGCDkQDB2p/kqW0eCQAAPAU2VFaIzoY5K9yU9y1zloChrlr3LT3LXuUUxDXLVZrq/7tfH7S/wCYVcctVevjGmv+8n+YVLeh0DHL5V6nAK9XO2dKWi85a7ilhKWFGK6DlGSpqHdJgY8qsSu1QrpD4UIKAPiBCHRu4HFR7f66+6p/EiYUHwbNQLY5KHyrX0ZeySoBfrv4UzdpzFRUmNR2ucU80QMi82AMd9ZtltEOyRe3OFxkd1WPIKQsKoylMbdaf5aVlRRUX8YCyH41TjYj30QX6ZSUeWaHxua1iYyWw34b/wDqAPjGR9lMX0fLeTjwc/fTvDZ/ptufFT91d1VeXUrlR3Oay9mq6KxvZOB31xZGBGWDDzHSvOcN8Kjq3t9ds1VCbHprs4C8uPjSrTeQ+6ojZLfGptmMOfdQZoduFHYkfGoR3HlVjL0OR+rUPlHITRZdDGMdKkQEnI2ptl22p223aiTGi40H2NatDjcvjPwNQuLowt3cE9e2zirDRV/33Zf+qPuNMcaxct1deUq/cKldjktApp+RexYO5P4UaWK/0VT5mg7T8fpCE92aNtPU+qDPiarJ+wYnohaq8iNByMRliNj346/bTmkydqJU71wSPDIqVdWrTcpVOYgnbwzTlrbdi7j3ZwOpqUX7E3S/0R6T6PwBx1NHjZ7Zs/ZUq5XNrJt+r0qJwMwX0hjI2a2k6fuimhSNhC13lzToSuhKAoZ5DXuQ+FP8le5KQEV1pvFSnSminlTGRmWmJE8qnFKYkQ9w3OwFIRRajfWumwtcXcqxxg49o9T4AdSfdQfd+kiJJGSzsTIoO0krcufgKFeKtXl1fW7lzITBG5SBQdgo26eJ61RBT4GqSsiWRroPdF45ujfSfpJjLbvnlCIAY9/tFH9rcW99apcWsqyxONmX8fCsKhBYgKMknAot4U1OfSNait5yywzMI5Y28e6hoUZt6NB1KSS3s3kiGXHTbNCDWj3EhmkhMkjYJLHP2Daj2a1WZGiYEgmrHRNGsJbqKF1dg37RGx8q553ejqg0lszuDSLh+crEQAR0HKMVcWXCF7LJzx20jDuYr+JrZLXRrK15eyt1BXocDNPyQqEIVeUeA2pLHIHmj6MrXg4Ww7bUZILVepLuX29w3zVVNxJwdpg5VkvtSkDfUhjEKH3MSCRWg67EOzfbPsnrXzhxEjQ6zfY2+mO3wFaLCjGWZhvc+lGWKVotG4cs4D0EkpaWT8PlvVZqXFPGeqxKbu9uYICOiMluCPcCCaDIZ3Eg5HdSR+qxGak8me4VqoJGLySY+9mhlEk9/bl8g5BaV/jt+NdMOjxTsWkvbjGc9mFjHzOT9lRuzU7YFcnQJcSD+1ToXKx03NkrHstOjHgZZGY/HoPsoz9H9488t+jRQIqomBFEE7z1wN6zxz9IaO/RvvLqP7kf3mh9Dj2HLLSClPsNz76SVqTZsYKVzk86dIrnLQFjfLiuYp3FeIoAaxVTxAP92N++v+YVdclVPEa40pv30/zCk+hoGcV6nCgr1cjOlBBy17lxTmK8BXWcgjl2qHdKeWrArtUW5TKUAAvEy/QMfOquzUGOImrziRM2snlg1S2Izbxmqb0RWywEYRgRXpgrxHmGwpxu4YpEy/Qtt3Vma8SLaqxdcDHL1PjVpjNRcdkyuvQgBqmoOnfQNFbfD2X81NDY76K75dzt1FCxGHPvraBhNbC/ho/0uyPifwqTrY5dVuB4kH7Ki8O7SWJ/tr99WHEiiPWH8OzU/fWT7LKJly+/hUVl5WqaLhR+rTbPbM2WzmqRLVjCjO1S7ZHEnQ9KbX1cv7JxipCyszlI13HeadiSoVMDyfDFRyPojUp0KqeY5qOBlaSKsaOxFPWw67V6O3ZwHP1TkCn7ZBy58DQxpFno+F1i0J7pBSON1Prd5sR9In3ClWGU1C3ZevaKPtFSePU5bi6PeQrf6+VQuyn0AVn7N7D+8KPLD/hyP7RoDt97yE+Lj76P9PXKyDG4arl2RBHr4mO3LqcMrAr5kb7+VRtDk54mjYtzqAAuNgB3+81ZTwrNEyPzAEdV6ik6bYeqRH6zMx5iSOnXakjShc6f0aTb9Wq3hI9j6SLEdA6Mh+Kmri4XNvIMdVNUugJj0j6OM4y/z9l6aFI24LtSgtOKu1d5aQWI5a9y04FrvLQBGdfKmytSXXam+XegZHK71HuFcxsIzyuQQp8D3VOZd6i3MSywyRtkB1KnBwdxjaiw9nz/ADaK7ueSYHJO5XHfTn+yupH+rMbf/cx+FEV/p6WV1JE6yAxnlGTvVppckaW8ayPzc+6tj7KwnmcTsh48JLYJpoWpW5hnv7dkgRhzSgA4HmR0qw0qKG740sUht1BNyo3OMnI6g9O6tDtLaOe2kiljLo6lWU9CKFI7SLRb2RgiJdw5uVmbd05TsR49O+iHkcuwl4bW4h4E61Z6GpGr2w8Xod4f1uDXtPWaMgTrtLH4N5eRol0RT+mLQ/8AUFbVs4mHoQU3JFUsJ3V0x5HStEjN0BmvQHsz7jXzdxfFy63e4/bBPxFfT/EEfLGPca+bOMIWOuXwUZOVOPcKqyGwUtziYc2ce6rXYjIz8qs+HOHdT1aP+g6fNc7/APLTP20Y23ot4ruzgackOPrdtKqYpkmcNG5GQmRXbxcXDsq8qMfZXwBrV19CWulVM2oWMWWC4HMxGfcMUI8ecJy8K6xDYyzrMzwJLzopA6kY+z7aVDXQFGAOwZmIB2OKP/R1BGp1EpzHaPGevU1L9FPA9nxfd3pv3fsLMxsyLtz83NtnO31a1HWuEtF4ZtbddIskt+1ZhIwJJfAGM5pNaHHsHStIK5qQV8qTy1mbDBSuFKfK0krTAYK1zkp7HlXOWgob5Kp+JFxpZ/fT/MKveWqbiUf7qP76f5hSl0C7BlhvXqcK7mvVwOTOpdF/iugU5yUoLXccY3jao1wvsGppSo1wPYIpgBPESZtZfdQ7YE+rr76LNdjBtXz4GhTTh9Bjwah9E/7WXDr7Se6uTezCzeAzT8i5CY8KanH0LjyP3VCNvRXrcSEjLnGRkldsVcoMqDVVFamNPabIbGABsKuYUxEo8KolEK9XofI0JyDDtnuJozvEJQfGhCdcSyfvmtImWUJeHmPZ2jDqsoH21dcVwn9KBs9Yl/GqLQDy2cR7xJn7aJuLwFvbZjgB4jj4Gs32UugUZAFPMOtMrGOp326eFS3DFd1PxqJKGWTC52FMTGjGOTnV87jbvqbErlg4U4G+aZkheOAM6AIf1ganWBMtuRHvjYgmkJHZHDKcdT0FNRwSuQqocnxqbDGY5VLrjrvU4qDsPGpcl6LSRAli7C1AU5Ctk03bfVPvqzNs0ileQtkdMU3baXMqEuMEHvoUrKpHLU8t1CR3SKftFWXH8ZL3DY/5Kn7TUFUjjnQc3tcw6e+rjjyL6SVT/wCUUn7aL2Hoy+3GLuD94H7a0TTV/rAT31nsY5bmE/2h99aNpqnM4/dP31ciYHb6MNayZQthScBsZxvUXS7N7e7kExBILdHO2CBj7atXQFWDhiCCMKNzXIbUw3PMeZzIDzMNwG6nPvxUpmjFunssMdxql0dlTj7QJCo/rSPfsR+Iq/xzKdv1TQ+g7HivQmAx9Mu4/fQUJ7Jkbko7qVy0pVpXLVEjYWu8tOBa7y0DIzrTfLg1JdabK0gGGWosy+zU5h5VGmXrSGZtxTARrMuIzymNCDjYnfP4VB06HMySMQEUZGO6jTiLSH1ewNvHK0cgYOhBxkjuJwdt9/hQFZvFY3XqfrUkk4coyPgYI6gVz5Itq0eh4+aNUw9tD2oK74CkqBVTeWMJN7d3zqyOjJ5hMff1+2lrfG1Qq4wxUgDpmqU3r6sWtz/wYbmkz1kI7vd41lixuUtHRmyxxwuymsJb7h26XULASvayHDW7fWaPO34mti4Xv7bU7yxvLKQSwPKAGGdj3qfMVlWvXvYWywo30kh7uijv/Cu8G8Vtw3q8c8qPLalwXhWTABznKg7A+Nepwo+e+Sz6jC7ClcuRQ3w/xponEaqLC9BmxkwS+zIPh3/CibIooLsHOIY/oh7jWC3Ngt7xhqisuVjtZZfiIyRX0HxAMwL7j91YgiMeMdaKLkiylGPLsmoSA0v0PQpF6NtPKLu7SEnHX2z1o7wqk+PfQB6IInb0e6ezythWlVVDYGObO+PjR6IVVi2Nz4mqEcldAgywGGB61hPpseKfiW07NlYi2UNj95q3d40YYKKd/CsR9MsX/eS1YIAPV0yQOvtNTFY76DJo7NdcDhyZGt1VVUkk/SUe8YyGWK1BjdQGbHNjrtQj6D4lVddbHUwD3bPRtxiPoLYD9pvwpPouIEFcUgrUlkpsrWJsiOVpJFPlaSy0AMEV7FOFa5igdiOWqbiUf7pb99P8wq8ql4mBOl8o75EH2/lUy6GnsGjuTXq6oyK9XnM60FHLXuXypzkpWMV6JxDBU46VHnXCmpxG1RZ1ypxTAEddTmhceIoP0xSYn8mo21lMgig7Sx7c6eBzQ+if9i6UZjX3V54VeNg2wxuTS0HsKKdZAUIIyCNxWZt6K4XUPamNl9nYhh4+FWcYBTI6VQlcTHDqQGwT4/CiGBeWJR5VSZKGLtB2Y276DblMXEg/tGji6X6IeRoPvV5buYgdD+FaRM8pb6Gv9A/izRdxZDCTYTSljmIgAd+4oU0PPqOPOizi4f7s0uTvKn7gayl+w10DVxeJ2BhWPHN51Ft7MXUx5mKjrtSW9uVQas9Njzdcvipq6oTKXUQ0dw0AJ7NcYFe06fsZnJJCd6gdas9csxBexyjOJRuvnVd2SpJzIMZ60dkos/XIpMYDeI2qSJgFyq5HvqrQ9AelT4kAXIGfPvpKCSoqwi02U+qowjHMcjc9BUu4btLch06eFI0Kyee1UhSRzEVaz6TKsDnlxtRwHyAW5aJZiFSUt4KAaKeN4OchjzfSWx3PuqjtAbbiK2kCliJR7I6ny8vfRfx1F9NEWBGYXJBOSM70pKmF2Y+9r2UFrP8A+I3L9gNHunLhpR4gfjQXc+1o+mr1zK7fcKObKPE8g/s056Hj7JJjDqVYHlIwcHFQtPhiF/OG7RGST6JXkYgqAM4333q1VATgj515IjHcMCoKsSwONwe/59ak2aFcmT0AyKHJIh/tBoIJ9o3WPh2kZ/CigIxbl8KprqIR6joVwAfYv3GT5KG/CqREjaBH7R99d5KfVcjNd5Kogj8textT/KKSyikFEVhTbCn3XemyN6VgMkVGlG+KmMMDNRpR1NDGVbjMpFZTxppqWPGfrCNypcILhjvsw2Y58cjNa04Al3rOOPdUjn1iO0jRG9VQhnG55j1H2ClFCk6RC4g11NfvRc28clvHEBFgt9dCSS2O7BNQYrw2kOcDHcvT4VXcisACNvfSjErNzEHPvraCp2YSnKWmxMzy3EpmmOXbwPQeFNFafKYHSkKCWx35rTsklafBeKyzwdovK2VddiCPA91bTwPxver2djrc3bI2FjuDsV/ePf76yyBmWO1tvZHZ2/NgDc8zFsn5gfCrzRJu2AYbcpxVUQ5NG662Q9uhG4wTmscgX/vlrR5QB6lIM/8A2jWi6RfNe6EkUjBpITy47wP9f62oBiTHF+sDHW3cf/xNUey0w19EM0Y9H9hEWAkLSkL3kc1H1AXogRR6P7RsbmWQZ8uajzpTGdJwM1jPpfQy6xZHkIPYAAn96tmPSss9LcBZtPnAO2Y+nnn8KBET0OGWL9MRxxc5Lw8zFsBR7e9GXFpkKW3MqgZPQ5oW9EHJbjWnkdVDPCMscdz0W8VvHIlsEcNuTsc+FJlRBIjamytSWXBpsrWaNrGCKQVp8rSCtKhDPLSCu9PlaSVpoQzy1TcSL/u5B4yqPvq9xVJxPtYwec6/cama0xxuwZr1KK16vMfZ6SegsxXghp8RnwpQjNeieeR2XbpUWYewRirEoahTLgUwBTWB7JOKDNN/4y6Hn/OjnWF9k0F2icmqTDGCVz9tBL7suUXKillCaRHIFAGKX23XC1kzZDLWUeAVVQwGMsO6psKHslGACB0zUftmx9WpEcxx9T7acWHR66X6A++g7Ul5b24Hiq0Yyy88ZUpjPnQtqkQOoTA7ZiB+RrWPZnk6LDh85sCDvuR99FvEq83DWlSYz3Z/h/KhLhve0dcdDj7TRprsfPwLYSDqsgB8s81RL9xLoBmQNIG8KudBha41SONepBqpxvRVwHAJeJYlIz7D/dWtWxPon6pw297p7BlIK7q+NxWeqjgNzjDKcEV9DX9kF02UAY9nurDdRh7Oe4J7yaGqITKznwKn2UpYcrdD0qu5c1Y2MbHlKj6ppDbo1Lge1E2jl+X/AJrj7qIb6zxaSE7DH4VXejtC/DzsR/z3H3UQ6ovLZP7q0SRFmNyPHb6xE5XmAlGw60b8bRLNb2sgDLzwkYYbjKj+dZzqN/a22rxtLNGOSVWbq2N/LrRfr/HGg6v6nb2972kqrh3ELqn1QMAEA91ZzVlxMuyZLS3GfZjbl295/lWg2CZu5N/1PnvQPKnYaLI7KQVuAmMeR/mKNIuYRRuCRmNd+/oKyydGkHstljy4Ap0pg91VKl+cZY05ysTsT86izctlXPhj31Ua2pt9EsbvGRFfy48voTTyo3ic++l8R25XgW1c9+onHxjK1cHbMsj0bEEAXY9MDfavFdu751m/pa0zVJtKstasLucWtoV7WGNuVU71lGPA5BJ9/jRLwLxUvFWgiWXC31uRHcoMfWx9YAdx6/6zWpmmEBHlXCNqeK0hhUsqyI48qaIqS4pkrvSoYyy5FR5FqYwph1GKBg7rN6um2NxeNjMaEqD3t0A+ZFYpM7zXcjykl2Ylie8mtB9IOo4lh0tDvtLN+A+80Bqokdt/a2Pvq4R0c+Ts6qYFLApXLS1TNaozOxQdo2K5JB2QaUL9XZgPDxqfZIOdQR1p+eLszzgeyThh5VYrI8UoOskAgg2y4+Ax+FW/DcmbW4fH1ZQfmKGI1MF8UzuqMgPl3URcLN2lpewj6zcpFNES2aRw3dmG4EanKz4Ug99U6xNBxhquBu0Dnf8A9J65odz2lshUnmXoR34qW0LDii5nbeOe050YHYjspAftBpOPsqLCD0RxMeBbN2dhyyyqFB2Ptd9aABmgP0TSxjgW0TmAYyy7fGjwVDLPEZBHSs69JNsrwNIVBHZq3uZWH4NWjHpQD6QpC9vPGP1bdWwR4uo/Cixlb6KrSKZNUklRXCyR4BGcfWos4nRVig5VUZyNhihf0X3MVvFqSMTzPLGFUAkk4bwol4lmEiW2A4OTsykffQ+il2DLruffTTCpLDIppl3rJGrGCu9JK70+VpBWqJsaK0ginyKQVoQWNFaHuKN4LVfGf/8AE0S8tDvEyZFmP+oT/hrPI9Mpdg62Aa9SpUPMMeFerym9noJ6DYJSgnlT/IMV1Y69Q8+yMybdKr502NXLR5FV1xCSGxQNAjrC+y3uoKgyNdkQdeU/fWh6lau8LERlvhQBcRmz4iVpR2YKEkvttTQmWPZkkYpRiYb5pHr9oP8A9TED+9US71W3L8iTLyjqQetQ0NMnBA23OPhT8aELgnNUsOpWnOOedQB08qnyazpyHAuQw8QKFEdkwihvWSE1I+cFWh13Twv9azZHcpNU+p3MV9fJJb9AhXcYrSPZE9oncMODFP34bNH0dxpdzoFvp2oTTew4JVFx499Z3wof6RMh6cucfEUWcuAPdWOR/YcVonR6fwjzlWN9nz6UU8GWfDo11DZQ3HacrYLk46e+gSSMjDj40XcB3FvBrXazzRxBomALnGTRCbvYSWjULqG09WcMjFcbjNZLq8PDcU8ofR5pCSckTfnR7qXFuhx27RrqCSOR0jUsPnWYajdRXdy7xc3KT+sMVrkl/DOMRxJeFkwF4dY+JZwfxq2tZ+HkthJFw/AGzsHCk0NQxh5lXoO81c8iIiqikYGDvnJ8RURbKkaXwY9lNpDG306K3jEp9gAYzgb0Eel7jltHZNC0lY47uRA9xOoy0Snoo8Cevux40Y8Bhf0NcAHJWbu/dFYH6SDcScfay88jPm6cLzdeUHlX/CBXSujJgkrEsck5PfVlpWlSX864kjt4gfaml+qo8/GoVrFzSgkgAHO9H/BtvDJdKscYl7PcsQSqnwz471nkko9m2OEp6Q1Lw/PPw3cRDtZGiAmiZlI7VVHtYHUDHtb/AAq7t157CEj6vZp/lFaTaaekUwkKJIzr2bKFyCp+suPAg43oMi9F3FrIqfpayt1X2QqcxwPlWN80W4OHZXpGCw5vvp3suvjmrH/sj4mlAEnEsQ90JOPtFPf9jWrvyluKnDco5swE5Pfj2qOAciuSLGM1N4ohUejmzY/+fQ/awqwg9DM4GJuKLsnv5IgPvJqevoet3URzcQ6q6L0BEePkVOKuMXFmcmGNhFDfcP2okRZI57WPnV+jBkHXyrDr+zvvRZx7HJEWk0+Y86YOO2gJxyN/aX78V9AWdmtjYW1qhZkgjSJS3UhQAM/KqLjPhSDivh+Wykwtyh7S2lJx2cmPuPQ1qJMlWd5b6lYwXtq4eCdBJGw7wf8AWPeDS2FZH6OuJLnh3WJOF9YHYRNKVQuMdjNncZ8GP2799bBIjHDBTgjaoZREcUyetPspbOAT7qrLvVtOsEaS7v7eFF+sWkG3w60iiUwqu1XUbbStOnvLlwI4hkgdW8BjzOB8aE+JfSZbWUiQ6MIb1iuWlbm5FPgOmfwrNtb1ibX9TnvbhEDTN0XI7MAYAGe7+dVGNieRJCtVu5L+5urqfJlnYs2/Qdw+AwPhVajhbtMnZhy5paM7Wx5zkrtTCqXlhIBODmtkqOVu2WfLTyR+zTGasI1+gDGmgaHLZeURnvD4+FTXQMhB6EVHsxzLnwqYRkVQqBvVI+wdZx1Bw3uq10G4Ftb3LA+0Y9qh63EfVmOaYsLpfVJN+qKoPnSEw84YfGmgk5PM330VJH2y/Wx2SSFSfAocigfh1nSwUAk9fxo8tLdpdORklw8sbRg42BIK5+GavtE3TLL0SIP9g7YkDPbS74/tUd1gfAmttbaPHa/pJ4ijMBGsmN87nFGQ1e8P1dRuD/HWdGlmlHGKBeO7eWYz9mpK+qAsfAhwR9gNVVxruqQrmPUZwPMg/hUVNY1PU5JLR5pLhJY35wVB5diAdh0GaVFFp6KoUMOpvgZEkY3Hkf50ScTAf0fbxrG7DiK90dJFsL424lIZ1Ujfwot4d1m/1i1me+uGnaOQKpbuBGaT6Kj2WjDFIK5FPPuBSMVkatjBWkEU+VpJWmSMkUginytJIFMBrGaH+I19u1272+4UR8tUXEK5kt/e33CssvRpDsHSF2yK9UzsQdyK9XlNbO1MMeSuiOnuWlqnlXrJHnoZ7IYqM9k7k8uMVZhK7yUUVZStpLuOVsYqo1H0eaZrE6z3Zm51Xlwj8oP2UZhKcCAjegTZn6eijh9SD2UreTTNUgei7hodbIn3yv8Azo7WOldjnupomwJi9GfDMe66cCT/ANR//wDVSY/R7w2g/wDpUHxBJ+2i8Q+IpXZeVAWCcnBXD8MJK6TabDviBoL4s0TTrbTpXtrG2jdRsY4gp6eVa7LBzREdaE9Z4em1GKWERuoYfWxUvsZiPDREd7KWYKvKASxxRWLy2C73EXwcUkeiTiNnJVIAPN+tOr6H+ITjL2g/iP8AKpceXZSdDMl/YhcNeQrnxamk1bTAvIbyLfrvmrSL0M64xHNd2SjPcWP4VMT0LX2R2mqQjfujJ/EUcEUmgcOt6avS55vcrH5bVwcQaUOtyfd2bfyotPoYlXLHVoiQOhgz/wDlVJrnoyj0jTLnUJbv1gwJzGKIBS2/x99VxBtFX/tPpUZ5ueVsfsx0+vGulgActycf9MfiapdMtuFbtD6zcX1tKOocBlPuIB+2nLxdCtRyWHrtxJ0AdBGv3ZPyoSoXHkaFwz6WdD0e0uYZYL1nkcMoVV8MftUBcd69ZcT6/Nq9pE0RlCqyMRnYYzt44qNY8K6tqTl49PuAo35jHygfPGffVPcxCH2F5xJzY5SBygVqmRKC/pGgge4mEatjvJ8K1zg6JLXSLP1VduV2m227QOd8+PLjaszsL22sk5GQyOW+kOwHuBo/4ZuonuitlK454/ahkIXf7idu6ubyFJrR3+C8cXt7NX0W5UyozNgFsEE93/zRRprXE1qrXERikycqevXb7KA9JJbLt9HHHuzHovvq69H/ABBqXEdvPdXEEKWCkC3MfMSDuGUsccx6HIG2cd1R41vTJ89JO0GHLvSgtO8u9e5a7KPPsQFpQFd5aUBtToGNEUllyMU6RTbA5oEYB6VtPm1DjaT1KOBCkMfaHnwZSQTnpsRsvwBqXo/Fpj1L1KSfWBcEZPbyB1XPcMkg9++KKOL9ElTiH9JRW/bpMoUhIixRlGO7xrN9c4f1XQ79NalsLhLBpATIzDKZOApx0z0Hvrkk5OTR6cfjjjUi/u7a91DVfU21K6njlV5I1nn3XG5HXzobvNEaG5IkOWXbJOTirHTtR/SGqT30ZcW8KmNAx65wK5cymSRnJzvXXiX02eb5Evv9QcuLLBw2DioMkHL+VXt1gmq8xNISFGc7VdGNtkF0xGeXqRVvw3pEt36w7IPorWVs/DrUrSeHLu/lASAt5nYDx3rTdK0CDS9KuLZCHmmhZHkA65GMDwockhqLZjaruKsAcQBaZuLV7S9kt5Bh425TTnXamnYMsLNfogQOtSSu1J0xRJFyY3BqxNkSD7QFVQnIodVtTPp0pA3U91DmnoFjMPN7Rbej57UizaPlyWbJIoLv7cWOqpIAQpOTt1oom7DfSR6ppqxsRzEdaKuGbp3s5Iyd4Zcg/aPuNAFpcsVAY5DeJ6UacLNyyTjGQwDe7FNESXsALa0Oj8WX1oG3hlIG3cdxn4EUfQXpaEDoAO4VSa/ZWg4uuJpofpJEQl9xk4+2nY5IggVDj5mhm3osrmcMmMnPuqCl01vcRSozLiRQeXbIzvTUp51wJmX3AVFMEKK6SXT8x7zg/wAqmT0NdgfrSi04ruI2DKAwADDu6D7AK0/gR0l066ZDlRMo/wANBPGekw3dzbaj65KFmtVKoFALOow3fuds/Giv0WxmPh66DGQk3OcuMEDlrHlo1qmGTCk08y0nlqSxrFJIp/lFJK1QmhgikMtPEYpB3FAUNYqk1wAz24/f+4Ve4qj1sf0q18w/3Cscz+jLx9laBXqXy16vKZ2IMQm/SnFSlBaWi17J55wLSuXypwLmu8tArEBPKlBM04q04qigLEKgp4KMV4LTqrmgY3yZroTyp8JSgtMljQj8qWI+lPBKUEpcbCxkJikSYVCSBUoR03PFlD4UUKyre9Ic4BxSTfn9kn4UmWLlkA86mw2qcoJGaKHZWyTX10CsUYCnvqrk4YnnlMkz8564NG0UaqMKoA91eePOxHX/AF92afEXI+UuItOGjcfXljE+VE4Owxs45sfDOPhWp22jWNnj1azijYgZIXJPxOapvSnwxb2XElprkcr897crE8TLsCqjcNnwxtRWZVW7VTsA2MVLRrGWiLbmUvco5b2Y2YZ91YNdzsZOgMjZPzr6B4wnOl6GZoCI5rphbqwG682ckeYUGsCt4VudYK45UDE48B1p9KxKPJ0IhtBAFdwWJ/VXr7qPOGtZ02xmT1y07MBge0JXK4PeO+g++uewkZItpCNm/ZH8zXtLDLOJCcrnJJ3ojFyHnzQwqkrNt9KV1HHw3pM+lu0UF1qHIwjJAdOzLYI8Mij/AIAtEt+D7EoCDJzyvnvYsQfurJdS0p9S0SPSbVmMtqq6lDAzDYr7Msa/Buce8jPSt5062gtLKGG2jWOFVHKiDAHf0qlGmQ5ucU7JWN67ivd9dpkia9mumvUwOYpt9htTlNyUDITgE5NDvF+mtqvCupWiIXdoshVGSSpDAfZ9tEb1GfYVm0Vfo+cuHZbiPt4OwYr0kIXow2B+J/131cR2F7ctyw20jk9yqTWzSQQjOIYxk5OEG5poKo6KB7hihTa6B4+TMut+CNWujzyxLEh73bH2daI9O4MsbFVe4Xt5h47KPh30XNvTDmpc5MaxpMhCNYwFRQqjooGAKdGFRif2TSWPtV6YZtZvHlIA9/8A80l2i5LRj+tEXGu3s4zgzEfLb7xUQVYakoS8u+XODO/XzYmoFdKOWRc6OcjHnV6FGOlD+ktyAt4Gr2OXnj6b1qjCfZaaEiSXkYkRWUncEUM8ecPtY6nNGi8y8xaP3eFFWgJ/S4/3hRFxlpS6hbsyqO1B9k46mm1sSZimnuezjQ7kdTR1oU/q8yHuOAaDJbc2d6yHbDdPDbcVfWl0IyjEnlyD7qVUN7RZ6zwPr+scUNf26lLU8vZszbEco/OpEvB3EEUhAtI5ADjmWZQPtIrRNG1b/dduOzBXl6561ZDVYe+Jh8RWTkjoim0YzdaNrVr/AFmlzfwYb7jVYRLDIRdWkgwMcrKRmt6OoWjD2oyf4aQ02myr9JHFjwaME/dUuaY+LMPi0+z1zh1oJrkW8tvcMLadiSoJAOGP6oyf9Yq/4CsNQ0/SbmHUrV7eXt9lboRjGQe8ZHWtJW00LLlLe2UuMOVQDI89t6r9QSISqsbqyKo5OU59+fDurJo1bshEZNJYb05ST0oQxs0k0vFcYVaAaYbUjFOt4U0RvSsTIl9dw2FrJdXDhII1LOx7hQldcTabqk8UtrI7xRhgW5D1Pw8qMLyzgv7OW0uYxJBKvK6HvFVtjwxp2nQGG1EsaE5wX5sfOs8qbjSHCVPYPfpO1/63/tn+Veop/QsP/jSf3V/lXq4P8aZ0/LEvAtOKtcVKdVa9M4bOhaUF2pSrtSsUxiQvlTgFeApaiiho8q06q0kCnUFAHQKWq71wDenV2FJITZ4Dalhc15RTqgVQhISmpkwhqVjwpEillIA6U6EUE6Zm+NT4VyoqPcKBJkkdfGpUDxhMl0HvcUhlJxdxDc8M6dbXVtFFIZJWVhLnlGFz3EGqDTOOdV1hecKkeWA5YYA/eB1c+f2Gl+lSWGXQLGMTAn1huYIckDk8KBuEtaVbiFDmR2kWNYkUsev1z0wMf/FKxBf6WtOjXhvSbqWZ5Z11KJeYgLgMrZ2GxPsiq+Vy9+D4y91GnHPD15xRw5Z2llNGkkV5HckyZIIUNtt7xVG+i/o++ga/v7CAPJhBLPylyT0AI3PlUN7LT+pC48tmm0PTOQrzm8Qcp26q/wCVYRpQDalcsxLAE7n31unpR1K2sdL0vs5Vkmiv4jJENvZKtjesSsY+wv7uEH+rPKQeoI6059GuB/ZFZKxe4lcnJ5sZNWujoZphFjYg1AuYeTnOMczE1Y6MXfCREKzME5sdM99bYlo4PN7ZpN1rP6M9I+ll1AjWYxMcdxQD7wK3yykElsvt8xGxPnXzrq9i1/xHp19GyOwd9l68ylR39/ePKtl0C/8AVdNZp2RI4lJeR3wAB+sSaxlOslHTgxf+ZTC0EUzd3C2ttLO+6xozkeQGfwqmGsfpOzaTTLlXVT7ckcgwoHXcjFDGsardq8lv/tbYRvykPbOUYgd/MQpGMZ6iqb/guzlt6WIJH+n0qdUJ9lopQ+R7iBVxB6SdAlZVeaeAnr2sDYHxFY3dcOanMst3pl9Dcp2hVhbtzhG6kFQAVHwFR1seJLVfpbGa4wf+XbPn7jWPORtxiz6FsuJ9F1B1W11O1lLHACv3+Hvqyc5r5h0bhjjmTW3utPtnsW5yyPeYiGScgYIye7uxivpaAMtsgldDKFHPynbON61jKzOSobdSd6iy5HUVY/WGQpPuFJdo1XEi8v7wwKGJFNJuNqYYVbu9gfrPB/7qj8ar7vUNAt2K3Oo20LDuNwo+81BakRT0piQbbUzPxNwinMF4islI2wJQ+Pfiqq7414UgB/7w27EdQsMhH2KaktOywfdhT8g+gYeP5VWabq+nazCbjTrkXEauUYhGXB8MMBU6eTktXYnAA60LtDl0ZPfASdtMOjylvtqvI3qY0hkst9synb4fnUYjeulHJImae2Ij76vbRwRih22YqeWrqzYg5rWLMJBJpLFLhAuzEjFHere3GuOhGaAdJYG4Q53Bo/kUzWETnf2dzWi7MrMo42sEguo7xRyrIcN76popfowoIzjajzijTZtS0t7a1jLzmRWRR1ODuB8M1VadpYaxaNrQSSRsByMvteG/hXNny/G6o7PHwrIrsJuD7s3WjIhXeI8pNXx60xYwLa2cMKKFCKBgDGKkVg5cnZ0RjxVCa4a7XMUimIPSmmFOmmz1q0TQ2RtSSNqcNIxviglicYrhxiumkGmkKxJ3psjenM0k0xjZFepRpI60qBHq9Xa9THRZBKcCV0DFLFJmR5VrvJvSwMUoUykIC0pRSwtKVaAs8FpaivAUtRQFnQM0sLXlFOgYqkSxKr41VcR/pCPSmm06cxSwkux68y9+R348KuKiavCJtEvoyCQ1vID/AHTQAAxcV3PaYuQ0owOYwuQR8D7vGpY1m0uYhyXBRyPqysQR5+FBHq/aRCSyuFMKAbFudRjuBHQ/bSPXZEOJ4yBk+1jI+eM/yoKSDSS5VTlsPk7cr569OtdS7t1BAGSO4Kc0Fy3lxHZzNp8oV+UhGU5QkDON9h/rpQDLxzxN2h/3rOndy8q7eW61DYUalxqWvtDijSC49mUEOsecde+ofCvD9hOIJLqIu6OD7e5B8Tnx/CspueKddutpdWuDvn2SE/ygVCfWNRYnm1O9ye/1h/50gPqDj25mteHLNtNujbtFOhJQE5UA7YHdWL6seJ9RnjN1rd5cEMSgmPIEBOcDmAx3e6g5LuW6XFzfTyrj6ryMamwi32Bl26jmfrSbNIwTQ9xBJrCaWIL9pDF2q45pw683tbjDHB3O9Q1uI5dWaVRjtoVO+2DgbCl6yI2sUeObtMSDmGc42NVdsw9chz3J30PcSsa4ZKJd+TyjPn99XHB6D9IIxUMM9/QZ76ptQIZgMVLglMNgIID9JIPpCD0HhW+B6PP83cmjTLfiLRtNeVpZkE6zSIjmFpOUZwQAD5dd6dufSxFHYT2A09LuFxyjAMQGevcd6zEHKIp6KMCn8RmYc4BVRsSMmh4YuXIyh50oY/iStBDaccXyJNZ2+n201nckJJDdM8pdCQeViSAfMgCiKfStW0SVrfTpOS3umZZLK3HLEwGwyGJ2wT1JxQGk3Y3AKkZUAKSM4GKstf4mvdaj5JLoRQcoXs0Q+1gbliTuScnw6eArLPFpfU7Px/kKTlyVh5FxFeaFCLLS9OsrB3bDxS27kFu9gVbxPf40Pat6Q+MLaVobpIrViSoDQBgfcWzkbj50Cx6hJZqqJf3CKu4CyYXPu6VdpxjPd2EthcafFeRNC6EJnmZiOVWAGQCvXIxmsafs9BqElaVDrekfiUbLqSR7dVtowfmBtUSX0gcUS45uJ9RXHdHJyih86bfkbafekDbPq7/yp9OGtckiaZNKuuzUZZimMD41SZz0SJ+I9Uu35p9Yv5GPebhx9xpt9RupFw97cuPB53b7zTOlaNe6vd+rWcavKBnDyKgx7yRRU3o516y019QvFtILZEaTnN0j86qMnl5Scnbuqk0J8v4CwIY/VB/hzS0wTgKP7uM0a6f6MtYvrRblrmzjDnZGLhsYBBHs79fspWuejuXQtNF3NqSTEuE5EiIznzJ/Ci0UlsCZC69Ii3xFOW8UUuXuLmO2x0DRlyfgKP8ARPRpbappkF3NqMimYE8scY2wxU9fdWfanCllqVzaJkrE7JzHqcMRv57VJVUbnoVrZWui2i6evJbugmU4OSW3J33+dd4kuGt9AkkQ4Kuv40jhzA4Z0rH/AJSI/wCEUxxg/Lw5KB0LDNC7QpdGcrKcdnjYMTSs5ptd2z405jFdJxMUhw2atbWXI61UA1JtZcEiqiRJBVosn9JG9aMsrJbpGrcylQc+8Vl2iuPWBWk2h5rSLPcvL8q2iYMajX+mJ76sVjRdwBkjBPeahL7NwufGp2+1c3kr7I7PGf1dHMVzFKNcOcVz0dQivGvGkk00Ak0hhtSzSetNCYikH61LNINWQ2JNNmnDSGpJgNmuV00kmmTYg7GvV4nJrhoCz2a9XK9QFsvKUo3rijenQBTok930tRXgKWBQM8BSgK8BSlG9FCPAU4q14AZpxVooR4CnAK8BSwtMZwCmr5ebTrle/sm+41IGM0mdeeCRfFSPsphZ8cwyz22s3ghmeNxJLgq2NwTvj4VpPBUdxxDwTqmsz3QFxp5JKcmBIvJzde47HyoWn4P1FNXmvoJYp4HaZjytvkhtvPc4p3g5+KtKs77SrZEtbW4cLfRzIvOwKkeznfGNsipsst7Gaz163kvNOldZE5RI6qVaMt0B8ScfZWa3iNNeTyPL7TSMTt50VejyPX5dRuodHmKwBFa9QSqoeINgg53bqdhvvQ9fKYb+65SPo5n6jPRqhgtlY1q7DKiRh4qpP3Uz2MjHARyfDFa/b8BanHErnWuz5lDEQcw67joQO+ocvCSR3Ki4vXny2CQmCfiSay+RGqxLuzNrW2uAd4nA8xirKGOWPflX5iiDjmwTQTYrZHs1mDE5cscAjrnp31X2TXM0ThLcv7HMXCZwvj7qbdlx4oi3amW0kUjYLzbDw3qtW2xd2mdueMNV5Dl7C4RkZm5GUtnA6Hfu8KrNU57e7tkyQ0UUa7+IFNXQNrmmh3UrCQxrKgzgbjyqLZSrGMN1bxq67UtBjf2umOgB61C7BRexZUHK5I8Nz/Kpx5pQ0aeR+Pjm2nQ7FDNdPywQySHwRCaKNI9H2u6mVxbdlGwPtSMF38wdx8qJ+GEH6OtwqEDDLt48xO1aHZh0WIjIAAByKP8ANk9UZy/C4ccE27Zg3EehNw3rx0y8mDqvIxmVGwUIzkDrtuPeKpIvUJb4LeG4igbOTAqswPdsTvvjp3VpPpXsebiWxveUzRvZ8pjEwTHK3d/eoQtprK3u2uJdMtHhCjs7W6nkdUIG+eXds+e1a8nNWznjhjiviifwVZRXuu6fo9tqELi97X6aFGVkCqWw6sACSAdgTitctfRjDAwddTfONz6uP51k3D3HNloWqTajPpsd5fqWW1KzMsNtGQByJHvsAMA7HAAOetEg9OWvXK4stCtZGzjAWSQn5EUuKfZfyzrRqlrwlHBGFbUbtjjcqQufnmm9R4Q064tJo55bqRXQghpBjp5Csnf0j+ku+kJttIeIdyLprED4sKRPqvph1iPljs9QhVhy80NtHF8yaajH0DlN9sD+D9Nt9W1O7huubshGZCqfrHbbO+Ov2Vq//ZfaKw5NXu+xC+xG0atybdxyPuFZXZ6HxDoV7NFG1tb3S+xKrXKhkPeD4d1G8l76UL2OJBZTWpAA7WNEjDe8gn7qycVyZrbUUXh4U17SATo/EMgVTkRuWUE+fUYqp1peLb/TvU9Rsu3iEgJlhiUu3kOU9PPl+VNtZekp4uR7gKp//erkUk8L8aXCgXWuwBSMFJGZyPiBU8Rqa9lzoHEmiWukQ2c8sllJb5V1mRpATzEnDKvTJ8KxzX5objXdQlgA7NrhyrDPtDmO++9aEno51J0bt+IWXmOcCIv95oH13Tn07UJrRp2naJiC3KAPl3VaE67RsXDm3DOlDwtIx/hFQONZB+g1j5wGaUDGe7BoLn4/ez0mzsdPQq0MCRtK++4G+BQnfcQXV45e5nkmc97tT9kPoIEaOMBpZ4lC4z7VS0jW5jMlvJHImcEhulAMt882zDYnpVzo/EK6Zot7p4hybkL7f7JBzWnNmXxIJHsriNO0MEnZ97Bcr86TF7JqNoPGN/pTqbaRgpxzKRzBvepo9ibh3im152hXTdRO/aQ/1bnzXxq1IzlifoqeH25rvFaVp7hVQMcDxrPLLTLvSdTMVwgwccrqcqw8jRzA30CkGurG7RxzVSJ9w69uCm48anjoM9apuZvOriM5Qe4Vh5OqZ0+K9tHa4eldIrh6VynYNnrSTS6SetUgEGvCvE0nNMhs41NGnGI8abY1RDGzSGO9KPWkk+HWlQ0IamyaqdQ1qVbtrOyVS0f9fMwyI89FUd7YOfAd+elX+j6tokyrDeWwimOxeTcMffRYURK8TgUR3HD8E8fa2MgGdwObKn41RXdpNZnlnQr4HuPxpiI/NXq4DmvUDCNaWBXgKcAqiGeApYFeApxRQKzgWlqu9eAparToDwWnAK4BSulCQCwKWKbDUrnAoAXiuP8AUIHXBpszKvU1Bu9UjhU5OBQFHzHLcXOn8a3FtFcSxRm+CusbkBstg5Hhua2fiTh6x5jPZyhHI9mIjp7j1rEuIpeTjrUWXr67kH+IGtgM7zYaRiSRWLlTN60Z3aaXqnC3ELXGnzBtPkIWaM/W5CejeO+9B2upyapqaAD+ulxjzJ/nW3XNtBdLiVfa6BlABH+vPNY3rkZGu6jjcidv50uVjSNO/wBu+Gre0jik1RDIsSgqqM24Ud4GKoJuPOHvWg8hnkTOcLH+dL0/0a6LdaZb3MtxeF5Ylc8rqAMjPeprsXAHD9rPyyQzTKD/AMyYj/Lio4xGDvF3Eml8T3VibWKZIrZWUh4wCxJ26HuontuO7HTbFINL4eiiHZqr9rKvt4HeQMnfxNUvFOjabpWqafBplqkcc0byPuWOQcdSa1TSeHNNkS3KabaZKqSTENzgUV/Ck0YtGrrbyx4TlfcA5fl3zsNqpdalNzfSSADl7QkNRLp20F0e8MwHwfFD2qRrHfTxqMKHOBWkFZGZ8aZGS6cIA0jU5HdgOCxZmxhahvsa6m5rRYUyP83JBaNO4Uvrq81CGKyQk/W5WmKAnp3A1pCX1/cTxQz20duwk7PmkmMgJHXAAWsd4UuZbSaGeJmV0IIIOKMBrNzPepNM5Lhy3Nk+Ph0HXuxW+PwYN7PN8j8zm6HPSbaEcVaOsytJbvHyjmbGcHfGCMd3+hWjcLcIcOTcOWM8uh2EskkQZmlhDkn+LNAHpDD3D8P3zsThmhGfE4b7hWqcEuJODtMIOSsXKfeCawlDjNxO7FleTx1Nk+14f0ax/wCE0mwg/wDSt0X7hUwQRhgVjQEdCFAp6uU6EIf3n51Hk26k/OnpDios7dKdDXZkOo6U2qekDWIicQxzhpGHcCBWiNhVG2NhtQVqN7Hp/F+uzKpaaVIljjH6xK//AB86LZZGZVLbHA2rhX/0Z6OXWKImVqjOd816WTzqO0nnWxzCppFjiZyQAoySfCsI4o1KO+1i8ktgBDJKWz3noPwrS+NNSeDTGt4nKtNsSD3Vj1wuJG86BkCV8HGaYzk5NKkxzmkgbUCPd9LBpIFLAqhkq1laOQFGwRRTp1y4ZHicK/Xl7moTiHKc1badMUmGfeKYGycNRPrNsINiyn2kfqhq5uIpdLjaN+ZTzqFK9W386gej4eurHLEwWaL2icfXX9k0ecQWaXekySBOaWEdqm2+RvXRinxZx5o2CNjObqximdgWkGceAO4z8CKvLSTntkYnJ6UFcFM0nC0LMR9d+vUEMy7/AAAHwor02TKOncpzW3lRThow8eVTosS1IJrua5mvOPQs5mknrmvZrhp0CYgneknpSqQxwKtIliaQa6TTbGqEzh60huoGOu1eJpLuqoXcqqqCSzbADG+9AgVsQf0dG0q4lkzJIO/tGJLD3hiR8KceNSdgMeFMS3DXWo9rAyJYBTu6sJHYnqoHd78ZzmnOZeY8sgYAZ3ypx44Nc9miJ9hq+oaW4NvKeTvRtxRZY8Y2d6nZahB2bHvIBU0EBh3713swRuOtNSaE4mi/ojSLv6aGRORunI+1erPFeZByxysqjuFep/IxcDQwtLUVxR40sV0JGLZ0CnAKStKp0MUBvS+gpvmxXDJimA6GrxfFRWnA76YkvQAd6TAnmYKKiT3ypnLYqpu9VSMZLd1Dl5q8k5IQnB76iUkhpWX9/rixZAbmONl76G7q+nuTl3IA7hUQuWOSSffXS22KycrNFEx/iM540vznP9JH4VrqyYQe4fdWR8RLy8X3bH/xVP2VrAbYe6kXdIWZz4VlPEShOItTA6GXPzUVqRIzWXcSEHiS/GOpX/L+VAI1PQJw3Dumlupto8/3RT5s5by5IRTynqcU1wrbK/Dmlsx620e38NGdisUbD2Vx3DFUombmZV6QNL/RusaN7TEy20pJI6YcUX6RxfrsttCmncKPIEjUc7K55sDGRsKofTDIknEOgxZZY2tZlYpjO7Dpnb51pvCXFOm6zpsFrayus1vCiNDLs2wAz9lVwYuR8+abzyW0xfAJZsjGMe330P6zj9IzEdS2TRbokZfT79tsCQkn/wC4aEdacSalcEftE0sfbQ/JekVjb0uMDmApJFOQjLj310ROKfQX8Ppjs/DNE/q6mdWXYZG3hQ5w+cMgIyM9M4zRRGCDJnqoGBXdhPn/AC3bRZcXt69o2iOqnlhvRznPQlcCtK4AUpwlApztJIN/3qza/VrjhbIG0d1byn3c2D/mrTOC25dDMP8A4cpHzwfxrhzKsp9D+Ply8Rf9CYdKSzYFc5tqZklVT7RA+NQkdAmVsdKiSuCBvvXJ72GPeSVAP3qqLrWbSMNicEgjoCaG6KoDNUtVm4zvGXeUJEyjJyTy7j/XhRJNMPHNUUV3G3F97NjMZSLD4xghSM1Bv9cmjmYRWw5eY4y3X4CuGL+7O7K7xRL55l33qO9xvgDNC0+vX5Yctui7ZzgnNRH1jVHJwVUeS1pZgkM8XXQluuzHcKz273ZgKJ9ZmlI55WLSY6mhdfbly/eaodFeYvKkFcUTWem28vOHxv0J7qqNQtFtLtogwYfdQMghaUqE04U5GxTiAGqAXFCceNW+nWTTS4Xc42AqJAm4q80OQW98kh6A0hGl8Dx3GkRLeGNzFkAjwrTXvoZrVWQnllXburObPXbaPT5YiR7SYAxUrhS/e6uPV3ZuQSAgFqtSoycLKPg2M2q6tYOvK1tfTRjPXBIaizTZOS6KdzCqYgwekPiaJkKxyPBMjEbFjGFOPlVhE4ju4n7s4rvf3x2eclxyF7zYrnNTfPXC1ebR6Ni816kBj3ivFqYCmNNOa8z4UnGSKgWWsabqkkkNnf20s0YYNEJVDqQcHIO4qkTZLJ2ptjSp0ngUloJBgZwe8UPX/EbWgLvBEsYP1pJCoqgsvDQdrfEENzxB/s0EkXlQS3EjH2WAHMExjcHbPupi54zukk5YzFhunJbySAfxDagrW9T1BtcW+7HmnVcduEVSy4xg467ePhS5CQfBdsrsPDPTypLIPAdc+XyoKsuMzG3LdW8sZ72HtAfjV7acTWF59S4QnvGcH5GsaNUWojx9UkfGnVllQgE8wpuC4gnICupJ7s1K7MEbVDQWKF0mN9j4GvU0Yz4V6jY+RpwYUsMKY5q4Xx0NdpxpkntPOuGTzqG0hB60xJdhQd6C0T2nA7xTEt2BkbVUT6iFU71T3msrCMu+/gKlsdF7cakEVt+nnVFea0M4UhifA1RXGpyT5CnlU9aYQnqTWcpNlpE6W5kmfmds+HlSe0pkGnAuRWZSpCg1KBripinVTboaKCzJOKMDiy6Cg8/OuRjyFaqo+jXPXA+6sq4q9njS98pU+4VsDtFBDlyoAUHJI8KdBZCIrK+JGxxPdgd7D7qO73ia0Rykci47mNZxr9ws+t3EoOz4INBSNy4I0yW64d0eUA8jWseDjr7IrRLXS0iGWxmgfgnXIbLhDRYjY3LOllFvGq4b2B3kiikcVhsCPS7kse4yIP8A8q1Ri1syv04W4HEGixpj/g5jkHBB5xRzL6P7PUdMsb7TXk07UxBG4uYSRzHkHUDxPf7utU3Fmn3/ABRxDY3Y0yRYIbWSBuaWM4LMCGPtdMZrQLS8lt7OCFRtHGqZK9cDFUI+f9DjZNH1MNu0Zbmx0yr0AXj9rdSPjqTRZaX99bQ6kFgtzaurrK7R5fJk2IPdgmhB8liT1zUQVSDLLkkNNSoD9ItcYUmPKuPfWyOeStMN9BGHQ+dG8cCyNcqvVUDDzxQXw6GlCBRkk7CjO17W1v8APIdhysD3jvr0MZ895Xr/AKTdMt21HTbq0WYQF1VhI2cKFcMTt5A/OjrQu0tbSUQurrI/PzqMA7AbA+6g7SLN5Zr+0+q5jaNTvvzdD9tG3Cjrf2D3IAaN+XlbBG4GDse7zri8tNZE0ez+Ia+GSJbvNL9Z3+BxTEtp2hBYEt4nc/OrvsFHRRXjCP2d65LkeqqQPGwJGOVh91NLo6uTlMHxom7I/s1wwFtumaWx6AGDSgnFl1AVyjRoy47jtk1NuNAhLPlFyTnPLvV1FZKNfkmQliIwHOPl7qsmsVLE83fWMFts2nPSQCzcOREYCN8qrLnhnfAU77jBxWlGxXGCuaYmsYkjLtyoq7sxOw860ohSR8/cXWLWd4YeU/Uyv40FEla1v0pQQmew1C1uYZYHUoORgdxvnasyltFudo/ZkPQE7GoU6dM6vico2hmG8aNCNz4VEuJTLKXbrT0trPbHEsZXz7jURxkmto0zBprs4Wyc53pyIk0wOtPRnBoYixibGKsoCfZaqiNulWcTewKl6BIvba5yRkmjzgkubntQDvjfwrP9Jtpry5jjjUsWOwFa1olhFpVkqZDTsAW/s1jlyqKNoYrKW5ugvpBumnBMcxVQT3eyADVg+VmVT1VsfbVBxDOs3EcEkZwQQGx45H8qvZ2PbZ+NdXgZJSUkzj/JQUXGRcdr50oPmq6ObKA5zTyyjxoa2RGWiYXya9zYqKJc99d5/OlxGPM2TuQD3HFYrx5wXc6VqNzrdo6vYM4lYl8PE7HoO/GT1HjWycxPU1nnpS1S4gsrfTo+QW90paXIyxKsCuPDcU+hADZcXcQ6dGscGqXRhVjJ2UkhdGbxIOc/PFW9r6Rb36l5awztks0qgq5Jz8NvDahVN+m9OKgU5IxtS5FKNhTHrumXQ+sbckFcSDHxyNhXriBLmMywNzoigZOG+O340MGJGXICk1xI5IWRopWRkPMpB7/hU2PjRZXEDZwUDN4DrVdNalXOQFzuD0NWUWsakkZVjHcrjpcL2mD5Z3qWNZ0uZ8XmmNApI9q3Ynl8Tyt1PxFKyimgu9RsyDb3sgI/aPN99XNlxpqFsw9ZgEgHfG2D8jVh+huHrxx6vrcMLMgdUn9nr0GcYz5Uuf0daoIjJayJOoONsEZ8MikKiTHx/YlAXMqt3jsicV6h9+DtbDEfo1z5r0r1AUfRZkFNtMN6GpuKLXkPKWZvIYqrn4nmOVihJz0bmxW6kvZhwfoK7i7VFzzVV3WpKqHLdOtC02r3siYPJ8iTVPdG9u8h5pP4dqlzRagy61HW8MVib3mqf10MSzuM++oQ0mRzykTNnuLGlrw3IzYELZ99TZaiTlvYFXLTJn314avbD9cYH7O9NLwvMvWBvialR8KSkbw4pDoSNct16Kx+yljW+c4iiQebHepA4UIQfQKG/ezUiPhpl6pCD7qVhwIK6ndSH2ZYYx99Ps88qDN6qORgkHY/IbVYJoIAwWjH8NProwG/bAe5aLFxMa4mjK8VXqNJ2ntKA/jsK1mHSkkAyDylBnPtb+NZjxzD2HGFygYtkIeb4VtEGk2fYx87yv7I2LkDpQ2Oilfhe0kHMx+dZZxnYpp+vvDGQVCgjHga3MaXp/fHn95yfxrHvSZbQ23FZSBAim3jO3jjegYbcNaysOl6bBK6JFHZwgYGf1Fowi17Sgg/pQHiQjfgKqPR9JBJwVpsjCMP2RRsqN8MQKKkkjO+RVWFIi/7V6ZCMRy30xx9WKBiT9lLPFZ2eHRdZmH9qEr9+1TRLGTk+1UiO6jUYCn40ciHEyOTQL7T+H9VlvNHuo4/U5H7V1UqG6gkg5znpt76yuTHMffX0hx9eCPgbVAqgZjVT55YCvmpz7R8zWkTGfRw1xfrCvV5D7YHnVmT6Dzg+URXVsT9UuA3urQ7uzdtQZ16c2fLFZhoL9mEOcb9a2G3kt7u3t5kbZ0AOTuDjvrvxs8DyFbobsYZLbUILwNiN1CP5Mv5Y+VafAyyRh855hnNANsiIDG3tBvvo10sJLYROwycYzWHlbo7/wAXptE32R1rwK10KB0FexXHR7FiS4HcTSGd+X2ISx/exT1exTArEhmluZHkgMWVAyJAc/KrFUwoBpWK9SjFIbdnMVU8RW7XXD2oQr1e3cD5Vb0l1VkIYZBG9OUbQR0z491C3lt5S68x7M7rnYfCkw3CyoGHU9RRpxhov6K129tn3QscHxB6fZWdXdvLZT80ZPIehrjSvR6nyuFSXRfQTsRyMQyeDb0iWxspFP0TIx/WRqrLTUk5gsp5T41PeZWA5XB9xqeMkzVTx5FZEm0mNf6qc57w1NjT5QcBgalZyadR+Ug0+ckWvHxSGYNNmf6zhavbDRlLDtbnC/2RvUaNgehq0tpVRcswUeJrOWWR0R8LCtsKtDt47KIiAdP1j1Pxoti/o9hLMzgOEJXPftQZpeoRGFmjdCifXYnai63l9b0uOTIeN1bkYDoOlLH408j5M5vJ8nDhjxgCSRc2rR3Fy4VDKFXPeSdhRJMQ/tE478+ArP8A0hSvba1pKq7rEh5tthzZ6+8Udu4APK2R0B8RXseJ43wxd9s+e83yVmqukDWpz3FvqMixvJGCQy8rYzkfaK7bcQ3sJ9vlkHmMH505raAywygblSp+efxqoeufLqVG+FJwsLbbie2kAWYPGx8RVrFewTDMcyN+6wNZyT51ztCnTOfEHB+dJSLlE0wS9d6zX0rEt+jCPCQfdUq31y9gwqy8y+EgzVFxvqranBZc8QRoy4JB67CiyUgMiZg+BU/EnJ2jqWQNy8w3GahRrmXzrRfRzyJBqbvgIAmcnYD2s+VT7L6QEL2LjdR4Zx1rmOV/YY8o7ia1DVtL4ZuI3uJ2tIJDgdrHIFx4bDb7KDNT0LTIgXsdZWViciJoyTjzI2pMlNsplcg7j5UsyggZ5TjxFM8sqEqwVsd4I3rvOmMPHg9N6ksU6xuNlCnyOaes7rUNPcS6ffS27Yx9HKVwPd+NRepAVyuflSuWQdd/NaYBOOPeLI1VPXI3CqAGMMZOw7zy716hYsV2Ir1AGvLYKsJMjo3Mcg8mD864LKLoDTbXiAbU369vtQyUTI7CAeOakxQxxqVVU372UE/PuqqN9jvrwvyf1qkouVRFOwXPnThPZ4LcgUjqpB+yqT13zrwvAM/V38RmqQrLo3qL1kJpBv4vE/E1QNMvNnI+Fe9aVeu9MTZfm/jxt1rg1AuAMY+FUHrgPRT8qWlwx6RsTSBMvfW81z1hj0GPMiqVric/Utyf48Unl1GTHKYowPFic0DAziu1tZ+Lpnv7h4EeGNl5Y+Ynx91aJpepx6hp8Nzbs/YuNucb7HB+6h6+4XGp3aXN7egyrH2Y7NMgjOd8nOaINNig07ToLOBMLEvKCe/zoAsVaSTAUMfMCss9KEDx8QWzuGzJbgjm8jitTjuiF5eYgeVZn6UiW1XTGJJ+gcdf7dNAGfAEQfgvT2PjL/8A2NRfCp6UIejeUtwZart7Eki/4ifxoxiYqcnIoAkxwszeypNTorfI3T51DS5yMF8DwxUlJR3Mx8sbU0JsqOOrLt+BNYUMMpb9rgf2DzCvmSTZiMb5r6xuoE1CwuLOZiIp4zG2P2SK+aOKOGr7hrVZbW6iHJnMUqHKuhzynyPXb+VaRaRhkWtFCK4vsyA+dKHtDI3rwVmcKoJY7ADrWujH0EukSc8JXO/cK2DgWRdTsntXkAlhJJHfjbesm0zS3iikYyFmTBkVIywT3kdK0ThDgzU7m6S8jnl0+AEqZsEFtv1Qfv2GK0WeKVHnPxpSmHAtDLKI4x9L0KjuNFum2z2dkkLvzsOp8TUPStOttMD8j9pK5JeaRss59/d7qszIFxsTnwFZ5Mqkd3jeMsVv2PV6mu2A6giu9sKy5I6xyvUjtV5QegPjTUt5FCMyOqDxZgBQ5JBTJNcqrk1uxQgG6h36crc33VCm4psIwzdpK4X9mP8AGhTQUENJZgB1oUfi6Jh9DaySHGwd+X7s1Hl4munz2VvBEp/ayxpPIh0QfSPotlqWmtdR736ABRGpbtBnocdMeNYj6gl2ZLck8pBAJ7jW3XPEVxDEzT3sUEQGSw5Y/toXvJ9BmjlmS6tRM5yzhlG/n4E+Fc07u0dWHKkuMjDtQ06fT7x4ZlIIOx8fOmFZlOQSDWna3oqX9rzAAuPqt4is6u7V7WZomUhlPfW+OamqZlkg8btdHDqcvIEyoA7+XeuDUJjtzVEkTypGcdapwiJZ5rplrFfzKf60irLTFm1KeQPISscZkOfKh6NgcHwOaI+Fp41vZUkGQ8TDApcI/wACWfI12Wc91Jp1rd2UJwrXhCnPRQK0bhq8tZ+H7Tsi6y+qJlSf1uc5P2Vkeu3TC55G+szFz45NaTwtZXH6L9cETerwosBfHs82N/treHaRy5OrKr0pkGDT8LhhIwz/AA5ok065F5o1lcIfZkgU/Zg/aKpPSTbpLw/DdYJlilXlGegOQfur3A92J+GUTPMYJGjP3j7DXZ7ON/qWuooZrPAG6MDnwHf+FUZZkRlCrg95UEj59KJoyhmVWIwTg5rt5pETMQD16FRkVw+TGpWd/iyuFAgaQ1XFzpLwkhAzfCq6WB1P1cHzFc50kU9Ko+IslLfO2Wb7qvnVwPaKj3VQcRna1x4t9wosKKDsy8uxwR0HjVhbXE0KNGrMmd2HjUdUDShQu+Bg5xVhDbTB3HMHwBlT/Opexo6sV2RzIuAe8YpF3FNawLcStGwc45QclSPHpXJTLagkBwT05WNRhdzSIyu5dW6qwzimkDY1zvJMDLycme4gAD3ZriuEj5STzE4y/tDpSkCwENyvybkg783l7qTKYpeziBwuRgnoVx4+Ipkl1o2lWmsjsFu/V9QycRSZCuAOinuPf/PuevuHNW03mZ7UvGDgPEQwI8cdR8cVU6dHIs9vOrssobmj3PMG7s1sQckBs4OBnyO1Uopkt0Y6ZSD7Uag+Ywa9WudhbNu1vExydzGpz9lep8BfIBramCNjSRqJ/axVUzEfqgV7Jxkn4Csyi3GoFtufP2UoXLE7sPnVNkdacWZRQOy4W43+vUhZge+qNZxnpT6TgnY4oAuVkHfThmQDc1ULMf2qeWTPVqBMsRcL0XJqSt2gGDt8aqQ2e+vHnxtSoaLlbxPdTyXIbYMKog79NqfikdemM0UFl0HTqXxTyEEZBPyqpSRycMQanRXKpygjfxAphZNV8bCN2+ys/wDSWrm6sHKkARMP8VHiaivTqfeKC/SKj3MVlcIrGMExnIzjvFNEhH6NS54Qi5f/AB5O/wAxRxErsBnc+ZrMfRfPeLBewsx9UQgxqR0c9T8hWlCXljy8ijxycVRLJyQuN8L86koyk45gfdVL+lLSEN2l3By+T5+6oz8TacpHLI7+axnFFgFQeID2n6eFZ5x3JHNrQCklRbqvKeh3J6fGrJuLI1HswyM/izAD7KHdVmOq3zXUqBMgKFDeFZ5LapFIGBoVhcRgvbopzuU2NXvDnDWmw6nFLHac+D9V2LA/CupCirgIfjU6PtUQcmVHkcVjxn/ROCZp1uIoFAYIi9Nzy7Y+ynrnWdLjKhr63BVegbmI+ArMChILSyg+85pSdng4fOPKrimuwUEH78VaVEBys757ljI++kxcVLNKI7WyklkbZQWC0BNcRQ7vIgx+0wFTNP1NLgyRadeWqahzIYefcbHf7K2jvQNUFcfE2oT2VxLBDD2sZBCIjOeUEBtvEZH21R6txrqWjTwxarPHbJOvNDPFgoxGxDHuIOx94p3VNZ1Sw1iQadponnjwryRxnlbJBbOSFyfImqXjDh254n0WzxJi5S4mk+l5UEaMAQg5c53Aq5Y1V2SnRYLr73tubiPUjcwnH9XLscnGPLfbeplo+lX87RQugGVBaW4y4z9XPLkZNZBd8N65w8kgBYwv9drZmww22YLjwzmoGn3i2s5kiuTG5K8wdmPQ5B67791RGl2arE5LTNl1KMJqElnpd3C7CPnDOAQcdQD0zvVno9vOSEvZYwQwIJiU93vrMNP4dvNRUXFvrFsrk8xMBPMpPgo6H4UW6ZaXtmUM2tXVyR3GNFHxJBNOORR6M5Qa7DLiGztbCCG4t5FjaRyCD0I658sUNXPrs1otxB2zRHIEighTjrg1PMqSFHuI1uQAVEc3trjwwarNa06HXH5rsvlfqLG3KqDuAA6CpbQJMz/ie5tGlkjmv5klUcvIirIGzkHJPTH40NsumyQLE2qFlXYFrfJ+O25rRJfR5pNwQ0ks6nybNO2/o74ahIM0E05/tykD7KOSHRRcN6lBLaCxa77fs9o3dSpI+Vc1zQIdSGVPJOBgN/OtEsbGwsIxDaWcKxjooj6fGq/XbDb1pECg9QKxlqVo68UlJcZGF6jptzp03ZXMfKe4jofcarygJrT9Vjtby3aGbDr3eXuoG1LRpLRswntU7gBvW0MqlowzYeG0VYjI3U4p20vZLO4EyEhhsabViCQRgjYg0gDmcDxNbI57L/SLeTWdWtmYl3aUO+2yqOn219J8J6ME4KXTJm5mcMzbbAsc7VhPo8T/ALzc6svOqezERtIf2ffX0dorqirHjGQK0Wtmc/4ZRxzp8x4bu4pV5ZI1Yb+OVOc/A/OhP0eXQEF9atJgKVkUEHPeCfsFfRGraVHeqxeFJkZeWSJ1yGHmO+gJfR5pVnqLXemrLZOyFHiUkowzn6p6Y6bdABtVrPvZm8GmUfalHDDPsnO1GkltzxAqFXmUEE+6qmy4Sla87S/ZGtkIYLGxy5+8CiSTAXAHQdBUZ5qVUaePBxWwdvLAq/MjgAjdMdT76ob237MEHDeGaL51Rzzbnyqqng5SSYgQRsa5TpsCJ7YEkAChfiWFlW3JGBzNj5CtHurQsCfZBoF41gMC2Xt5LM3U58KBplDDEBIHPdirG0ctNMzd+DioUBBhQnGWJFWFhEHMrBs9BtWXs21xFP7Q9oZqHJaRTtvCB5rsatDAB1pHZhelaIzKltPZN4y3uJqHIkkTkujqx7gdj8qIWAAOTTLNzDBxy+FMCotp5YmPZvknubvq1g4hubQqrTSx+XVaZe1tyMiNlP7SfyqHcwuo2Bcd58aZNWFsPFdwYwSsMh/a5sZ+FeoK5E8HXyr1Ow4ovTCT0akGAg99W62yE7U4LQHvqCUykED42FeFtKT0q+9USveolvq9KBlPHZkxs7yqMfq53PwpaxMp2WrcWqIfakQHzOK4wtVbAkBHjnNMdkBQcbrTi7HfanXuLeP6oLYpk3q/qQ5PnQDH1YCnAxPQZqG01w49lFFNETt9aQD40xJljzcp3IHxpXboB7T591VQUg7yD51JWRFQ/SY+GakVkv1yJd8OfjTUmqyK2IUX3sc1BZ0f6rlh4kV5VVmHKCSaYWShqF5I+DclB/00Ap9raDUFWOd5rgg82JJCRn3dKbWzkADDlp+JJVOQQPOlYyXbwi0i7GHEKE55U23rzRxhuaSVmz7yaaaR88vaZ8hXY4i7YKZ99FhQtrm0i3iWaRvACkrdxsObsWyf2v8A4p9bTxRcU/6vEBsoFKxEJbhzN7CIM/rMCcfCpyW9ywyZ4l27kxSo0QEYjGfHFPOxJyQcedKxkcWz4PPOD5mnY1jdQAmSK5jJ+oB50oMUPU5oux2K7CM5UqRXhaWzNhogw/tMTSO2bmxyk58BSyJMZEWT03OPxpDFLBaQsCltCCO/kBqXHcmPATkUE774qOkDnHMIxnwPNVjb2oA3ZPgoFUDGjdydphQx5dsjOKcW4uXIyDj+0akdgiHYKc94NLACx4WNebxobZNDRftFKGT3jNUWqcK6bqSMGtxE5/XiAWiEc3VuUZ8K7yKe4UhrRlOpcLavoMhubK4kdBtlThgPMCrjSuMni05VvC89wg3iyEkI8s7HHzo7e3jcYKe81V3fDGjXvO11bRuzeGQfsoL5NqhWh8Q6PrsR9Unk7ZThopCFYfDPSrlLXm3Mns+XWqzS7LRNFRYopI1VDkA8pwfHOM599FFnBDeIDb3FvJ5c9JyRKhP+FWYIV2MrZ8zXY1QbDB86lao8WlwmW8lihQdGByT7h1oYl4kE7clr2UEZblNzdkKo9w8f9YoTT6KUJvtUggnvILK3a4nmjhiUbvI3KvzoN1zi2LUrR00yRzEueaXlwr/uk7kedWf+zukaxJFPqerQ3bR5IQ3I5f7vSoXF1hp9hp1tHYx2qrzb9g2e7vrWME+zGcqemAjahO2xI+Qp15pXsObOCG6iq+U8khB6VIjvrdLKWGQMWP1dq3+OKMJTk/ZT3NskvOce0RnPnVSqmOQZ6g1fbufYU5qDfWEixtPy4AO4pOkONirfUJLK4hntpCkocSAqdw1fSfBvFEWr8P2d7MWW6JKSKRjLj8K+YLBFN4rkqRH7WG7/ACrXfRRrPrj3uh3EgE4Pb2Yb/Ev8qpbFLqze0lWRQVbOabntY5weYe140MW+qSwkK3ce+ia1uVuIww+NNwJjkvRWTWzRZBHxFRZIduYtnbeiJ4wykEVUX9s0EZlijZx+soGTjxArKUX2jVT3sp5oifqiq+4Q8vtMQRVtDcRXCc0Z5t8HHce8VyW3jmGGWsy27BOZVYknc+JrPPSJGE/R5UYyz/cK1m60Vt2hcH+yay/0lwSwJp4ljZMO4yRt0HfQUgJX2bSJhscnf40QaL7UEjd/MM/KqOP/AIJAR0Zvwoh0FR6lKT3yfgKxX7G7/UkyKdxUZ48frEVOcqcnu8aiSFcZU59wzWpjZGIGNsmmHXB8KlOWPRce/aorISfbIHuoHYknwNcya7yRj9am5H7M7bimM8xyclV+Vepr1le8V6igL5dZRXyYC58GOAflSW1iQkckSL8SaYXSSAcXHdn6n51Oh0IMuWuCfcmPxpUZIhtqN1I3syFM9yjFN+tTHPNM5/iq3/QKqMrcEHzT86jNo3X6cf3PzpUWVzTAnmJyfPc14T1OGigjeYH+D86cTRhj+uGP3PzpkkATD9mui4YH2VHyqzbRYwQRIP7v50oaYF6SAfw/nQUVfPKd8nfypAjctliRV5HpXMd5v8H50v8ARCucdqP7v50bC9lF2SjfmJNORw5Gau14eWVyPWOUAZ2Tr9tSF4bRVGLpv7v50gZRCLkUkAZPjSQblCAq49wG9EsWixQxljIz47iOtIMSRkCNEQnqQN6CbplQjTuo7RT55qUCoUAR7e81YrZmX/mAfw5/Gl/orbPbf4fzoofIrVJzlcL8KeVjneSpBsOVsdpn3r+dK9RfHszBfcn51N7GjiEk+Pvpbc3L1UCux2EnX1k/3fzpyTSu1Pt3DMPDFMY2hlKlEcknrgE15bVgQXMoz1J2qTHpRjUclwVHTAX864+nnHtTlvh+dANWJ7O2/WfB99OK9uoGBnFIWxH7S/3fzqUmn7f1g/u/nUMEhCsCcqgA86WrZ2xTwsiv/MB/h/OveqvjIlA/hosoSY8kEkjHlToMfQtTXqTsSTOf7v506mnd/a/4fzoTFo6DEDtKadDEdQWFcXTwMHtPsqNyyPfCEMoUHfK5z9tNscVydE61lgnuRE8yREnALb1YXem3FqokAWWE9JI9xVnpuh2NxIkklvDlQBsmPxolFjbdh2PYp2eMFSOtTHkGRUZpcShF9o4HX30Japq8SyFmww/VUHoK0D0jaJEvD8Utky2ojlBZUTPPnYZOe7f51kzaM7ze1dfHs/zrLK2zp8WCeyUmsxDdo/Z8B31wajfPPzWHaW6dzcxBqws9Chjh5yVd/Fkz+NSGscL9den7H51gjt+WC0D9920r889zLLKRuztmm9RXn02Ihs+2Buem1WMuntI5JmH9z86hXWlM4UesEDm/Z/OujF+6OXPkTg0isSy5nwTsc7inURLZJDJIB5E0q7spw/ZR3ZRQMbJ+dVM2kSFwWuywPcU/OvSSPIIt3qAaQiEZB7zUbtrhjnm2q0i0HnIzcD/2/wA6lLw8P/Mj/wBv860USGyjWaZT9alGV2BDsWGOhq7bh4f+ZH/t/nTT6CFGfWM/wfnScECkwUmjaGYhM8p6GivhTU7TR4f0nd2XrEkM8fZNzFWXxwaiXeihrc/T43H6n50vT9GYp6q9zzRlg/1O/HdvUrstbN/mHNBDcIv0U6CRDnuIzVvoF2wk7NjkUG8GRXD8OrHcXbTCFzGhYdFHd1oosYWjuFKvg+6tfRzPUtBkNxSWTIIrsOTEueuKUelZWddWgVfSdPtbuSSO1iWSQjmfG7++lGCI7KOUf2TUbja/utOhtpbN0R2JBLJzVnV9reuTkh9UZRjpHGFrKVJ7BJmmNAEGTIwH9phVXqd/oItmg1O8snjIIZJSrjH7oz/rvrLXW8uyWlv5WPT2sn8aaTSFcMGkBxv9T86zc0i1jk/ZJ1zSOEbuKaTR9SFrPGpdISjNHJt0XO46VTaCOawf2mUCQZUHGdh8alnS/VozJHKAyn9jy99P6FpAFjMDNvz5yE8h51KaZrtRpjRVAQQFyuQMj/Wabfx29wGBVw2jgf8AP/w/nTT6QOXPbf4fzqyEUcnSorr7qvG0stt2wH8H51GbSmx/xH+D86ARTOuDuRUeUg7FqvW0gnrcf4PzqJNowz/XD+5+dBaKFjhtsEV6rX9BZP8AxI/9v869ToZ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5126" name="Picture 6" descr="http://5b0988e595225.cdn.sohucs.com/images/20180813/506bd745d83a469faaf051d439ddff5d.jpe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729187" y="1151768"/>
            <a:ext cx="3287165" cy="2138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矩形 14"/>
          <p:cNvSpPr/>
          <p:nvPr/>
        </p:nvSpPr>
        <p:spPr>
          <a:xfrm>
            <a:off x="3586056" y="267494"/>
            <a:ext cx="1422184" cy="9164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48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</a:rPr>
              <a:t>戒尺</a:t>
            </a:r>
            <a:endParaRPr lang="zh-CN" altLang="en-US" sz="4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TextBox 12">
            <a:hlinkClick r:id="rId2" action="ppaction://hlinksldjump"/>
          </p:cNvPr>
          <p:cNvSpPr txBox="1"/>
          <p:nvPr/>
        </p:nvSpPr>
        <p:spPr>
          <a:xfrm>
            <a:off x="7599091" y="4587974"/>
            <a:ext cx="573309" cy="307777"/>
          </a:xfrm>
          <a:prstGeom prst="rect">
            <a:avLst/>
          </a:prstGeom>
          <a:noFill/>
          <a:ln w="28575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/>
              <a:t>返回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771800" y="1272808"/>
            <a:ext cx="5976664" cy="3416320"/>
          </a:xfrm>
          <a:prstGeom prst="rect">
            <a:avLst/>
          </a:prstGeom>
          <a:noFill/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lang="en-US" altLang="zh-CN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孙中山完成了先生布置的任务，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他渴望进一步理解所背的文章内容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，善于思考、敢于提问，所以先生改</a:t>
            </a:r>
            <a:r>
              <a: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</a:rPr>
              <a:t>变了态度，破例给孙中山讲解书中的内容。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62" y="1012304"/>
            <a:ext cx="2350605" cy="3071614"/>
          </a:xfrm>
          <a:prstGeom prst="flowChartAlternateProcess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2699792" y="485259"/>
            <a:ext cx="5743880" cy="646331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楷体_GB2312" panose="02010609030101010101" charset="-122"/>
                <a:sym typeface="+mn-ea"/>
              </a:rPr>
              <a:t>为什么会有这么大的变化？</a:t>
            </a:r>
            <a:endParaRPr lang="zh-CN" altLang="en-US" sz="3600" b="1" dirty="0" smtClean="0">
              <a:latin typeface="黑体" panose="02010609060101010101" pitchFamily="49" charset="-122"/>
              <a:ea typeface="黑体" panose="02010609060101010101" pitchFamily="49" charset="-122"/>
              <a:cs typeface="楷体_GB2312" panose="0201060903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"/>
          <p:cNvSpPr txBox="1"/>
          <p:nvPr/>
        </p:nvSpPr>
        <p:spPr>
          <a:xfrm>
            <a:off x="3059832" y="839490"/>
            <a:ext cx="5340796" cy="2308324"/>
          </a:xfrm>
          <a:prstGeom prst="rect">
            <a:avLst/>
          </a:prstGeom>
          <a:noFill/>
          <a:ln w="9525">
            <a:solidFill>
              <a:schemeClr val="accent3">
                <a:lumMod val="50000"/>
              </a:schemeClr>
            </a:solidFill>
            <a:prstDash val="dashDot"/>
          </a:ln>
        </p:spPr>
        <p:txBody>
          <a:bodyPr wrap="square" rtlCol="0" anchor="t">
            <a:spAutoFit/>
          </a:bodyPr>
          <a:lstStyle/>
          <a:p>
            <a:r>
              <a:rPr lang="en-US" altLang="zh-CN" sz="3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3600" b="1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孙中山</a:t>
            </a:r>
            <a:r>
              <a:rPr lang="zh-CN" altLang="en-US" sz="36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，是中国近代民主主义革命先驱，中华民国和中国国民党创始人，三民主义的倡导者</a:t>
            </a:r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zh-CN" altLang="en-US" sz="36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11560" y="573013"/>
            <a:ext cx="1952625" cy="27908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539552" y="3459653"/>
            <a:ext cx="827246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    今天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，我们就来学习一篇介绍孙中山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先生少年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时期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学习的故事！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4"/>
          <p:cNvSpPr txBox="1"/>
          <p:nvPr/>
        </p:nvSpPr>
        <p:spPr>
          <a:xfrm>
            <a:off x="771902" y="843558"/>
            <a:ext cx="7688530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457200"/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</a:t>
            </a:r>
            <a:r>
              <a:rPr lang="zh-CN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默读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第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8-9</a:t>
            </a:r>
            <a:r>
              <a:rPr lang="zh-CN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自</a:t>
            </a:r>
            <a:r>
              <a:rPr lang="zh-CN" altLang="zh-CN" sz="36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然</a:t>
            </a:r>
            <a:r>
              <a:rPr lang="zh-CN" altLang="zh-CN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段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说说你对“不懂就要问”的体会吧！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64944" y="1533490"/>
            <a:ext cx="8411512" cy="2247424"/>
            <a:chOff x="611003" y="2013314"/>
            <a:chExt cx="8411512" cy="2247424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003" y="2013314"/>
              <a:ext cx="8411512" cy="2247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文本框 11"/>
            <p:cNvSpPr txBox="1"/>
            <p:nvPr/>
          </p:nvSpPr>
          <p:spPr>
            <a:xfrm>
              <a:off x="1173643" y="2187478"/>
              <a:ext cx="415498" cy="36933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⑧</a:t>
              </a:r>
              <a:endParaRPr lang="zh-CN" altLang="en-US" sz="1800" dirty="0"/>
            </a:p>
          </p:txBody>
        </p:sp>
        <p:sp>
          <p:nvSpPr>
            <p:cNvPr id="10" name="文本框 12"/>
            <p:cNvSpPr txBox="1"/>
            <p:nvPr/>
          </p:nvSpPr>
          <p:spPr>
            <a:xfrm>
              <a:off x="1118185" y="3186298"/>
              <a:ext cx="415498" cy="36933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sz="1800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⑨</a:t>
              </a:r>
              <a:endParaRPr lang="zh-CN" altLang="en-US" sz="1800" dirty="0"/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3997611" y="3147814"/>
            <a:ext cx="3382701" cy="0"/>
          </a:xfrm>
          <a:prstGeom prst="line">
            <a:avLst/>
          </a:prstGeom>
          <a:ln w="28575">
            <a:solidFill>
              <a:srgbClr val="FF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639611" y="3736581"/>
            <a:ext cx="7943827" cy="923401"/>
            <a:chOff x="1425" y="5046"/>
            <a:chExt cx="12948" cy="1149"/>
          </a:xfrm>
        </p:grpSpPr>
        <p:sp>
          <p:nvSpPr>
            <p:cNvPr id="18" name="圆角矩形 17"/>
            <p:cNvSpPr/>
            <p:nvPr/>
          </p:nvSpPr>
          <p:spPr>
            <a:xfrm>
              <a:off x="1425" y="5228"/>
              <a:ext cx="12948" cy="842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sz="3600"/>
            </a:p>
          </p:txBody>
        </p:sp>
        <p:sp>
          <p:nvSpPr>
            <p:cNvPr id="19" name="文本框 9"/>
            <p:cNvSpPr txBox="1"/>
            <p:nvPr/>
          </p:nvSpPr>
          <p:spPr>
            <a:xfrm>
              <a:off x="1538" y="5046"/>
              <a:ext cx="12607" cy="1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fontAlgn="auto">
                <a:lnSpc>
                  <a:spcPct val="150000"/>
                </a:lnSpc>
              </a:pPr>
              <a:r>
                <a:rPr lang="zh-CN" altLang="en-US" sz="3600" b="1" dirty="0"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要学习就要学懂，不懂就该问个明白。</a:t>
              </a:r>
              <a:endParaRPr lang="zh-CN" altLang="en-US" sz="36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endParaRPr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50981"/>
            <a:ext cx="2268000" cy="692577"/>
          </a:xfrm>
          <a:prstGeom prst="rect">
            <a:avLst/>
          </a:prstGeom>
        </p:spPr>
      </p:pic>
      <p:sp>
        <p:nvSpPr>
          <p:cNvPr id="16" name="文本框 14"/>
          <p:cNvSpPr txBox="1"/>
          <p:nvPr/>
        </p:nvSpPr>
        <p:spPr>
          <a:xfrm>
            <a:off x="864933" y="12347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自读提示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155224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22754" y="2863113"/>
            <a:ext cx="16731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孙中山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14192" y="2283718"/>
            <a:ext cx="2286000" cy="2252924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勤学好</a:t>
            </a:r>
            <a:r>
              <a:rPr lang="zh-CN" altLang="en-US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</a:t>
            </a:r>
            <a:endParaRPr lang="en-US" altLang="zh-CN" sz="36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善于思考</a:t>
            </a:r>
            <a:endParaRPr lang="en-US" altLang="zh-CN" sz="36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0">
              <a:lnSpc>
                <a:spcPct val="13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执着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求理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3782294" y="2539932"/>
            <a:ext cx="199048" cy="1725167"/>
          </a:xfrm>
          <a:prstGeom prst="leftBrace">
            <a:avLst/>
          </a:prstGeom>
          <a:ln w="2222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/>
          </a:p>
        </p:txBody>
      </p:sp>
      <p:sp>
        <p:nvSpPr>
          <p:cNvPr id="46086" name="文本框 5"/>
          <p:cNvSpPr txBox="1">
            <a:spLocks noChangeArrowheads="1"/>
          </p:cNvSpPr>
          <p:nvPr/>
        </p:nvSpPr>
        <p:spPr bwMode="auto">
          <a:xfrm>
            <a:off x="827584" y="1210933"/>
            <a:ext cx="7632848" cy="1066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ts val="3800"/>
              </a:lnSpc>
            </a:pPr>
            <a:r>
              <a:rPr lang="zh-CN" altLang="en-US" sz="3600" u="none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再次默读课文，思考：</a:t>
            </a:r>
            <a:r>
              <a:rPr lang="zh-CN" sz="3600" u="none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孙中山是个什么样的人？</a:t>
            </a:r>
            <a:r>
              <a:rPr lang="zh-CN" altLang="en-US" sz="3600" u="none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和小组成员交流。</a:t>
            </a:r>
            <a:endParaRPr lang="zh-CN" sz="3600" u="none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380548"/>
            <a:ext cx="2268000" cy="692577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864933" y="339502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小组合作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371216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8" y="555526"/>
            <a:ext cx="79559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/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联系实际，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讨论：在现实生活中，我们遇到不会的问题可以怎么做？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lum contrast="6000"/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4264" b="50388" l="500" r="99750"/>
                    </a14:imgEffect>
                  </a14:imgLayer>
                </a14:imgProps>
              </a:ext>
            </a:extLst>
          </a:blip>
          <a:srcRect b="43395"/>
          <a:stretch>
            <a:fillRect/>
          </a:stretch>
        </p:blipFill>
        <p:spPr>
          <a:xfrm>
            <a:off x="3972517" y="2175706"/>
            <a:ext cx="4415907" cy="1312620"/>
          </a:xfrm>
          <a:prstGeom prst="rect">
            <a:avLst/>
          </a:prstGeom>
        </p:spPr>
      </p:pic>
      <p:sp>
        <p:nvSpPr>
          <p:cNvPr id="9" name="五边形 8"/>
          <p:cNvSpPr/>
          <p:nvPr/>
        </p:nvSpPr>
        <p:spPr>
          <a:xfrm>
            <a:off x="827585" y="1923678"/>
            <a:ext cx="3204214" cy="648072"/>
          </a:xfrm>
          <a:prstGeom prst="homePlate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上网查找</a:t>
            </a:r>
            <a:r>
              <a:rPr lang="zh-CN" altLang="en-US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资料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五边形 9"/>
          <p:cNvSpPr/>
          <p:nvPr/>
        </p:nvSpPr>
        <p:spPr>
          <a:xfrm>
            <a:off x="827584" y="2920758"/>
            <a:ext cx="2698435" cy="567568"/>
          </a:xfrm>
          <a:prstGeom prst="homePlate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查阅工具书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五边形 10"/>
          <p:cNvSpPr/>
          <p:nvPr/>
        </p:nvSpPr>
        <p:spPr>
          <a:xfrm>
            <a:off x="827585" y="3867894"/>
            <a:ext cx="7703745" cy="648072"/>
          </a:xfrm>
          <a:prstGeom prst="homePlate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询问老师、家</a:t>
            </a:r>
            <a:r>
              <a:rPr lang="zh-CN" altLang="en-US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长，和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同学一起讨论</a:t>
            </a:r>
            <a:r>
              <a:rPr lang="zh-CN" altLang="en-US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等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347614"/>
            <a:ext cx="7826292" cy="253915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课文讲述了少年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在私塾学习时，因为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___________________________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，壮着胆子向先生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的故事，赞扬了孙中山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__________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的精神。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306177"/>
            <a:ext cx="2268000" cy="692577"/>
          </a:xfrm>
          <a:prstGeom prst="rect">
            <a:avLst/>
          </a:prstGeom>
        </p:spPr>
      </p:pic>
      <p:sp>
        <p:nvSpPr>
          <p:cNvPr id="4" name="文本框 14"/>
          <p:cNvSpPr txBox="1"/>
          <p:nvPr/>
        </p:nvSpPr>
        <p:spPr>
          <a:xfrm>
            <a:off x="827584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主题概括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40" y="296418"/>
            <a:ext cx="460522" cy="572844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499992" y="141091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孙中山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24475" y="2020883"/>
            <a:ext cx="65310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不明白书里说的是什么意思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22762" y="266895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提问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1608198" y="331022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勤学好问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1131590"/>
            <a:ext cx="3485570" cy="6848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txBody>
          <a:bodyPr vert="horz" wrap="none" lIns="68580" tIns="34290" rIns="68580" bIns="34290" rtlCol="0">
            <a:spAutoFit/>
          </a:bodyPr>
          <a:lstStyle/>
          <a:p>
            <a:r>
              <a:rPr lang="en-US" altLang="zh-CN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* 不懂就要问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0807" y="1995686"/>
            <a:ext cx="4771179" cy="770404"/>
          </a:xfrm>
          <a:prstGeom prst="rect">
            <a:avLst/>
          </a:prstGeom>
          <a:noFill/>
        </p:spPr>
        <p:txBody>
          <a:bodyPr vert="horz" wrap="non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学问学问，不懂就要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问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左大括号 7"/>
          <p:cNvSpPr/>
          <p:nvPr/>
        </p:nvSpPr>
        <p:spPr>
          <a:xfrm rot="10800000" flipH="1">
            <a:off x="3829586" y="3113896"/>
            <a:ext cx="325381" cy="1528946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36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7816" y="314678"/>
            <a:ext cx="2268000" cy="692577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08620"/>
            <a:ext cx="450000" cy="559756"/>
          </a:xfrm>
          <a:prstGeom prst="rect">
            <a:avLst/>
          </a:prstGeom>
        </p:spPr>
      </p:pic>
      <p:sp>
        <p:nvSpPr>
          <p:cNvPr id="12" name="文本框 14"/>
          <p:cNvSpPr txBox="1"/>
          <p:nvPr/>
        </p:nvSpPr>
        <p:spPr>
          <a:xfrm>
            <a:off x="827584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结构梳理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942184" y="2977664"/>
            <a:ext cx="228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勤学好问 </a:t>
            </a:r>
            <a:endParaRPr lang="en-US" altLang="zh-CN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ctr"/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善于思考 </a:t>
            </a:r>
            <a:endParaRPr lang="en-US" altLang="zh-CN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lvl="0" algn="ctr"/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执着求理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67744" y="3399048"/>
            <a:ext cx="1528303" cy="770404"/>
          </a:xfrm>
          <a:prstGeom prst="rect">
            <a:avLst/>
          </a:prstGeom>
          <a:noFill/>
        </p:spPr>
        <p:txBody>
          <a:bodyPr vert="horz" wrap="none" lIns="68580" tIns="34290" rIns="68580" bIns="3429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孙中山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8" grpId="0" animBg="1"/>
      <p:bldP spid="13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/>
        </p:nvSpPr>
        <p:spPr>
          <a:xfrm>
            <a:off x="1709530" y="1318235"/>
            <a:ext cx="7182950" cy="3413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lnSpc>
                <a:spcPts val="3680"/>
              </a:lnSpc>
            </a:pPr>
            <a:r>
              <a:rPr lang="zh-CN" altLang="en-US" sz="4000" dirty="0"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孔子学问渊博，被人们尊为“圣人”，可是仍虚心向别人求教。有一次，他到太庙去祭祖。一进太庙，就觉得新奇，他向别人问这问那。有人笑道：“孔子学问出众，为什么还要问？”孔子回答说：“每事必问，有什么不好呢？”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448715" y="555526"/>
            <a:ext cx="3427541" cy="710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不懂就问的孔子</a:t>
            </a:r>
            <a:endParaRPr lang="en-US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1710640"/>
            <a:ext cx="2200275" cy="26289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538" y="227232"/>
            <a:ext cx="2268000" cy="692577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拓展延伸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62" y="227232"/>
            <a:ext cx="450000" cy="5597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44745" y="1203598"/>
            <a:ext cx="854773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00025"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一、用“√”给变色字选择正确的读音。</a:t>
            </a:r>
            <a:endParaRPr lang="zh-CN" altLang="en-US" sz="36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200025"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背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诵(</a:t>
            </a:r>
            <a:r>
              <a:rPr lang="zh-CN" altLang="en-US" sz="3600" b="1" dirty="0">
                <a:solidFill>
                  <a:srgbClr val="00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bèi　bēi</a:t>
            </a:r>
            <a:r>
              <a:rPr lang="zh-CN" altLang="en-US" sz="36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      </a:t>
            </a:r>
            <a:r>
              <a:rPr lang="zh-CN" altLang="en-US" sz="3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背</a:t>
            </a:r>
            <a:r>
              <a:rPr lang="zh-CN" altLang="en-US" sz="36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包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3600" b="1" dirty="0">
                <a:solidFill>
                  <a:srgbClr val="00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bèi　bēi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　　</a:t>
            </a:r>
            <a:endParaRPr lang="zh-CN" altLang="en-US" sz="36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200025" algn="l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圆</a:t>
            </a:r>
            <a:r>
              <a:rPr lang="zh-CN" altLang="en-US" sz="36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圈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3600" b="1" dirty="0">
                <a:solidFill>
                  <a:srgbClr val="00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quān　juàn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　</a:t>
            </a:r>
            <a:r>
              <a:rPr lang="zh-CN" altLang="en-US" sz="36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羊</a:t>
            </a:r>
            <a:r>
              <a:rPr lang="zh-CN" altLang="en-US" sz="3600" b="1" dirty="0" smtClean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圈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 sz="3600" b="1" dirty="0">
                <a:solidFill>
                  <a:srgbClr val="000000"/>
                </a:solidFill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quān　juàn</a:t>
            </a:r>
            <a:r>
              <a:rPr lang="zh-CN" altLang="en-US" sz="36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en-US" sz="36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669990" y="2351583"/>
            <a:ext cx="786130" cy="62324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√</a:t>
            </a:r>
            <a:endParaRPr lang="en-US" altLang="zh-CN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994916" y="2410743"/>
            <a:ext cx="786130" cy="62324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algn="l" fontAlgn="base">
              <a:buClrTx/>
              <a:buSzTx/>
              <a:buFontTx/>
            </a:pPr>
            <a:r>
              <a:rPr lang="en-US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√</a:t>
            </a:r>
            <a:endParaRPr lang="en-US" altLang="zh-CN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858585" y="3172638"/>
            <a:ext cx="786130" cy="62324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√</a:t>
            </a:r>
            <a:endParaRPr lang="en-US" altLang="zh-CN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552322" y="3178244"/>
            <a:ext cx="786130" cy="62324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indent="200025" algn="l" fontAlgn="base">
              <a:buClrTx/>
              <a:buSzTx/>
              <a:buFontTx/>
            </a:pPr>
            <a:r>
              <a:rPr lang="en-US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√</a:t>
            </a:r>
            <a:endParaRPr lang="en-US" altLang="zh-CN" sz="3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294997"/>
            <a:ext cx="2268000" cy="692577"/>
          </a:xfrm>
          <a:prstGeom prst="rect">
            <a:avLst/>
          </a:prstGeom>
        </p:spPr>
      </p:pic>
      <p:sp>
        <p:nvSpPr>
          <p:cNvPr id="11" name="文本框 14"/>
          <p:cNvSpPr txBox="1"/>
          <p:nvPr/>
        </p:nvSpPr>
        <p:spPr>
          <a:xfrm>
            <a:off x="864933" y="267494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课堂演练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299208"/>
            <a:ext cx="450000" cy="55975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 bldLvl="0" animBg="1"/>
      <p:bldP spid="4" grpId="0" bldLvl="0" animBg="1"/>
      <p:bldP spid="5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Rectangle 1"/>
          <p:cNvSpPr>
            <a:spLocks noChangeArrowheads="1"/>
          </p:cNvSpPr>
          <p:nvPr/>
        </p:nvSpPr>
        <p:spPr bwMode="auto">
          <a:xfrm>
            <a:off x="394334" y="522565"/>
            <a:ext cx="8749666" cy="376256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80" tIns="34290" rIns="68580" bIns="34290" numCol="1" anchor="ctr" anchorCtr="0" compatLnSpc="1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二、选择合适的词语填空。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糊里糊涂　</a:t>
            </a: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摇头晃脑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　</a:t>
            </a: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雅雀无声</a:t>
            </a:r>
            <a:endParaRPr lang="zh-CN" altLang="en-US" sz="32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1</a:t>
            </a:r>
            <a:r>
              <a:rPr lang="en-US" altLang="zh-CN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.</a:t>
            </a: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他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背书总喜欢(　   　　)。</a:t>
            </a:r>
            <a:endParaRPr lang="zh-CN" altLang="en-US" sz="32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en-US" altLang="zh-CN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老师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刚走进教室，教室里顿时(　 　</a:t>
            </a: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　</a:t>
            </a: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)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。</a:t>
            </a:r>
            <a:endParaRPr lang="zh-CN" altLang="en-US" sz="32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3</a:t>
            </a:r>
            <a:r>
              <a:rPr lang="en-US" altLang="zh-CN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.</a:t>
            </a: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这样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(　　  　</a:t>
            </a:r>
            <a:r>
              <a:rPr lang="zh-CN" altLang="en-US" sz="3200" b="1" dirty="0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)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地背，有什么用呢？</a:t>
            </a:r>
            <a:endParaRPr lang="zh-CN" altLang="en-US" sz="3200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62686" y="2123813"/>
            <a:ext cx="1786386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摇头晃脑</a:t>
            </a:r>
            <a:endParaRPr lang="zh-CN" altLang="en-US" sz="32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00044" y="2860537"/>
            <a:ext cx="1786386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鸦雀无声</a:t>
            </a:r>
            <a:endParaRPr lang="zh-CN" altLang="en-US" sz="32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906502" y="3606934"/>
            <a:ext cx="1786386" cy="561692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糊里糊涂</a:t>
            </a:r>
            <a:endParaRPr lang="zh-CN" altLang="en-US" sz="32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50966" y="523142"/>
            <a:ext cx="8136904" cy="408111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三、读句子，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用带颜色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的词语造句。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1．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至于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书里的意思，先生从来不讲。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______________________________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____________________________</a:t>
            </a:r>
            <a:r>
              <a:rPr lang="zh-CN" altLang="en-US" sz="36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_____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2．现在你们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既然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想听，我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就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讲讲吧！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_____________________________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____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_</a:t>
            </a:r>
            <a:r>
              <a:rPr lang="zh-CN" altLang="en-US" sz="3600" b="1" u="sng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52253" y="1846108"/>
            <a:ext cx="7631562" cy="131055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他很喜欢读书，至于什么书，那就没有定论了。</a:t>
            </a:r>
            <a:endParaRPr lang="zh-CN" altLang="en-US" sz="36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39552" y="3820710"/>
            <a:ext cx="7919594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algn="l"/>
            <a:r>
              <a:rPr lang="zh-CN" altLang="en-US" sz="36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你既然知道做错了,就应当赶快改正。</a:t>
            </a:r>
            <a:endParaRPr lang="zh-CN" altLang="en-US" sz="3600" b="1" dirty="0" smtClean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45787" y="1106059"/>
            <a:ext cx="8287385" cy="43119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　　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1.</a:t>
            </a:r>
            <a:r>
              <a:rPr 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积累课文中的成语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。</a:t>
            </a:r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　　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2.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完成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《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七彩课堂素养提升手册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》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本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课</a:t>
            </a:r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习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3600" b="1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宋体" panose="02010600030101010101" pitchFamily="2" charset="-122"/>
                <a:sym typeface="+mn-ea"/>
              </a:rPr>
              <a:t>3.收集有关孙中山先生的小故事，读一读！</a:t>
            </a:r>
            <a:endParaRPr lang="zh-CN" altLang="en-US" sz="3600" b="1" dirty="0" smtClean="0">
              <a:latin typeface="黑体" panose="02010609060101010101" pitchFamily="49" charset="-122"/>
              <a:ea typeface="黑体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83568" y="348834"/>
            <a:ext cx="2268000" cy="69257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84" y="339502"/>
            <a:ext cx="450000" cy="559757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864933" y="29231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75656" y="339502"/>
            <a:ext cx="5991944" cy="4143375"/>
            <a:chOff x="1475656" y="339502"/>
            <a:chExt cx="5991944" cy="414337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339502"/>
              <a:ext cx="2962275" cy="414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339" b="3761"/>
            <a:stretch>
              <a:fillRect/>
            </a:stretch>
          </p:blipFill>
          <p:spPr bwMode="auto">
            <a:xfrm>
              <a:off x="4437932" y="339502"/>
              <a:ext cx="3029668" cy="414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圆角矩形 4"/>
          <p:cNvSpPr/>
          <p:nvPr/>
        </p:nvSpPr>
        <p:spPr>
          <a:xfrm>
            <a:off x="1835696" y="971665"/>
            <a:ext cx="2376264" cy="378658"/>
          </a:xfrm>
          <a:prstGeom prst="round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zh-CN" altLang="en-US" sz="40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线形标注 2 5"/>
          <p:cNvSpPr/>
          <p:nvPr/>
        </p:nvSpPr>
        <p:spPr>
          <a:xfrm flipH="1">
            <a:off x="124510" y="1486856"/>
            <a:ext cx="1185806" cy="101288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1103"/>
              <a:gd name="adj6" fmla="val -45692"/>
            </a:avLst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学习提示</a:t>
            </a:r>
            <a:endParaRPr lang="zh-CN" altLang="en-US" sz="36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2375195" y="339502"/>
            <a:ext cx="350904" cy="337293"/>
          </a:xfrm>
          <a:prstGeom prst="ellipse">
            <a:avLst/>
          </a:prstGeom>
          <a:noFill/>
          <a:ln w="28575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线形标注 2 7"/>
          <p:cNvSpPr/>
          <p:nvPr/>
        </p:nvSpPr>
        <p:spPr>
          <a:xfrm flipH="1">
            <a:off x="179512" y="251563"/>
            <a:ext cx="1451730" cy="106642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4691"/>
              <a:gd name="adj6" fmla="val -48442"/>
            </a:avLst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略读课文</a:t>
            </a:r>
            <a:endParaRPr lang="zh-CN" altLang="en-US" sz="36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线形标注 2 8"/>
          <p:cNvSpPr/>
          <p:nvPr/>
        </p:nvSpPr>
        <p:spPr>
          <a:xfrm flipH="1">
            <a:off x="274558" y="3762496"/>
            <a:ext cx="1261637" cy="11209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5503"/>
              <a:gd name="adj6" fmla="val -256707"/>
            </a:avLst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学习要求</a:t>
            </a:r>
            <a:endParaRPr lang="zh-CN" altLang="en-US" sz="36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4851872" y="3780673"/>
            <a:ext cx="2201787" cy="592715"/>
          </a:xfrm>
          <a:prstGeom prst="round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  <p:txBody>
          <a:bodyPr wrap="square" lIns="91440" tIns="45720" rIns="91440" bIns="45720" rtlCol="0" anchor="ctr">
            <a:spAutoFit/>
          </a:bodyPr>
          <a:lstStyle/>
          <a:p>
            <a:pPr algn="ctr"/>
            <a:endParaRPr lang="zh-CN" altLang="en-US" sz="4000" b="1" cap="none" spc="0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220072" y="483518"/>
            <a:ext cx="4082131" cy="2572785"/>
            <a:chOff x="3782338" y="200709"/>
            <a:chExt cx="6590601" cy="3731278"/>
          </a:xfrm>
        </p:grpSpPr>
        <p:sp>
          <p:nvSpPr>
            <p:cNvPr id="12" name="云形标注 11"/>
            <p:cNvSpPr/>
            <p:nvPr/>
          </p:nvSpPr>
          <p:spPr>
            <a:xfrm>
              <a:off x="3782338" y="200709"/>
              <a:ext cx="6590601" cy="3731278"/>
            </a:xfrm>
            <a:prstGeom prst="cloudCallout">
              <a:avLst>
                <a:gd name="adj1" fmla="val -16802"/>
                <a:gd name="adj2" fmla="val 72940"/>
              </a:avLst>
            </a:prstGeom>
            <a:solidFill>
              <a:srgbClr val="FDF1DC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Font typeface="Arial" panose="020B0604020202020204" pitchFamily="34" charset="0"/>
              </a:pPr>
              <a:endParaRPr lang="zh-CN" altLang="en-US" sz="3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文本框 21"/>
            <p:cNvSpPr txBox="1"/>
            <p:nvPr/>
          </p:nvSpPr>
          <p:spPr>
            <a:xfrm>
              <a:off x="4267330" y="344450"/>
              <a:ext cx="5938767" cy="33477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lnSpc>
                  <a:spcPts val="2160"/>
                </a:lnSpc>
                <a:buFont typeface="Arial" panose="020B0604020202020204" pitchFamily="34" charset="0"/>
                <a:defRPr sz="1800">
                  <a:latin typeface="宋体" panose="02010600030101010101" pitchFamily="2" charset="-122"/>
                  <a:ea typeface="宋体" panose="02010600030101010101" pitchFamily="2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3600" dirty="0"/>
                <a:t>   如果有个别的字不认识、个别的词语不理解，也没有关系</a:t>
              </a:r>
              <a:r>
                <a:rPr lang="zh-CN" altLang="en-US" sz="3600" dirty="0" smtClean="0"/>
                <a:t>。</a:t>
              </a:r>
              <a:endParaRPr lang="zh-CN" altLang="en-US" sz="3600" dirty="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175546" y="1832286"/>
            <a:ext cx="4332949" cy="2971713"/>
            <a:chOff x="2017525" y="1403694"/>
            <a:chExt cx="2966795" cy="2943676"/>
          </a:xfrm>
        </p:grpSpPr>
        <p:sp>
          <p:nvSpPr>
            <p:cNvPr id="15" name="云形标注 14"/>
            <p:cNvSpPr/>
            <p:nvPr/>
          </p:nvSpPr>
          <p:spPr>
            <a:xfrm rot="21129013" flipH="1">
              <a:off x="2017525" y="1403694"/>
              <a:ext cx="2966795" cy="2198083"/>
            </a:xfrm>
            <a:prstGeom prst="cloudCallout">
              <a:avLst>
                <a:gd name="adj1" fmla="val -39637"/>
                <a:gd name="adj2" fmla="val 48377"/>
              </a:avLst>
            </a:prstGeom>
            <a:solidFill>
              <a:srgbClr val="FDF1DC"/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buFont typeface="Arial" panose="020B0604020202020204" pitchFamily="34" charset="0"/>
              </a:pPr>
              <a:r>
                <a:rPr lang="zh-CN" altLang="en-US" sz="360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endParaRPr lang="zh-CN" altLang="en-US" sz="3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文本框 22"/>
            <p:cNvSpPr txBox="1"/>
            <p:nvPr/>
          </p:nvSpPr>
          <p:spPr>
            <a:xfrm>
              <a:off x="2211747" y="1512053"/>
              <a:ext cx="2647919" cy="283531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>
                <a:buFont typeface="Arial" panose="020B0604020202020204" pitchFamily="34" charset="0"/>
              </a:pPr>
              <a:r>
                <a:rPr lang="zh-CN" altLang="en-US" sz="3600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   略读</a:t>
              </a:r>
              <a:r>
                <a:rPr lang="zh-CN" altLang="en-US" sz="3600" dirty="0">
                  <a:latin typeface="宋体" panose="02010600030101010101" pitchFamily="2" charset="-122"/>
                  <a:ea typeface="宋体" panose="02010600030101010101" pitchFamily="2" charset="-122"/>
                </a:rPr>
                <a:t>课文可以读得粗略一些，了解课文</a:t>
              </a:r>
              <a:r>
                <a:rPr lang="zh-CN" altLang="en-US" sz="3600" dirty="0" smtClean="0">
                  <a:latin typeface="宋体" panose="02010600030101010101" pitchFamily="2" charset="-122"/>
                  <a:ea typeface="宋体" panose="02010600030101010101" pitchFamily="2" charset="-122"/>
                </a:rPr>
                <a:t>大意就行。</a:t>
              </a:r>
              <a:endParaRPr lang="zh-CN" altLang="en-US" sz="3600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圆角矩形 13"/>
          <p:cNvSpPr/>
          <p:nvPr/>
        </p:nvSpPr>
        <p:spPr>
          <a:xfrm>
            <a:off x="1518461" y="1747783"/>
            <a:ext cx="5772765" cy="1328023"/>
          </a:xfrm>
          <a:prstGeom prst="roundRect">
            <a:avLst/>
          </a:prstGeom>
          <a:solidFill>
            <a:srgbClr val="FFFFFF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 lIns="91440" tIns="45720" rIns="91440" bIns="45720" rtlCol="0" anchor="ctr">
            <a:spAutoFit/>
          </a:bodyPr>
          <a:lstStyle/>
          <a:p>
            <a:pPr indent="304800">
              <a:spcAft>
                <a:spcPts val="0"/>
              </a:spcAft>
            </a:pPr>
            <a:r>
              <a:rPr lang="zh-CN" altLang="en-US" sz="3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自由</a:t>
            </a:r>
            <a:r>
              <a:rPr lang="zh-CN" altLang="en-US" sz="3600" b="1" kern="100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朗读课文，读准字音，读通句子。</a:t>
            </a:r>
            <a:endParaRPr lang="zh-CN" altLang="zh-CN" sz="3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463531" y="920892"/>
            <a:ext cx="5991944" cy="4143375"/>
            <a:chOff x="1463531" y="920892"/>
            <a:chExt cx="5991944" cy="4143375"/>
          </a:xfrm>
        </p:grpSpPr>
        <p:grpSp>
          <p:nvGrpSpPr>
            <p:cNvPr id="10" name="组合 9"/>
            <p:cNvGrpSpPr/>
            <p:nvPr/>
          </p:nvGrpSpPr>
          <p:grpSpPr>
            <a:xfrm>
              <a:off x="1463531" y="920892"/>
              <a:ext cx="5991944" cy="4143375"/>
              <a:chOff x="1475656" y="339502"/>
              <a:chExt cx="5991944" cy="4143375"/>
            </a:xfrm>
          </p:grpSpPr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>
              <a:blip r:embed="rId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75656" y="339502"/>
                <a:ext cx="2962275" cy="4143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3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-339" b="3761"/>
              <a:stretch>
                <a:fillRect/>
              </a:stretch>
            </p:blipFill>
            <p:spPr bwMode="auto">
              <a:xfrm>
                <a:off x="4437932" y="339502"/>
                <a:ext cx="3029668" cy="4143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5" name="文本框 7"/>
            <p:cNvSpPr txBox="1"/>
            <p:nvPr/>
          </p:nvSpPr>
          <p:spPr>
            <a:xfrm>
              <a:off x="4470094" y="2022267"/>
              <a:ext cx="360680" cy="30670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⑤</a:t>
              </a:r>
              <a:endParaRPr lang="zh-CN" altLang="en-US" dirty="0"/>
            </a:p>
          </p:txBody>
        </p:sp>
        <p:sp>
          <p:nvSpPr>
            <p:cNvPr id="16" name="文本框 10"/>
            <p:cNvSpPr txBox="1"/>
            <p:nvPr/>
          </p:nvSpPr>
          <p:spPr>
            <a:xfrm>
              <a:off x="4489579" y="2880842"/>
              <a:ext cx="360680" cy="30670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⑦</a:t>
              </a:r>
              <a:endParaRPr lang="zh-CN" altLang="en-US" dirty="0"/>
            </a:p>
          </p:txBody>
        </p:sp>
        <p:sp>
          <p:nvSpPr>
            <p:cNvPr id="17" name="文本框 11"/>
            <p:cNvSpPr txBox="1"/>
            <p:nvPr/>
          </p:nvSpPr>
          <p:spPr>
            <a:xfrm>
              <a:off x="4499352" y="3075806"/>
              <a:ext cx="360680" cy="30670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⑧</a:t>
              </a:r>
              <a:endParaRPr lang="zh-CN" altLang="en-US" dirty="0"/>
            </a:p>
          </p:txBody>
        </p:sp>
        <p:sp>
          <p:nvSpPr>
            <p:cNvPr id="18" name="文本框 12"/>
            <p:cNvSpPr txBox="1"/>
            <p:nvPr/>
          </p:nvSpPr>
          <p:spPr>
            <a:xfrm>
              <a:off x="4489579" y="3432901"/>
              <a:ext cx="360680" cy="30670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⑨</a:t>
              </a:r>
              <a:endParaRPr lang="zh-CN" altLang="en-US" dirty="0"/>
            </a:p>
          </p:txBody>
        </p:sp>
        <p:sp>
          <p:nvSpPr>
            <p:cNvPr id="19" name="文本框 24"/>
            <p:cNvSpPr txBox="1"/>
            <p:nvPr/>
          </p:nvSpPr>
          <p:spPr>
            <a:xfrm>
              <a:off x="4449721" y="1472021"/>
              <a:ext cx="360680" cy="30670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④</a:t>
              </a:r>
              <a:endParaRPr lang="zh-CN" altLang="en-US"/>
            </a:p>
          </p:txBody>
        </p:sp>
        <p:sp>
          <p:nvSpPr>
            <p:cNvPr id="20" name="文本框 25"/>
            <p:cNvSpPr txBox="1"/>
            <p:nvPr/>
          </p:nvSpPr>
          <p:spPr>
            <a:xfrm>
              <a:off x="4499352" y="2360271"/>
              <a:ext cx="360680" cy="30670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⑥</a:t>
              </a:r>
              <a:endParaRPr lang="zh-CN" altLang="en-US" dirty="0"/>
            </a:p>
          </p:txBody>
        </p:sp>
        <p:sp>
          <p:nvSpPr>
            <p:cNvPr id="21" name="文本框 26"/>
            <p:cNvSpPr txBox="1"/>
            <p:nvPr/>
          </p:nvSpPr>
          <p:spPr>
            <a:xfrm>
              <a:off x="1475656" y="1962525"/>
              <a:ext cx="323850" cy="30670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dirty="0">
                  <a:solidFill>
                    <a:srgbClr val="FF0000"/>
                  </a:solidFill>
                  <a:latin typeface="Calibri" panose="020F0502020204030204" pitchFamily="34" charset="0"/>
                </a:rPr>
                <a:t>①</a:t>
              </a:r>
              <a:endParaRPr lang="zh-CN" altLang="en-US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22" name="文本框 27"/>
            <p:cNvSpPr txBox="1"/>
            <p:nvPr/>
          </p:nvSpPr>
          <p:spPr>
            <a:xfrm>
              <a:off x="1518461" y="3003798"/>
              <a:ext cx="360680" cy="30670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zh-CN" altLang="en-US" dirty="0">
                  <a:solidFill>
                    <a:srgbClr val="FF0000"/>
                  </a:solidFill>
                  <a:latin typeface="Calibri" panose="020F0502020204030204" pitchFamily="34" charset="0"/>
                  <a:sym typeface="+mn-ea"/>
                </a:rPr>
                <a:t>②</a:t>
              </a:r>
              <a:endParaRPr lang="zh-CN" altLang="en-US" dirty="0"/>
            </a:p>
          </p:txBody>
        </p:sp>
        <p:sp>
          <p:nvSpPr>
            <p:cNvPr id="23" name="文本框 28"/>
            <p:cNvSpPr txBox="1"/>
            <p:nvPr/>
          </p:nvSpPr>
          <p:spPr>
            <a:xfrm>
              <a:off x="4427984" y="923981"/>
              <a:ext cx="241935" cy="306705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zh-CN" altLang="en-US" dirty="0">
                  <a:solidFill>
                    <a:srgbClr val="FF0000"/>
                  </a:solidFill>
                  <a:latin typeface="Calibri" panose="020F0502020204030204" pitchFamily="34" charset="0"/>
                  <a:sym typeface="+mn-ea"/>
                </a:rPr>
                <a:t>③</a:t>
              </a:r>
              <a:endParaRPr lang="zh-CN" altLang="en-US" dirty="0"/>
            </a:p>
          </p:txBody>
        </p:sp>
      </p:grpSp>
      <p:pic>
        <p:nvPicPr>
          <p:cNvPr id="24" name="图片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937" y="222415"/>
            <a:ext cx="2269879" cy="693151"/>
          </a:xfrm>
          <a:prstGeom prst="rect">
            <a:avLst/>
          </a:prstGeom>
        </p:spPr>
      </p:pic>
      <p:sp>
        <p:nvSpPr>
          <p:cNvPr id="25" name="文本框 14">
            <a:hlinkClick r:id="rId4" action="ppaction://hlinkfile"/>
          </p:cNvPr>
          <p:cNvSpPr txBox="1"/>
          <p:nvPr/>
        </p:nvSpPr>
        <p:spPr>
          <a:xfrm>
            <a:off x="864933" y="202918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初读课文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30885"/>
            <a:ext cx="443315" cy="551442"/>
          </a:xfrm>
          <a:prstGeom prst="rect">
            <a:avLst/>
          </a:prstGeom>
        </p:spPr>
      </p:pic>
      <p:sp>
        <p:nvSpPr>
          <p:cNvPr id="27" name="文本框 14"/>
          <p:cNvSpPr txBox="1"/>
          <p:nvPr/>
        </p:nvSpPr>
        <p:spPr>
          <a:xfrm>
            <a:off x="3622501" y="483518"/>
            <a:ext cx="1093515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点击图标</a:t>
            </a:r>
            <a:r>
              <a:rPr lang="zh-CN" altLang="en-US" sz="16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，</a:t>
            </a:r>
            <a:endParaRPr lang="en-US" altLang="zh-CN" sz="1600" b="1" dirty="0" smtClean="0">
              <a:latin typeface="Kaiti SC" panose="02010600040101010101" pitchFamily="2" charset="-122"/>
              <a:ea typeface="Kaiti SC" panose="02010600040101010101" pitchFamily="2" charset="-122"/>
            </a:endParaRPr>
          </a:p>
          <a:p>
            <a:r>
              <a:rPr lang="zh-CN" altLang="en-US" sz="1600" b="1" dirty="0" smtClean="0">
                <a:latin typeface="Kaiti SC" panose="02010600040101010101" pitchFamily="2" charset="-122"/>
                <a:ea typeface="Kaiti SC" panose="02010600040101010101" pitchFamily="2" charset="-122"/>
              </a:rPr>
              <a:t>听</a:t>
            </a:r>
            <a:r>
              <a:rPr lang="zh-CN" altLang="en-US" sz="1600" b="1" dirty="0">
                <a:latin typeface="Kaiti SC" panose="02010600040101010101" pitchFamily="2" charset="-122"/>
                <a:ea typeface="Kaiti SC" panose="02010600040101010101" pitchFamily="2" charset="-122"/>
              </a:rPr>
              <a:t>范读</a:t>
            </a:r>
            <a:endParaRPr lang="zh-CN" altLang="en-US" sz="1600" b="1" dirty="0">
              <a:latin typeface="Kaiti SC" panose="02010600040101010101" pitchFamily="2" charset="-122"/>
              <a:ea typeface="Kaiti SC" panose="02010600040101010101" pitchFamily="2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358838">
            <a:off x="2624543" y="120237"/>
            <a:ext cx="1059582" cy="10595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4" name="TextBox 11"/>
          <p:cNvSpPr txBox="1"/>
          <p:nvPr/>
        </p:nvSpPr>
        <p:spPr>
          <a:xfrm>
            <a:off x="6457523" y="1585828"/>
            <a:ext cx="1426845" cy="68389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段</a:t>
            </a:r>
            <a:r>
              <a:rPr kumimoji="1"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落</a:t>
            </a:r>
            <a:endParaRPr kumimoji="1" lang="zh-CN" altLang="en-US" sz="4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Text Box 5"/>
          <p:cNvSpPr txBox="1">
            <a:spLocks noChangeArrowheads="1"/>
          </p:cNvSpPr>
          <p:nvPr/>
        </p:nvSpPr>
        <p:spPr bwMode="auto">
          <a:xfrm>
            <a:off x="2998544" y="1589861"/>
            <a:ext cx="1232466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照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例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46679" y="1582653"/>
            <a:ext cx="1273810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背诵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187624" y="1131590"/>
            <a:ext cx="204089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600" b="1" dirty="0" err="1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bèi</a:t>
            </a:r>
            <a:r>
              <a:rPr lang="en-US" sz="3600" b="1" dirty="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 sònɡ</a:t>
            </a:r>
            <a:endParaRPr lang="en-US" altLang="en-US" sz="3600" b="1" dirty="0" err="1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571875" y="1183188"/>
            <a:ext cx="1019175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b="1" dirty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lì</a:t>
            </a:r>
            <a:endParaRPr lang="en-US" altLang="zh-CN" sz="3600" b="1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299623" y="1180326"/>
            <a:ext cx="1200512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sz="3600" b="1" dirty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duàn</a:t>
            </a:r>
            <a:endParaRPr lang="en-US" sz="3600" b="1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699793" y="3873993"/>
            <a:ext cx="1216025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糊涂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99792" y="3507854"/>
            <a:ext cx="1706637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b="1" dirty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hú </a:t>
            </a:r>
            <a:r>
              <a:rPr lang="en-US" altLang="zh-CN" sz="3600" b="1" dirty="0">
                <a:solidFill>
                  <a:srgbClr val="0000FF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tu</a:t>
            </a:r>
            <a:endParaRPr lang="en-US" altLang="zh-CN" sz="3600" b="1" dirty="0">
              <a:solidFill>
                <a:srgbClr val="0000FF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1259632" y="2792350"/>
            <a:ext cx="1216025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吓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呆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632164" y="2355726"/>
            <a:ext cx="862965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b="1" dirty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dāi</a:t>
            </a:r>
            <a:endParaRPr lang="en-US" altLang="zh-CN" sz="3600" b="1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3050292" y="2792350"/>
            <a:ext cx="1216025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戒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尺</a:t>
            </a:r>
            <a:endParaRPr lang="zh-CN" altLang="en-US" sz="4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037592" y="2355726"/>
            <a:ext cx="116205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b="1" dirty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jiè</a:t>
            </a:r>
            <a:endParaRPr lang="en-US" altLang="zh-CN" sz="3600" b="1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4718134" y="2792350"/>
            <a:ext cx="1216025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厉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声</a:t>
            </a:r>
            <a:endParaRPr lang="zh-CN" altLang="en-US" sz="4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55071" y="2355726"/>
            <a:ext cx="581025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b="1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lì</a:t>
            </a:r>
            <a:endParaRPr lang="en-US" altLang="zh-CN" sz="3600" b="1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6452319" y="2792350"/>
            <a:ext cx="1216025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挨</a:t>
            </a: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打</a:t>
            </a:r>
            <a:endParaRPr lang="zh-CN" altLang="en-US" sz="4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514217" y="2355726"/>
            <a:ext cx="116205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b="1" dirty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ái</a:t>
            </a:r>
            <a:endParaRPr lang="en-US" altLang="zh-CN" sz="3600" b="1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9" name="Text Box 5"/>
          <p:cNvSpPr txBox="1">
            <a:spLocks noChangeArrowheads="1"/>
          </p:cNvSpPr>
          <p:nvPr/>
        </p:nvSpPr>
        <p:spPr bwMode="auto">
          <a:xfrm>
            <a:off x="5131208" y="3894915"/>
            <a:ext cx="1216025" cy="683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zh-CN" altLang="en-US" sz="4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</a:t>
            </a:r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楚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558558" y="3526871"/>
            <a:ext cx="1162050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b="1" dirty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chǔ</a:t>
            </a:r>
            <a:endParaRPr lang="en-US" altLang="zh-CN" sz="3600" b="1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9" name="TextBox 11"/>
          <p:cNvSpPr txBox="1"/>
          <p:nvPr/>
        </p:nvSpPr>
        <p:spPr>
          <a:xfrm>
            <a:off x="4707935" y="1596117"/>
            <a:ext cx="1173525" cy="68480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40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圈</a:t>
            </a:r>
            <a:r>
              <a:rPr kumimoji="1"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出</a:t>
            </a:r>
            <a:endParaRPr kumimoji="1"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487292" y="1084982"/>
            <a:ext cx="1392983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3600" b="1" dirty="0" err="1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q</a:t>
            </a:r>
            <a:r>
              <a:rPr lang="en-US" sz="3600" b="1" dirty="0" err="1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uān</a:t>
            </a:r>
            <a:endParaRPr lang="en-US" sz="3600" b="1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543730" y="4002150"/>
            <a:ext cx="1610077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reflection blurRad="6350" stA="50000" endA="275" endPos="40000" dist="101600" dir="5400000" sy="-100000" algn="bl" rotWithShape="0"/>
          </a:effectLst>
        </p:spPr>
        <p:txBody>
          <a:bodyPr wrap="square">
            <a:spAutoFit/>
          </a:bodyPr>
          <a:lstStyle/>
          <a:p>
            <a:pPr indent="0" fontAlgn="auto"/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反义词</a:t>
            </a:r>
            <a:endParaRPr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5" name="左右箭头 44"/>
          <p:cNvSpPr/>
          <p:nvPr/>
        </p:nvSpPr>
        <p:spPr>
          <a:xfrm>
            <a:off x="4037103" y="4101323"/>
            <a:ext cx="953135" cy="229235"/>
          </a:xfrm>
          <a:prstGeom prst="leftRight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1246679" y="1635646"/>
            <a:ext cx="636905" cy="582295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4681270" y="1620376"/>
            <a:ext cx="667960" cy="663342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5" name="图文框 34"/>
          <p:cNvSpPr/>
          <p:nvPr/>
        </p:nvSpPr>
        <p:spPr>
          <a:xfrm>
            <a:off x="6056382" y="485330"/>
            <a:ext cx="1474398" cy="668698"/>
          </a:xfrm>
          <a:prstGeom prst="frame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2D05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 smtClean="0">
                <a:solidFill>
                  <a:schemeClr val="tx1"/>
                </a:solidFill>
              </a:rPr>
              <a:t>拼音开关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1284" y="283739"/>
            <a:ext cx="431626" cy="558077"/>
          </a:xfrm>
          <a:prstGeom prst="rect">
            <a:avLst/>
          </a:prstGeom>
        </p:spPr>
      </p:pic>
      <p:sp>
        <p:nvSpPr>
          <p:cNvPr id="37" name="文本框 15"/>
          <p:cNvSpPr txBox="1"/>
          <p:nvPr/>
        </p:nvSpPr>
        <p:spPr>
          <a:xfrm>
            <a:off x="827584" y="195486"/>
            <a:ext cx="22525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学认字</a:t>
            </a:r>
            <a:endParaRPr kumimoji="1" lang="zh-CN" altLang="en-US" sz="36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8881" y="3526871"/>
            <a:ext cx="2298903" cy="1470173"/>
            <a:chOff x="2267744" y="5102382"/>
            <a:chExt cx="2298903" cy="1470173"/>
          </a:xfrm>
        </p:grpSpPr>
        <p:sp>
          <p:nvSpPr>
            <p:cNvPr id="32" name="云形标注 31"/>
            <p:cNvSpPr/>
            <p:nvPr/>
          </p:nvSpPr>
          <p:spPr>
            <a:xfrm>
              <a:off x="2267744" y="5102382"/>
              <a:ext cx="2298903" cy="1470173"/>
            </a:xfrm>
            <a:prstGeom prst="cloudCallout">
              <a:avLst>
                <a:gd name="adj1" fmla="val 53742"/>
                <a:gd name="adj2" fmla="val -2910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2267744" y="5211852"/>
              <a:ext cx="2286000" cy="120032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algn="ctr"/>
              <a:r>
                <a:rPr lang="zh-CN" altLang="en-US" sz="36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在词语里读轻声</a:t>
              </a:r>
              <a:endParaRPr lang="zh-CN" altLang="en-US" sz="36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10384" grpId="0"/>
      <p:bldP spid="57" grpId="0"/>
      <p:bldP spid="9" grpId="0"/>
      <p:bldP spid="20" grpId="0"/>
      <p:bldP spid="20" grpId="1"/>
      <p:bldP spid="23" grpId="0"/>
      <p:bldP spid="23" grpId="1"/>
      <p:bldP spid="24" grpId="0"/>
      <p:bldP spid="24" grpId="1"/>
      <p:bldP spid="7" grpId="0"/>
      <p:bldP spid="10" grpId="0"/>
      <p:bldP spid="10" grpId="1"/>
      <p:bldP spid="13" grpId="0"/>
      <p:bldP spid="14" grpId="0"/>
      <p:bldP spid="14" grpId="1"/>
      <p:bldP spid="16" grpId="0"/>
      <p:bldP spid="17" grpId="0"/>
      <p:bldP spid="17" grpId="1"/>
      <p:bldP spid="19" grpId="0"/>
      <p:bldP spid="21" grpId="0"/>
      <p:bldP spid="21" grpId="1"/>
      <p:bldP spid="26" grpId="0"/>
      <p:bldP spid="27" grpId="0"/>
      <p:bldP spid="27" grpId="1"/>
      <p:bldP spid="29" grpId="0"/>
      <p:bldP spid="30" grpId="0"/>
      <p:bldP spid="30" grpId="1"/>
      <p:bldP spid="39" grpId="0"/>
      <p:bldP spid="41" grpId="0"/>
      <p:bldP spid="41" grpId="1"/>
      <p:bldP spid="44" grpId="0" animBg="1"/>
      <p:bldP spid="45" grpId="0" animBg="1"/>
      <p:bldP spid="33" grpId="0" animBg="1"/>
      <p:bldP spid="34" grpId="0" animBg="1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321543" y="1347614"/>
            <a:ext cx="127479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40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背</a:t>
            </a:r>
            <a:r>
              <a:rPr kumimoji="1" lang="zh-CN" altLang="en-US" sz="40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诵 </a:t>
            </a:r>
            <a:endParaRPr lang="zh-CN" altLang="en-US" sz="1100" b="1" dirty="0"/>
          </a:p>
        </p:txBody>
      </p:sp>
      <p:sp>
        <p:nvSpPr>
          <p:cNvPr id="3" name="矩形 2"/>
          <p:cNvSpPr/>
          <p:nvPr/>
        </p:nvSpPr>
        <p:spPr>
          <a:xfrm>
            <a:off x="6289570" y="3223816"/>
            <a:ext cx="17388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zh-CN" altLang="en-US" sz="4000" b="1" kern="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圈</a:t>
            </a:r>
            <a:r>
              <a:rPr kumimoji="1" lang="zh-CN" altLang="en-US" sz="4000" b="1" kern="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画</a:t>
            </a:r>
            <a:endParaRPr lang="zh-CN" altLang="en-US" sz="1100" b="1" dirty="0"/>
          </a:p>
        </p:txBody>
      </p:sp>
      <p:sp>
        <p:nvSpPr>
          <p:cNvPr id="4" name="文本框 10"/>
          <p:cNvSpPr txBox="1"/>
          <p:nvPr/>
        </p:nvSpPr>
        <p:spPr>
          <a:xfrm>
            <a:off x="1297145" y="1735113"/>
            <a:ext cx="45987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背</a:t>
            </a:r>
            <a:endParaRPr lang="zh-CN" altLang="en-US" sz="1800" b="1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5" name="文本框 16"/>
          <p:cNvSpPr txBox="1"/>
          <p:nvPr/>
        </p:nvSpPr>
        <p:spPr>
          <a:xfrm>
            <a:off x="2483768" y="1416755"/>
            <a:ext cx="1003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bèi</a:t>
            </a:r>
            <a:r>
              <a:rPr lang="en-US" altLang="zh-CN" sz="36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endParaRPr lang="zh-CN" altLang="en-US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17"/>
          <p:cNvSpPr txBox="1"/>
          <p:nvPr/>
        </p:nvSpPr>
        <p:spPr>
          <a:xfrm>
            <a:off x="2483768" y="2214720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汉语拼音" panose="000B0604020202020204" pitchFamily="34" charset="0"/>
                <a:ea typeface="宋体" panose="02010600030101010101" pitchFamily="2" charset="-122"/>
                <a:cs typeface="汉语拼音" panose="000B0604020202020204" pitchFamily="34" charset="0"/>
              </a:rPr>
              <a:t>bēi</a:t>
            </a:r>
            <a:r>
              <a:rPr lang="en-US" altLang="zh-CN" sz="3600" dirty="0" smtClean="0">
                <a:latin typeface="方正姚体" panose="02010601030101010101" pitchFamily="2" charset="-122"/>
                <a:ea typeface="方正姚体" panose="02010601030101010101" pitchFamily="2" charset="-122"/>
              </a:rPr>
              <a:t> </a:t>
            </a:r>
            <a:endParaRPr lang="en-US" altLang="zh-CN" sz="36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8"/>
          <p:cNvSpPr txBox="1"/>
          <p:nvPr/>
        </p:nvSpPr>
        <p:spPr>
          <a:xfrm>
            <a:off x="1282474" y="3295824"/>
            <a:ext cx="27157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圈</a:t>
            </a:r>
            <a:endParaRPr lang="zh-CN" altLang="en-US" sz="1600" b="1" dirty="0">
              <a:latin typeface="方正姚体" panose="02010601030101010101" pitchFamily="2" charset="-122"/>
              <a:ea typeface="方正姚体" panose="02010601030101010101" pitchFamily="2" charset="-122"/>
            </a:endParaRPr>
          </a:p>
        </p:txBody>
      </p:sp>
      <p:sp>
        <p:nvSpPr>
          <p:cNvPr id="8" name="文本框 20"/>
          <p:cNvSpPr txBox="1"/>
          <p:nvPr/>
        </p:nvSpPr>
        <p:spPr>
          <a:xfrm>
            <a:off x="2233220" y="3223816"/>
            <a:ext cx="1425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quān</a:t>
            </a:r>
            <a:endParaRPr lang="en-US" altLang="zh-CN" sz="3600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9" name="文本框 21"/>
          <p:cNvSpPr txBox="1"/>
          <p:nvPr/>
        </p:nvSpPr>
        <p:spPr>
          <a:xfrm>
            <a:off x="2233220" y="3931702"/>
            <a:ext cx="1288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juàn</a:t>
            </a:r>
            <a:endParaRPr lang="en-US" altLang="zh-CN" sz="3600" dirty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76201" y="446923"/>
            <a:ext cx="1974790" cy="559118"/>
            <a:chOff x="3752862" y="431959"/>
            <a:chExt cx="1974790" cy="559118"/>
          </a:xfrm>
        </p:grpSpPr>
        <p:grpSp>
          <p:nvGrpSpPr>
            <p:cNvPr id="11" name="组合 10"/>
            <p:cNvGrpSpPr/>
            <p:nvPr/>
          </p:nvGrpSpPr>
          <p:grpSpPr>
            <a:xfrm>
              <a:off x="3752862" y="526257"/>
              <a:ext cx="410581" cy="377666"/>
              <a:chOff x="631825" y="5181600"/>
              <a:chExt cx="1554163" cy="1552575"/>
            </a:xfrm>
          </p:grpSpPr>
          <p:sp>
            <p:nvSpPr>
              <p:cNvPr id="13" name="Oval 10"/>
              <p:cNvSpPr>
                <a:spLocks noChangeArrowheads="1"/>
              </p:cNvSpPr>
              <p:nvPr/>
            </p:nvSpPr>
            <p:spPr bwMode="auto"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4" name="Freeform 11"/>
              <p:cNvSpPr/>
              <p:nvPr/>
            </p:nvSpPr>
            <p:spPr bwMode="auto">
              <a:xfrm>
                <a:off x="1468438" y="5353050"/>
                <a:ext cx="34925" cy="87313"/>
              </a:xfrm>
              <a:custGeom>
                <a:avLst/>
                <a:gdLst>
                  <a:gd name="T0" fmla="*/ 4 w 12"/>
                  <a:gd name="T1" fmla="*/ 30 h 31"/>
                  <a:gd name="T2" fmla="*/ 12 w 12"/>
                  <a:gd name="T3" fmla="*/ 3 h 31"/>
                  <a:gd name="T4" fmla="*/ 11 w 12"/>
                  <a:gd name="T5" fmla="*/ 0 h 31"/>
                  <a:gd name="T6" fmla="*/ 0 w 12"/>
                  <a:gd name="T7" fmla="*/ 31 h 31"/>
                  <a:gd name="T8" fmla="*/ 4 w 12"/>
                  <a:gd name="T9" fmla="*/ 3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5" name="Freeform 12"/>
              <p:cNvSpPr/>
              <p:nvPr/>
            </p:nvSpPr>
            <p:spPr bwMode="auto">
              <a:xfrm>
                <a:off x="1471613" y="5410200"/>
                <a:ext cx="204788" cy="358775"/>
              </a:xfrm>
              <a:custGeom>
                <a:avLst/>
                <a:gdLst>
                  <a:gd name="T0" fmla="*/ 0 w 72"/>
                  <a:gd name="T1" fmla="*/ 119 h 126"/>
                  <a:gd name="T2" fmla="*/ 66 w 72"/>
                  <a:gd name="T3" fmla="*/ 67 h 126"/>
                  <a:gd name="T4" fmla="*/ 45 w 72"/>
                  <a:gd name="T5" fmla="*/ 7 h 126"/>
                  <a:gd name="T6" fmla="*/ 1 w 72"/>
                  <a:gd name="T7" fmla="*/ 9 h 126"/>
                  <a:gd name="T8" fmla="*/ 0 w 72"/>
                  <a:gd name="T9" fmla="*/ 11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6" name="Freeform 13"/>
              <p:cNvSpPr/>
              <p:nvPr/>
            </p:nvSpPr>
            <p:spPr bwMode="auto">
              <a:xfrm>
                <a:off x="1274763" y="5410200"/>
                <a:ext cx="200025" cy="355600"/>
              </a:xfrm>
              <a:custGeom>
                <a:avLst/>
                <a:gdLst>
                  <a:gd name="T0" fmla="*/ 70 w 70"/>
                  <a:gd name="T1" fmla="*/ 9 h 125"/>
                  <a:gd name="T2" fmla="*/ 26 w 70"/>
                  <a:gd name="T3" fmla="*/ 8 h 125"/>
                  <a:gd name="T4" fmla="*/ 8 w 70"/>
                  <a:gd name="T5" fmla="*/ 69 h 125"/>
                  <a:gd name="T6" fmla="*/ 69 w 70"/>
                  <a:gd name="T7" fmla="*/ 119 h 125"/>
                  <a:gd name="T8" fmla="*/ 70 w 70"/>
                  <a:gd name="T9" fmla="*/ 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7" name="Freeform 14"/>
              <p:cNvSpPr/>
              <p:nvPr/>
            </p:nvSpPr>
            <p:spPr bwMode="auto">
              <a:xfrm>
                <a:off x="1374775" y="5313363"/>
                <a:ext cx="125413" cy="53975"/>
              </a:xfrm>
              <a:custGeom>
                <a:avLst/>
                <a:gdLst>
                  <a:gd name="T0" fmla="*/ 44 w 44"/>
                  <a:gd name="T1" fmla="*/ 19 h 19"/>
                  <a:gd name="T2" fmla="*/ 27 w 44"/>
                  <a:gd name="T3" fmla="*/ 4 h 19"/>
                  <a:gd name="T4" fmla="*/ 0 w 44"/>
                  <a:gd name="T5" fmla="*/ 1 h 19"/>
                  <a:gd name="T6" fmla="*/ 0 w 44"/>
                  <a:gd name="T7" fmla="*/ 2 h 19"/>
                  <a:gd name="T8" fmla="*/ 44 w 44"/>
                  <a:gd name="T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8" name="Freeform 15"/>
              <p:cNvSpPr/>
              <p:nvPr/>
            </p:nvSpPr>
            <p:spPr bwMode="auto">
              <a:xfrm>
                <a:off x="1374775" y="5318125"/>
                <a:ext cx="125413" cy="103188"/>
              </a:xfrm>
              <a:custGeom>
                <a:avLst/>
                <a:gdLst>
                  <a:gd name="T0" fmla="*/ 0 w 44"/>
                  <a:gd name="T1" fmla="*/ 0 h 36"/>
                  <a:gd name="T2" fmla="*/ 6 w 44"/>
                  <a:gd name="T3" fmla="*/ 12 h 36"/>
                  <a:gd name="T4" fmla="*/ 44 w 44"/>
                  <a:gd name="T5" fmla="*/ 17 h 36"/>
                  <a:gd name="T6" fmla="*/ 0 w 44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19" name="Rectangle 16"/>
              <p:cNvSpPr>
                <a:spLocks noChangeArrowheads="1"/>
              </p:cNvSpPr>
              <p:nvPr/>
            </p:nvSpPr>
            <p:spPr bwMode="auto"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0" name="Rectangle 17"/>
              <p:cNvSpPr>
                <a:spLocks noChangeArrowheads="1"/>
              </p:cNvSpPr>
              <p:nvPr/>
            </p:nvSpPr>
            <p:spPr bwMode="auto"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1" name="Rectangle 18"/>
              <p:cNvSpPr>
                <a:spLocks noChangeArrowheads="1"/>
              </p:cNvSpPr>
              <p:nvPr/>
            </p:nvSpPr>
            <p:spPr bwMode="auto"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2" name="Rectangle 19"/>
              <p:cNvSpPr>
                <a:spLocks noChangeArrowheads="1"/>
              </p:cNvSpPr>
              <p:nvPr/>
            </p:nvSpPr>
            <p:spPr bwMode="auto"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3" name="Rectangle 20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4" name="Rectangle 21"/>
              <p:cNvSpPr>
                <a:spLocks noChangeArrowheads="1"/>
              </p:cNvSpPr>
              <p:nvPr/>
            </p:nvSpPr>
            <p:spPr bwMode="auto"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5" name="Rectangle 22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6" name="Rectangle 23"/>
              <p:cNvSpPr>
                <a:spLocks noChangeArrowheads="1"/>
              </p:cNvSpPr>
              <p:nvPr/>
            </p:nvSpPr>
            <p:spPr bwMode="auto"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7" name="Rectangle 24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8" name="Rectangle 25"/>
              <p:cNvSpPr>
                <a:spLocks noChangeArrowheads="1"/>
              </p:cNvSpPr>
              <p:nvPr/>
            </p:nvSpPr>
            <p:spPr bwMode="auto"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29" name="Rectangle 26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0" name="Rectangle 27"/>
              <p:cNvSpPr>
                <a:spLocks noChangeArrowheads="1"/>
              </p:cNvSpPr>
              <p:nvPr/>
            </p:nvSpPr>
            <p:spPr bwMode="auto"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1" name="Rectangle 28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2" name="Rectangle 29"/>
              <p:cNvSpPr>
                <a:spLocks noChangeArrowheads="1"/>
              </p:cNvSpPr>
              <p:nvPr/>
            </p:nvSpPr>
            <p:spPr bwMode="auto"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3" name="Rectangle 30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4" name="Rectangle 31"/>
              <p:cNvSpPr>
                <a:spLocks noChangeArrowheads="1"/>
              </p:cNvSpPr>
              <p:nvPr/>
            </p:nvSpPr>
            <p:spPr bwMode="auto"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5" name="Rectangle 32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6" name="Rectangle 33"/>
              <p:cNvSpPr>
                <a:spLocks noChangeArrowheads="1"/>
              </p:cNvSpPr>
              <p:nvPr/>
            </p:nvSpPr>
            <p:spPr bwMode="auto"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7" name="Rectangle 34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8" name="Rectangle 35"/>
              <p:cNvSpPr>
                <a:spLocks noChangeArrowheads="1"/>
              </p:cNvSpPr>
              <p:nvPr/>
            </p:nvSpPr>
            <p:spPr bwMode="auto"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39" name="Rectangle 36"/>
              <p:cNvSpPr>
                <a:spLocks noChangeArrowheads="1"/>
              </p:cNvSpPr>
              <p:nvPr/>
            </p:nvSpPr>
            <p:spPr bwMode="auto"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0" name="Rectangle 37"/>
              <p:cNvSpPr>
                <a:spLocks noChangeArrowheads="1"/>
              </p:cNvSpPr>
              <p:nvPr/>
            </p:nvSpPr>
            <p:spPr bwMode="auto"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1" name="Rectangle 38"/>
              <p:cNvSpPr>
                <a:spLocks noChangeArrowheads="1"/>
              </p:cNvSpPr>
              <p:nvPr/>
            </p:nvSpPr>
            <p:spPr bwMode="auto"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2" name="Rectangle 39"/>
              <p:cNvSpPr>
                <a:spLocks noChangeArrowheads="1"/>
              </p:cNvSpPr>
              <p:nvPr/>
            </p:nvSpPr>
            <p:spPr bwMode="auto"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3" name="Freeform 40"/>
              <p:cNvSpPr/>
              <p:nvPr/>
            </p:nvSpPr>
            <p:spPr bwMode="auto">
              <a:xfrm>
                <a:off x="1012825" y="5902325"/>
                <a:ext cx="530225" cy="215900"/>
              </a:xfrm>
              <a:custGeom>
                <a:avLst/>
                <a:gdLst>
                  <a:gd name="T0" fmla="*/ 186 w 186"/>
                  <a:gd name="T1" fmla="*/ 38 h 76"/>
                  <a:gd name="T2" fmla="*/ 183 w 186"/>
                  <a:gd name="T3" fmla="*/ 0 h 76"/>
                  <a:gd name="T4" fmla="*/ 183 w 186"/>
                  <a:gd name="T5" fmla="*/ 0 h 76"/>
                  <a:gd name="T6" fmla="*/ 182 w 186"/>
                  <a:gd name="T7" fmla="*/ 0 h 76"/>
                  <a:gd name="T8" fmla="*/ 182 w 186"/>
                  <a:gd name="T9" fmla="*/ 0 h 76"/>
                  <a:gd name="T10" fmla="*/ 182 w 186"/>
                  <a:gd name="T11" fmla="*/ 0 h 76"/>
                  <a:gd name="T12" fmla="*/ 0 w 186"/>
                  <a:gd name="T13" fmla="*/ 0 h 76"/>
                  <a:gd name="T14" fmla="*/ 0 w 186"/>
                  <a:gd name="T15" fmla="*/ 8 h 76"/>
                  <a:gd name="T16" fmla="*/ 173 w 186"/>
                  <a:gd name="T17" fmla="*/ 8 h 76"/>
                  <a:gd name="T18" fmla="*/ 173 w 186"/>
                  <a:gd name="T19" fmla="*/ 68 h 76"/>
                  <a:gd name="T20" fmla="*/ 0 w 186"/>
                  <a:gd name="T21" fmla="*/ 68 h 76"/>
                  <a:gd name="T22" fmla="*/ 0 w 186"/>
                  <a:gd name="T23" fmla="*/ 76 h 76"/>
                  <a:gd name="T24" fmla="*/ 183 w 186"/>
                  <a:gd name="T25" fmla="*/ 76 h 76"/>
                  <a:gd name="T26" fmla="*/ 183 w 186"/>
                  <a:gd name="T27" fmla="*/ 76 h 76"/>
                  <a:gd name="T28" fmla="*/ 186 w 186"/>
                  <a:gd name="T29" fmla="*/ 38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  <p:sp>
            <p:nvSpPr>
              <p:cNvPr id="44" name="Freeform 41"/>
              <p:cNvSpPr/>
              <p:nvPr/>
            </p:nvSpPr>
            <p:spPr bwMode="auto">
              <a:xfrm>
                <a:off x="1425575" y="6034088"/>
                <a:ext cx="42863" cy="122238"/>
              </a:xfrm>
              <a:custGeom>
                <a:avLst/>
                <a:gdLst>
                  <a:gd name="T0" fmla="*/ 0 w 27"/>
                  <a:gd name="T1" fmla="*/ 0 h 77"/>
                  <a:gd name="T2" fmla="*/ 0 w 27"/>
                  <a:gd name="T3" fmla="*/ 77 h 77"/>
                  <a:gd name="T4" fmla="*/ 13 w 27"/>
                  <a:gd name="T5" fmla="*/ 64 h 77"/>
                  <a:gd name="T6" fmla="*/ 27 w 27"/>
                  <a:gd name="T7" fmla="*/ 77 h 77"/>
                  <a:gd name="T8" fmla="*/ 27 w 27"/>
                  <a:gd name="T9" fmla="*/ 0 h 77"/>
                  <a:gd name="T10" fmla="*/ 0 w 27"/>
                  <a:gd name="T1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en-US"/>
              </a:p>
            </p:txBody>
          </p:sp>
        </p:grpSp>
        <p:sp>
          <p:nvSpPr>
            <p:cNvPr id="12" name="TextBox 11"/>
            <p:cNvSpPr txBox="1">
              <a:spLocks noChangeArrowheads="1"/>
            </p:cNvSpPr>
            <p:nvPr/>
          </p:nvSpPr>
          <p:spPr bwMode="auto">
            <a:xfrm>
              <a:off x="4162967" y="431959"/>
              <a:ext cx="1564685" cy="559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51435" tIns="25718" rIns="51435" bIns="25718">
              <a:spAutoFit/>
            </a:bodyPr>
            <a:lstStyle>
              <a:lvl1pPr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33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多音字</a:t>
              </a:r>
              <a:endParaRPr lang="zh-CN" altLang="en-US" sz="25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5" name="椭圆 44"/>
          <p:cNvSpPr/>
          <p:nvPr/>
        </p:nvSpPr>
        <p:spPr>
          <a:xfrm>
            <a:off x="1266471" y="1752803"/>
            <a:ext cx="792088" cy="810260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 dirty="0"/>
          </a:p>
        </p:txBody>
      </p:sp>
      <p:sp>
        <p:nvSpPr>
          <p:cNvPr id="46" name="椭圆 45"/>
          <p:cNvSpPr/>
          <p:nvPr/>
        </p:nvSpPr>
        <p:spPr>
          <a:xfrm>
            <a:off x="1273460" y="3295824"/>
            <a:ext cx="792088" cy="810260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3540374" y="1416755"/>
            <a:ext cx="2733441" cy="646331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zh-CN" altLang="en-US" sz="36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背书 背台词</a:t>
            </a:r>
            <a:endParaRPr lang="zh-CN" altLang="en-US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3540374" y="2213503"/>
            <a:ext cx="2688134" cy="646331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背包  背负</a:t>
            </a:r>
            <a:endParaRPr lang="en-US" altLang="zh-CN" sz="36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3540374" y="3215391"/>
            <a:ext cx="2595718" cy="646331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圆圈  圈点</a:t>
            </a:r>
            <a:endParaRPr lang="zh-CN" altLang="en-US" sz="1800" b="1" dirty="0"/>
          </a:p>
        </p:txBody>
      </p:sp>
      <p:sp>
        <p:nvSpPr>
          <p:cNvPr id="50" name="矩形 49"/>
          <p:cNvSpPr/>
          <p:nvPr/>
        </p:nvSpPr>
        <p:spPr>
          <a:xfrm>
            <a:off x="3540374" y="3931702"/>
            <a:ext cx="2563489" cy="646331"/>
          </a:xfrm>
          <a:prstGeom prst="rect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羊圈  猪圈</a:t>
            </a:r>
            <a:endParaRPr lang="en-US" altLang="zh-CN" sz="3600" b="1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矩形 38"/>
          <p:cNvSpPr/>
          <p:nvPr/>
        </p:nvSpPr>
        <p:spPr>
          <a:xfrm>
            <a:off x="494982" y="667046"/>
            <a:ext cx="2686685" cy="646331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 anchor="t">
            <a:spAutoFit/>
          </a:bodyPr>
          <a:lstStyle/>
          <a:p>
            <a:r>
              <a:rPr lang="zh-CN" altLang="en-US" sz="3600" b="1" dirty="0">
                <a:solidFill>
                  <a:srgbClr val="FFC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你会认了吗</a:t>
            </a:r>
            <a:endParaRPr lang="zh-CN" altLang="en-US" sz="3600" b="1" dirty="0">
              <a:solidFill>
                <a:srgbClr val="FFC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17435" name="组合 74"/>
          <p:cNvGrpSpPr/>
          <p:nvPr/>
        </p:nvGrpSpPr>
        <p:grpSpPr>
          <a:xfrm>
            <a:off x="3581644" y="286316"/>
            <a:ext cx="2879481" cy="685630"/>
            <a:chOff x="3276634" y="438206"/>
            <a:chExt cx="2880153" cy="685782"/>
          </a:xfrm>
        </p:grpSpPr>
        <p:sp>
          <p:nvSpPr>
            <p:cNvPr id="74" name="矩形 73"/>
            <p:cNvSpPr/>
            <p:nvPr/>
          </p:nvSpPr>
          <p:spPr>
            <a:xfrm>
              <a:off x="3276634" y="438206"/>
              <a:ext cx="2514566" cy="685782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36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17437" name="组合 49"/>
            <p:cNvGrpSpPr/>
            <p:nvPr/>
          </p:nvGrpSpPr>
          <p:grpSpPr>
            <a:xfrm>
              <a:off x="3387725" y="573088"/>
              <a:ext cx="455613" cy="457200"/>
              <a:chOff x="631825" y="5181600"/>
              <a:chExt cx="1554163" cy="1552575"/>
            </a:xfrm>
          </p:grpSpPr>
          <p:sp>
            <p:nvSpPr>
              <p:cNvPr id="17438" name="Oval 10"/>
              <p:cNvSpPr/>
              <p:nvPr/>
            </p:nvSpPr>
            <p:spPr>
              <a:xfrm>
                <a:off x="631825" y="5181600"/>
                <a:ext cx="1554163" cy="1552575"/>
              </a:xfrm>
              <a:prstGeom prst="ellipse">
                <a:avLst/>
              </a:prstGeom>
              <a:solidFill>
                <a:srgbClr val="FFCE00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39" name="Freeform 11"/>
              <p:cNvSpPr/>
              <p:nvPr/>
            </p:nvSpPr>
            <p:spPr>
              <a:xfrm>
                <a:off x="1468438" y="5353050"/>
                <a:ext cx="34925" cy="87313"/>
              </a:xfrm>
              <a:custGeom>
                <a:avLst/>
                <a:gdLst/>
                <a:ahLst/>
                <a:cxnLst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0"/>
                  </a:cxn>
                  <a:cxn ang="0">
                    <a:pos x="0" y="2147483647"/>
                  </a:cxn>
                  <a:cxn ang="0">
                    <a:pos x="2147483647" y="2147483647"/>
                  </a:cxn>
                </a:cxnLst>
                <a:rect l="0" t="0" r="0" b="0"/>
                <a:pathLst>
                  <a:path w="12" h="31">
                    <a:moveTo>
                      <a:pt x="4" y="30"/>
                    </a:moveTo>
                    <a:cubicBezTo>
                      <a:pt x="4" y="20"/>
                      <a:pt x="7" y="7"/>
                      <a:pt x="12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2" y="6"/>
                      <a:pt x="0" y="21"/>
                      <a:pt x="0" y="31"/>
                    </a:cubicBez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4F2E2E"/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 sz="3600"/>
              </a:p>
            </p:txBody>
          </p:sp>
          <p:sp>
            <p:nvSpPr>
              <p:cNvPr id="17440" name="Freeform 12"/>
              <p:cNvSpPr/>
              <p:nvPr/>
            </p:nvSpPr>
            <p:spPr>
              <a:xfrm>
                <a:off x="1471613" y="5410200"/>
                <a:ext cx="204788" cy="358775"/>
              </a:xfrm>
              <a:custGeom>
                <a:avLst/>
                <a:gdLst/>
                <a:ahLst/>
                <a:cxnLst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0" y="2147483647"/>
                  </a:cxn>
                </a:cxnLst>
                <a:rect l="0" t="0" r="0" b="0"/>
                <a:pathLst>
                  <a:path w="72" h="126">
                    <a:moveTo>
                      <a:pt x="0" y="119"/>
                    </a:moveTo>
                    <a:cubicBezTo>
                      <a:pt x="29" y="126"/>
                      <a:pt x="60" y="101"/>
                      <a:pt x="66" y="67"/>
                    </a:cubicBezTo>
                    <a:cubicBezTo>
                      <a:pt x="72" y="33"/>
                      <a:pt x="61" y="15"/>
                      <a:pt x="45" y="7"/>
                    </a:cubicBezTo>
                    <a:cubicBezTo>
                      <a:pt x="31" y="0"/>
                      <a:pt x="3" y="11"/>
                      <a:pt x="1" y="9"/>
                    </a:cubicBezTo>
                    <a:lnTo>
                      <a:pt x="0" y="119"/>
                    </a:lnTo>
                    <a:close/>
                  </a:path>
                </a:pathLst>
              </a:custGeom>
              <a:solidFill>
                <a:srgbClr val="C90D23"/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 sz="3600"/>
              </a:p>
            </p:txBody>
          </p:sp>
          <p:sp>
            <p:nvSpPr>
              <p:cNvPr id="17441" name="Freeform 13"/>
              <p:cNvSpPr/>
              <p:nvPr/>
            </p:nvSpPr>
            <p:spPr>
              <a:xfrm>
                <a:off x="1274763" y="5410200"/>
                <a:ext cx="200025" cy="355600"/>
              </a:xfrm>
              <a:custGeom>
                <a:avLst/>
                <a:gdLst/>
                <a:ahLst/>
                <a:cxnLst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rect l="0" t="0" r="0" b="0"/>
                <a:pathLst>
                  <a:path w="70" h="125">
                    <a:moveTo>
                      <a:pt x="70" y="9"/>
                    </a:moveTo>
                    <a:cubicBezTo>
                      <a:pt x="68" y="11"/>
                      <a:pt x="40" y="0"/>
                      <a:pt x="26" y="8"/>
                    </a:cubicBezTo>
                    <a:cubicBezTo>
                      <a:pt x="11" y="17"/>
                      <a:pt x="0" y="35"/>
                      <a:pt x="8" y="69"/>
                    </a:cubicBezTo>
                    <a:cubicBezTo>
                      <a:pt x="16" y="103"/>
                      <a:pt x="38" y="125"/>
                      <a:pt x="69" y="119"/>
                    </a:cubicBezTo>
                    <a:lnTo>
                      <a:pt x="70" y="9"/>
                    </a:lnTo>
                    <a:close/>
                  </a:path>
                </a:pathLst>
              </a:custGeom>
              <a:solidFill>
                <a:srgbClr val="DB1930"/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 sz="3600"/>
              </a:p>
            </p:txBody>
          </p:sp>
          <p:sp>
            <p:nvSpPr>
              <p:cNvPr id="17442" name="Freeform 14"/>
              <p:cNvSpPr/>
              <p:nvPr/>
            </p:nvSpPr>
            <p:spPr>
              <a:xfrm>
                <a:off x="1374775" y="5313363"/>
                <a:ext cx="125413" cy="53975"/>
              </a:xfrm>
              <a:custGeom>
                <a:avLst/>
                <a:gdLst/>
                <a:ahLst/>
                <a:cxnLst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0" y="2147483647"/>
                  </a:cxn>
                  <a:cxn ang="0">
                    <a:pos x="0" y="2147483647"/>
                  </a:cxn>
                  <a:cxn ang="0">
                    <a:pos x="2147483647" y="2147483647"/>
                  </a:cxn>
                </a:cxnLst>
                <a:rect l="0" t="0" r="0" b="0"/>
                <a:pathLst>
                  <a:path w="44" h="19">
                    <a:moveTo>
                      <a:pt x="44" y="19"/>
                    </a:moveTo>
                    <a:cubicBezTo>
                      <a:pt x="44" y="19"/>
                      <a:pt x="40" y="9"/>
                      <a:pt x="27" y="4"/>
                    </a:cubicBezTo>
                    <a:cubicBezTo>
                      <a:pt x="15" y="0"/>
                      <a:pt x="0" y="1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12" y="10"/>
                      <a:pt x="28" y="14"/>
                      <a:pt x="44" y="19"/>
                    </a:cubicBezTo>
                    <a:close/>
                  </a:path>
                </a:pathLst>
              </a:custGeom>
              <a:solidFill>
                <a:srgbClr val="12873C"/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 sz="3600"/>
              </a:p>
            </p:txBody>
          </p:sp>
          <p:sp>
            <p:nvSpPr>
              <p:cNvPr id="17443" name="Freeform 15"/>
              <p:cNvSpPr/>
              <p:nvPr/>
            </p:nvSpPr>
            <p:spPr>
              <a:xfrm>
                <a:off x="1374775" y="5318125"/>
                <a:ext cx="125413" cy="1031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0" y="0"/>
                  </a:cxn>
                </a:cxnLst>
                <a:rect l="0" t="0" r="0" b="0"/>
                <a:pathLst>
                  <a:path w="44" h="36">
                    <a:moveTo>
                      <a:pt x="0" y="0"/>
                    </a:moveTo>
                    <a:cubicBezTo>
                      <a:pt x="0" y="2"/>
                      <a:pt x="2" y="7"/>
                      <a:pt x="6" y="12"/>
                    </a:cubicBezTo>
                    <a:cubicBezTo>
                      <a:pt x="30" y="36"/>
                      <a:pt x="43" y="18"/>
                      <a:pt x="44" y="17"/>
                    </a:cubicBezTo>
                    <a:cubicBezTo>
                      <a:pt x="28" y="12"/>
                      <a:pt x="12" y="8"/>
                      <a:pt x="0" y="0"/>
                    </a:cubicBezTo>
                    <a:close/>
                  </a:path>
                </a:pathLst>
              </a:custGeom>
              <a:solidFill>
                <a:srgbClr val="0E7731"/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 sz="3600"/>
              </a:p>
            </p:txBody>
          </p:sp>
          <p:sp>
            <p:nvSpPr>
              <p:cNvPr id="17444" name="Rectangle 16"/>
              <p:cNvSpPr/>
              <p:nvPr/>
            </p:nvSpPr>
            <p:spPr>
              <a:xfrm>
                <a:off x="908050" y="6238875"/>
                <a:ext cx="904875" cy="227013"/>
              </a:xfrm>
              <a:prstGeom prst="rect">
                <a:avLst/>
              </a:prstGeom>
              <a:solidFill>
                <a:srgbClr val="FF1D1D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45" name="Rectangle 17"/>
              <p:cNvSpPr/>
              <p:nvPr/>
            </p:nvSpPr>
            <p:spPr>
              <a:xfrm>
                <a:off x="1681163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46" name="Rectangle 18"/>
              <p:cNvSpPr/>
              <p:nvPr/>
            </p:nvSpPr>
            <p:spPr>
              <a:xfrm>
                <a:off x="16510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47" name="Rectangle 19"/>
              <p:cNvSpPr/>
              <p:nvPr/>
            </p:nvSpPr>
            <p:spPr>
              <a:xfrm>
                <a:off x="1612900" y="6238875"/>
                <a:ext cx="17463" cy="227013"/>
              </a:xfrm>
              <a:prstGeom prst="rect">
                <a:avLst/>
              </a:prstGeom>
              <a:solidFill>
                <a:srgbClr val="BE1E2D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48" name="Rectangle 20"/>
              <p:cNvSpPr/>
              <p:nvPr/>
            </p:nvSpPr>
            <p:spPr>
              <a:xfrm>
                <a:off x="1030288" y="5924550"/>
                <a:ext cx="474663" cy="171450"/>
              </a:xfrm>
              <a:prstGeom prst="rect">
                <a:avLst/>
              </a:prstGeom>
              <a:solidFill>
                <a:srgbClr val="F9EEEC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49" name="Rectangle 21"/>
              <p:cNvSpPr/>
              <p:nvPr/>
            </p:nvSpPr>
            <p:spPr>
              <a:xfrm>
                <a:off x="1030288" y="5924550"/>
                <a:ext cx="474663" cy="17145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50" name="Rectangle 22"/>
              <p:cNvSpPr/>
              <p:nvPr/>
            </p:nvSpPr>
            <p:spPr>
              <a:xfrm>
                <a:off x="1030288" y="6002338"/>
                <a:ext cx="474663" cy="4763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51" name="Rectangle 23"/>
              <p:cNvSpPr/>
              <p:nvPr/>
            </p:nvSpPr>
            <p:spPr>
              <a:xfrm>
                <a:off x="1030288" y="6002338"/>
                <a:ext cx="474663" cy="4763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52" name="Rectangle 24"/>
              <p:cNvSpPr/>
              <p:nvPr/>
            </p:nvSpPr>
            <p:spPr>
              <a:xfrm>
                <a:off x="1030288" y="6049963"/>
                <a:ext cx="474663" cy="6350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53" name="Rectangle 25"/>
              <p:cNvSpPr/>
              <p:nvPr/>
            </p:nvSpPr>
            <p:spPr>
              <a:xfrm>
                <a:off x="1030288" y="6049963"/>
                <a:ext cx="474663" cy="6350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54" name="Rectangle 26"/>
              <p:cNvSpPr/>
              <p:nvPr/>
            </p:nvSpPr>
            <p:spPr>
              <a:xfrm>
                <a:off x="1030288" y="603408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55" name="Rectangle 27"/>
              <p:cNvSpPr/>
              <p:nvPr/>
            </p:nvSpPr>
            <p:spPr>
              <a:xfrm>
                <a:off x="1030288" y="6034088"/>
                <a:ext cx="474663" cy="15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56" name="Rectangle 28"/>
              <p:cNvSpPr/>
              <p:nvPr/>
            </p:nvSpPr>
            <p:spPr>
              <a:xfrm>
                <a:off x="1030288" y="5984875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57" name="Rectangle 29"/>
              <p:cNvSpPr/>
              <p:nvPr/>
            </p:nvSpPr>
            <p:spPr>
              <a:xfrm>
                <a:off x="1030288" y="5984875"/>
                <a:ext cx="474663" cy="31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58" name="Rectangle 30"/>
              <p:cNvSpPr/>
              <p:nvPr/>
            </p:nvSpPr>
            <p:spPr>
              <a:xfrm>
                <a:off x="1030288" y="5937250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59" name="Rectangle 31"/>
              <p:cNvSpPr/>
              <p:nvPr/>
            </p:nvSpPr>
            <p:spPr>
              <a:xfrm>
                <a:off x="1030288" y="5937250"/>
                <a:ext cx="474663" cy="15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60" name="Rectangle 32"/>
              <p:cNvSpPr/>
              <p:nvPr/>
            </p:nvSpPr>
            <p:spPr>
              <a:xfrm>
                <a:off x="1030288" y="6084888"/>
                <a:ext cx="474663" cy="3175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61" name="Rectangle 33"/>
              <p:cNvSpPr/>
              <p:nvPr/>
            </p:nvSpPr>
            <p:spPr>
              <a:xfrm>
                <a:off x="1030288" y="6084888"/>
                <a:ext cx="474663" cy="3175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62" name="Rectangle 34"/>
              <p:cNvSpPr/>
              <p:nvPr/>
            </p:nvSpPr>
            <p:spPr>
              <a:xfrm>
                <a:off x="1030288" y="5951538"/>
                <a:ext cx="474663" cy="1588"/>
              </a:xfrm>
              <a:prstGeom prst="rect">
                <a:avLst/>
              </a:prstGeom>
              <a:solidFill>
                <a:srgbClr val="F3DEDA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63" name="Rectangle 35"/>
              <p:cNvSpPr/>
              <p:nvPr/>
            </p:nvSpPr>
            <p:spPr>
              <a:xfrm>
                <a:off x="1030288" y="5951538"/>
                <a:ext cx="474663" cy="158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64" name="Rectangle 36"/>
              <p:cNvSpPr/>
              <p:nvPr/>
            </p:nvSpPr>
            <p:spPr>
              <a:xfrm>
                <a:off x="879475" y="6118225"/>
                <a:ext cx="1058863" cy="120650"/>
              </a:xfrm>
              <a:prstGeom prst="rect">
                <a:avLst/>
              </a:prstGeom>
              <a:solidFill>
                <a:srgbClr val="14B6E7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65" name="Rectangle 37"/>
              <p:cNvSpPr/>
              <p:nvPr/>
            </p:nvSpPr>
            <p:spPr>
              <a:xfrm>
                <a:off x="1835150" y="6118225"/>
                <a:ext cx="28575" cy="12065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66" name="Rectangle 38"/>
              <p:cNvSpPr/>
              <p:nvPr/>
            </p:nvSpPr>
            <p:spPr>
              <a:xfrm>
                <a:off x="1101725" y="5751513"/>
                <a:ext cx="588963" cy="150813"/>
              </a:xfrm>
              <a:prstGeom prst="rect">
                <a:avLst/>
              </a:prstGeom>
              <a:solidFill>
                <a:srgbClr val="2B5372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67" name="Rectangle 39"/>
              <p:cNvSpPr/>
              <p:nvPr/>
            </p:nvSpPr>
            <p:spPr>
              <a:xfrm>
                <a:off x="1633538" y="5751513"/>
                <a:ext cx="14288" cy="150813"/>
              </a:xfrm>
              <a:prstGeom prst="rect">
                <a:avLst/>
              </a:prstGeom>
              <a:solidFill>
                <a:srgbClr val="14B6E7"/>
              </a:solidFill>
              <a:ln w="9525">
                <a:noFill/>
              </a:ln>
            </p:spPr>
            <p:txBody>
              <a:bodyPr anchor="t"/>
              <a:lstStyle/>
              <a:p>
                <a:pPr>
                  <a:buFont typeface="Arial" panose="020B0604020202020204" pitchFamily="34" charset="0"/>
                  <a:buNone/>
                </a:pPr>
                <a:endParaRPr lang="en-US" altLang="zh-CN" sz="36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17468" name="Freeform 40"/>
              <p:cNvSpPr/>
              <p:nvPr/>
            </p:nvSpPr>
            <p:spPr>
              <a:xfrm>
                <a:off x="1012825" y="5902325"/>
                <a:ext cx="530225" cy="215900"/>
              </a:xfrm>
              <a:custGeom>
                <a:avLst/>
                <a:gdLst/>
                <a:ahLst/>
                <a:cxnLst>
                  <a:cxn ang="0">
                    <a:pos x="2147483647" y="2147483647"/>
                  </a:cxn>
                  <a:cxn ang="0">
                    <a:pos x="2147483647" y="0"/>
                  </a:cxn>
                  <a:cxn ang="0">
                    <a:pos x="2147483647" y="0"/>
                  </a:cxn>
                  <a:cxn ang="0">
                    <a:pos x="2147483647" y="0"/>
                  </a:cxn>
                  <a:cxn ang="0">
                    <a:pos x="2147483647" y="0"/>
                  </a:cxn>
                  <a:cxn ang="0">
                    <a:pos x="2147483647" y="0"/>
                  </a:cxn>
                  <a:cxn ang="0">
                    <a:pos x="0" y="0"/>
                  </a:cxn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0" y="2147483647"/>
                  </a:cxn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</a:cxnLst>
                <a:rect l="0" t="0" r="0" b="0"/>
                <a:pathLst>
                  <a:path w="186" h="76">
                    <a:moveTo>
                      <a:pt x="186" y="38"/>
                    </a:moveTo>
                    <a:cubicBezTo>
                      <a:pt x="186" y="19"/>
                      <a:pt x="184" y="3"/>
                      <a:pt x="183" y="0"/>
                    </a:cubicBezTo>
                    <a:cubicBezTo>
                      <a:pt x="183" y="0"/>
                      <a:pt x="183" y="0"/>
                      <a:pt x="183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173" y="8"/>
                      <a:pt x="173" y="8"/>
                      <a:pt x="173" y="8"/>
                    </a:cubicBezTo>
                    <a:cubicBezTo>
                      <a:pt x="173" y="68"/>
                      <a:pt x="173" y="68"/>
                      <a:pt x="173" y="68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0" y="76"/>
                      <a:pt x="0" y="76"/>
                      <a:pt x="0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3" y="76"/>
                      <a:pt x="183" y="76"/>
                      <a:pt x="183" y="76"/>
                    </a:cubicBezTo>
                    <a:cubicBezTo>
                      <a:pt x="184" y="73"/>
                      <a:pt x="186" y="57"/>
                      <a:pt x="186" y="38"/>
                    </a:cubicBezTo>
                    <a:close/>
                  </a:path>
                </a:pathLst>
              </a:custGeom>
              <a:solidFill>
                <a:srgbClr val="5D9300"/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 sz="3600"/>
              </a:p>
            </p:txBody>
          </p:sp>
          <p:sp>
            <p:nvSpPr>
              <p:cNvPr id="17469" name="Freeform 41"/>
              <p:cNvSpPr/>
              <p:nvPr/>
            </p:nvSpPr>
            <p:spPr>
              <a:xfrm>
                <a:off x="1425575" y="6034088"/>
                <a:ext cx="42863" cy="1222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147483647"/>
                  </a:cxn>
                  <a:cxn ang="0">
                    <a:pos x="2147483647" y="2147483647"/>
                  </a:cxn>
                  <a:cxn ang="0">
                    <a:pos x="2147483647" y="2147483647"/>
                  </a:cxn>
                  <a:cxn ang="0">
                    <a:pos x="2147483647" y="0"/>
                  </a:cxn>
                  <a:cxn ang="0">
                    <a:pos x="0" y="0"/>
                  </a:cxn>
                </a:cxnLst>
                <a:rect l="0" t="0" r="0" b="0"/>
                <a:pathLst>
                  <a:path w="27" h="77">
                    <a:moveTo>
                      <a:pt x="0" y="0"/>
                    </a:moveTo>
                    <a:lnTo>
                      <a:pt x="0" y="77"/>
                    </a:lnTo>
                    <a:lnTo>
                      <a:pt x="13" y="64"/>
                    </a:lnTo>
                    <a:lnTo>
                      <a:pt x="27" y="77"/>
                    </a:lnTo>
                    <a:lnTo>
                      <a:pt x="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2232"/>
              </a:solidFill>
              <a:ln w="9525">
                <a:noFill/>
              </a:ln>
            </p:spPr>
            <p:txBody>
              <a:bodyPr/>
              <a:lstStyle/>
              <a:p>
                <a:endParaRPr lang="zh-CN" altLang="en-US" sz="3600"/>
              </a:p>
            </p:txBody>
          </p:sp>
        </p:grpSp>
        <p:sp>
          <p:nvSpPr>
            <p:cNvPr id="17470" name="TextBox 11"/>
            <p:cNvSpPr txBox="1"/>
            <p:nvPr/>
          </p:nvSpPr>
          <p:spPr>
            <a:xfrm>
              <a:off x="3876675" y="491404"/>
              <a:ext cx="2280112" cy="623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68562" tIns="34280" rIns="68562" bIns="34280" anchor="t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36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识字游戏</a:t>
              </a:r>
              <a:endPara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424" name="文本框 64"/>
          <p:cNvSpPr txBox="1"/>
          <p:nvPr/>
        </p:nvSpPr>
        <p:spPr>
          <a:xfrm>
            <a:off x="2353900" y="3075806"/>
            <a:ext cx="811530" cy="7683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段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21" name="文本框 64"/>
          <p:cNvSpPr txBox="1"/>
          <p:nvPr/>
        </p:nvSpPr>
        <p:spPr>
          <a:xfrm>
            <a:off x="5701620" y="2409170"/>
            <a:ext cx="810895" cy="76944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例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64"/>
          <p:cNvSpPr txBox="1"/>
          <p:nvPr/>
        </p:nvSpPr>
        <p:spPr>
          <a:xfrm>
            <a:off x="4795475" y="1579225"/>
            <a:ext cx="810895" cy="76944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戒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64"/>
          <p:cNvSpPr txBox="1"/>
          <p:nvPr/>
        </p:nvSpPr>
        <p:spPr>
          <a:xfrm>
            <a:off x="3535635" y="2162155"/>
            <a:ext cx="810895" cy="76944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呆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64"/>
          <p:cNvSpPr txBox="1"/>
          <p:nvPr/>
        </p:nvSpPr>
        <p:spPr>
          <a:xfrm>
            <a:off x="4484325" y="3084810"/>
            <a:ext cx="810895" cy="76944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楚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文本框 64"/>
          <p:cNvSpPr txBox="1"/>
          <p:nvPr/>
        </p:nvSpPr>
        <p:spPr>
          <a:xfrm>
            <a:off x="6617925" y="3181965"/>
            <a:ext cx="810895" cy="76944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涂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文本框 64"/>
          <p:cNvSpPr txBox="1"/>
          <p:nvPr/>
        </p:nvSpPr>
        <p:spPr>
          <a:xfrm>
            <a:off x="7001465" y="1788775"/>
            <a:ext cx="810895" cy="76944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厉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" name="文本框 64"/>
          <p:cNvSpPr txBox="1"/>
          <p:nvPr/>
        </p:nvSpPr>
        <p:spPr>
          <a:xfrm>
            <a:off x="1948770" y="2040235"/>
            <a:ext cx="810895" cy="769441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诵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4" grpId="0"/>
      <p:bldP spid="17421" grpId="0"/>
      <p:bldP spid="16" grpId="0"/>
      <p:bldP spid="19" grpId="0"/>
      <p:bldP spid="22" grpId="0"/>
      <p:bldP spid="31" grpId="0"/>
      <p:bldP spid="34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28876"/>
            <a:ext cx="2076262" cy="271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810162"/>
            <a:ext cx="22002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圆角矩形 9"/>
          <p:cNvSpPr/>
          <p:nvPr/>
        </p:nvSpPr>
        <p:spPr>
          <a:xfrm>
            <a:off x="611560" y="928600"/>
            <a:ext cx="7984816" cy="715089"/>
          </a:xfrm>
          <a:prstGeom prst="roundRect">
            <a:avLst/>
          </a:prstGeom>
          <a:solidFill>
            <a:srgbClr val="FFFFFF"/>
          </a:solidFill>
          <a:ln w="38100">
            <a:noFill/>
          </a:ln>
        </p:spPr>
        <p:txBody>
          <a:bodyPr wrap="square" lIns="91440" tIns="45720" rIns="91440" bIns="45720" rtlCol="0" anchor="ctr">
            <a:spAutoFit/>
          </a:bodyPr>
          <a:lstStyle/>
          <a:p>
            <a:pPr>
              <a:spcAft>
                <a:spcPts val="0"/>
              </a:spcAft>
            </a:pPr>
            <a:r>
              <a:rPr lang="zh-CN" altLang="en-US" sz="36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默读课文，想想</a:t>
            </a:r>
            <a:r>
              <a:rPr lang="zh-CN" altLang="zh-CN" sz="36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课文</a:t>
            </a:r>
            <a:r>
              <a:rPr lang="zh-CN" altLang="zh-CN" sz="36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讲了一</a:t>
            </a:r>
            <a:r>
              <a:rPr lang="zh-CN" altLang="zh-CN" sz="36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件</a:t>
            </a:r>
            <a:r>
              <a:rPr lang="zh-CN" altLang="en-US" sz="36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什么</a:t>
            </a:r>
            <a:r>
              <a:rPr lang="zh-CN" altLang="en-US" sz="36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事</a:t>
            </a:r>
            <a:r>
              <a:rPr lang="zh-CN" altLang="zh-CN" sz="3600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6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4716016" y="2931790"/>
            <a:ext cx="3744416" cy="2074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 algn="just">
              <a:lnSpc>
                <a:spcPct val="125000"/>
              </a:lnSpc>
              <a:spcAft>
                <a:spcPts val="0"/>
              </a:spcAft>
            </a:pPr>
            <a:r>
              <a:rPr lang="zh-CN" altLang="zh-CN" sz="3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说说先讲</a:t>
            </a:r>
            <a:r>
              <a:rPr lang="zh-CN" altLang="en-US" sz="3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了什么</a:t>
            </a:r>
            <a:r>
              <a:rPr lang="zh-CN" altLang="zh-CN" sz="3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</a:t>
            </a:r>
            <a:endParaRPr lang="en-US" altLang="zh-CN" sz="36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304800" algn="just">
              <a:lnSpc>
                <a:spcPct val="125000"/>
              </a:lnSpc>
              <a:spcAft>
                <a:spcPts val="0"/>
              </a:spcAft>
            </a:pPr>
            <a:r>
              <a:rPr lang="zh-CN" altLang="zh-CN" sz="3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接着</a:t>
            </a:r>
            <a:r>
              <a:rPr lang="zh-CN" altLang="zh-CN" sz="36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讲</a:t>
            </a:r>
            <a:r>
              <a:rPr lang="zh-CN" altLang="zh-CN" sz="3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</a:t>
            </a:r>
            <a:r>
              <a:rPr lang="zh-CN" altLang="en-US" sz="36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什么</a:t>
            </a:r>
            <a:r>
              <a:rPr lang="zh-CN" altLang="zh-CN" sz="3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，</a:t>
            </a:r>
            <a:endParaRPr lang="en-US" altLang="zh-CN" sz="3600" b="1" kern="100" dirty="0" smtClean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 indent="304800" algn="just">
              <a:lnSpc>
                <a:spcPct val="125000"/>
              </a:lnSpc>
              <a:spcAft>
                <a:spcPts val="0"/>
              </a:spcAft>
            </a:pPr>
            <a:r>
              <a:rPr lang="zh-CN" altLang="zh-CN" sz="3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最后</a:t>
            </a:r>
            <a:r>
              <a:rPr lang="zh-CN" altLang="zh-CN" sz="36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讲</a:t>
            </a:r>
            <a:r>
              <a:rPr lang="zh-CN" altLang="zh-CN" sz="3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了</a:t>
            </a:r>
            <a:r>
              <a:rPr lang="zh-CN" altLang="en-US" sz="36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什么</a:t>
            </a:r>
            <a:r>
              <a:rPr lang="zh-CN" altLang="zh-CN" sz="3600" b="1" kern="100" dirty="0" smtClean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zh-CN" sz="3600" b="1" kern="100" dirty="0"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16" y="227498"/>
            <a:ext cx="2268000" cy="692577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27584" y="195486"/>
            <a:ext cx="2122891" cy="6232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自读课文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65" y="227498"/>
            <a:ext cx="450000" cy="559756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4355767" y="1576338"/>
            <a:ext cx="4860200" cy="1428649"/>
            <a:chOff x="3804513" y="-1124426"/>
            <a:chExt cx="5422700" cy="5228955"/>
          </a:xfrm>
        </p:grpSpPr>
        <p:sp>
          <p:nvSpPr>
            <p:cNvPr id="4" name="云形标注 3"/>
            <p:cNvSpPr/>
            <p:nvPr/>
          </p:nvSpPr>
          <p:spPr>
            <a:xfrm>
              <a:off x="4007143" y="-1124426"/>
              <a:ext cx="5019828" cy="5228955"/>
            </a:xfrm>
            <a:prstGeom prst="cloudCallout">
              <a:avLst>
                <a:gd name="adj1" fmla="val -52575"/>
                <a:gd name="adj2" fmla="val 36854"/>
              </a:avLst>
            </a:prstGeom>
            <a:solidFill>
              <a:srgbClr val="FDF1DC"/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30000"/>
                </a:lnSpc>
                <a:buFont typeface="Arial" panose="020B0604020202020204" pitchFamily="34" charset="0"/>
              </a:pPr>
              <a:endParaRPr lang="zh-CN" altLang="en-US" sz="36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5" name="文本框 18"/>
            <p:cNvSpPr txBox="1"/>
            <p:nvPr/>
          </p:nvSpPr>
          <p:spPr>
            <a:xfrm>
              <a:off x="3804513" y="-860872"/>
              <a:ext cx="5422700" cy="4393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zh-CN" altLang="en-US" sz="3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借助插图</a:t>
              </a:r>
              <a:endParaRPr lang="en-US" altLang="zh-CN" sz="3600" b="1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/>
              <a:r>
                <a:rPr lang="zh-CN" altLang="en-US" sz="3600" b="1" dirty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按照故事的发展</a:t>
              </a:r>
              <a:r>
                <a:rPr lang="zh-CN" altLang="en-US" sz="3600" b="1" dirty="0" smtClean="0">
                  <a:solidFill>
                    <a:prstClr val="black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顺序</a:t>
              </a:r>
              <a:endParaRPr lang="zh-CN" altLang="en-US" sz="3600" b="1" dirty="0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03014" y="569888"/>
            <a:ext cx="6188396" cy="4306118"/>
            <a:chOff x="603014" y="569888"/>
            <a:chExt cx="6188396" cy="4306118"/>
          </a:xfrm>
        </p:grpSpPr>
        <p:pic>
          <p:nvPicPr>
            <p:cNvPr id="2050" name="Picture 2" descr="F:\22秋\3语定稿课本\IMG_20220725_103514.jpg"/>
            <p:cNvPicPr>
              <a:picLocks noChangeAspect="1" noChangeArrowheads="1"/>
            </p:cNvPicPr>
            <p:nvPr/>
          </p:nvPicPr>
          <p:blipFill rotWithShape="1">
            <a:blip r:embed="rId1" cstate="print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bright="40000" contrast="-40000"/>
                      </a14:imgEffect>
                      <a14:imgEffect>
                        <a14:sharpenSoften amount="2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9" r="8990" b="5554"/>
            <a:stretch>
              <a:fillRect/>
            </a:stretch>
          </p:blipFill>
          <p:spPr bwMode="auto">
            <a:xfrm>
              <a:off x="603014" y="630175"/>
              <a:ext cx="3076297" cy="4245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5" name="组合 14"/>
            <p:cNvGrpSpPr/>
            <p:nvPr/>
          </p:nvGrpSpPr>
          <p:grpSpPr>
            <a:xfrm>
              <a:off x="811591" y="569888"/>
              <a:ext cx="5979819" cy="4143375"/>
              <a:chOff x="1475656" y="920892"/>
              <a:chExt cx="5979819" cy="4143375"/>
            </a:xfrm>
          </p:grpSpPr>
          <p:pic>
            <p:nvPicPr>
              <p:cNvPr id="27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-339" b="3761"/>
              <a:stretch>
                <a:fillRect/>
              </a:stretch>
            </p:blipFill>
            <p:spPr bwMode="auto">
              <a:xfrm>
                <a:off x="4425807" y="920892"/>
                <a:ext cx="3029668" cy="4143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7" name="文本框 7"/>
              <p:cNvSpPr txBox="1"/>
              <p:nvPr/>
            </p:nvSpPr>
            <p:spPr>
              <a:xfrm>
                <a:off x="4427984" y="2022267"/>
                <a:ext cx="360680" cy="30670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zh-CN" altLang="en-US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⑤</a:t>
                </a:r>
                <a:endParaRPr lang="zh-CN" altLang="en-US" dirty="0"/>
              </a:p>
            </p:txBody>
          </p:sp>
          <p:sp>
            <p:nvSpPr>
              <p:cNvPr id="18" name="文本框 10"/>
              <p:cNvSpPr txBox="1"/>
              <p:nvPr/>
            </p:nvSpPr>
            <p:spPr>
              <a:xfrm>
                <a:off x="4427984" y="2880842"/>
                <a:ext cx="360680" cy="30670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zh-CN" altLang="en-US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⑦</a:t>
                </a:r>
                <a:endParaRPr lang="zh-CN" altLang="en-US" dirty="0"/>
              </a:p>
            </p:txBody>
          </p:sp>
          <p:sp>
            <p:nvSpPr>
              <p:cNvPr id="19" name="文本框 11"/>
              <p:cNvSpPr txBox="1"/>
              <p:nvPr/>
            </p:nvSpPr>
            <p:spPr>
              <a:xfrm>
                <a:off x="4427984" y="3075806"/>
                <a:ext cx="360680" cy="30670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zh-CN" altLang="en-US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⑧</a:t>
                </a:r>
                <a:endParaRPr lang="zh-CN" altLang="en-US" dirty="0"/>
              </a:p>
            </p:txBody>
          </p:sp>
          <p:sp>
            <p:nvSpPr>
              <p:cNvPr id="20" name="文本框 12"/>
              <p:cNvSpPr txBox="1"/>
              <p:nvPr/>
            </p:nvSpPr>
            <p:spPr>
              <a:xfrm>
                <a:off x="4427984" y="3432901"/>
                <a:ext cx="360680" cy="30670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zh-CN" altLang="en-US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⑨</a:t>
                </a:r>
                <a:endParaRPr lang="zh-CN" altLang="en-US" dirty="0"/>
              </a:p>
            </p:txBody>
          </p:sp>
          <p:sp>
            <p:nvSpPr>
              <p:cNvPr id="21" name="文本框 24"/>
              <p:cNvSpPr txBox="1"/>
              <p:nvPr/>
            </p:nvSpPr>
            <p:spPr>
              <a:xfrm>
                <a:off x="4427984" y="1472021"/>
                <a:ext cx="360680" cy="30670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zh-CN" altLang="en-US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④</a:t>
                </a:r>
                <a:endParaRPr lang="zh-CN" altLang="en-US" dirty="0"/>
              </a:p>
            </p:txBody>
          </p:sp>
          <p:sp>
            <p:nvSpPr>
              <p:cNvPr id="22" name="文本框 25"/>
              <p:cNvSpPr txBox="1"/>
              <p:nvPr/>
            </p:nvSpPr>
            <p:spPr>
              <a:xfrm>
                <a:off x="4427984" y="2360271"/>
                <a:ext cx="360680" cy="30670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zh-CN" altLang="en-US" dirty="0">
                    <a:solidFill>
                      <a:srgbClr val="FF000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⑥</a:t>
                </a:r>
                <a:endParaRPr lang="zh-CN" altLang="en-US" dirty="0"/>
              </a:p>
            </p:txBody>
          </p:sp>
          <p:sp>
            <p:nvSpPr>
              <p:cNvPr id="23" name="文本框 26"/>
              <p:cNvSpPr txBox="1"/>
              <p:nvPr/>
            </p:nvSpPr>
            <p:spPr>
              <a:xfrm>
                <a:off x="1475656" y="2202674"/>
                <a:ext cx="323850" cy="30670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en-US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①</a:t>
                </a:r>
                <a:endParaRPr lang="zh-CN" altLang="en-US" dirty="0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24" name="文本框 27"/>
              <p:cNvSpPr txBox="1"/>
              <p:nvPr/>
            </p:nvSpPr>
            <p:spPr>
              <a:xfrm>
                <a:off x="1483103" y="3243947"/>
                <a:ext cx="360680" cy="306705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zh-CN" altLang="en-US" dirty="0">
                    <a:solidFill>
                      <a:srgbClr val="FF0000"/>
                    </a:solidFill>
                    <a:latin typeface="Calibri" panose="020F0502020204030204" pitchFamily="34" charset="0"/>
                    <a:sym typeface="+mn-ea"/>
                  </a:rPr>
                  <a:t>②</a:t>
                </a:r>
                <a:endParaRPr lang="zh-CN" altLang="en-US" dirty="0"/>
              </a:p>
            </p:txBody>
          </p:sp>
          <p:sp>
            <p:nvSpPr>
              <p:cNvPr id="25" name="文本框 28"/>
              <p:cNvSpPr txBox="1"/>
              <p:nvPr/>
            </p:nvSpPr>
            <p:spPr>
              <a:xfrm>
                <a:off x="4427984" y="923981"/>
                <a:ext cx="241935" cy="306705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r>
                  <a:rPr lang="zh-CN" altLang="en-US" dirty="0">
                    <a:solidFill>
                      <a:srgbClr val="FF0000"/>
                    </a:solidFill>
                    <a:latin typeface="Calibri" panose="020F0502020204030204" pitchFamily="34" charset="0"/>
                    <a:sym typeface="+mn-ea"/>
                  </a:rPr>
                  <a:t>③</a:t>
                </a:r>
                <a:endParaRPr lang="zh-CN" altLang="en-US" dirty="0"/>
              </a:p>
            </p:txBody>
          </p:sp>
        </p:grpSp>
      </p:grpSp>
      <p:sp>
        <p:nvSpPr>
          <p:cNvPr id="5" name="矩形 4"/>
          <p:cNvSpPr/>
          <p:nvPr/>
        </p:nvSpPr>
        <p:spPr>
          <a:xfrm>
            <a:off x="789608" y="1883145"/>
            <a:ext cx="2889703" cy="2704829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755581" y="652990"/>
            <a:ext cx="1723932" cy="525208"/>
          </a:xfrm>
          <a:prstGeom prst="rect">
            <a:avLst/>
          </a:prstGeom>
          <a:noFill/>
          <a:ln w="19050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805210" y="2836542"/>
            <a:ext cx="2826429" cy="717919"/>
          </a:xfrm>
          <a:prstGeom prst="rect">
            <a:avLst/>
          </a:prstGeom>
          <a:noFill/>
          <a:ln w="1905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3731665" y="1186822"/>
            <a:ext cx="2899975" cy="1619323"/>
            <a:chOff x="6428509" y="1634834"/>
            <a:chExt cx="3807937" cy="2258298"/>
          </a:xfrm>
          <a:effectLst/>
        </p:grpSpPr>
        <p:cxnSp>
          <p:nvCxnSpPr>
            <p:cNvPr id="30" name="直接连接符 29"/>
            <p:cNvCxnSpPr/>
            <p:nvPr/>
          </p:nvCxnSpPr>
          <p:spPr>
            <a:xfrm>
              <a:off x="6428509" y="1634834"/>
              <a:ext cx="3" cy="2230586"/>
            </a:xfrm>
            <a:prstGeom prst="line">
              <a:avLst/>
            </a:prstGeom>
            <a:ln w="19050">
              <a:solidFill>
                <a:srgbClr val="00A33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>
              <a:off x="10224657" y="2867891"/>
              <a:ext cx="0" cy="1025241"/>
            </a:xfrm>
            <a:prstGeom prst="line">
              <a:avLst/>
            </a:prstGeom>
            <a:ln w="19050">
              <a:solidFill>
                <a:srgbClr val="00A33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8672948" y="1634834"/>
              <a:ext cx="0" cy="1233057"/>
            </a:xfrm>
            <a:prstGeom prst="line">
              <a:avLst/>
            </a:prstGeom>
            <a:ln w="19050">
              <a:solidFill>
                <a:srgbClr val="00A33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8672948" y="2867891"/>
              <a:ext cx="1563497" cy="0"/>
            </a:xfrm>
            <a:prstGeom prst="line">
              <a:avLst/>
            </a:prstGeom>
            <a:ln w="19050">
              <a:solidFill>
                <a:srgbClr val="00A33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6428512" y="3865420"/>
              <a:ext cx="3807934" cy="0"/>
            </a:xfrm>
            <a:prstGeom prst="line">
              <a:avLst/>
            </a:prstGeom>
            <a:ln w="19050">
              <a:solidFill>
                <a:srgbClr val="00A33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>
              <a:off x="6428509" y="1634834"/>
              <a:ext cx="2244440" cy="0"/>
            </a:xfrm>
            <a:prstGeom prst="line">
              <a:avLst/>
            </a:prstGeom>
            <a:ln w="19050">
              <a:solidFill>
                <a:srgbClr val="00A33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矩形 36"/>
          <p:cNvSpPr/>
          <p:nvPr/>
        </p:nvSpPr>
        <p:spPr>
          <a:xfrm>
            <a:off x="5542136" y="110253"/>
            <a:ext cx="3435718" cy="17160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先生检查完孙中山的背诵后，向学生讲解意思。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730776" y="1885578"/>
            <a:ext cx="2123728" cy="294400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3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孙中山解答同学疑惑，提出“不懂就要问”。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519" y="2389634"/>
            <a:ext cx="3635377" cy="27520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3600" b="1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少年孙中山在私塾读书，背书流利但不懂书里的意思，于是向先生提问。</a:t>
            </a:r>
            <a:endParaRPr lang="zh-CN" altLang="en-US" sz="36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37" grpId="0" animBg="1"/>
      <p:bldP spid="38" grpId="0" animBg="1"/>
      <p:bldP spid="36" grpId="0" animBg="1"/>
    </p:bldLst>
  </p:timing>
</p:sld>
</file>

<file path=ppt/tags/tag1.xml><?xml version="1.0" encoding="utf-8"?>
<p:tagLst xmlns:p="http://schemas.openxmlformats.org/presentationml/2006/main">
  <p:tag name="KSO_WM_DOC_GUID" val="{079f09d4-3f58-4af0-b56a-807762df382e}"/>
  <p:tag name="KSO_WPP_MARK_KEY" val="9c97114e-ec08-435f-9c0d-a02523dc038a"/>
  <p:tag name="COMMONDATA" val="eyJoZGlkIjoiMDUzMmRhYzhkNzM3Y2ZlODExZjhhYzliMDJjYzA0ZGIifQ=="/>
</p:tagLst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2261</Words>
  <Application>WPS 演示</Application>
  <PresentationFormat>全屏显示(16:9)</PresentationFormat>
  <Paragraphs>374</Paragraphs>
  <Slides>29</Slides>
  <Notes>6</Notes>
  <HiddenSlides>2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46" baseType="lpstr">
      <vt:lpstr>Arial</vt:lpstr>
      <vt:lpstr>宋体</vt:lpstr>
      <vt:lpstr>Wingdings</vt:lpstr>
      <vt:lpstr>黑体</vt:lpstr>
      <vt:lpstr>楷体</vt:lpstr>
      <vt:lpstr>Times New Roman</vt:lpstr>
      <vt:lpstr>微软雅黑</vt:lpstr>
      <vt:lpstr>Calibri</vt:lpstr>
      <vt:lpstr>Kaiti SC</vt:lpstr>
      <vt:lpstr>汉语拼音</vt:lpstr>
      <vt:lpstr>方正姚体</vt:lpstr>
      <vt:lpstr>Impact</vt:lpstr>
      <vt:lpstr>Arial Unicode MS</vt:lpstr>
      <vt:lpstr>楷体_GB2312</vt:lpstr>
      <vt:lpstr>Xingkai SC</vt:lpstr>
      <vt:lpstr>1_Office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观察图中同学的表情动作想象描写 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226</cp:revision>
  <dcterms:created xsi:type="dcterms:W3CDTF">2017-03-17T02:28:00Z</dcterms:created>
  <dcterms:modified xsi:type="dcterms:W3CDTF">2022-11-29T08:05:35Z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8A4187B575F64297818AD5484E4EE1AF</vt:lpwstr>
  </property>
</Properties>
</file>