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3"/>
    <p:sldId id="258" r:id="rId4"/>
    <p:sldId id="1487" r:id="rId5"/>
    <p:sldId id="259" r:id="rId6"/>
    <p:sldId id="1488" r:id="rId7"/>
    <p:sldId id="264" r:id="rId8"/>
    <p:sldId id="1411" r:id="rId9"/>
    <p:sldId id="1489" r:id="rId10"/>
    <p:sldId id="1412" r:id="rId11"/>
    <p:sldId id="1413" r:id="rId12"/>
    <p:sldId id="1414" r:id="rId13"/>
    <p:sldId id="1379" r:id="rId14"/>
    <p:sldId id="1415" r:id="rId15"/>
    <p:sldId id="1416" r:id="rId16"/>
    <p:sldId id="1417" r:id="rId17"/>
    <p:sldId id="1418" r:id="rId18"/>
    <p:sldId id="1419" r:id="rId19"/>
    <p:sldId id="1420" r:id="rId20"/>
    <p:sldId id="1421" r:id="rId21"/>
    <p:sldId id="1422" r:id="rId22"/>
    <p:sldId id="1490" r:id="rId23"/>
    <p:sldId id="1423" r:id="rId24"/>
    <p:sldId id="1424" r:id="rId25"/>
    <p:sldId id="1364" r:id="rId26"/>
    <p:sldId id="1426" r:id="rId27"/>
    <p:sldId id="1427" r:id="rId28"/>
    <p:sldId id="1428" r:id="rId29"/>
    <p:sldId id="1429" r:id="rId30"/>
    <p:sldId id="1431" r:id="rId31"/>
    <p:sldId id="1392" r:id="rId32"/>
    <p:sldId id="1432" r:id="rId33"/>
    <p:sldId id="1394" r:id="rId34"/>
    <p:sldId id="1401" r:id="rId35"/>
    <p:sldId id="1434" r:id="rId36"/>
    <p:sldId id="1435" r:id="rId37"/>
    <p:sldId id="1117" r:id="rId38"/>
    <p:sldId id="1104" r:id="rId39"/>
    <p:sldId id="1480" r:id="rId40"/>
    <p:sldId id="301" r:id="rId41"/>
    <p:sldId id="1492" r:id="rId42"/>
    <p:sldId id="1439" r:id="rId43"/>
    <p:sldId id="1494" r:id="rId44"/>
    <p:sldId id="1481" r:id="rId45"/>
    <p:sldId id="1482" r:id="rId46"/>
    <p:sldId id="1483" r:id="rId47"/>
    <p:sldId id="1484" r:id="rId48"/>
    <p:sldId id="1485" r:id="rId49"/>
    <p:sldId id="1486" r:id="rId50"/>
    <p:sldId id="1094" r:id="rId51"/>
  </p:sldIdLst>
  <p:sldSz cx="9144000" cy="5143500" type="screen16x9"/>
  <p:notesSz cx="6858000" cy="9144000"/>
  <p:custDataLst>
    <p:tags r:id="rId5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2021"/>
    <a:srgbClr val="C68D41"/>
    <a:srgbClr val="33CCFF"/>
    <a:srgbClr val="FFCCFF"/>
    <a:srgbClr val="99CCFF"/>
    <a:srgbClr val="FFCC99"/>
    <a:srgbClr val="FFFFFF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>
        <p:scale>
          <a:sx n="100" d="100"/>
          <a:sy n="100" d="100"/>
        </p:scale>
        <p:origin x="-564" y="-3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6" Type="http://schemas.openxmlformats.org/officeDocument/2006/relationships/tags" Target="tags/tag1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notesMaster" Target="notesMasters/notesMaster1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5.wdp"/><Relationship Id="rId8" Type="http://schemas.openxmlformats.org/officeDocument/2006/relationships/image" Target="../media/image4.pn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习作：猜猜他是谁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52" b="100000" l="0" r="100000">
                        <a14:foregroundMark x1="5692" y1="19727" x2="25385" y2="6070"/>
                        <a14:foregroundMark x1="21692" y1="24583" x2="28154" y2="35508"/>
                        <a14:foregroundMark x1="19077" y1="38392" x2="22000" y2="56146"/>
                        <a14:foregroundMark x1="9692" y1="9712" x2="31077" y2="8346"/>
                        <a14:foregroundMark x1="26615" y1="42337" x2="25385" y2="54325"/>
                        <a14:foregroundMark x1="55692" y1="32170" x2="57692" y2="42033"/>
                        <a14:foregroundMark x1="19692" y1="88771" x2="20615" y2="98786"/>
                        <a14:foregroundMark x1="74923" y1="74962" x2="70462" y2="83005"/>
                        <a14:foregroundMark x1="54000" y1="48407" x2="71538" y2="484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1" y="4207070"/>
            <a:ext cx="853743" cy="8655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738" b="95082" l="10000" r="90000">
                        <a14:foregroundMark x1="62787" y1="75902" x2="71967" y2="76557"/>
                        <a14:foregroundMark x1="71803" y1="72623" x2="72459" y2="68197"/>
                        <a14:foregroundMark x1="43443" y1="82295" x2="51967" y2="92623"/>
                        <a14:foregroundMark x1="44098" y1="91967" x2="53607" y2="888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78237" y="4170432"/>
            <a:ext cx="1061899" cy="10618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microsoft.com/office/2007/relationships/hdphoto" Target="../media/image29.wdp"/><Relationship Id="rId5" Type="http://schemas.openxmlformats.org/officeDocument/2006/relationships/image" Target="../media/image28.png"/><Relationship Id="rId4" Type="http://schemas.microsoft.com/office/2007/relationships/hdphoto" Target="../media/image27.wdp"/><Relationship Id="rId3" Type="http://schemas.openxmlformats.org/officeDocument/2006/relationships/image" Target="../media/image26.png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9468;&#29468;&#20182;&#26159;&#35841;.pptx" TargetMode="External"/><Relationship Id="rId3" Type="http://schemas.microsoft.com/office/2007/relationships/hdphoto" Target="../media/image38.wdp"/><Relationship Id="rId2" Type="http://schemas.openxmlformats.org/officeDocument/2006/relationships/image" Target="../media/image37.png"/><Relationship Id="rId1" Type="http://schemas.openxmlformats.org/officeDocument/2006/relationships/hyperlink" Target="&#33539;&#25991;1&#65306;&#29468;&#29468;&#20182;&#26159;&#35841;.pptx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slide" Target="slide6.xml"/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1259932" y="1740142"/>
            <a:ext cx="6674700" cy="1962076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两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位学生上台，一人描述图片，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一人根据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描述猜测图片人物。不许偷看哦！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7784" y="1066800"/>
            <a:ext cx="2229791" cy="6519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你说我猜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98475" y="421255"/>
            <a:ext cx="81660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一个人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的外貌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，除了头发，我们还能写哪些方面？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2563518" y="1961970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五官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2733124" y="2914518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衣着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2742957" y="3881374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穿戴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4450824" y="1994721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胖瘦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云形 17"/>
          <p:cNvSpPr/>
          <p:nvPr/>
        </p:nvSpPr>
        <p:spPr>
          <a:xfrm>
            <a:off x="4554037" y="3190739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高矮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6302645" y="2372350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肤色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6226444" y="3874481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52424" y1="29710" x2="52424" y2="29710"/>
                        <a14:foregroundMark x1="51212" y1="29227" x2="51212" y2="29227"/>
                        <a14:foregroundMark x1="47576" y1="28744" x2="47576" y2="28744"/>
                        <a14:foregroundMark x1="69091" y1="31643" x2="69091" y2="31643"/>
                        <a14:foregroundMark x1="67879" y1="31401" x2="67879" y2="31401"/>
                        <a14:foregroundMark x1="76364" y1="87198" x2="76364" y2="87198"/>
                        <a14:foregroundMark x1="73636" y1="86957" x2="73636" y2="86957"/>
                        <a14:foregroundMark x1="72121" y1="90580" x2="72121" y2="90580"/>
                        <a14:foregroundMark x1="71212" y1="92029" x2="71212" y2="92029"/>
                        <a14:foregroundMark x1="79697" y1="88406" x2="67273" y2="95652"/>
                        <a14:foregroundMark x1="77273" y1="14493" x2="54242" y2="14493"/>
                        <a14:foregroundMark x1="38182" y1="91304" x2="23030" y2="88406"/>
                        <a14:foregroundMark x1="80606" y1="92271" x2="76364" y2="94444"/>
                        <a14:foregroundMark x1="86667" y1="28261" x2="79697" y2="16184"/>
                        <a14:foregroundMark x1="78788" y1="43961" x2="83333" y2="42271"/>
                        <a14:foregroundMark x1="57879" y1="43237" x2="51515" y2="43237"/>
                        <a14:foregroundMark x1="51515" y1="40580" x2="56364" y2="42754"/>
                        <a14:foregroundMark x1="66667" y1="93237" x2="66667" y2="93237"/>
                        <a14:foregroundMark x1="67273" y1="91546" x2="67273" y2="91546"/>
                        <a14:foregroundMark x1="67273" y1="91304" x2="67273" y2="91304"/>
                        <a14:foregroundMark x1="40606" y1="94686" x2="30909" y2="91546"/>
                        <a14:foregroundMark x1="26970" y1="91546" x2="20000" y2="90580"/>
                        <a14:foregroundMark x1="70909" y1="8937" x2="56364" y2="89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1819" y="1771349"/>
            <a:ext cx="2218767" cy="278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4055" y="643291"/>
            <a:ext cx="7133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模仿头发，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写一写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其他外貌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特征。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4055" y="1440673"/>
            <a:ext cx="8523487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他的头发又黑又硬，一根根向上竖着……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4055" y="2283251"/>
            <a:ext cx="85234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他的眼睛又大又亮，眨呀眨的真可爱。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他的身体不胖也不瘦，站姿笔直像青松。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102" y="922587"/>
            <a:ext cx="8394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特别爱笑，一个小笑话就能让他笑个不停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0" name="表格 3"/>
          <p:cNvGraphicFramePr>
            <a:graphicFrameLocks noGrp="1"/>
          </p:cNvGraphicFramePr>
          <p:nvPr/>
        </p:nvGraphicFramePr>
        <p:xfrm>
          <a:off x="1509283" y="2065527"/>
          <a:ext cx="6428217" cy="10612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2739"/>
                <a:gridCol w="1567678"/>
                <a:gridCol w="2717800"/>
              </a:tblGrid>
              <a:tr h="330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写作对象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特征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具体表现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543093"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1987378" y="2495237"/>
            <a:ext cx="12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性格</a:t>
            </a:r>
            <a:endParaRPr lang="zh-CN" altLang="en-US" sz="36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3860422" y="2514901"/>
            <a:ext cx="12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爱笑</a:t>
            </a:r>
            <a:endParaRPr lang="zh-CN" altLang="en-US" sz="36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5585985" y="2495237"/>
            <a:ext cx="2288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笑个不停</a:t>
            </a:r>
            <a:endParaRPr lang="zh-CN" altLang="en-US" sz="3600" b="1" dirty="0"/>
          </a:p>
        </p:txBody>
      </p:sp>
      <p:sp>
        <p:nvSpPr>
          <p:cNvPr id="19" name="右大括号 18"/>
          <p:cNvSpPr/>
          <p:nvPr/>
        </p:nvSpPr>
        <p:spPr>
          <a:xfrm rot="5400000">
            <a:off x="4494468" y="854292"/>
            <a:ext cx="278101" cy="4763730"/>
          </a:xfrm>
          <a:prstGeom prst="rightBrace">
            <a:avLst>
              <a:gd name="adj1" fmla="val 124187"/>
              <a:gd name="adj2" fmla="val 50000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20" name="矩形 19"/>
          <p:cNvSpPr/>
          <p:nvPr/>
        </p:nvSpPr>
        <p:spPr>
          <a:xfrm>
            <a:off x="3950654" y="3362308"/>
            <a:ext cx="1396897" cy="5419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性格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6500" y="3833708"/>
            <a:ext cx="6819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性格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指人自身态度和行为所表现出来的心理特征。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5101" y="373308"/>
            <a:ext cx="157447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要点二</a:t>
            </a:r>
            <a:endParaRPr lang="zh-CN" altLang="en-US" sz="1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 animBg="1"/>
      <p:bldP spid="20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667" b="98167" l="10000" r="90000">
                        <a14:foregroundMark x1="22333" y1="51500" x2="31667" y2="49500"/>
                        <a14:foregroundMark x1="43667" y1="30167" x2="66333" y2="27500"/>
                        <a14:foregroundMark x1="48167" y1="57000" x2="53000" y2="69833"/>
                        <a14:foregroundMark x1="56000" y1="60167" x2="59333" y2="68167"/>
                        <a14:foregroundMark x1="53333" y1="59167" x2="55667" y2="69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785" y="1499442"/>
            <a:ext cx="3311236" cy="33112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46393" y="367761"/>
            <a:ext cx="76540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一个人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的性格，除了爱笑，我们还能写哪些方面？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2776793" y="1596845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活泼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3022599" y="2625593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沉稳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3032432" y="3782949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幽默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4703916" y="1908996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严肃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云形 17"/>
          <p:cNvSpPr/>
          <p:nvPr/>
        </p:nvSpPr>
        <p:spPr>
          <a:xfrm>
            <a:off x="4830812" y="3105014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随和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6503220" y="2286625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易怒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6503219" y="3661756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</a:rPr>
              <a:t>……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3347" y="748136"/>
            <a:ext cx="7133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模仿爱笑，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写一写其它性格特征。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3347" y="1557236"/>
            <a:ext cx="8032453" cy="1200329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他特别爱笑，一个小笑话就能让他笑个不停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3347" y="2894601"/>
            <a:ext cx="87944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他特别幽默，一句话就能让我们笑个不停。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他特别沉稳，无论遇到什么都不慌不忙。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68049" y="360608"/>
            <a:ext cx="157447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要点三</a:t>
            </a:r>
            <a:endParaRPr lang="zh-CN" altLang="en-US" sz="1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8300" y="929669"/>
            <a:ext cx="83184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关心班里的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每个人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，不管是谁遇到困难，他都会主动帮忙。有一次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表格 3"/>
          <p:cNvGraphicFramePr>
            <a:graphicFrameLocks noGrp="1"/>
          </p:cNvGraphicFramePr>
          <p:nvPr/>
        </p:nvGraphicFramePr>
        <p:xfrm>
          <a:off x="2254120" y="2117298"/>
          <a:ext cx="3981580" cy="10612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90790"/>
                <a:gridCol w="1990790"/>
              </a:tblGrid>
              <a:tr h="330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写作对象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特征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543093"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609678" y="2592370"/>
            <a:ext cx="12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品格</a:t>
            </a:r>
            <a:endParaRPr lang="zh-CN" altLang="en-US" sz="36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4400836" y="2642695"/>
            <a:ext cx="183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关心人</a:t>
            </a:r>
            <a:endParaRPr lang="zh-CN" altLang="en-US" sz="3600" b="1" dirty="0"/>
          </a:p>
        </p:txBody>
      </p:sp>
      <p:sp>
        <p:nvSpPr>
          <p:cNvPr id="4" name="右大括号 3"/>
          <p:cNvSpPr/>
          <p:nvPr/>
        </p:nvSpPr>
        <p:spPr>
          <a:xfrm rot="5400000">
            <a:off x="4104580" y="1876441"/>
            <a:ext cx="189946" cy="2824150"/>
          </a:xfrm>
          <a:prstGeom prst="rightBrace">
            <a:avLst>
              <a:gd name="adj1" fmla="val 124187"/>
              <a:gd name="adj2" fmla="val 50000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矩形 5"/>
          <p:cNvSpPr/>
          <p:nvPr/>
        </p:nvSpPr>
        <p:spPr>
          <a:xfrm>
            <a:off x="3518440" y="3373783"/>
            <a:ext cx="1269906" cy="5419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品格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7899" y="3849174"/>
            <a:ext cx="7315201" cy="1205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品格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是指人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物的思想道德和修养，主要指为他人社会着想。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4" grpId="0" animBg="1"/>
      <p:bldP spid="6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61901" y="370078"/>
            <a:ext cx="799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一个人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的品格，除了关心他人，我们还能写哪些方面？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3322893" y="1578747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厚道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3568699" y="2607495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善良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3578532" y="3764851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博爱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5250016" y="1890898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宽容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云形 17"/>
          <p:cNvSpPr/>
          <p:nvPr/>
        </p:nvSpPr>
        <p:spPr>
          <a:xfrm>
            <a:off x="5376912" y="3086916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坚强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6985820" y="2312025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守信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6985819" y="3687156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</a:rPr>
              <a:t>……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2"/>
          <a:stretch>
            <a:fillRect/>
          </a:stretch>
        </p:blipFill>
        <p:spPr>
          <a:xfrm>
            <a:off x="239251" y="1633907"/>
            <a:ext cx="3048000" cy="25966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41306" y="301804"/>
            <a:ext cx="8156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可以通过具体事例来写一写其他品格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特征。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9406" y="1447800"/>
            <a:ext cx="8105794" cy="1200329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关心班里的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每个人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，不管是谁遇到困难，他都会主动帮忙。有一次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3934" y="2671082"/>
            <a:ext cx="76923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他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特别讲信用。有一次他不小心弄坏了班里的一盆花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，说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：我一定赔偿。第二天他就从家里端来了一盆比原先还漂亮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的花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95101" y="436808"/>
            <a:ext cx="157447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要点四</a:t>
            </a:r>
            <a:endParaRPr lang="zh-CN" altLang="en-US" sz="1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3061" y="1106637"/>
            <a:ext cx="78161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/>
              <a:t> </a:t>
            </a:r>
            <a:r>
              <a:rPr lang="zh-CN" altLang="en-US" sz="3600" b="1" dirty="0" smtClean="0"/>
              <a:t>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酷爱踢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足球，也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喜欢跑步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经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常能在操场上看到他奔跑的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身影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表格 3"/>
          <p:cNvGraphicFramePr>
            <a:graphicFrameLocks noGrp="1"/>
          </p:cNvGraphicFramePr>
          <p:nvPr/>
        </p:nvGraphicFramePr>
        <p:xfrm>
          <a:off x="1179083" y="2352391"/>
          <a:ext cx="6898117" cy="10612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8894"/>
                <a:gridCol w="2275140"/>
                <a:gridCol w="2634083"/>
              </a:tblGrid>
              <a:tr h="330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写作对象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内容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具体表现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543093"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593678" y="2790268"/>
            <a:ext cx="12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爱好</a:t>
            </a:r>
            <a:endParaRPr lang="zh-CN" altLang="en-US" sz="36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3163940" y="2790268"/>
            <a:ext cx="274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踢球 跑步</a:t>
            </a:r>
            <a:endParaRPr lang="zh-CN" altLang="en-US" sz="36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5482968" y="2790268"/>
            <a:ext cx="2924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经常去跑步</a:t>
            </a:r>
            <a:endParaRPr lang="zh-CN" altLang="en-US" sz="3600" b="1" dirty="0"/>
          </a:p>
        </p:txBody>
      </p:sp>
      <p:sp>
        <p:nvSpPr>
          <p:cNvPr id="4" name="右大括号 3"/>
          <p:cNvSpPr/>
          <p:nvPr/>
        </p:nvSpPr>
        <p:spPr>
          <a:xfrm rot="5400000">
            <a:off x="4346076" y="1204656"/>
            <a:ext cx="447884" cy="4763730"/>
          </a:xfrm>
          <a:prstGeom prst="rightBrace">
            <a:avLst>
              <a:gd name="adj1" fmla="val 124187"/>
              <a:gd name="adj2" fmla="val 50000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矩形 5"/>
          <p:cNvSpPr/>
          <p:nvPr/>
        </p:nvSpPr>
        <p:spPr>
          <a:xfrm>
            <a:off x="3899854" y="3763472"/>
            <a:ext cx="1396897" cy="5419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爱好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40649" y="4292711"/>
            <a:ext cx="7596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爱好：人们最感兴趣最擅长的事情。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24" grpId="0"/>
      <p:bldP spid="4" grpId="0" animBg="1"/>
      <p:bldP spid="6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62521" y="357076"/>
            <a:ext cx="72416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爱好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，除了踢球跑步，我们还能写哪些方面？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2891093" y="1609545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读书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2804175" y="2646700"/>
            <a:ext cx="1879732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</a:rPr>
              <a:t>音乐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3146732" y="3795649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下棋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4818216" y="1921696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科学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云形 17"/>
          <p:cNvSpPr/>
          <p:nvPr/>
        </p:nvSpPr>
        <p:spPr>
          <a:xfrm>
            <a:off x="4945112" y="3117714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军事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6617520" y="2299325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手工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6617519" y="3674456"/>
            <a:ext cx="1784555" cy="67793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12" y="1670869"/>
            <a:ext cx="1918369" cy="31691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9_1"/>
          <p:cNvSpPr txBox="1"/>
          <p:nvPr/>
        </p:nvSpPr>
        <p:spPr>
          <a:xfrm>
            <a:off x="334296" y="491997"/>
            <a:ext cx="884903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葫芦娃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99" y="580540"/>
            <a:ext cx="6258095" cy="390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76992" y="604492"/>
            <a:ext cx="8060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模仿踢球跑步，写一写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其他兴趣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爱好。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6144" y="1322203"/>
            <a:ext cx="7776656" cy="1200329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酷爱踢足球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也喜欢跑步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经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常能在操场上看到他奔跑的身影。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6144" y="2696730"/>
            <a:ext cx="7776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他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酷爱科学实验，在家里有专门的实验台，在书包里也有多种多样的实验器具和多种科学书籍。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0558" y="1648636"/>
            <a:ext cx="8159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你选的是谁？他有哪些特别的地方？选择一两点写下来。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对话气泡: 圆角矩形 23"/>
          <p:cNvSpPr/>
          <p:nvPr/>
        </p:nvSpPr>
        <p:spPr>
          <a:xfrm>
            <a:off x="3482587" y="609775"/>
            <a:ext cx="2976675" cy="609600"/>
          </a:xfrm>
          <a:prstGeom prst="wedgeRoundRectCallout">
            <a:avLst>
              <a:gd name="adj1" fmla="val -45830"/>
              <a:gd name="adj2" fmla="val 9696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不必写全面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410558" y="2848965"/>
            <a:ext cx="39651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03408" y="608367"/>
            <a:ext cx="46832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下面我们来探讨如何把话说得更具体、更丰富。</a:t>
            </a:r>
            <a:endParaRPr lang="zh-CN" altLang="en-US" sz="4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683" y="901935"/>
            <a:ext cx="70251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 dirty="0"/>
              <a:t>    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一天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，孙中山来到学校，照例把书放到先生面前，流利地背出昨天所学的功课。先生听了，连连点头。接着，先生在孙中山的书上又圈了一段，他念一句，叫孙中山念一句。孙中山会读了，就回到座位上练习背诵。孙中山读了几遍，就背下来了。可是，书里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说的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是什么意思，他一点儿也不懂。孙中山想：这样糊里糊涂地背，有什么用呢？于是，他壮着胆子站起来，问：“先生，您刚才让我背的这段书是什么意思？请您给我讲讲吧！”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583" y="339080"/>
            <a:ext cx="8806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我们先来看看课文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不懂就要问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是怎么描写人物的吧。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1415" y="1619660"/>
            <a:ext cx="10815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951594" y="1968910"/>
            <a:ext cx="118970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615415" y="1953445"/>
            <a:ext cx="84173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134002" y="2299553"/>
            <a:ext cx="868485" cy="276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497507" y="822500"/>
            <a:ext cx="1519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描写人物动作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030724" y="2985320"/>
            <a:ext cx="23972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82327" y="3332081"/>
            <a:ext cx="16742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497507" y="1803136"/>
            <a:ext cx="1519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描写人物心理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405733" y="3306681"/>
            <a:ext cx="6853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22807" y="3650575"/>
            <a:ext cx="690516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497507" y="2837906"/>
            <a:ext cx="1519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描写人物语言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5065" y="3645553"/>
            <a:ext cx="78117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一段文字通过对人物动作、心理和语言的描写，写出了先生的严肃认真以及孙中山的聪明好学与好问的优秀品质。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1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275606"/>
            <a:ext cx="6725806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下面我们将自己写的话进行优化提升。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809" y="697216"/>
            <a:ext cx="852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他的眼睛又大又亮，眨呀眨的真可爱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809" y="1336312"/>
            <a:ext cx="8060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他的眼睛像什么？可爱的之处是什么？</a:t>
            </a:r>
            <a:endParaRPr lang="en-US" altLang="zh-CN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389" y="2525878"/>
            <a:ext cx="852669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/>
              <a:t>   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他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的眼睛又大又亮，像是一汪清水。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眼睛眨呀眨的，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一会儿露出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黑黑的眼珠，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一会儿又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变成一条缝，真是可爱极了。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箭头: 下 4"/>
          <p:cNvSpPr/>
          <p:nvPr/>
        </p:nvSpPr>
        <p:spPr>
          <a:xfrm>
            <a:off x="4139855" y="2058843"/>
            <a:ext cx="529959" cy="46166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7409" y="595616"/>
            <a:ext cx="8986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他特别幽默，一句话就能让我们笑个不停。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7409" y="1234712"/>
            <a:ext cx="8986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他有没有相关绰号？当时的笑声是怎样的？</a:t>
            </a:r>
            <a:endParaRPr lang="en-US" altLang="zh-CN" sz="3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4925" y="2375843"/>
            <a:ext cx="77732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/>
              <a:t>   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他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特别幽默，是我们班里的幽默大王。他总能把故事讲得有趣搞笑。奇怪的是，我们笑得前仰后合，他没有一点笑的意思。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箭头: 下 4"/>
          <p:cNvSpPr/>
          <p:nvPr/>
        </p:nvSpPr>
        <p:spPr>
          <a:xfrm>
            <a:off x="4211484" y="1949913"/>
            <a:ext cx="481781" cy="46166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7370" y="399538"/>
            <a:ext cx="81097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特别讲信用。有一次他不小心弄坏了班里的一盆花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：我一定赔偿。第二天他就从家里端来了一盆比原先还漂亮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的花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3370" y="1745285"/>
            <a:ext cx="9201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花盆打坏时有什么声音？他的表情如何？又是怎么说的？</a:t>
            </a:r>
            <a:endParaRPr lang="en-US" altLang="zh-CN" sz="28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600" y="2740550"/>
            <a:ext cx="7924799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他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特别讲信用。那次他无意中打碎了我们班里的一盆花。巨大声音把所有同学都吓坏了，他一边收拾碎片，一边说：我一定会赔的。第二天，我们把这事都忘了，他却满头大汗从家里抱来了一盆花。我们都觉得这盆花比原来的还要漂亮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箭头: 下 4"/>
          <p:cNvSpPr/>
          <p:nvPr/>
        </p:nvSpPr>
        <p:spPr>
          <a:xfrm>
            <a:off x="3998862" y="2266185"/>
            <a:ext cx="481781" cy="46166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4729" y="373450"/>
            <a:ext cx="82528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他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酷爱科学实验，在家里有专门的实验台，在书包里也有多种多样的实验器具和多种科学书籍。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2269" y="1295488"/>
            <a:ext cx="7965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他</a:t>
            </a:r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酷爱哪些科学实验？他的书包里有哪些器具</a:t>
            </a: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？他</a:t>
            </a:r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会给你讲哪些科学知识？</a:t>
            </a:r>
            <a:endParaRPr lang="en-US" altLang="zh-CN" sz="28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9137" y="2680118"/>
            <a:ext cx="8142263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他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酷爱科学实验，在家里他有专门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的实验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台，上面摆满了各种使用器具。有大大小小的试管烧杯，也有各种电子元器件。他的书包里也会装着灯泡、齿轮等器具。他喜欢物理实验、化学实验甚至生物实验。他也经常告诉我们他在实验中的乐趣和发现。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箭头: 下 4"/>
          <p:cNvSpPr/>
          <p:nvPr/>
        </p:nvSpPr>
        <p:spPr>
          <a:xfrm>
            <a:off x="4225859" y="2253485"/>
            <a:ext cx="481781" cy="46166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5" y="1277577"/>
            <a:ext cx="7263001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关于这篇习作，你还有什么好的想法吗？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400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9_1"/>
          <p:cNvSpPr txBox="1"/>
          <p:nvPr/>
        </p:nvSpPr>
        <p:spPr>
          <a:xfrm>
            <a:off x="334296" y="491997"/>
            <a:ext cx="884903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猪八戒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4" y="526231"/>
            <a:ext cx="4402077" cy="383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26120" y="333286"/>
            <a:ext cx="7893750" cy="175432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我会采用总分的方法，先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总写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某个特征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，再通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过具体的描写或者事件展开叙述。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314" y="7560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10866" y="2111474"/>
            <a:ext cx="7909004" cy="120032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在描写外貌时，为了让描写更生动，我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会多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使用比喻等修辞手法。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20648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29146" y="3327226"/>
            <a:ext cx="7890723" cy="175432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可写的内容很多，我会重点挑选一到两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点进行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细致具体的描述，做到重点突出。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119869" y="3678273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3355" y="474120"/>
            <a:ext cx="8899545" cy="48217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96884" y="1083458"/>
            <a:ext cx="4842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，你要选择一到两点来介绍一个同学，不要急于下笔，先好好构思，编写好写作提纲。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1755" y="350669"/>
            <a:ext cx="2549544" cy="623248"/>
            <a:chOff x="292074" y="499564"/>
            <a:chExt cx="3399390" cy="830998"/>
          </a:xfrm>
        </p:grpSpPr>
        <p:sp>
          <p:nvSpPr>
            <p:cNvPr id="5" name="文本框 14"/>
            <p:cNvSpPr txBox="1"/>
            <p:nvPr/>
          </p:nvSpPr>
          <p:spPr>
            <a:xfrm>
              <a:off x="832246" y="499564"/>
              <a:ext cx="2859218" cy="83099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写作提纲</a:t>
              </a:r>
              <a:endPara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074" y="533430"/>
              <a:ext cx="540173" cy="67225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9948" y="1748383"/>
            <a:ext cx="7411252" cy="28623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你要选择哪位同学来描述？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打算从哪几个方面介绍这位同学？他在这些方面有着怎样的特点？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是否用一句话一个词语来概括？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打算叙述什么具体事例？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6731" y="267494"/>
            <a:ext cx="3430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7984" y="945486"/>
            <a:ext cx="667041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描述一个人让同学猜测他是谁。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57120" y="755399"/>
            <a:ext cx="2481482" cy="668268"/>
            <a:chOff x="2375756" y="2268826"/>
            <a:chExt cx="1620180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描述外貌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62637" y="1230892"/>
            <a:ext cx="630513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猜猜他是谁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861917" y="982709"/>
            <a:ext cx="288032" cy="334289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86729" y="2040000"/>
            <a:ext cx="3300162" cy="733058"/>
            <a:chOff x="2071268" y="2334213"/>
            <a:chExt cx="2154706" cy="733058"/>
          </a:xfrm>
        </p:grpSpPr>
        <p:sp>
          <p:nvSpPr>
            <p:cNvPr id="10" name="云形 9"/>
            <p:cNvSpPr/>
            <p:nvPr/>
          </p:nvSpPr>
          <p:spPr>
            <a:xfrm>
              <a:off x="2071268" y="2336363"/>
              <a:ext cx="2064394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2" y="2334213"/>
              <a:ext cx="2030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描述性格特征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0228" y="3814270"/>
            <a:ext cx="2481482" cy="668268"/>
            <a:chOff x="2375756" y="2268826"/>
            <a:chExt cx="1620180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回扣题目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233760" y="1626610"/>
            <a:ext cx="306264" cy="1498163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40991" y="1465094"/>
            <a:ext cx="438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活泼好动，体育超好。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40990" y="2224561"/>
            <a:ext cx="41569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成绩不好，但动手能力强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。（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写具体的事件。）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96905" y="3885915"/>
            <a:ext cx="4385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让同学猜猜他是谁。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76253" y="751114"/>
            <a:ext cx="512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重点写他可爱的小嘴巴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93620" y="806199"/>
            <a:ext cx="2481482" cy="668268"/>
            <a:chOff x="2375756" y="2268826"/>
            <a:chExt cx="1620180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描写外貌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62637" y="1091192"/>
            <a:ext cx="630513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猜猜他是谁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861917" y="1071159"/>
            <a:ext cx="288032" cy="303899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65349" y="2230500"/>
            <a:ext cx="2995056" cy="733058"/>
            <a:chOff x="2098768" y="2334213"/>
            <a:chExt cx="1955500" cy="73305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18584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描述优缺点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76728" y="3661870"/>
            <a:ext cx="2481482" cy="668268"/>
            <a:chOff x="2375756" y="2268826"/>
            <a:chExt cx="1620180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回扣题目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840060" y="1543764"/>
            <a:ext cx="306264" cy="1994055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5091" y="1388894"/>
            <a:ext cx="3953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缺点：放屁、好吃、嘴馋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25091" y="2491261"/>
            <a:ext cx="4093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优点：能搞笑、会耍酷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06405" y="3733515"/>
            <a:ext cx="4905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让同学猜猜他是谁。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85753" y="776514"/>
            <a:ext cx="5915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简要描写，勾勒人物轮廓。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31720" y="844299"/>
            <a:ext cx="2481482" cy="668268"/>
            <a:chOff x="2375756" y="2268826"/>
            <a:chExt cx="1620180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描写外貌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37237" y="976892"/>
            <a:ext cx="630513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猜猜他是谁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874617" y="1007659"/>
            <a:ext cx="288032" cy="303899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21401" y="2156450"/>
            <a:ext cx="2677189" cy="730908"/>
            <a:chOff x="2175781" y="2336363"/>
            <a:chExt cx="1747962" cy="730908"/>
          </a:xfrm>
        </p:grpSpPr>
        <p:sp>
          <p:nvSpPr>
            <p:cNvPr id="10" name="云形 9"/>
            <p:cNvSpPr/>
            <p:nvPr/>
          </p:nvSpPr>
          <p:spPr>
            <a:xfrm>
              <a:off x="2175781" y="2336363"/>
              <a:ext cx="1706111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87863" y="2336363"/>
              <a:ext cx="15358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描述爱好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14828" y="3471370"/>
            <a:ext cx="2481482" cy="668268"/>
            <a:chOff x="2375756" y="2268826"/>
            <a:chExt cx="1620180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回扣题目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865460" y="1779010"/>
            <a:ext cx="306264" cy="1498163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2391" y="1592094"/>
            <a:ext cx="438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读书：时时处处读书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2391" y="2326161"/>
            <a:ext cx="4385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体育：喜欢篮球，刻苦练球。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82605" y="3530315"/>
            <a:ext cx="4359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让同学猜猜他是谁。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9253" y="827314"/>
            <a:ext cx="5356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全面描写让人有整体认识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快快写起来吧！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2" name="矩形 1"/>
          <p:cNvSpPr/>
          <p:nvPr/>
        </p:nvSpPr>
        <p:spPr>
          <a:xfrm>
            <a:off x="1357980" y="2825232"/>
            <a:ext cx="463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的时候，注意开头要空两格。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6815" y="3496251"/>
            <a:ext cx="7578020" cy="11772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好以后，读给同学听，看看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他能不能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猜出你写的是谁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19" y="339502"/>
            <a:ext cx="486674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kern="0" noProof="0" dirty="0">
                <a:solidFill>
                  <a:srgbClr val="8064A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同桌互评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8064A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 descr="http://image.shedunews.com/2013/4/10/m_505811_dc1ca6e1-bf97-4a42-9dcc-b8c7feb72ef0.jpg"/>
          <p:cNvPicPr>
            <a:picLocks noChangeAspect="1" noChangeArrowheads="1"/>
          </p:cNvPicPr>
          <p:nvPr/>
        </p:nvPicPr>
        <p:blipFill>
          <a:blip r:embed="rId1" cstate="print"/>
          <a:srcRect t="12672"/>
          <a:stretch>
            <a:fillRect/>
          </a:stretch>
        </p:blipFill>
        <p:spPr bwMode="auto">
          <a:xfrm>
            <a:off x="1874520" y="1093411"/>
            <a:ext cx="5642610" cy="240284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5076434" y="1950997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3768629" y="1737741"/>
            <a:ext cx="1307805" cy="1326759"/>
          </a:xfrm>
          <a:prstGeom prst="rect">
            <a:avLst/>
          </a:prstGeom>
        </p:spPr>
      </p:pic>
      <p:sp>
        <p:nvSpPr>
          <p:cNvPr id="8" name="箭头: V 形 7"/>
          <p:cNvSpPr/>
          <p:nvPr/>
        </p:nvSpPr>
        <p:spPr>
          <a:xfrm>
            <a:off x="2133534" y="667509"/>
            <a:ext cx="278498" cy="241212"/>
          </a:xfrm>
          <a:prstGeom prst="chevron">
            <a:avLst>
              <a:gd name="adj" fmla="val 44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18" y="382475"/>
            <a:ext cx="2548161" cy="5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106468" y="353228"/>
            <a:ext cx="2293832" cy="685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</a:rPr>
              <a:t>第</a:t>
            </a:r>
            <a:r>
              <a:rPr kumimoji="1" lang="zh-CN" altLang="en-US" sz="3600" dirty="0">
                <a:solidFill>
                  <a:schemeClr val="bg1"/>
                </a:solidFill>
              </a:rPr>
              <a:t>二</a:t>
            </a:r>
            <a:r>
              <a:rPr kumimoji="1" lang="zh-CN" altLang="en-US" sz="3600" dirty="0" smtClean="0">
                <a:solidFill>
                  <a:schemeClr val="bg1"/>
                </a:solidFill>
              </a:rPr>
              <a:t>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60" y="1345936"/>
            <a:ext cx="2724348" cy="231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1703" y="1352545"/>
            <a:ext cx="6575548" cy="39103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他有一张可爱的小嘴巴。高兴时，撇撇嘴，扮个鬼脸；生气时，噘起的小嘴能挂住一把小油壶。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从这张嘴里说出的话，有时能让人气得火冒三丈，有时却让人大笑不已。</a:t>
            </a: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09897" y="800611"/>
            <a:ext cx="245483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猜猜他是谁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561958" y="292084"/>
            <a:ext cx="214737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例文评析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4761"/>
            <a:ext cx="366860" cy="456338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7198911" y="1153066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420050"/>
            <a:ext cx="17181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外貌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描写，突出有特点的“小嘴巴”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1" b="6906"/>
          <a:stretch>
            <a:fillRect/>
          </a:stretch>
        </p:blipFill>
        <p:spPr>
          <a:xfrm>
            <a:off x="1622322" y="521724"/>
            <a:ext cx="6285136" cy="4100052"/>
          </a:xfrm>
          <a:prstGeom prst="rect">
            <a:avLst/>
          </a:prstGeom>
        </p:spPr>
      </p:pic>
      <p:sp>
        <p:nvSpPr>
          <p:cNvPr id="6" name="TextBox 10_2"/>
          <p:cNvSpPr txBox="1"/>
          <p:nvPr/>
        </p:nvSpPr>
        <p:spPr>
          <a:xfrm>
            <a:off x="613387" y="736137"/>
            <a:ext cx="1008935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孙悟空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2003" y="628645"/>
            <a:ext cx="6673212" cy="39103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十分好动。每次下课，他猴儿似的跑来跑去。看着他那气喘吁吁的样子，我甚至怀疑他是不是有多动症，怎么每次下课都往外跑？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他还是我们班的体育健将呢，他英姿飒爽，为赛场添了一道亮丽的风景线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10011" y="657766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122625" y="886402"/>
            <a:ext cx="193565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抓住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了人物的性格特点：好动。并以下课为例来具体说明。</a:t>
            </a: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2296" y="382052"/>
            <a:ext cx="6749810" cy="4501232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90000"/>
              </a:lnSpc>
              <a:spcAft>
                <a:spcPts val="0"/>
              </a:spcAft>
            </a:pPr>
            <a:r>
              <a:rPr lang="en-US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虽然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他的成绩不好，但是他的动手能力令大家佩服！一次班会课，老师给我们设计了一个动手游戏，将一张纸围着圆圈撕，并且保证最后中间不能断节。看似简单的动作可真把大家给难倒了，同学们是叹声一片。</a:t>
            </a:r>
            <a:r>
              <a:rPr lang="zh-CN" altLang="zh-CN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这时，传来了一声低小的声音：“老师，我完成了。”大家把惊异的目光投向他，居然是他——他完成了大家都没完成的任务。真是人不可貌相</a:t>
            </a:r>
            <a:r>
              <a:rPr lang="zh-CN" altLang="zh-CN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啊！</a:t>
            </a:r>
            <a:endParaRPr lang="zh-CN" altLang="en-US" sz="3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61066" y="366983"/>
            <a:ext cx="36004" cy="4617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12136" y="747620"/>
            <a:ext cx="1731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抓住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了人物的特长，动手能力强。以一次课堂游戏为例，具有说服力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6297" y="737651"/>
            <a:ext cx="6076603" cy="9556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90000"/>
              </a:lnSpc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可就在我们身边，猜猜他是谁？</a:t>
            </a:r>
            <a:endParaRPr lang="zh-CN" altLang="en-US" sz="3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46766" y="617205"/>
            <a:ext cx="0" cy="1958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527867" y="2864334"/>
            <a:ext cx="3183460" cy="1068197"/>
            <a:chOff x="1695770" y="4845711"/>
            <a:chExt cx="3182633" cy="1222784"/>
          </a:xfrm>
        </p:grpSpPr>
        <p:sp>
          <p:nvSpPr>
            <p:cNvPr id="11" name="矩形: 圆角 10">
              <a:hlinkClick r:id="rId1" action="ppaction://hlinkpres?slideindex=1&amp;slidetitle="/>
            </p:cNvPr>
            <p:cNvSpPr/>
            <p:nvPr/>
          </p:nvSpPr>
          <p:spPr>
            <a:xfrm>
              <a:off x="1823551" y="4845711"/>
              <a:ext cx="3054852" cy="683971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3600" b="1" dirty="0" smtClean="0">
                  <a:solidFill>
                    <a:srgbClr val="FF0000"/>
                  </a:solidFill>
                </a:rPr>
                <a:t> 更多</a:t>
              </a:r>
              <a:r>
                <a:rPr lang="zh-CN" altLang="en-US" sz="3600" b="1" dirty="0">
                  <a:solidFill>
                    <a:srgbClr val="FF0000"/>
                  </a:solidFill>
                </a:rPr>
                <a:t>例文一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5770" y="502607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697847" y="2874581"/>
            <a:ext cx="3284432" cy="1037119"/>
            <a:chOff x="1613150" y="4898780"/>
            <a:chExt cx="3283578" cy="1187209"/>
          </a:xfrm>
        </p:grpSpPr>
        <p:sp>
          <p:nvSpPr>
            <p:cNvPr id="17" name="矩形: 圆角 16">
              <a:hlinkClick r:id="rId4" action="ppaction://hlinkpres?slideindex=1&amp;slidetitle="/>
            </p:cNvPr>
            <p:cNvSpPr/>
            <p:nvPr/>
          </p:nvSpPr>
          <p:spPr>
            <a:xfrm>
              <a:off x="1697484" y="4898780"/>
              <a:ext cx="3199244" cy="683970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36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3600" b="1" dirty="0">
                <a:solidFill>
                  <a:srgbClr val="FF0000"/>
                </a:solidFill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3150" y="5043573"/>
              <a:ext cx="1040815" cy="10424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082770" y="705657"/>
            <a:ext cx="17564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简洁，照应标题。</a:t>
            </a: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1896365" y="820254"/>
            <a:ext cx="6946464" cy="890143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7" rIns="291102" bIns="167279" numCol="1" spcCol="1270" anchor="ctr" anchorCtr="0">
            <a:noAutofit/>
          </a:bodyPr>
          <a:lstStyle/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小作者选取的班上一位同学，同学们都很熟悉，也便于大家来猜猜他是谁。</a:t>
            </a:r>
            <a:endParaRPr lang="zh-CN" altLang="en-US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228456" y="696285"/>
            <a:ext cx="1822824" cy="1112679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b="1" kern="1200" dirty="0"/>
              <a:t>1.</a:t>
            </a:r>
            <a:r>
              <a:rPr lang="zh-CN" sz="3600" b="1" kern="1200" dirty="0"/>
              <a:t>选</a:t>
            </a:r>
            <a:r>
              <a:rPr lang="zh-CN" altLang="en-US" sz="3600" b="1" kern="1200" dirty="0"/>
              <a:t>准</a:t>
            </a:r>
            <a:r>
              <a:rPr lang="zh-CN" sz="3600" b="1" kern="1200" dirty="0"/>
              <a:t>人物</a:t>
            </a:r>
            <a:endParaRPr lang="zh-CN" sz="3600" kern="1200" dirty="0"/>
          </a:p>
        </p:txBody>
      </p:sp>
      <p:sp>
        <p:nvSpPr>
          <p:cNvPr id="17" name="任意多边形 16"/>
          <p:cNvSpPr/>
          <p:nvPr/>
        </p:nvSpPr>
        <p:spPr>
          <a:xfrm>
            <a:off x="1896365" y="1818902"/>
            <a:ext cx="6946464" cy="1077073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7" rIns="291102" bIns="167279" numCol="1" spcCol="1270" anchor="ctr" anchorCtr="0">
            <a:noAutofit/>
          </a:bodyPr>
          <a:lstStyle/>
          <a:p>
            <a:pPr marL="0" lvl="1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小作者对人物外貌描写，抓住了对方外貌小嘴巴的主要特点：高兴时和生气时不一样，从小嘴巴说出的话让人欢乐也让人生气。</a:t>
            </a:r>
            <a:endParaRPr lang="zh-CN" altLang="en-US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228456" y="1813798"/>
            <a:ext cx="1822824" cy="1112679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b="1" kern="1200" dirty="0"/>
              <a:t>2.</a:t>
            </a:r>
            <a:r>
              <a:rPr lang="zh-CN" sz="3600" b="1" kern="1200" dirty="0"/>
              <a:t>外貌长相</a:t>
            </a:r>
            <a:endParaRPr lang="zh-CN" sz="3600" kern="1200" dirty="0"/>
          </a:p>
        </p:txBody>
      </p:sp>
      <p:sp>
        <p:nvSpPr>
          <p:cNvPr id="19" name="任意多边形 18"/>
          <p:cNvSpPr/>
          <p:nvPr/>
        </p:nvSpPr>
        <p:spPr>
          <a:xfrm>
            <a:off x="1896365" y="2990799"/>
            <a:ext cx="6946464" cy="1926941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8" rIns="291102" bIns="167278" numCol="1" spcCol="1270" anchor="ctr" anchorCtr="0">
            <a:noAutofit/>
          </a:bodyPr>
          <a:lstStyle/>
          <a:p>
            <a:pPr marL="0" lvl="1" algn="l" defTabSz="622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小作者运用具体事例来写这位同学的两个特点。一是性格特点</a:t>
            </a: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好动，举例：下课时跑来跑去，气喘吁吁，让人怀疑他是不是得了多动症；一是他的特动手能力强，举例：描写了一次课堂游戏的场景，从中体现这位同学“动手能力强”的特长。事例真实，描写生动，有说服力。</a:t>
            </a:r>
            <a:endParaRPr lang="zh-CN" altLang="en-US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28456" y="2946562"/>
            <a:ext cx="1822824" cy="1971179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b="1" kern="1200" dirty="0"/>
              <a:t>3.</a:t>
            </a:r>
            <a:r>
              <a:rPr lang="zh-CN" altLang="en-US" sz="3600" b="1" kern="1200" dirty="0"/>
              <a:t>写出特点</a:t>
            </a:r>
            <a:endParaRPr lang="zh-CN" sz="3600" kern="1200" dirty="0"/>
          </a:p>
        </p:txBody>
      </p:sp>
      <p:sp>
        <p:nvSpPr>
          <p:cNvPr id="3" name="矩形 2"/>
          <p:cNvSpPr/>
          <p:nvPr/>
        </p:nvSpPr>
        <p:spPr>
          <a:xfrm>
            <a:off x="3094673" y="196780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095" y="-43238"/>
            <a:ext cx="9544905" cy="6024828"/>
            <a:chOff x="246795" y="962468"/>
            <a:chExt cx="9544905" cy="602482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7973" b="98007" l="9473" r="89844">
                          <a14:foregroundMark x1="17773" y1="17110" x2="16211" y2="90532"/>
                          <a14:foregroundMark x1="17773" y1="13787" x2="21973" y2="17608"/>
                          <a14:foregroundMark x1="21973" y1="17608" x2="24121" y2="24086"/>
                          <a14:foregroundMark x1="24121" y1="24086" x2="23340" y2="30897"/>
                          <a14:foregroundMark x1="23340" y1="30897" x2="19141" y2="31561"/>
                          <a14:foregroundMark x1="19141" y1="31561" x2="14844" y2="29568"/>
                          <a14:foregroundMark x1="14844" y1="29568" x2="13672" y2="26412"/>
                          <a14:foregroundMark x1="29102" y1="34385" x2="30469" y2="30565"/>
                          <a14:foregroundMark x1="15918" y1="93522" x2="16016" y2="98007"/>
                          <a14:foregroundMark x1="9570" y1="43522" x2="10156" y2="45847"/>
                          <a14:foregroundMark x1="33496" y1="10797" x2="32129" y2="36711"/>
                          <a14:foregroundMark x1="29102" y1="30233" x2="30078" y2="29236"/>
                          <a14:foregroundMark x1="34473" y1="9136" x2="39160" y2="9136"/>
                          <a14:foregroundMark x1="39160" y1="9136" x2="53809" y2="7973"/>
                          <a14:foregroundMark x1="53809" y1="7973" x2="86621" y2="10133"/>
                        </a14:backgroundRemoval>
                      </a14:imgEffect>
                    </a14:imgLayer>
                  </a14:imgProps>
                </a:ext>
              </a:extLst>
            </a:blip>
            <a:srcRect r="68722"/>
            <a:stretch>
              <a:fillRect/>
            </a:stretch>
          </p:blipFill>
          <p:spPr>
            <a:xfrm>
              <a:off x="246795" y="1279719"/>
              <a:ext cx="2523534" cy="47431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7973" b="98007" l="9473" r="89844">
                          <a14:foregroundMark x1="17773" y1="17110" x2="16211" y2="90532"/>
                          <a14:foregroundMark x1="17773" y1="13787" x2="21973" y2="17608"/>
                          <a14:foregroundMark x1="21973" y1="17608" x2="24121" y2="24086"/>
                          <a14:foregroundMark x1="24121" y1="24086" x2="23340" y2="30897"/>
                          <a14:foregroundMark x1="23340" y1="30897" x2="19141" y2="31561"/>
                          <a14:foregroundMark x1="19141" y1="31561" x2="14844" y2="29568"/>
                          <a14:foregroundMark x1="14844" y1="29568" x2="13672" y2="26412"/>
                          <a14:foregroundMark x1="29102" y1="34385" x2="30469" y2="30565"/>
                          <a14:foregroundMark x1="15918" y1="93522" x2="16016" y2="98007"/>
                          <a14:foregroundMark x1="9570" y1="43522" x2="10156" y2="45847"/>
                          <a14:foregroundMark x1="33496" y1="10797" x2="32129" y2="36711"/>
                          <a14:foregroundMark x1="29102" y1="30233" x2="30078" y2="29236"/>
                          <a14:foregroundMark x1="34473" y1="9136" x2="39160" y2="9136"/>
                          <a14:foregroundMark x1="39160" y1="9136" x2="53809" y2="7973"/>
                          <a14:foregroundMark x1="53809" y1="7973" x2="86621" y2="10133"/>
                        </a14:backgroundRemoval>
                      </a14:imgEffect>
                    </a14:imgLayer>
                  </a14:imgProps>
                </a:ext>
              </a:extLst>
            </a:blip>
            <a:srcRect l="31408"/>
            <a:stretch>
              <a:fillRect/>
            </a:stretch>
          </p:blipFill>
          <p:spPr>
            <a:xfrm>
              <a:off x="2762241" y="962468"/>
              <a:ext cx="7029459" cy="602482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2943672" y="468385"/>
            <a:ext cx="51970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同桌交换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作文，根据“评分标准”相互批改。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48069" y="395432"/>
            <a:ext cx="6830732" cy="45321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没有错别字，语句通顺，表达流畅。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用词准确生动，意思表达清楚明确。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文章结构清晰，详略得当，重点突出。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开头能</a:t>
            </a:r>
            <a:r>
              <a:rPr 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明</a:t>
            </a:r>
            <a:r>
              <a:rPr 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，结尾能恰当呼应、升华。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文章立意较好，符合主流价值观。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文章主旨明确，有真情实感，抒发手法多样。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语言生动有个性，恰当使用修辞手法。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符合本次作文要求：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文章中没出现该同学姓名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分一到两个方面介绍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有人物动作、语言、神态描写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用具体事件写出人物性格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8675" y="396748"/>
            <a:ext cx="399394" cy="4530852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9024" y="1303012"/>
            <a:ext cx="81042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/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“多动”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是他的一大性格。看！刚才还在的，呼的一声，不知又跑到那去了，让你永远找不到他，有时真气人。但他乐于助人，有人有难题向他求助，他总是耐心地辅导，又让我们很感动。</a:t>
            </a:r>
            <a:endParaRPr lang="zh-CN" altLang="zh-CN" sz="1800" b="1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609" y="449392"/>
            <a:ext cx="964643" cy="7774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84160" y="428870"/>
            <a:ext cx="7302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这段文字是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我心爱的“书包小姐”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评改前的一段文字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看，说说有什么问题？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7252" y="2909409"/>
            <a:ext cx="1540048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问题分析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7252" y="3351536"/>
            <a:ext cx="7242348" cy="156966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一段写出了人物的“多动”与“乐于助人”，也能通过事例来表现，但是感觉不够生动，也有些割裂，如果能有个比喻生动写出他的性格，又能串起来两种性格会更好。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4988" y="2623165"/>
            <a:ext cx="7941812" cy="21236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2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2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若</a:t>
            </a:r>
            <a:r>
              <a:rPr lang="zh-CN" altLang="en-US" sz="2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你仔细观察，会发现他和孙悟空有几点相似之处，除了孙悟空那密密麻麻的毛和他那猴样，其他的他</a:t>
            </a:r>
            <a:r>
              <a:rPr lang="zh-CN" altLang="en-US" sz="2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全具备</a:t>
            </a:r>
            <a:r>
              <a:rPr lang="zh-CN" altLang="en-US" sz="2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了。“多动”是他的一大性格。看！刚才还在的，呼的一声，不知又跑到那去了，有时我甚至怀疑他有飞天能力，真是神速呀！但他也与孙悟空的性格一样</a:t>
            </a:r>
            <a:r>
              <a:rPr lang="en-US" altLang="zh-CN" sz="2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en-US" sz="2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乐于助人，有人有难题向他求助，他总是耐心地辅导。你说他是不是我们班的“孙悟空”。　</a:t>
            </a:r>
            <a:endParaRPr lang="zh-CN" altLang="en-US" sz="2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209" y="353679"/>
            <a:ext cx="993391" cy="7201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2262" y="273949"/>
            <a:ext cx="7010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为什么这么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修改吧！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4988" y="1138320"/>
            <a:ext cx="7941812" cy="1446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2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“多动”</a:t>
            </a:r>
            <a:r>
              <a:rPr lang="zh-CN" altLang="en-US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是他的一大性格。看！刚才还在的，呼的一声，不知又跑到那去了，让你永远找不到他，有时真气人。但他乐于助人，有人有难题向他求助，他总是耐心地辅导，又让我们很感动。</a:t>
            </a:r>
            <a:endParaRPr lang="zh-CN" altLang="zh-CN" sz="2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5594" y="1161269"/>
            <a:ext cx="399394" cy="1423602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5594" y="2635865"/>
            <a:ext cx="399394" cy="2097083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评改后段落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8" name="对话气泡: 矩形 7"/>
          <p:cNvSpPr/>
          <p:nvPr/>
        </p:nvSpPr>
        <p:spPr>
          <a:xfrm>
            <a:off x="874956" y="1828626"/>
            <a:ext cx="2181598" cy="804416"/>
          </a:xfrm>
          <a:prstGeom prst="wedgeRectCallout">
            <a:avLst>
              <a:gd name="adj1" fmla="val 13853"/>
              <a:gd name="adj2" fmla="val 5955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用孙悟空做比喻，更加形象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对话气泡: 矩形 8"/>
          <p:cNvSpPr/>
          <p:nvPr/>
        </p:nvSpPr>
        <p:spPr>
          <a:xfrm>
            <a:off x="5887889" y="1873070"/>
            <a:ext cx="2724711" cy="731287"/>
          </a:xfrm>
          <a:prstGeom prst="wedgeRectCallout">
            <a:avLst>
              <a:gd name="adj1" fmla="val -35695"/>
              <a:gd name="adj2" fmla="val 632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巧妙过渡，用孙悟空串起两种性格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对话气泡: 矩形 9"/>
          <p:cNvSpPr/>
          <p:nvPr/>
        </p:nvSpPr>
        <p:spPr>
          <a:xfrm>
            <a:off x="3427530" y="1828626"/>
            <a:ext cx="2066659" cy="804416"/>
          </a:xfrm>
          <a:prstGeom prst="wedgeRectCallout">
            <a:avLst>
              <a:gd name="adj1" fmla="val -33473"/>
              <a:gd name="adj2" fmla="val 5845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用自己的感受表现其好动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449696" y="724887"/>
            <a:ext cx="8231909" cy="3424085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2226654" y="755013"/>
            <a:ext cx="4297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0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40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3610" y="1543905"/>
            <a:ext cx="82598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SzPct val="80000"/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描写外貌是要简洁突出重点。</a:t>
            </a:r>
            <a:endParaRPr lang="en-US" altLang="zh-CN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SzPct val="80000"/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写人物性格时，先总说性格，再写事例。</a:t>
            </a:r>
            <a:endParaRPr lang="en-US" altLang="zh-CN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SzPct val="80000"/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人物的两个方面最好一正一反，这样有趣。</a:t>
            </a:r>
            <a:endParaRPr lang="en-US" altLang="zh-CN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SzPct val="80000"/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描写人物要写出语言、动作、神态等。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>
            <a:off x="2287" y="-1"/>
            <a:ext cx="9139428" cy="5143501"/>
            <a:chOff x="2286" y="-1"/>
            <a:chExt cx="9139428" cy="5143501"/>
          </a:xfrm>
        </p:grpSpPr>
        <p:pic>
          <p:nvPicPr>
            <p:cNvPr id="7" name="图片 6" descr="图片1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6" y="0"/>
              <a:ext cx="9139428" cy="51435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651127" y="1419622"/>
              <a:ext cx="7834196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6600" b="1" dirty="0">
                  <a:solidFill>
                    <a:srgbClr val="FF6600"/>
                  </a:solidFill>
                  <a:latin typeface="Xingkai SC" panose="02010800040101010101" pitchFamily="2" charset="-122"/>
                  <a:ea typeface="Xingkai SC" panose="02010800040101010101" pitchFamily="2" charset="-122"/>
                </a:rPr>
                <a:t>七彩课堂  伴你成长</a:t>
              </a:r>
              <a:endPara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endParaRPr>
            </a:p>
          </p:txBody>
        </p:sp>
        <p:grpSp>
          <p:nvGrpSpPr>
            <p:cNvPr id="3" name="组合 32"/>
            <p:cNvGrpSpPr/>
            <p:nvPr/>
          </p:nvGrpSpPr>
          <p:grpSpPr>
            <a:xfrm>
              <a:off x="6968256" y="-1"/>
              <a:ext cx="1927372" cy="771551"/>
              <a:chOff x="6968256" y="-1"/>
              <a:chExt cx="1927372" cy="771551"/>
            </a:xfrm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68"/>
              <a:stretch>
                <a:fillRect/>
              </a:stretch>
            </p:blipFill>
            <p:spPr>
              <a:xfrm>
                <a:off x="6968256" y="-1"/>
                <a:ext cx="961585" cy="771551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49408" y="124932"/>
                <a:ext cx="1346220" cy="553738"/>
              </a:xfrm>
              <a:prstGeom prst="rect">
                <a:avLst/>
              </a:prstGeom>
            </p:spPr>
          </p:pic>
          <p:sp>
            <p:nvSpPr>
              <p:cNvPr id="36" name="文本框 35"/>
              <p:cNvSpPr txBox="1"/>
              <p:nvPr/>
            </p:nvSpPr>
            <p:spPr>
              <a:xfrm>
                <a:off x="7174709" y="509940"/>
                <a:ext cx="96051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en-US" altLang="zh-CN" sz="1100" dirty="0">
                    <a:solidFill>
                      <a:prstClr val="white">
                        <a:lumMod val="75000"/>
                      </a:prstClr>
                    </a:solidFill>
                  </a:rPr>
                  <a:t>QICAIKETANG</a:t>
                </a:r>
                <a:endParaRPr kumimoji="1" lang="zh-CN" altLang="en-US" sz="1100" dirty="0">
                  <a:solidFill>
                    <a:prstClr val="white">
                      <a:lumMod val="75000"/>
                    </a:prstClr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 t="1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637414" y="1729908"/>
            <a:ext cx="5869172" cy="92333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习作：猜猜</a:t>
            </a:r>
            <a:r>
              <a:rPr lang="zh-CN" altLang="en-US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他是谁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10106" y="15682"/>
            <a:ext cx="2771800" cy="300824"/>
            <a:chOff x="-36512" y="110686"/>
            <a:chExt cx="2771800" cy="300824"/>
          </a:xfrm>
        </p:grpSpPr>
        <p:sp>
          <p:nvSpPr>
            <p:cNvPr id="22" name="矩形 21"/>
            <p:cNvSpPr/>
            <p:nvPr/>
          </p:nvSpPr>
          <p:spPr>
            <a:xfrm flipH="1">
              <a:off x="-36512" y="159510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文本框 1"/>
            <p:cNvSpPr txBox="1"/>
            <p:nvPr/>
          </p:nvSpPr>
          <p:spPr>
            <a:xfrm>
              <a:off x="161281" y="110686"/>
              <a:ext cx="1569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语文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三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pic>
        <p:nvPicPr>
          <p:cNvPr id="10" name="图片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260" y="3635399"/>
            <a:ext cx="2886906" cy="670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260" y="4408377"/>
            <a:ext cx="2886906" cy="670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文本框 15">
            <a:hlinkClick r:id="rId4" action="ppaction://hlinksldjump"/>
          </p:cNvPr>
          <p:cNvSpPr txBox="1"/>
          <p:nvPr/>
        </p:nvSpPr>
        <p:spPr>
          <a:xfrm>
            <a:off x="6114613" y="3664793"/>
            <a:ext cx="2276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</a:rPr>
              <a:t>第一课时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3" name="文本框 14">
            <a:hlinkClick r:id="rId5" action="ppaction://hlinksldjump"/>
          </p:cNvPr>
          <p:cNvSpPr txBox="1"/>
          <p:nvPr/>
        </p:nvSpPr>
        <p:spPr>
          <a:xfrm>
            <a:off x="6104601" y="4438937"/>
            <a:ext cx="2344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</a:rPr>
              <a:t>第二课时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3326" y="1286976"/>
            <a:ext cx="81544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猜猜他是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来做一个“猜猜他是谁”的游戏吧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选择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一个同学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用几句话或一段话写一写他。不能在文中出现他的名字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但是要让别人读了你写的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内容就能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猜出你写的是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30" y="942607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726978" y="870705"/>
            <a:ext cx="20033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对话气泡: 圆角矩形 10"/>
          <p:cNvSpPr/>
          <p:nvPr/>
        </p:nvSpPr>
        <p:spPr>
          <a:xfrm>
            <a:off x="631081" y="3884663"/>
            <a:ext cx="1331070" cy="1079945"/>
          </a:xfrm>
          <a:prstGeom prst="wedgeRoundRectCallout">
            <a:avLst>
              <a:gd name="adj1" fmla="val 10377"/>
              <a:gd name="adj2" fmla="val -6198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基本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要求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300718" y="2797045"/>
            <a:ext cx="727762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18440" y="3256687"/>
            <a:ext cx="81064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553045" y="3762345"/>
            <a:ext cx="68943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"/>
          <p:cNvSpPr txBox="1"/>
          <p:nvPr/>
        </p:nvSpPr>
        <p:spPr>
          <a:xfrm>
            <a:off x="2012205" y="4064036"/>
            <a:ext cx="6722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一位同学，让别人猜出他是谁。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21" y="333375"/>
            <a:ext cx="2558663" cy="589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文本框 15"/>
          <p:cNvSpPr txBox="1"/>
          <p:nvPr/>
        </p:nvSpPr>
        <p:spPr>
          <a:xfrm>
            <a:off x="197593" y="304639"/>
            <a:ext cx="222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</a:rPr>
              <a:t>第一课时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7563" y="684085"/>
            <a:ext cx="7585451" cy="44594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14311" y="1421296"/>
            <a:ext cx="3948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看看课本上给了我们哪些描写的要点？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528749" y="423745"/>
            <a:ext cx="228112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习作指导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3" y="476421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834" y="584732"/>
            <a:ext cx="3247090" cy="1569660"/>
          </a:xfrm>
          <a:prstGeom prst="rect">
            <a:avLst/>
          </a:prstGeom>
          <a:solidFill>
            <a:srgbClr val="92D050">
              <a:alpha val="74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他的头发又黑又硬，一根根向上竖着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00545" y="586017"/>
            <a:ext cx="3529129" cy="1569660"/>
          </a:xfrm>
          <a:prstGeom prst="rect">
            <a:avLst/>
          </a:prstGeom>
          <a:solidFill>
            <a:srgbClr val="92D050">
              <a:alpha val="74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他特别爱笑，一个小笑话就能让他笑的不停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833" y="2202809"/>
            <a:ext cx="3247091" cy="2554545"/>
          </a:xfrm>
          <a:prstGeom prst="rect">
            <a:avLst/>
          </a:prstGeom>
          <a:solidFill>
            <a:srgbClr val="92D050">
              <a:alpha val="74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他关心班里的每一个人，不管是谁遇到困难，他都会主动帮忙。有一次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00544" y="2388858"/>
            <a:ext cx="3529129" cy="2062103"/>
          </a:xfrm>
          <a:prstGeom prst="rect">
            <a:avLst/>
          </a:prstGeom>
          <a:solidFill>
            <a:srgbClr val="92D050">
              <a:alpha val="74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他酷爱踢足球，也喜欢跑步，经常能在操场上看到他奔跑的身影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524" b="100000" l="9921" r="94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22" y="1432546"/>
            <a:ext cx="24003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对话气泡: 圆角矩形 20"/>
          <p:cNvSpPr/>
          <p:nvPr/>
        </p:nvSpPr>
        <p:spPr>
          <a:xfrm>
            <a:off x="3765761" y="273812"/>
            <a:ext cx="1405809" cy="1079945"/>
          </a:xfrm>
          <a:prstGeom prst="wedgeRoundRectCallout">
            <a:avLst>
              <a:gd name="adj1" fmla="val -6297"/>
              <a:gd name="adj2" fmla="val 7728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四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个要点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90326" y="436808"/>
            <a:ext cx="157447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要点一</a:t>
            </a:r>
            <a:endParaRPr lang="zh-CN" altLang="en-US" sz="1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9585" y="1050158"/>
            <a:ext cx="852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他的头发又黑又硬，一根根向上竖着……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表格 3"/>
          <p:cNvGraphicFramePr>
            <a:graphicFrameLocks noGrp="1"/>
          </p:cNvGraphicFramePr>
          <p:nvPr/>
        </p:nvGraphicFramePr>
        <p:xfrm>
          <a:off x="1763283" y="1725802"/>
          <a:ext cx="5270091" cy="10612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56697"/>
                <a:gridCol w="1756697"/>
                <a:gridCol w="1756697"/>
              </a:tblGrid>
              <a:tr h="3302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写作对象</a:t>
                      </a:r>
                      <a:endParaRPr lang="zh-CN" altLang="en-US" sz="2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特征</a:t>
                      </a:r>
                      <a:endParaRPr lang="zh-CN" altLang="en-US" sz="2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状态</a:t>
                      </a:r>
                      <a:endParaRPr lang="zh-CN" altLang="en-US" sz="2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543093">
                <a:tc>
                  <a:txBody>
                    <a:bodyPr/>
                    <a:lstStyle/>
                    <a:p>
                      <a:endParaRPr lang="zh-CN" altLang="en-US" sz="2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b="1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079453" y="2142812"/>
            <a:ext cx="12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头发</a:t>
            </a:r>
            <a:endParaRPr lang="zh-CN" altLang="en-US" sz="36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3619122" y="2162476"/>
            <a:ext cx="1657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黑  硬</a:t>
            </a:r>
            <a:endParaRPr lang="zh-CN" altLang="en-US" sz="36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5601860" y="2152337"/>
            <a:ext cx="12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竖着</a:t>
            </a:r>
            <a:endParaRPr lang="zh-CN" altLang="en-US" sz="3600" b="1" dirty="0"/>
          </a:p>
        </p:txBody>
      </p:sp>
      <p:sp>
        <p:nvSpPr>
          <p:cNvPr id="4" name="右大括号 3"/>
          <p:cNvSpPr/>
          <p:nvPr/>
        </p:nvSpPr>
        <p:spPr>
          <a:xfrm rot="5400000">
            <a:off x="4345243" y="578067"/>
            <a:ext cx="278101" cy="4763730"/>
          </a:xfrm>
          <a:prstGeom prst="rightBrace">
            <a:avLst>
              <a:gd name="adj1" fmla="val 124187"/>
              <a:gd name="adj2" fmla="val 50000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矩形 5"/>
          <p:cNvSpPr/>
          <p:nvPr/>
        </p:nvSpPr>
        <p:spPr>
          <a:xfrm>
            <a:off x="3804604" y="3135186"/>
            <a:ext cx="1396897" cy="596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外貌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37984" y="3752671"/>
            <a:ext cx="6677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33333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人物</a:t>
            </a:r>
            <a:r>
              <a:rPr lang="zh-CN" altLang="en-US" sz="3600" b="1" dirty="0" smtClean="0">
                <a:solidFill>
                  <a:srgbClr val="33333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的外貌</a:t>
            </a:r>
            <a:r>
              <a:rPr lang="zh-CN" altLang="en-US" sz="3600" b="1" dirty="0">
                <a:solidFill>
                  <a:srgbClr val="33333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特征：包括人物的容貌、衣着、体型、姿态等。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24" grpId="0"/>
      <p:bldP spid="4" grpId="0" animBg="1"/>
      <p:bldP spid="6" grpId="0" animBg="1"/>
      <p:bldP spid="9" grpId="0"/>
    </p:bldLst>
  </p:timing>
</p:sld>
</file>

<file path=ppt/tags/tag1.xml><?xml version="1.0" encoding="utf-8"?>
<p:tagLst xmlns:p="http://schemas.openxmlformats.org/presentationml/2006/main">
  <p:tag name="KSO_WPP_MARK_KEY" val="c3564fb0-62fa-4c9d-b344-a4218c131107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4216</Words>
  <Application>WPS 演示</Application>
  <PresentationFormat>全屏显示(16:9)</PresentationFormat>
  <Paragraphs>434</Paragraphs>
  <Slides>49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3" baseType="lpstr">
      <vt:lpstr>Arial</vt:lpstr>
      <vt:lpstr>宋体</vt:lpstr>
      <vt:lpstr>Wingdings</vt:lpstr>
      <vt:lpstr>黑体</vt:lpstr>
      <vt:lpstr>楷体</vt:lpstr>
      <vt:lpstr>幼圆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517</cp:revision>
  <dcterms:created xsi:type="dcterms:W3CDTF">2019-09-13T08:59:00Z</dcterms:created>
  <dcterms:modified xsi:type="dcterms:W3CDTF">2022-11-29T08:11:10Z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CCC21F33C9594473B203EFEA0428CF8A</vt:lpwstr>
  </property>
  <property fmtid="{D5CDD505-2E9C-101B-9397-08002B2CF9AE}" pid="3" name="KSOProductBuildVer">
    <vt:lpwstr>2052-11.1.0.12763</vt:lpwstr>
  </property>
</Properties>
</file>