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523" r:id="rId3"/>
    <p:sldId id="653" r:id="rId5"/>
    <p:sldId id="654" r:id="rId6"/>
    <p:sldId id="691" r:id="rId7"/>
    <p:sldId id="658" r:id="rId8"/>
    <p:sldId id="659" r:id="rId9"/>
    <p:sldId id="692" r:id="rId10"/>
    <p:sldId id="737" r:id="rId11"/>
    <p:sldId id="738" r:id="rId12"/>
    <p:sldId id="739" r:id="rId13"/>
    <p:sldId id="660" r:id="rId14"/>
    <p:sldId id="749" r:id="rId15"/>
    <p:sldId id="697" r:id="rId16"/>
    <p:sldId id="715" r:id="rId17"/>
    <p:sldId id="599" r:id="rId18"/>
    <p:sldId id="635" r:id="rId19"/>
    <p:sldId id="667" r:id="rId20"/>
    <p:sldId id="637" r:id="rId21"/>
    <p:sldId id="626" r:id="rId2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7"/>
    </p:embeddedFont>
    <p:embeddedFont>
      <p:font typeface="楷体" panose="02010609060101010101" pitchFamily="49" charset="-122"/>
      <p:regular r:id="rId28"/>
    </p:embeddedFont>
    <p:embeddedFont>
      <p:font typeface="微软雅黑" panose="020B0503020204020204" charset="-122"/>
      <p:regular r:id="rId29"/>
    </p:embeddedFont>
    <p:embeddedFont>
      <p:font typeface="Impact" panose="020B0806030902050204" charset="0"/>
      <p:regular r:id="rId30"/>
    </p:embeddedFont>
    <p:embeddedFont>
      <p:font typeface="Calibri" panose="020F0502020204030204" charset="0"/>
      <p:regular r:id="rId31"/>
      <p:bold r:id="rId32"/>
      <p:italic r:id="rId33"/>
      <p:boldItalic r:id="rId34"/>
    </p:embeddedFont>
  </p:embeddedFontLst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9CBE5"/>
    <a:srgbClr val="FF0000"/>
    <a:srgbClr val="D60093"/>
    <a:srgbClr val="7030A0"/>
    <a:srgbClr val="FF6600"/>
    <a:srgbClr val="FF7C80"/>
    <a:srgbClr val="FF5050"/>
    <a:srgbClr val="FF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4" autoAdjust="0"/>
    <p:restoredTop sz="96204" autoAdjust="0"/>
  </p:normalViewPr>
  <p:slideViewPr>
    <p:cSldViewPr>
      <p:cViewPr>
        <p:scale>
          <a:sx n="100" d="100"/>
          <a:sy n="100" d="100"/>
        </p:scale>
        <p:origin x="-606" y="-276"/>
      </p:cViewPr>
      <p:guideLst>
        <p:guide orient="horz" pos="2482"/>
        <p:guide pos="51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80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2.xml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31" y="5007057"/>
            <a:ext cx="2133632" cy="27387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E2571EF-282A-47A1-AFBD-85FF57F4AD5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97" y="5007057"/>
            <a:ext cx="2895643" cy="27387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349" y="5007057"/>
            <a:ext cx="2133632" cy="27387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93D1EFB-0EDD-4D06-9F51-78CC25D1BFCC}" type="slidenum">
              <a:rPr lang="zh-CN" altLang="en-US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3" y="82823"/>
            <a:ext cx="720091" cy="515536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 userDrawn="1"/>
        </p:nvGrpSpPr>
        <p:grpSpPr>
          <a:xfrm>
            <a:off x="1" y="92978"/>
            <a:ext cx="2771800" cy="275590"/>
            <a:chOff x="1" y="92978"/>
            <a:chExt cx="2771800" cy="275590"/>
          </a:xfrm>
        </p:grpSpPr>
        <p:sp>
          <p:nvSpPr>
            <p:cNvPr id="5" name="矩形 4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10"/>
            <p:cNvSpPr txBox="1"/>
            <p:nvPr userDrawn="1"/>
          </p:nvSpPr>
          <p:spPr>
            <a:xfrm>
              <a:off x="336747" y="92978"/>
              <a:ext cx="792480" cy="27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语文园地</a:t>
              </a:r>
              <a:endPara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5843" name="Picture 3"/>
          <p:cNvPicPr>
            <a:picLocks noChangeAspect="1" noChangeArrowheads="1"/>
          </p:cNvPicPr>
          <p:nvPr userDrawn="1"/>
        </p:nvPicPr>
        <p:blipFill>
          <a:blip r:embed="rId8" cstate="print">
            <a:lum bright="10000" contrast="40000"/>
          </a:blip>
          <a:srcRect l="5505" r="7339" b="12762"/>
          <a:stretch>
            <a:fillRect/>
          </a:stretch>
        </p:blipFill>
        <p:spPr bwMode="auto">
          <a:xfrm>
            <a:off x="0" y="4443958"/>
            <a:ext cx="9144000" cy="69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microsoft.com/office/2007/relationships/hdphoto" Target="../media/image8.wdp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microsoft.com/office/2007/relationships/hdphoto" Target="../media/image8.wdp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openxmlformats.org/officeDocument/2006/relationships/slide" Target="slide4.xml"/><Relationship Id="rId2" Type="http://schemas.microsoft.com/office/2007/relationships/hdphoto" Target="../media/image13.wdp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microsoft.com/office/2007/relationships/hdphoto" Target="../media/image16.wdp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microsoft.com/office/2007/relationships/hdphoto" Target="../media/image8.wdp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ownloads\预览图_千图网_编号33812178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r="5431"/>
          <a:stretch>
            <a:fillRect/>
          </a:stretch>
        </p:blipFill>
        <p:spPr bwMode="auto">
          <a:xfrm>
            <a:off x="1" y="-46917"/>
            <a:ext cx="9144000" cy="520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128" y="100526"/>
            <a:ext cx="4170045" cy="280670"/>
            <a:chOff x="-36512" y="131006"/>
            <a:chExt cx="4170045" cy="280670"/>
          </a:xfrm>
        </p:grpSpPr>
        <p:sp>
          <p:nvSpPr>
            <p:cNvPr id="15" name="矩形 14"/>
            <p:cNvSpPr/>
            <p:nvPr/>
          </p:nvSpPr>
          <p:spPr>
            <a:xfrm flipH="1">
              <a:off x="-36512" y="159581"/>
              <a:ext cx="4170045" cy="252095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文本框 1"/>
            <p:cNvSpPr txBox="1"/>
            <p:nvPr/>
          </p:nvSpPr>
          <p:spPr>
            <a:xfrm>
              <a:off x="161281" y="131006"/>
              <a:ext cx="1569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语文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三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872424" y="1751786"/>
            <a:ext cx="56886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语文园地</a:t>
            </a:r>
            <a:endParaRPr lang="zh-CN" altLang="en-US" sz="6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25981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7020320" y="425987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3214" y="699542"/>
            <a:ext cx="8083242" cy="3935730"/>
          </a:xfrm>
        </p:spPr>
        <p:txBody>
          <a:bodyPr>
            <a:noAutofit/>
          </a:bodyPr>
          <a:lstStyle/>
          <a:p>
            <a:pPr algn="l">
              <a:spcAft>
                <a:spcPts val="2400"/>
              </a:spcAft>
            </a:pPr>
            <a:r>
              <a:rPr lang="en-US" altLang="zh-CN" sz="3600" dirty="0"/>
              <a:t>       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这一问，把正在摇头晃脑高声念书的同学们吓呆了，课堂里霎时变得鸦雀无声。</a:t>
            </a:r>
            <a:b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孙中山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笑了笑，说：“学问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学问，不懂就要问。为了弄清楚道理，就是挨打也值得。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9"/>
          <p:cNvSpPr txBox="1"/>
          <p:nvPr/>
        </p:nvSpPr>
        <p:spPr>
          <a:xfrm>
            <a:off x="979170" y="627534"/>
            <a:ext cx="5465038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交流课外有新鲜感的句子</a:t>
            </a:r>
            <a:endParaRPr lang="en-US" altLang="zh-CN" sz="36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30811" y="686523"/>
            <a:ext cx="648156" cy="501594"/>
            <a:chOff x="1990750" y="820469"/>
            <a:chExt cx="3096344" cy="334933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9FFF9"/>
                </a:clrFrom>
                <a:clrTo>
                  <a:srgbClr val="F9FFF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90750" y="820469"/>
              <a:ext cx="3096344" cy="3349331"/>
            </a:xfrm>
            <a:prstGeom prst="rect">
              <a:avLst/>
            </a:prstGeom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889" b="88889" l="0" r="97059">
                          <a14:foregroundMark x1="72059" y1="53333" x2="72059" y2="53333"/>
                          <a14:foregroundMark x1="70588" y1="40000" x2="70588" y2="40000"/>
                          <a14:foregroundMark x1="70588" y1="17778" x2="70588" y2="17778"/>
                          <a14:foregroundMark x1="73529" y1="11111" x2="73529" y2="11111"/>
                          <a14:foregroundMark x1="55882" y1="60000" x2="55882" y2="60000"/>
                          <a14:foregroundMark x1="23529" y1="57778" x2="23529" y2="57778"/>
                          <a14:foregroundMark x1="86765" y1="15556" x2="86765" y2="15556"/>
                          <a14:foregroundMark x1="39706" y1="42222" x2="39706" y2="42222"/>
                          <a14:foregroundMark x1="20588" y1="40000" x2="20588" y2="40000"/>
                          <a14:foregroundMark x1="17647" y1="31111" x2="17647" y2="31111"/>
                          <a14:foregroundMark x1="10294" y1="57778" x2="10294" y2="5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0870" y="2636912"/>
              <a:ext cx="647700" cy="42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579" y="2283718"/>
            <a:ext cx="952885" cy="1905770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713504" y="1419622"/>
            <a:ext cx="6882832" cy="2520280"/>
          </a:xfrm>
          <a:prstGeom prst="wedgeRoundRectCallout">
            <a:avLst>
              <a:gd name="adj1" fmla="val 54625"/>
              <a:gd name="adj2" fmla="val 19643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假如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我变成了一朵金色花，为了好玩，长在树的高枝上，笑嘻嘻地在空中摇摆，又在新叶上跳舞，妈妈，你会认识我吗？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11" y="1377171"/>
            <a:ext cx="1800225" cy="2418715"/>
          </a:xfrm>
          <a:prstGeom prst="rect">
            <a:avLst/>
          </a:prstGeom>
        </p:spPr>
      </p:pic>
      <p:sp>
        <p:nvSpPr>
          <p:cNvPr id="2" name="圆角矩形标注 1"/>
          <p:cNvSpPr/>
          <p:nvPr/>
        </p:nvSpPr>
        <p:spPr>
          <a:xfrm>
            <a:off x="2123728" y="806029"/>
            <a:ext cx="6319341" cy="2269777"/>
          </a:xfrm>
          <a:prstGeom prst="wedgeRoundRectCallout">
            <a:avLst>
              <a:gd name="adj1" fmla="val -59402"/>
              <a:gd name="adj2" fmla="val 27767"/>
              <a:gd name="adj3" fmla="val 16667"/>
            </a:avLst>
          </a:prstGeom>
          <a:solidFill>
            <a:schemeClr val="accent5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从敞开的窗口看见更夫走来走去。小巷漆黑冷清，路灯就像一个脸上长着一只红眼睛的巨人立在那里。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流程图: 过程 3"/>
          <p:cNvSpPr/>
          <p:nvPr/>
        </p:nvSpPr>
        <p:spPr>
          <a:xfrm>
            <a:off x="5580112" y="1131590"/>
            <a:ext cx="3312368" cy="864096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979712" y="1227609"/>
            <a:ext cx="6624736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1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.</a:t>
            </a:r>
            <a:r>
              <a:rPr 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r>
              <a:rPr 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：读准字音，读通</a:t>
            </a:r>
            <a:r>
              <a:rPr 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句子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/>
            <a:r>
              <a:rPr 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2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标一标</a:t>
            </a:r>
            <a:r>
              <a:rPr 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：用“ </a:t>
            </a:r>
            <a:r>
              <a:rPr 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标出</a:t>
            </a:r>
            <a:r>
              <a:rPr 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重音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sz="36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indent="0"/>
            <a:r>
              <a:rPr 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3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练一练</a:t>
            </a:r>
            <a:r>
              <a:rPr 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：再试着根据自己的理解朗读。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63" y="1227609"/>
            <a:ext cx="1441349" cy="2065556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23528" y="456581"/>
            <a:ext cx="1512168" cy="60300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 求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654119" y="500311"/>
            <a:ext cx="8094345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妈妈，我真的觉得那些花朵是在地下的学校里上学。</a:t>
            </a:r>
            <a:endParaRPr kumimoji="0" 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14159" y="1919610"/>
            <a:ext cx="5544615" cy="2308324"/>
            <a:chOff x="1155414" y="3130795"/>
            <a:chExt cx="5544615" cy="3485585"/>
          </a:xfrm>
        </p:grpSpPr>
        <p:sp>
          <p:nvSpPr>
            <p:cNvPr id="16" name="矩形标注 15"/>
            <p:cNvSpPr/>
            <p:nvPr/>
          </p:nvSpPr>
          <p:spPr>
            <a:xfrm>
              <a:off x="1155414" y="3140841"/>
              <a:ext cx="5544615" cy="3469398"/>
            </a:xfrm>
            <a:prstGeom prst="wedgeRectCallout">
              <a:avLst>
                <a:gd name="adj1" fmla="val 67902"/>
                <a:gd name="adj2" fmla="val -1252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155414" y="3130795"/>
              <a:ext cx="5544615" cy="34855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“那些花朵”是天真烂漫、渴望自然的儿童的化身，所以花儿也要像小朋友一样需要去上学。</a:t>
              </a:r>
              <a:endPara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2598335" y="1100475"/>
            <a:ext cx="84341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887" y="2154359"/>
            <a:ext cx="952885" cy="1905770"/>
          </a:xfrm>
          <a:prstGeom prst="rect">
            <a:avLst/>
          </a:prstGeom>
        </p:spPr>
      </p:pic>
      <p:sp>
        <p:nvSpPr>
          <p:cNvPr id="4" name="流程图: 决策 3"/>
          <p:cNvSpPr/>
          <p:nvPr/>
        </p:nvSpPr>
        <p:spPr>
          <a:xfrm>
            <a:off x="306519" y="767482"/>
            <a:ext cx="360040" cy="237626"/>
          </a:xfrm>
          <a:prstGeom prst="flowChartDecisi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7" y="555526"/>
            <a:ext cx="833183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里说的是什么意思，他一点儿也不懂。</a:t>
            </a:r>
            <a:endParaRPr kumimoji="0" 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59631" y="1779662"/>
            <a:ext cx="5040561" cy="2330936"/>
            <a:chOff x="1169102" y="2915671"/>
            <a:chExt cx="4837641" cy="1864393"/>
          </a:xfrm>
        </p:grpSpPr>
        <p:sp>
          <p:nvSpPr>
            <p:cNvPr id="6" name="矩形标注 5"/>
            <p:cNvSpPr/>
            <p:nvPr/>
          </p:nvSpPr>
          <p:spPr>
            <a:xfrm>
              <a:off x="1246235" y="2915671"/>
              <a:ext cx="4760508" cy="1864393"/>
            </a:xfrm>
            <a:prstGeom prst="wedgeRectCallout">
              <a:avLst>
                <a:gd name="adj1" fmla="val 71782"/>
                <a:gd name="adj2" fmla="val 10402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dirty="0" smtClean="0"/>
                <a:t>”</a:t>
              </a:r>
              <a:endParaRPr lang="zh-CN" altLang="en-US" sz="3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69102" y="2915672"/>
              <a:ext cx="4760508" cy="1846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3600" b="1" dirty="0" smtClean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  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说明孙中山对书里说的意思是真的丝毫不懂，正因如此才产生了“问”的念头。</a:t>
              </a:r>
              <a:endPara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905634"/>
            <a:ext cx="1800225" cy="24187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5839074" y="1201857"/>
            <a:ext cx="1397222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流程图: 决策 8"/>
          <p:cNvSpPr/>
          <p:nvPr/>
        </p:nvSpPr>
        <p:spPr>
          <a:xfrm>
            <a:off x="314003" y="781075"/>
            <a:ext cx="360040" cy="216024"/>
          </a:xfrm>
          <a:prstGeom prst="flowChartDecisi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411510"/>
            <a:ext cx="7855076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孙中山笑了笑，说：“学问学问，不懂就要问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。为了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弄清楚道理，就是挨打也值得。”</a:t>
            </a:r>
            <a:endParaRPr kumimoji="0" 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96525" y="2229702"/>
            <a:ext cx="5591699" cy="2358272"/>
            <a:chOff x="804410" y="2982353"/>
            <a:chExt cx="5591699" cy="2358272"/>
          </a:xfrm>
        </p:grpSpPr>
        <p:sp>
          <p:nvSpPr>
            <p:cNvPr id="6" name="矩形标注 5"/>
            <p:cNvSpPr/>
            <p:nvPr/>
          </p:nvSpPr>
          <p:spPr>
            <a:xfrm>
              <a:off x="804410" y="2982353"/>
              <a:ext cx="5591699" cy="2358272"/>
            </a:xfrm>
            <a:prstGeom prst="wedgeRectCallout">
              <a:avLst>
                <a:gd name="adj1" fmla="val 61355"/>
                <a:gd name="adj2" fmla="val -19057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dirty="0" smtClean="0"/>
                <a:t>”</a:t>
              </a:r>
              <a:endParaRPr lang="zh-CN" altLang="en-US" sz="3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41968" y="2984929"/>
              <a:ext cx="5544616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36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“就是”这个词体现了孙中山对知识的渴求，就算挨打也要不懂就问，这种学习精神值得我们学习。</a:t>
              </a:r>
              <a:endPara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6895718" y="1570722"/>
            <a:ext cx="916642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流程图: 决策 7"/>
          <p:cNvSpPr/>
          <p:nvPr/>
        </p:nvSpPr>
        <p:spPr>
          <a:xfrm>
            <a:off x="467544" y="653668"/>
            <a:ext cx="360040" cy="216024"/>
          </a:xfrm>
          <a:prstGeom prst="flowChartDecisi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67634" y="2592288"/>
            <a:ext cx="1048782" cy="1851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15170" y="363885"/>
            <a:ext cx="483939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</a:ln>
          <a:effectLst>
            <a:softEdge rad="3175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i="0" u="none" strike="noStrike" cap="none" normalizeH="0" baseline="0" dirty="0" smtClean="0">
                <a:ln>
                  <a:noFill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试着读一读下面的句子</a:t>
            </a:r>
            <a:endParaRPr kumimoji="0" lang="zh-CN" altLang="en-US" sz="3600" i="0" u="none" strike="noStrike" cap="none" normalizeH="0" baseline="0" dirty="0" smtClean="0">
              <a:ln>
                <a:noFill/>
              </a:ln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8019" y="939949"/>
            <a:ext cx="8173720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36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树枝在林中互相碰触着，绿叶在狂风里簌簌地响，雷云拍着大手。这时，花孩子们便穿了紫的、黄的、白的衣裳，冲了出来。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5169" y="3189496"/>
            <a:ext cx="8173720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36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月亮照亮了高高的点苍山，照亮了村头的大青树，也照亮了，照亮了村间的大道和小路</a:t>
            </a:r>
            <a:r>
              <a:rPr lang="en-US" altLang="zh-CN" sz="36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……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3571" y="-8096"/>
            <a:ext cx="9165431" cy="51582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85835" y="1419803"/>
            <a:ext cx="7764780" cy="1106805"/>
          </a:xfrm>
          <a:prstGeom prst="rect">
            <a:avLst/>
          </a:prstGeom>
          <a:noFill/>
          <a:effectLst/>
        </p:spPr>
        <p:txBody>
          <a:bodyPr wrap="none" lIns="91431" tIns="45716" rIns="91431" bIns="45716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3" name="组合 32"/>
          <p:cNvGrpSpPr/>
          <p:nvPr/>
        </p:nvGrpSpPr>
        <p:grpSpPr>
          <a:xfrm>
            <a:off x="6967881" y="402"/>
            <a:ext cx="1927071" cy="771472"/>
            <a:chOff x="6968256" y="-1"/>
            <a:chExt cx="1927372" cy="77159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87217" y="509940"/>
              <a:ext cx="1161076" cy="26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10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82250" y="1149520"/>
            <a:ext cx="7457293" cy="3416321"/>
            <a:chOff x="423675" y="1294627"/>
            <a:chExt cx="6763592" cy="3166374"/>
          </a:xfrm>
        </p:grpSpPr>
        <p:sp>
          <p:nvSpPr>
            <p:cNvPr id="9" name="圆角矩形标注 8"/>
            <p:cNvSpPr/>
            <p:nvPr/>
          </p:nvSpPr>
          <p:spPr>
            <a:xfrm>
              <a:off x="423675" y="1389797"/>
              <a:ext cx="6665497" cy="3033288"/>
            </a:xfrm>
            <a:prstGeom prst="wedgeRoundRectCallout">
              <a:avLst>
                <a:gd name="adj1" fmla="val 53963"/>
                <a:gd name="adj2" fmla="val 21985"/>
                <a:gd name="adj3" fmla="val 16667"/>
              </a:avLst>
            </a:prstGeom>
            <a:grpFill/>
            <a:ln>
              <a:solidFill>
                <a:srgbClr val="09CBE5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80619" y="1294627"/>
              <a:ext cx="6706648" cy="3166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大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青树下的小学跟我们的学校有很大的不同，那是一所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边疆小学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花儿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也有学校，花孩子也像我们一样，在学校里学习。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还有古代的私塾，那时的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学习方式跟现在有很大的不同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99592" y="483518"/>
            <a:ext cx="201647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交流平台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3191" y="589368"/>
            <a:ext cx="648156" cy="501594"/>
            <a:chOff x="1990750" y="820469"/>
            <a:chExt cx="3096344" cy="334933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9FFF9"/>
                </a:clrFrom>
                <a:clrTo>
                  <a:srgbClr val="F9FFF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90750" y="820469"/>
              <a:ext cx="3096344" cy="3349331"/>
            </a:xfrm>
            <a:prstGeom prst="rect">
              <a:avLst/>
            </a:prstGeom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889" b="88889" l="0" r="97059">
                          <a14:foregroundMark x1="72059" y1="53333" x2="72059" y2="53333"/>
                          <a14:foregroundMark x1="70588" y1="40000" x2="70588" y2="40000"/>
                          <a14:foregroundMark x1="70588" y1="17778" x2="70588" y2="17778"/>
                          <a14:foregroundMark x1="73529" y1="11111" x2="73529" y2="11111"/>
                          <a14:foregroundMark x1="55882" y1="60000" x2="55882" y2="60000"/>
                          <a14:foregroundMark x1="23529" y1="57778" x2="23529" y2="57778"/>
                          <a14:foregroundMark x1="86765" y1="15556" x2="86765" y2="15556"/>
                          <a14:foregroundMark x1="39706" y1="42222" x2="39706" y2="42222"/>
                          <a14:foregroundMark x1="20588" y1="40000" x2="20588" y2="40000"/>
                          <a14:foregroundMark x1="17647" y1="31111" x2="17647" y2="31111"/>
                          <a14:foregroundMark x1="10294" y1="57778" x2="10294" y2="5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0870" y="2636912"/>
              <a:ext cx="647700" cy="42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2754212"/>
            <a:ext cx="952885" cy="1905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1" y="3219822"/>
            <a:ext cx="1590425" cy="15904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706766"/>
            <a:ext cx="1656184" cy="222502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5078" y="627534"/>
            <a:ext cx="6869250" cy="2484961"/>
            <a:chOff x="265506" y="1408178"/>
            <a:chExt cx="6869250" cy="2319393"/>
          </a:xfrm>
        </p:grpSpPr>
        <p:sp>
          <p:nvSpPr>
            <p:cNvPr id="4" name="圆角矩形标注 3"/>
            <p:cNvSpPr/>
            <p:nvPr/>
          </p:nvSpPr>
          <p:spPr>
            <a:xfrm>
              <a:off x="265506" y="1408178"/>
              <a:ext cx="6796115" cy="2319393"/>
            </a:xfrm>
            <a:prstGeom prst="wedgeRoundRectCallout">
              <a:avLst>
                <a:gd name="adj1" fmla="val 56680"/>
                <a:gd name="adj2" fmla="val 10947"/>
                <a:gd name="adj3" fmla="val 16667"/>
              </a:avLst>
            </a:prstGeom>
            <a:grpFill/>
            <a:ln>
              <a:solidFill>
                <a:srgbClr val="09CBE5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93996" y="1509632"/>
              <a:ext cx="6840760" cy="21545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 smtClean="0"/>
                <a:t>      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我读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到了很多有新鲜感的词句，有的是第一次读觉得陌生的词语，有的是想象奇特的句子，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如“雨一来，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他们便放假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了”。 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47890" y="3363838"/>
            <a:ext cx="5923406" cy="1200329"/>
            <a:chOff x="542902" y="2630962"/>
            <a:chExt cx="7742306" cy="2887674"/>
          </a:xfrm>
        </p:grpSpPr>
        <p:sp>
          <p:nvSpPr>
            <p:cNvPr id="8" name="圆角矩形标注 7"/>
            <p:cNvSpPr/>
            <p:nvPr/>
          </p:nvSpPr>
          <p:spPr>
            <a:xfrm>
              <a:off x="542902" y="2804194"/>
              <a:ext cx="7571178" cy="2612246"/>
            </a:xfrm>
            <a:prstGeom prst="wedgeRoundRectCallout">
              <a:avLst>
                <a:gd name="adj1" fmla="val -57700"/>
                <a:gd name="adj2" fmla="val -1017"/>
                <a:gd name="adj3" fmla="val 16667"/>
              </a:avLst>
            </a:prstGeom>
            <a:grpFill/>
            <a:ln>
              <a:solidFill>
                <a:srgbClr val="09CBE5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sp>
          <p:nvSpPr>
            <p:cNvPr id="9" name="矩形 8"/>
            <p:cNvSpPr/>
            <p:nvPr/>
          </p:nvSpPr>
          <p:spPr>
            <a:xfrm>
              <a:off x="670085" y="2630962"/>
              <a:ext cx="7615123" cy="2887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我把有新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鲜感的词句及时摘录到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了积累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本中。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32066" y="555526"/>
            <a:ext cx="7679252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窗外十分安静，树枝不摇了，鸟儿不叫了，蝴蝶停在花朵上，好像都在听同学们读课文。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16245" y="2281354"/>
            <a:ext cx="5106228" cy="6524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出自第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课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大青树下的小学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》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2067" y="2902173"/>
            <a:ext cx="7679252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我愿意我是一个更夫，整夜在街上走，提了灯去追逐影子。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24815" y="4155926"/>
            <a:ext cx="4811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出自泰戈尔的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新月集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》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794178" y="2974181"/>
            <a:ext cx="1048875" cy="595603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83568" y="1465686"/>
            <a:ext cx="6912768" cy="2330200"/>
            <a:chOff x="-555412" y="1455174"/>
            <a:chExt cx="7739047" cy="2036721"/>
          </a:xfrm>
        </p:grpSpPr>
        <p:sp>
          <p:nvSpPr>
            <p:cNvPr id="4" name="圆角矩形标注 3"/>
            <p:cNvSpPr/>
            <p:nvPr/>
          </p:nvSpPr>
          <p:spPr>
            <a:xfrm>
              <a:off x="-555412" y="1475671"/>
              <a:ext cx="7739047" cy="2016224"/>
            </a:xfrm>
            <a:prstGeom prst="wedgeRoundRectCallout">
              <a:avLst>
                <a:gd name="adj1" fmla="val 57742"/>
                <a:gd name="adj2" fmla="val 11240"/>
                <a:gd name="adj3" fmla="val 16667"/>
              </a:avLst>
            </a:prstGeom>
            <a:grpFill/>
            <a:ln>
              <a:solidFill>
                <a:srgbClr val="09CBE5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sp>
          <p:nvSpPr>
            <p:cNvPr id="5" name="矩形 4"/>
            <p:cNvSpPr/>
            <p:nvPr/>
          </p:nvSpPr>
          <p:spPr>
            <a:xfrm>
              <a:off x="-474797" y="1455174"/>
              <a:ext cx="7658432" cy="2017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这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两个句子跟平时的句子有点不一样，第一句把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树枝、鸟儿和蝴蝶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想象成在听同学们读课文，这样的写法特别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新鲜。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09" y="267494"/>
            <a:ext cx="1646826" cy="16468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图片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603" y="2272452"/>
            <a:ext cx="952885" cy="1905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05373"/>
            <a:ext cx="1800200" cy="241850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195736" y="716236"/>
            <a:ext cx="5616624" cy="1855514"/>
            <a:chOff x="827584" y="1600255"/>
            <a:chExt cx="5616624" cy="952172"/>
          </a:xfrm>
        </p:grpSpPr>
        <p:sp>
          <p:nvSpPr>
            <p:cNvPr id="3" name="圆角矩形标注 2"/>
            <p:cNvSpPr/>
            <p:nvPr/>
          </p:nvSpPr>
          <p:spPr>
            <a:xfrm>
              <a:off x="827584" y="1600255"/>
              <a:ext cx="5616624" cy="952172"/>
            </a:xfrm>
            <a:prstGeom prst="wedgeRoundRectCallout">
              <a:avLst>
                <a:gd name="adj1" fmla="val -58507"/>
                <a:gd name="adj2" fmla="val 42813"/>
                <a:gd name="adj3" fmla="val 16667"/>
              </a:avLst>
            </a:prstGeom>
            <a:grpFill/>
            <a:ln>
              <a:solidFill>
                <a:srgbClr val="09CBE5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sp>
          <p:nvSpPr>
            <p:cNvPr id="4" name="矩形 3"/>
            <p:cNvSpPr/>
            <p:nvPr/>
          </p:nvSpPr>
          <p:spPr>
            <a:xfrm>
              <a:off x="899592" y="1623796"/>
              <a:ext cx="5472608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第二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句中“我”的想法很奇特，想做一名更夫去追逐影子。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033" y="2762183"/>
            <a:ext cx="2369407" cy="1753783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07701" y="417676"/>
            <a:ext cx="7679252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窗外十分安静，树枝不摇了，鸟儿不叫了，蝴蝶停在花朵上，好像都在听同学们读课文。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19872" y="2085448"/>
            <a:ext cx="4982334" cy="6524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出自第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课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大青树下的小学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》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1834" y="2702368"/>
            <a:ext cx="7840173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我愿意我是一个更夫，整夜在街上走，提了灯去追逐影子。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41563" y="3982293"/>
            <a:ext cx="40606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出自泰戈尔的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新月集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》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11560" y="915566"/>
            <a:ext cx="7886700" cy="3623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同学们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向在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校园里欢唱的小鸟打招呼，向敬爱的老师问好，向高高飘扬的国旗敬礼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古老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的铜钟，挂在大青树粗壮的枝干上。凤尾竹的影子，在洁白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摇晃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899592" y="339502"/>
            <a:ext cx="554466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交流课内有新鲜感的句子</a:t>
            </a:r>
            <a:endParaRPr lang="en-US" altLang="zh-CN" sz="36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3191" y="420528"/>
            <a:ext cx="648156" cy="501594"/>
            <a:chOff x="1990750" y="820469"/>
            <a:chExt cx="3096344" cy="334933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9FFF9"/>
                </a:clrFrom>
                <a:clrTo>
                  <a:srgbClr val="F9FFF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90750" y="820469"/>
              <a:ext cx="3096344" cy="3349331"/>
            </a:xfrm>
            <a:prstGeom prst="rect">
              <a:avLst/>
            </a:prstGeom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889" b="88889" l="0" r="97059">
                          <a14:foregroundMark x1="72059" y1="53333" x2="72059" y2="53333"/>
                          <a14:foregroundMark x1="70588" y1="40000" x2="70588" y2="40000"/>
                          <a14:foregroundMark x1="70588" y1="17778" x2="70588" y2="17778"/>
                          <a14:foregroundMark x1="73529" y1="11111" x2="73529" y2="11111"/>
                          <a14:foregroundMark x1="55882" y1="60000" x2="55882" y2="60000"/>
                          <a14:foregroundMark x1="23529" y1="57778" x2="23529" y2="57778"/>
                          <a14:foregroundMark x1="86765" y1="15556" x2="86765" y2="15556"/>
                          <a14:foregroundMark x1="39706" y1="42222" x2="39706" y2="42222"/>
                          <a14:foregroundMark x1="20588" y1="40000" x2="20588" y2="40000"/>
                          <a14:foregroundMark x1="17647" y1="31111" x2="17647" y2="31111"/>
                          <a14:foregroundMark x1="10294" y1="57778" x2="10294" y2="5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0870" y="2636912"/>
              <a:ext cx="647700" cy="42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5740" y="532382"/>
            <a:ext cx="7886700" cy="3263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3600" dirty="0"/>
              <a:t>    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雷云在天上轰响，六月的阵雨落下的时候，湿润的东风走过荒野，在竹林中吹着口笛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树枝在林中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互相碰触着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，绿叶在狂风里簌簌地响，雷云拍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着大手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。这时，花孩子们便穿了紫的、黄的、白的衣裳，冲了出来。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3809,&quot;width&quot;:2835}"/>
</p:tagLst>
</file>

<file path=ppt/tags/tag2.xml><?xml version="1.0" encoding="utf-8"?>
<p:tagLst xmlns:p="http://schemas.openxmlformats.org/presentationml/2006/main">
  <p:tag name="KSO_WM_DOC_GUID" val="{35d79ae3-e152-416d-9ad2-49d0644ab1a1}"/>
  <p:tag name="KSO_WPP_MARK_KEY" val="e60ea4be-8691-479d-8c3c-3522090916b0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1295</Words>
  <Application>WPS 演示</Application>
  <PresentationFormat>全屏显示(16:9)</PresentationFormat>
  <Paragraphs>84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黑体</vt:lpstr>
      <vt:lpstr>楷体</vt:lpstr>
      <vt:lpstr>微软雅黑</vt:lpstr>
      <vt:lpstr>Times New Roman</vt:lpstr>
      <vt:lpstr>Impact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这一问，把正在摇头晃脑高声念书的同学们吓呆了，课堂里霎时变得鸦雀无声。     孙中山笑了笑，说：“学问学问，不懂就要问。为了弄清楚道理，就是挨打也值得。”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41</cp:revision>
  <dcterms:created xsi:type="dcterms:W3CDTF">2017-03-17T02:28:00Z</dcterms:created>
  <dcterms:modified xsi:type="dcterms:W3CDTF">2022-11-29T08:14:27Z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92D7884E61F34335B213BE19C5C80219</vt:lpwstr>
  </property>
</Properties>
</file>