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7"/>
  </p:notesMasterIdLst>
  <p:sldIdLst>
    <p:sldId id="256" r:id="rId3"/>
    <p:sldId id="258" r:id="rId4"/>
    <p:sldId id="1440" r:id="rId5"/>
    <p:sldId id="1441" r:id="rId6"/>
    <p:sldId id="1442" r:id="rId7"/>
    <p:sldId id="1443" r:id="rId8"/>
    <p:sldId id="1487" r:id="rId9"/>
    <p:sldId id="264" r:id="rId10"/>
    <p:sldId id="1411" r:id="rId11"/>
    <p:sldId id="1444" r:id="rId12"/>
    <p:sldId id="1445" r:id="rId13"/>
    <p:sldId id="1446" r:id="rId14"/>
    <p:sldId id="1447" r:id="rId15"/>
    <p:sldId id="1448" r:id="rId16"/>
    <p:sldId id="1449" r:id="rId17"/>
    <p:sldId id="1450" r:id="rId18"/>
    <p:sldId id="1451" r:id="rId19"/>
    <p:sldId id="1414" r:id="rId20"/>
    <p:sldId id="1452" r:id="rId21"/>
    <p:sldId id="1453" r:id="rId22"/>
    <p:sldId id="1454" r:id="rId23"/>
    <p:sldId id="1364" r:id="rId24"/>
    <p:sldId id="1426" r:id="rId25"/>
    <p:sldId id="1455" r:id="rId26"/>
    <p:sldId id="1456" r:id="rId27"/>
    <p:sldId id="1431" r:id="rId28"/>
    <p:sldId id="1392" r:id="rId29"/>
    <p:sldId id="1432" r:id="rId30"/>
    <p:sldId id="1394" r:id="rId31"/>
    <p:sldId id="1401" r:id="rId32"/>
    <p:sldId id="1457" r:id="rId33"/>
    <p:sldId id="1458" r:id="rId34"/>
    <p:sldId id="1117" r:id="rId35"/>
    <p:sldId id="1104" r:id="rId36"/>
    <p:sldId id="1480" r:id="rId37"/>
    <p:sldId id="1489" r:id="rId38"/>
    <p:sldId id="301" r:id="rId39"/>
    <p:sldId id="1490" r:id="rId40"/>
    <p:sldId id="1491" r:id="rId41"/>
    <p:sldId id="1482" r:id="rId42"/>
    <p:sldId id="1483" r:id="rId43"/>
    <p:sldId id="1484" r:id="rId44"/>
    <p:sldId id="1485" r:id="rId45"/>
    <p:sldId id="1486" r:id="rId46"/>
  </p:sldIdLst>
  <p:sldSz cx="9144000" cy="5143500" type="screen16x9"/>
  <p:notesSz cx="6858000" cy="9144000"/>
  <p:custDataLst>
    <p:tags r:id="rId5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FF"/>
    <a:srgbClr val="4A2021"/>
    <a:srgbClr val="C68D41"/>
    <a:srgbClr val="33CCFF"/>
    <a:srgbClr val="FFCCFF"/>
    <a:srgbClr val="99CCFF"/>
    <a:srgbClr val="FFCC99"/>
    <a:srgbClr val="F15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4660"/>
  </p:normalViewPr>
  <p:slideViewPr>
    <p:cSldViewPr snapToGrid="0">
      <p:cViewPr>
        <p:scale>
          <a:sx n="100" d="100"/>
          <a:sy n="100" d="100"/>
        </p:scale>
        <p:origin x="-564" y="-3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1" Type="http://schemas.openxmlformats.org/officeDocument/2006/relationships/tags" Target="tags/tag1.xml"/><Relationship Id="rId50" Type="http://schemas.openxmlformats.org/officeDocument/2006/relationships/tableStyles" Target="tableStyles.xml"/><Relationship Id="rId5" Type="http://schemas.openxmlformats.org/officeDocument/2006/relationships/slide" Target="slides/slide3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notesMaster" Target="notesMasters/notesMaster1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4.jpeg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习作：写日记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299" b="98309" l="2612" r="9477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2041"/>
          <a:stretch>
            <a:fillRect/>
          </a:stretch>
        </p:blipFill>
        <p:spPr>
          <a:xfrm>
            <a:off x="7945164" y="3976426"/>
            <a:ext cx="1202693" cy="116707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7" r="37801" b="69760"/>
          <a:stretch>
            <a:fillRect/>
          </a:stretch>
        </p:blipFill>
        <p:spPr>
          <a:xfrm>
            <a:off x="-102876" y="4268088"/>
            <a:ext cx="993212" cy="8754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20.wdp"/><Relationship Id="rId5" Type="http://schemas.openxmlformats.org/officeDocument/2006/relationships/image" Target="../media/image19.png"/><Relationship Id="rId4" Type="http://schemas.microsoft.com/office/2007/relationships/hdphoto" Target="../media/image18.wdp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microsoft.com/office/2007/relationships/hdphoto" Target="../media/image20.wdp"/><Relationship Id="rId5" Type="http://schemas.openxmlformats.org/officeDocument/2006/relationships/image" Target="../media/image19.png"/><Relationship Id="rId4" Type="http://schemas.microsoft.com/office/2007/relationships/hdphoto" Target="../media/image18.wdp"/><Relationship Id="rId3" Type="http://schemas.openxmlformats.org/officeDocument/2006/relationships/image" Target="../media/image17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jpe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6085;&#35760;&#19968;&#21017;.pptx" TargetMode="External"/><Relationship Id="rId3" Type="http://schemas.microsoft.com/office/2007/relationships/hdphoto" Target="../media/image30.wdp"/><Relationship Id="rId2" Type="http://schemas.openxmlformats.org/officeDocument/2006/relationships/image" Target="../media/image29.png"/><Relationship Id="rId1" Type="http://schemas.openxmlformats.org/officeDocument/2006/relationships/hyperlink" Target="&#33539;&#25991;1&#65306;&#26085;&#35760;&#19968;&#21017;.pptx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slide" Target="slide35.xml"/><Relationship Id="rId4" Type="http://schemas.openxmlformats.org/officeDocument/2006/relationships/slide" Target="slide8.xml"/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964656" y="1740142"/>
            <a:ext cx="7373323" cy="1331134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同学们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，你喜欢写日记吗？请大家说说写日记有什么作用？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2509" y="1151467"/>
            <a:ext cx="2014949" cy="56724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80548" y="795928"/>
            <a:ext cx="8496944" cy="107721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写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日记可以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为我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们积累更多的写作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素</a:t>
            </a:r>
            <a:endParaRPr lang="en-US" altLang="zh-CN" sz="32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材，让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我们的资料宝库越来越丰富。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129" y="750730"/>
            <a:ext cx="1325045" cy="1952325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65293" y="2047970"/>
            <a:ext cx="8512199" cy="107721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写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日记能锻炼我们的语言表达能力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2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让我们的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表达更流畅生动。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7008" y="2040389"/>
            <a:ext cx="1154489" cy="998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83574" y="3329038"/>
            <a:ext cx="8493918" cy="107721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写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日记能让我们不断地去发现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生活中</a:t>
            </a:r>
            <a:endParaRPr lang="en-US" altLang="zh-CN" sz="32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最感人的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事情，让我们的内心变得丰富。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7998107" y="3292801"/>
            <a:ext cx="1023466" cy="1116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5936" y="1343375"/>
            <a:ext cx="5939368" cy="234679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既然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写日记有这么多好处，我们就开始写吧！谁能告诉大家，日记里可以写什么内容吗</a:t>
            </a:r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33" y="1441636"/>
            <a:ext cx="1694180" cy="2248535"/>
          </a:xfrm>
          <a:prstGeom prst="rect">
            <a:avLst/>
          </a:prstGeom>
        </p:spPr>
      </p:pic>
      <p:sp>
        <p:nvSpPr>
          <p:cNvPr id="4" name="文本框 14"/>
          <p:cNvSpPr txBox="1"/>
          <p:nvPr/>
        </p:nvSpPr>
        <p:spPr>
          <a:xfrm>
            <a:off x="528749" y="423745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习作指导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3" y="476421"/>
            <a:ext cx="366860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43284" y="491783"/>
            <a:ext cx="3286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从空间上考虑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: 单圆角 9"/>
          <p:cNvSpPr/>
          <p:nvPr/>
        </p:nvSpPr>
        <p:spPr>
          <a:xfrm>
            <a:off x="971434" y="1374556"/>
            <a:ext cx="1527586" cy="630012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家里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: 单圆角 12"/>
          <p:cNvSpPr/>
          <p:nvPr/>
        </p:nvSpPr>
        <p:spPr>
          <a:xfrm>
            <a:off x="6413604" y="1374556"/>
            <a:ext cx="1527586" cy="630012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学校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46396" y="1334080"/>
            <a:ext cx="3044414" cy="71096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路上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2169" y="2214206"/>
            <a:ext cx="23236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家里面和亲人们相处时发生的事情，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小区里的新鲜事。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077022" y="2214206"/>
            <a:ext cx="27647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在路上遇到的人和事，让你高兴的、生气的、感动的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933266" y="2107302"/>
            <a:ext cx="27647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课堂上的事情，学习上的事情，丰富的课外活动，和同学相处的点点滴滴。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1" grpId="0" animBg="1"/>
      <p:bldP spid="12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30370" y="753036"/>
            <a:ext cx="3606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从来源上考虑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: 单圆角 9"/>
          <p:cNvSpPr/>
          <p:nvPr/>
        </p:nvSpPr>
        <p:spPr>
          <a:xfrm>
            <a:off x="856199" y="1930964"/>
            <a:ext cx="2270435" cy="1087935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亲身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经历的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: 单圆角 8"/>
          <p:cNvSpPr/>
          <p:nvPr/>
        </p:nvSpPr>
        <p:spPr>
          <a:xfrm>
            <a:off x="3349575" y="1930964"/>
            <a:ext cx="2270435" cy="1087935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别人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告诉的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: 单圆角 13"/>
          <p:cNvSpPr/>
          <p:nvPr/>
        </p:nvSpPr>
        <p:spPr>
          <a:xfrm>
            <a:off x="5845640" y="1930964"/>
            <a:ext cx="2270435" cy="1087935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书报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读到的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80858" y="462756"/>
            <a:ext cx="3552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从形式上考虑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: 单圆角 9"/>
          <p:cNvSpPr/>
          <p:nvPr/>
        </p:nvSpPr>
        <p:spPr>
          <a:xfrm>
            <a:off x="482269" y="1174574"/>
            <a:ext cx="2174159" cy="115234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描述一件事情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: 单圆角 5"/>
          <p:cNvSpPr/>
          <p:nvPr/>
        </p:nvSpPr>
        <p:spPr>
          <a:xfrm>
            <a:off x="482269" y="2380886"/>
            <a:ext cx="2174159" cy="115234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抒发自己心情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单圆角 6"/>
          <p:cNvSpPr/>
          <p:nvPr/>
        </p:nvSpPr>
        <p:spPr>
          <a:xfrm>
            <a:off x="482268" y="3587198"/>
            <a:ext cx="2174159" cy="1152347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rPr>
              <a:t>发表自己看法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57717" y="1420941"/>
            <a:ext cx="722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今天我遇到一只迷路的小猫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64300" y="2602901"/>
            <a:ext cx="8295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今天考试考砸了，我好伤心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757716" y="3601253"/>
            <a:ext cx="59653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今天老师撕了我的试卷，我觉得不妥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2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1794" y="244231"/>
            <a:ext cx="8145790" cy="478883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183498" y="817704"/>
            <a:ext cx="44655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大家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的思路真是广阔，下面让我们结合范例来看看日记格式是什么样子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的。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11025" y="958663"/>
            <a:ext cx="4524363" cy="3416320"/>
          </a:xfrm>
          <a:prstGeom prst="rect">
            <a:avLst/>
          </a:prstGeom>
          <a:solidFill>
            <a:srgbClr val="FFCC66">
              <a:alpha val="31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你</a:t>
            </a:r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写过日记吗</a:t>
            </a:r>
            <a:r>
              <a:rPr lang="en-US" altLang="zh-CN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读读下面的日记</a:t>
            </a:r>
            <a:r>
              <a:rPr lang="en-US" altLang="zh-CN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说说你有什么发现</a:t>
            </a:r>
            <a:r>
              <a:rPr lang="zh-CN" altLang="en-US" sz="1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1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日  星期一   晴</a:t>
            </a:r>
            <a:endParaRPr lang="en-US" altLang="zh-CN" sz="1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早上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起床时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我发现那颗松动的牙齿更松了。我想把它摇掉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可是左摇右摇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牙齿就是不掉。唉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怎么办呢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这頵摇摇欲坠的牙齿让我感觉很难受。晚饭前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我忍不住又去晃动它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晃了几下啊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终于掉了</a:t>
            </a:r>
            <a:r>
              <a:rPr lang="en-US" altLang="zh-CN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en-US" altLang="zh-CN" sz="1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把我的这颗牙齿洗干净</a:t>
            </a:r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收起来</a:t>
            </a:r>
            <a:r>
              <a:rPr lang="zh-CN" altLang="en-US" sz="1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84891" y="1830705"/>
            <a:ext cx="2249133" cy="2259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对话气泡: 圆角矩形 3"/>
          <p:cNvSpPr/>
          <p:nvPr/>
        </p:nvSpPr>
        <p:spPr>
          <a:xfrm>
            <a:off x="6562725" y="549835"/>
            <a:ext cx="2552700" cy="1724886"/>
          </a:xfrm>
          <a:prstGeom prst="wedgeRoundRectCallout">
            <a:avLst>
              <a:gd name="adj1" fmla="val -79000"/>
              <a:gd name="adj2" fmla="val 31769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写上日期、星期和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天气居中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99937" y="2205990"/>
            <a:ext cx="177743" cy="21034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对话气泡: 圆角矩形 6"/>
          <p:cNvSpPr/>
          <p:nvPr/>
        </p:nvSpPr>
        <p:spPr>
          <a:xfrm>
            <a:off x="6797313" y="2425864"/>
            <a:ext cx="2051412" cy="1684340"/>
          </a:xfrm>
          <a:prstGeom prst="wedgeRoundRectCallout">
            <a:avLst>
              <a:gd name="adj1" fmla="val -59841"/>
              <a:gd name="adj2" fmla="val -46765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下面开始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写日记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正文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对话气泡: 圆角矩形 7"/>
          <p:cNvSpPr/>
          <p:nvPr/>
        </p:nvSpPr>
        <p:spPr>
          <a:xfrm>
            <a:off x="178870" y="943497"/>
            <a:ext cx="1831468" cy="1724886"/>
          </a:xfrm>
          <a:prstGeom prst="wedgeRoundRectCallout">
            <a:avLst>
              <a:gd name="adj1" fmla="val 58618"/>
              <a:gd name="adj2" fmla="val 31664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正文每段都要</a:t>
            </a:r>
            <a:endParaRPr lang="en-US" altLang="zh-CN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空两格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28537" y="2205990"/>
            <a:ext cx="177743" cy="21034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5882" y="1201391"/>
            <a:ext cx="5535715" cy="228524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写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正文的时候我们要注意点什么呢？对比范例和某个同学的日记，请你说说你的看法。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3562" y="692700"/>
            <a:ext cx="4498938" cy="440120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早上起床时，我发现那颗松动的牙齿更松了。我想把它摇掉，可是左摇右摇，牙齿就是不掉。唉！怎么办呢？这颗摇摇欲坠的牙齿让我感觉很难受。晚饭前，我忍不住又去晃动它，晃了几下，啊，终于掉了！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妈妈把我的这颗牙齿洗干净，收起来了。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62499" y="692700"/>
            <a:ext cx="4181475" cy="440120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今天早上我吃过饭，妈妈就送我到学校来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上学。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我学习了语文、数学、科学、手工、美术。下午放学的时候，我在路上等了一会，就等到妈妈，她带着我回家了。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回家后，我吃了晚饭，做完作业就上床睡觉了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/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3562" y="351766"/>
            <a:ext cx="1016598" cy="342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范例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62499" y="351766"/>
            <a:ext cx="1915298" cy="342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某同学日记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8644" y="369046"/>
            <a:ext cx="80791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要点一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日记不是记流水账，要挑选重要的有意义的去写。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5926" y="2181055"/>
            <a:ext cx="3603661" cy="23169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范例</a:t>
            </a:r>
            <a:endParaRPr lang="en-US" altLang="zh-CN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写了自己换牙的事情，很有纪念意义。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85591" y="2181055"/>
            <a:ext cx="3603661" cy="23169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反例</a:t>
            </a:r>
            <a:endParaRPr lang="en-US" altLang="zh-CN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从早到晚，写成了流水账，没有意义。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9_1"/>
          <p:cNvSpPr txBox="1"/>
          <p:nvPr/>
        </p:nvSpPr>
        <p:spPr>
          <a:xfrm>
            <a:off x="5388079" y="1203515"/>
            <a:ext cx="2310579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日记是岁月的保险柜</a:t>
            </a:r>
            <a:endParaRPr lang="zh-CN" alt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58" y="878305"/>
            <a:ext cx="4051358" cy="36649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7245" y="436581"/>
            <a:ext cx="75933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要点二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日记重点记一到两件事情，不要贪多求全。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54504" y="2228680"/>
            <a:ext cx="3276055" cy="23169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范例</a:t>
            </a:r>
            <a:endParaRPr lang="en-US" altLang="zh-CN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只写了换牙的事情，写的很详细生动。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30319" y="2228680"/>
            <a:ext cx="3276055" cy="23169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反例</a:t>
            </a:r>
            <a:endParaRPr lang="en-US" altLang="zh-CN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写了很多事情，没有一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个重</a:t>
            </a:r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点详细的。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7720" y="475390"/>
            <a:ext cx="7726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要点三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日记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要写写自己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的心情，不能一味叙述。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27240" y="2266780"/>
            <a:ext cx="2978232" cy="23169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范例</a:t>
            </a:r>
            <a:endParaRPr lang="en-US" altLang="zh-CN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写出了牙不掉时的着急与牙掉时的惊喜。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07780" y="2266780"/>
            <a:ext cx="2978232" cy="23169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反例</a:t>
            </a:r>
            <a:endParaRPr lang="en-US" altLang="zh-CN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只是叙述一天的生活，没有心情感受。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580406"/>
            <a:ext cx="6725806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下面我们模仿范例对反例进行优化提升。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647304" y="1287556"/>
            <a:ext cx="3894268" cy="22521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下午放学的时候，我在路上等了一会。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3562" y="677347"/>
            <a:ext cx="4308438" cy="39703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今天早上我吃过饭，妈妈就送我到学校来上学。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我学习了语文、数学、科学、手工、美术。下午放学的时候，我在路上等了一会，就等到妈妈，她带着我回家了。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回家后，我吃了晚饭，做完作业就上床睡觉了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单圆角 6"/>
          <p:cNvSpPr/>
          <p:nvPr/>
        </p:nvSpPr>
        <p:spPr>
          <a:xfrm>
            <a:off x="4647304" y="677347"/>
            <a:ext cx="3894268" cy="610209"/>
          </a:xfrm>
          <a:prstGeom prst="round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抽出一件有意义的事情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647304" y="1278031"/>
            <a:ext cx="3894268" cy="3198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我是否知道妈妈晚来的原因？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我等的时候心情怎么样？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等的时候见到了谁？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妈妈什么时候来接我的？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我和妈妈说了什么话？</a:t>
            </a:r>
            <a:endParaRPr lang="en-US" altLang="zh-CN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3562" y="648772"/>
            <a:ext cx="4308438" cy="39703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indent="457200"/>
            <a:r>
              <a:rPr lang="zh-CN" altLang="en-US" sz="2800" b="1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今天早上我吃过饭，妈妈就送我到学校来上学。</a:t>
            </a:r>
            <a:endParaRPr lang="en-US" altLang="zh-CN" sz="2800" b="1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/>
            <a:r>
              <a:rPr lang="zh-CN" altLang="en-US" sz="2800" b="1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我学习了语文、数学、科学、手工、美术。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下午放学的时候，我在路上等了一会，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就等到妈妈，她带着我回家了。</a:t>
            </a:r>
            <a:endParaRPr lang="en-US" altLang="zh-CN" sz="2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57200"/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回家后，我吃了晚饭，做完作业就上床睡觉了</a:t>
            </a:r>
            <a:r>
              <a:rPr lang="zh-CN" altLang="en-US" sz="2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单圆角 6"/>
          <p:cNvSpPr/>
          <p:nvPr/>
        </p:nvSpPr>
        <p:spPr>
          <a:xfrm>
            <a:off x="4647304" y="648772"/>
            <a:ext cx="3894268" cy="610209"/>
          </a:xfrm>
          <a:prstGeom prst="round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扩展内容，写得丰富些。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16521" y="587924"/>
            <a:ext cx="3941893" cy="40983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是否知道妈妈晚来的原因？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我等的时候心情怎么样？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等的时候见到了谁？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妈妈什么时候来接我的？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我和妈妈说了什么话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b="1" dirty="0">
              <a:solidFill>
                <a:schemeClr val="tx1"/>
              </a:solidFill>
            </a:endParaRPr>
          </a:p>
          <a:p>
            <a:endParaRPr lang="en-US" altLang="zh-CN" sz="2400" b="1" dirty="0">
              <a:solidFill>
                <a:schemeClr val="tx1"/>
              </a:solidFill>
            </a:endParaRPr>
          </a:p>
          <a:p>
            <a:endParaRPr lang="en-US" altLang="zh-CN" sz="2400" b="1" dirty="0">
              <a:solidFill>
                <a:schemeClr val="tx1"/>
              </a:solidFill>
            </a:endParaRPr>
          </a:p>
        </p:txBody>
      </p:sp>
      <p:sp>
        <p:nvSpPr>
          <p:cNvPr id="7" name="矩形: 单圆角 6"/>
          <p:cNvSpPr/>
          <p:nvPr/>
        </p:nvSpPr>
        <p:spPr>
          <a:xfrm>
            <a:off x="4358414" y="587924"/>
            <a:ext cx="4347435" cy="610209"/>
          </a:xfrm>
          <a:prstGeom prst="round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写出日记内容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58414" y="1198134"/>
            <a:ext cx="4347436" cy="34881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今天下午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放学，本来妈妈就应该到学校门口来接我的，但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是她不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在。我很着急，在校门口等。我的同学都一个个跟着妈妈回家了，我有些难过，也有点埋怨妈妈。但是想到妈妈一个人照顾我那么辛苦，又静下心来等。不一会妈妈来了，我坐着车子高高兴兴地回家了。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5731" y="1496652"/>
            <a:ext cx="6182444" cy="136191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关于写日记，你还有什么好的想法吗？</a:t>
            </a:r>
            <a:endParaRPr lang="zh-CN" altLang="en-US" sz="4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37" y="1043814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32470" y="752386"/>
            <a:ext cx="8258320" cy="107721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我会挑选最有趣的事情去写，这样以后</a:t>
            </a:r>
            <a:endParaRPr lang="en-US" altLang="zh-CN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读的时候我会很开心。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889" y="790947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17215" y="1949549"/>
            <a:ext cx="8224167" cy="107721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我会重点写我的心情，这样写起来内容</a:t>
            </a:r>
            <a:endParaRPr lang="en-US" altLang="zh-CN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才更加真实，记录我的开心和伤心。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086" y="1877540"/>
            <a:ext cx="1269938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35496" y="3212926"/>
            <a:ext cx="8296686" cy="1077218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虽然写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日记很自由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，但我</a:t>
            </a:r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还是要多使用</a:t>
            </a:r>
            <a:endParaRPr lang="en-US" altLang="zh-CN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修辞手法，让自己的语言更生动。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073203" y="3260551"/>
            <a:ext cx="930424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4834" y="618531"/>
            <a:ext cx="8006691" cy="454816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947462" y="1149141"/>
            <a:ext cx="43867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想好自己的日记内容了吗？不要急于下笔，先好好构思，编写好写作提纲。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19055" y="379244"/>
            <a:ext cx="2652208" cy="623248"/>
            <a:chOff x="292074" y="469930"/>
            <a:chExt cx="3536275" cy="830998"/>
          </a:xfrm>
        </p:grpSpPr>
        <p:sp>
          <p:nvSpPr>
            <p:cNvPr id="5" name="文本框 14"/>
            <p:cNvSpPr txBox="1"/>
            <p:nvPr/>
          </p:nvSpPr>
          <p:spPr>
            <a:xfrm>
              <a:off x="857647" y="469930"/>
              <a:ext cx="2970702" cy="83099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写作提纲</a:t>
              </a:r>
              <a:endParaRPr lang="zh-CN" altLang="en-US" sz="36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074" y="533430"/>
              <a:ext cx="540173" cy="67225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2949" y="1900783"/>
            <a:ext cx="7619236" cy="255454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1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你要选择哪件有意义的事情？</a:t>
            </a:r>
            <a:endParaRPr lang="en-US" altLang="zh-CN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2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这件事事情的来龙去脉是怎样的？过程中有哪些重点内容？</a:t>
            </a:r>
            <a:endParaRPr lang="en-US" altLang="zh-CN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3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你的心情怎样？在文中怎么表述。</a:t>
            </a:r>
            <a:endParaRPr lang="en-US" altLang="zh-CN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4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打算使用哪些修辞手法？</a:t>
            </a:r>
            <a:endParaRPr lang="en-US" altLang="zh-CN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37681" y="286544"/>
            <a:ext cx="34305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5234" y="1031211"/>
            <a:ext cx="759695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写一则日记，记叙一件事情和心情。</a:t>
            </a:r>
            <a:endParaRPr lang="zh-CN" altLang="en-US" sz="16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9_1"/>
          <p:cNvSpPr txBox="1"/>
          <p:nvPr/>
        </p:nvSpPr>
        <p:spPr>
          <a:xfrm>
            <a:off x="1643448" y="622971"/>
            <a:ext cx="5857103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日记是忠实的朋友</a:t>
            </a:r>
            <a:endParaRPr lang="zh-CN" alt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93" b="14169"/>
          <a:stretch>
            <a:fillRect/>
          </a:stretch>
        </p:blipFill>
        <p:spPr>
          <a:xfrm>
            <a:off x="249993" y="1441328"/>
            <a:ext cx="8644014" cy="34327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09995" y="768217"/>
            <a:ext cx="2481482" cy="668268"/>
            <a:chOff x="2375756" y="2268826"/>
            <a:chExt cx="1620180" cy="668268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事件起因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263270" y="1259292"/>
            <a:ext cx="630513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日记一则</a:t>
            </a:r>
            <a:endParaRPr lang="en-US" altLang="zh-CN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897141" y="1055548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00470" y="1922643"/>
            <a:ext cx="2433384" cy="733058"/>
            <a:chOff x="2098768" y="2334213"/>
            <a:chExt cx="1588779" cy="73305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588779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14916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事件过程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09995" y="3268287"/>
            <a:ext cx="2481482" cy="668268"/>
            <a:chOff x="2375756" y="2268826"/>
            <a:chExt cx="1620180" cy="668268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写出感受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640035" y="1679545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22474" y="1528712"/>
            <a:ext cx="5340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小黄暂居上风，压住小黑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22474" y="2262779"/>
            <a:ext cx="4872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小黑反败为胜获得骨头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62151" y="3330408"/>
            <a:ext cx="431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要斗勇，更要斗智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9749" y="763932"/>
            <a:ext cx="4560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小黑小黄争骨头打架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78074" y="870521"/>
            <a:ext cx="2481482" cy="668268"/>
            <a:chOff x="2375756" y="2268826"/>
            <a:chExt cx="1620180" cy="668268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写作由头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255149" y="1212910"/>
            <a:ext cx="630513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一则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897141" y="964415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278074" y="1939222"/>
            <a:ext cx="2433384" cy="733058"/>
            <a:chOff x="2098768" y="2334213"/>
            <a:chExt cx="1588779" cy="73305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588779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14316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描写吊兰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78074" y="3214073"/>
            <a:ext cx="2481482" cy="668268"/>
            <a:chOff x="2375756" y="2268826"/>
            <a:chExt cx="1620180" cy="668268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写出感受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821010" y="1736695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72691" y="1604794"/>
            <a:ext cx="5023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吊兰刚移栽过来的样子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72691" y="2338861"/>
            <a:ext cx="438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吊兰现在美丽的样子</a:t>
            </a:r>
            <a:endParaRPr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73079" y="3290689"/>
            <a:ext cx="5223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吊兰美，我的心情也美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52428" y="866236"/>
            <a:ext cx="4295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一起床就去看吊兰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44748" y="768099"/>
            <a:ext cx="2359864" cy="668268"/>
            <a:chOff x="2375756" y="2268826"/>
            <a:chExt cx="1540774" cy="668268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154077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27535" y="2290763"/>
              <a:ext cx="14458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事件起因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21823" y="1257746"/>
            <a:ext cx="630513" cy="2308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一则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112698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49" y="2153275"/>
            <a:ext cx="2360475" cy="730908"/>
            <a:chOff x="2098768" y="2336363"/>
            <a:chExt cx="1541176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54117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46101" y="2343738"/>
              <a:ext cx="14512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事件经过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44748" y="3537757"/>
            <a:ext cx="2481482" cy="668268"/>
            <a:chOff x="2375756" y="2268826"/>
            <a:chExt cx="1620180" cy="668268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1620180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14401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写出感受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790786" y="1593128"/>
            <a:ext cx="157162" cy="1812777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6136" y="1432950"/>
            <a:ext cx="45919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领工具材料，进行初步</a:t>
            </a:r>
            <a:r>
              <a:rPr lang="zh-CN" altLang="en-US" sz="32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71925" y="2452051"/>
            <a:ext cx="4566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最后一道工序，我完成了</a:t>
            </a:r>
            <a:r>
              <a:rPr lang="zh-CN" altLang="en-US" sz="32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。受到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老师的表扬。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11179" y="3587465"/>
            <a:ext cx="479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做事情要努力，不气馁。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42903" y="763814"/>
            <a:ext cx="5524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很高兴要去参加社会实践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2" grpId="0"/>
      <p:bldP spid="29" grpId="0"/>
      <p:bldP spid="2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  <p:sp>
        <p:nvSpPr>
          <p:cNvPr id="2" name="矩形 1"/>
          <p:cNvSpPr/>
          <p:nvPr/>
        </p:nvSpPr>
        <p:spPr>
          <a:xfrm>
            <a:off x="1199335" y="2739509"/>
            <a:ext cx="4655470" cy="1232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写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的时候，注意开头要空两格。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5350" y="3496251"/>
            <a:ext cx="7420922" cy="117724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写好以后，读给同学听，看看谁的最有趣，最有意义。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4870" y="339502"/>
            <a:ext cx="243337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8064A2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同桌互评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srgbClr val="8064A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2" descr="http://image.shedunews.com/2013/4/10/m_505811_dc1ca6e1-bf97-4a42-9dcc-b8c7feb72ef0.jpg"/>
          <p:cNvPicPr>
            <a:picLocks noChangeAspect="1" noChangeArrowheads="1"/>
          </p:cNvPicPr>
          <p:nvPr/>
        </p:nvPicPr>
        <p:blipFill>
          <a:blip r:embed="rId1" cstate="print"/>
          <a:srcRect t="12672"/>
          <a:stretch>
            <a:fillRect/>
          </a:stretch>
        </p:blipFill>
        <p:spPr bwMode="auto">
          <a:xfrm>
            <a:off x="1874520" y="1093411"/>
            <a:ext cx="5642610" cy="2402840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18" y="406900"/>
            <a:ext cx="2548161" cy="591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340239" y="358315"/>
            <a:ext cx="2007207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</a:rPr>
              <a:t>第</a:t>
            </a:r>
            <a:r>
              <a:rPr kumimoji="1" lang="zh-CN" altLang="en-US" sz="3600" dirty="0">
                <a:solidFill>
                  <a:schemeClr val="bg1"/>
                </a:solidFill>
              </a:rPr>
              <a:t>二</a:t>
            </a:r>
            <a:r>
              <a:rPr kumimoji="1" lang="zh-CN" altLang="en-US" sz="3600" dirty="0" smtClean="0">
                <a:solidFill>
                  <a:schemeClr val="bg1"/>
                </a:solidFill>
              </a:rPr>
              <a:t>课时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5223672" y="1891947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 descr="图片包含 游戏机, 标志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3915867" y="1678691"/>
            <a:ext cx="1307805" cy="132675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98" y="1286886"/>
            <a:ext cx="2724348" cy="231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3902" y="1289045"/>
            <a:ext cx="6757883" cy="35163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2016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日   星期二  晴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7200"/>
            <a:r>
              <a:rPr lang="zh-CN" altLang="en-US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今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天，我刚到奶奶家门口，</a:t>
            </a:r>
            <a:r>
              <a:rPr lang="zh-CN" altLang="en-US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就看见两只小狗在为了争一块骨头</a:t>
            </a:r>
            <a:r>
              <a:rPr lang="zh-CN" altLang="en-US" sz="3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打得不</a:t>
            </a:r>
            <a:r>
              <a:rPr lang="zh-CN" altLang="en-US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可开交。</a:t>
            </a:r>
            <a:endParaRPr lang="zh-CN" altLang="en-US" sz="32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457200"/>
            <a:r>
              <a:rPr lang="zh-CN" altLang="en-US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那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只小黄狗先是抢到了骨头，只见它咬住骨头，拔腿就跑。</a:t>
            </a:r>
            <a:r>
              <a:rPr lang="zh-CN" altLang="en-US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小黑狗可是不干了，它毫不示弱地追了上去</a:t>
            </a:r>
            <a:r>
              <a:rPr lang="zh-CN" altLang="en-US" sz="3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38497" y="737111"/>
            <a:ext cx="1991571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日记一则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561958" y="238919"/>
            <a:ext cx="2147372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36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9696"/>
            <a:ext cx="366860" cy="456338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7008411" y="11149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026413" y="1133986"/>
            <a:ext cx="17181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065585" y="1104379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格式规范。</a:t>
            </a:r>
            <a:endParaRPr lang="en-US" altLang="zh-CN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65585" y="1639928"/>
            <a:ext cx="18117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开篇交代事件。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7014785" y="2984798"/>
            <a:ext cx="203293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“毫不示弱”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用词准确，写出了小黑狗的勇武。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3903" y="440528"/>
            <a:ext cx="6637208" cy="450123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小黄狗</a:t>
            </a:r>
            <a:r>
              <a:rPr lang="zh-CN" altLang="en-US" sz="32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发怒了，扔下骨头，一下子把小黑狗扑在了地上。</a:t>
            </a:r>
            <a:r>
              <a:rPr lang="zh-CN" altLang="en-US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小黑狗使劲地挣扎着，嘴里还“嗷嗷”地叫个不停，一声比一声响亮</a:t>
            </a:r>
            <a:r>
              <a:rPr lang="zh-CN" altLang="en-US" sz="3200" b="1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b="1" kern="1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indent="457200"/>
            <a:r>
              <a:rPr lang="zh-CN" altLang="en-US" sz="2400" b="1" kern="1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过了一会儿，小黑狗不再挣扎了，声音叫得也越来越小了，我以为它放弃了那块骨头。</a:t>
            </a:r>
            <a:r>
              <a:rPr lang="zh-CN" altLang="en-US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突然小黑狗猛地一抬头，挣脱小黄狗的同时，卡住了小黄狗的脖子。</a:t>
            </a:r>
            <a:r>
              <a:rPr lang="zh-CN" altLang="en-US" sz="3200" b="1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小黄狗凄惨地</a:t>
            </a:r>
            <a:r>
              <a:rPr lang="zh-CN" altLang="en-US" sz="3200" b="1" kern="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叫</a:t>
            </a:r>
            <a:endParaRPr lang="zh-CN" altLang="en-US" sz="4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033811" y="396742"/>
            <a:ext cx="0" cy="46178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153413" y="1108586"/>
            <a:ext cx="17181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21111" y="566611"/>
            <a:ext cx="207208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小黄狗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和小黑狗抢骨头的场景描写生动形象。 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83903" y="440528"/>
            <a:ext cx="6637208" cy="302390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kern="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zh-CN" altLang="en-US" sz="3200" b="1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，灰溜溜地逃走了！战争终于结束了。</a:t>
            </a:r>
            <a:r>
              <a:rPr lang="zh-CN" altLang="en-US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小黑狗大摇大摆地走到骨头跟前，津津有味地啃起了自己的“战利品”。</a:t>
            </a:r>
            <a:endParaRPr lang="zh-CN" altLang="en-US" sz="32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indent="457200"/>
            <a:r>
              <a:rPr lang="zh-CN" altLang="en-US" sz="3200" b="1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看来，与对手较量，不仅要斗勇，还要斗智呀！ </a:t>
            </a:r>
            <a:endParaRPr lang="zh-CN" altLang="en-US" sz="4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033811" y="396742"/>
            <a:ext cx="0" cy="46178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021111" y="437797"/>
            <a:ext cx="207208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动作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神态描写精彩，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“大摇大摆”</a:t>
            </a:r>
            <a:endParaRPr lang="en-US" altLang="zh-CN" sz="24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“津津有味”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写出了小黄狗取胜后的得意姿态。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7109534" y="3211609"/>
            <a:ext cx="18675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结尾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感悟深刻。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27440" y="3742976"/>
            <a:ext cx="3184821" cy="1126572"/>
            <a:chOff x="1973124" y="4876800"/>
            <a:chExt cx="2245309" cy="1000359"/>
          </a:xfrm>
        </p:grpSpPr>
        <p:sp>
          <p:nvSpPr>
            <p:cNvPr id="9" name="矩形: 圆角 10">
              <a:hlinkClick r:id="rId1" action="ppaction://hlinkpres?slideindex=1&amp;slidetitle="/>
            </p:cNvPr>
            <p:cNvSpPr/>
            <p:nvPr/>
          </p:nvSpPr>
          <p:spPr>
            <a:xfrm>
              <a:off x="1975105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更多例文一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124" y="5165175"/>
              <a:ext cx="710891" cy="711984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731471" y="3742976"/>
            <a:ext cx="3184818" cy="1126572"/>
            <a:chOff x="1973124" y="4876800"/>
            <a:chExt cx="2245308" cy="1000359"/>
          </a:xfrm>
        </p:grpSpPr>
        <p:sp>
          <p:nvSpPr>
            <p:cNvPr id="12" name="矩形: 圆角 16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更多例文二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124" y="5165175"/>
              <a:ext cx="710890" cy="71198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1896365" y="746719"/>
            <a:ext cx="6946464" cy="979157"/>
          </a:xfrm>
          <a:custGeom>
            <a:avLst/>
            <a:gdLst>
              <a:gd name="connsiteX0" fmla="*/ 148360 w 890143"/>
              <a:gd name="connsiteY0" fmla="*/ 0 h 5218981"/>
              <a:gd name="connsiteX1" fmla="*/ 741783 w 890143"/>
              <a:gd name="connsiteY1" fmla="*/ 0 h 5218981"/>
              <a:gd name="connsiteX2" fmla="*/ 890143 w 890143"/>
              <a:gd name="connsiteY2" fmla="*/ 148360 h 5218981"/>
              <a:gd name="connsiteX3" fmla="*/ 890143 w 890143"/>
              <a:gd name="connsiteY3" fmla="*/ 5218981 h 5218981"/>
              <a:gd name="connsiteX4" fmla="*/ 890143 w 890143"/>
              <a:gd name="connsiteY4" fmla="*/ 5218981 h 5218981"/>
              <a:gd name="connsiteX5" fmla="*/ 0 w 890143"/>
              <a:gd name="connsiteY5" fmla="*/ 5218981 h 5218981"/>
              <a:gd name="connsiteX6" fmla="*/ 0 w 890143"/>
              <a:gd name="connsiteY6" fmla="*/ 5218981 h 5218981"/>
              <a:gd name="connsiteX7" fmla="*/ 0 w 890143"/>
              <a:gd name="connsiteY7" fmla="*/ 148360 h 5218981"/>
              <a:gd name="connsiteX8" fmla="*/ 148360 w 890143"/>
              <a:gd name="connsiteY8" fmla="*/ 0 h 521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43" h="5218981">
                <a:moveTo>
                  <a:pt x="890143" y="869849"/>
                </a:moveTo>
                <a:lnTo>
                  <a:pt x="890143" y="4349132"/>
                </a:lnTo>
                <a:cubicBezTo>
                  <a:pt x="890143" y="4829535"/>
                  <a:pt x="878814" y="5218978"/>
                  <a:pt x="864839" y="5218978"/>
                </a:cubicBezTo>
                <a:lnTo>
                  <a:pt x="0" y="5218978"/>
                </a:lnTo>
                <a:lnTo>
                  <a:pt x="0" y="5218978"/>
                </a:lnTo>
                <a:lnTo>
                  <a:pt x="0" y="3"/>
                </a:lnTo>
                <a:lnTo>
                  <a:pt x="0" y="3"/>
                </a:lnTo>
                <a:lnTo>
                  <a:pt x="864839" y="3"/>
                </a:lnTo>
                <a:cubicBezTo>
                  <a:pt x="878814" y="3"/>
                  <a:pt x="890143" y="389446"/>
                  <a:pt x="890143" y="869849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67277" rIns="291102" bIns="167279" numCol="1" spcCol="1270" anchor="ctr" anchorCtr="0">
            <a:noAutofit/>
          </a:bodyPr>
          <a:lstStyle/>
          <a:p>
            <a:pPr marL="0" lvl="1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</a:rPr>
              <a:t>开头一行写明时间日期、星期和天气情况，这是日记特有的格式，不可少。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228456" y="667257"/>
            <a:ext cx="1822824" cy="1112679"/>
          </a:xfrm>
          <a:custGeom>
            <a:avLst/>
            <a:gdLst>
              <a:gd name="connsiteX0" fmla="*/ 0 w 2935677"/>
              <a:gd name="connsiteY0" fmla="*/ 185450 h 1112679"/>
              <a:gd name="connsiteX1" fmla="*/ 185450 w 2935677"/>
              <a:gd name="connsiteY1" fmla="*/ 0 h 1112679"/>
              <a:gd name="connsiteX2" fmla="*/ 2750227 w 2935677"/>
              <a:gd name="connsiteY2" fmla="*/ 0 h 1112679"/>
              <a:gd name="connsiteX3" fmla="*/ 2935677 w 2935677"/>
              <a:gd name="connsiteY3" fmla="*/ 185450 h 1112679"/>
              <a:gd name="connsiteX4" fmla="*/ 2935677 w 2935677"/>
              <a:gd name="connsiteY4" fmla="*/ 927229 h 1112679"/>
              <a:gd name="connsiteX5" fmla="*/ 2750227 w 2935677"/>
              <a:gd name="connsiteY5" fmla="*/ 1112679 h 1112679"/>
              <a:gd name="connsiteX6" fmla="*/ 185450 w 2935677"/>
              <a:gd name="connsiteY6" fmla="*/ 1112679 h 1112679"/>
              <a:gd name="connsiteX7" fmla="*/ 0 w 2935677"/>
              <a:gd name="connsiteY7" fmla="*/ 927229 h 1112679"/>
              <a:gd name="connsiteX8" fmla="*/ 0 w 2935677"/>
              <a:gd name="connsiteY8" fmla="*/ 185450 h 111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677" h="1112679">
                <a:moveTo>
                  <a:pt x="0" y="185450"/>
                </a:moveTo>
                <a:cubicBezTo>
                  <a:pt x="0" y="83029"/>
                  <a:pt x="83029" y="0"/>
                  <a:pt x="185450" y="0"/>
                </a:cubicBezTo>
                <a:lnTo>
                  <a:pt x="2750227" y="0"/>
                </a:lnTo>
                <a:cubicBezTo>
                  <a:pt x="2852648" y="0"/>
                  <a:pt x="2935677" y="83029"/>
                  <a:pt x="2935677" y="185450"/>
                </a:cubicBezTo>
                <a:lnTo>
                  <a:pt x="2935677" y="927229"/>
                </a:lnTo>
                <a:cubicBezTo>
                  <a:pt x="2935677" y="1029650"/>
                  <a:pt x="2852648" y="1112679"/>
                  <a:pt x="2750227" y="1112679"/>
                </a:cubicBezTo>
                <a:lnTo>
                  <a:pt x="185450" y="1112679"/>
                </a:lnTo>
                <a:cubicBezTo>
                  <a:pt x="83029" y="1112679"/>
                  <a:pt x="0" y="1029650"/>
                  <a:pt x="0" y="927229"/>
                </a:cubicBezTo>
                <a:lnTo>
                  <a:pt x="0" y="18545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57" tIns="100037" rIns="145757" bIns="100037" numCol="1" spcCol="1270" anchor="ctr" anchorCtr="0">
            <a:noAutofit/>
          </a:bodyPr>
          <a:lstStyle/>
          <a:p>
            <a:pPr lvl="0" algn="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b="1" dirty="0"/>
              <a:t>1.</a:t>
            </a:r>
            <a:r>
              <a:rPr lang="zh-CN" altLang="en-US" sz="3600" b="1" dirty="0"/>
              <a:t>格式规范</a:t>
            </a:r>
            <a:endParaRPr lang="zh-CN" altLang="en-US" sz="3600" b="1" dirty="0"/>
          </a:p>
        </p:txBody>
      </p:sp>
      <p:sp>
        <p:nvSpPr>
          <p:cNvPr id="4" name="任意多边形 3"/>
          <p:cNvSpPr/>
          <p:nvPr/>
        </p:nvSpPr>
        <p:spPr>
          <a:xfrm>
            <a:off x="1896365" y="1815705"/>
            <a:ext cx="6946464" cy="1576942"/>
          </a:xfrm>
          <a:custGeom>
            <a:avLst/>
            <a:gdLst>
              <a:gd name="connsiteX0" fmla="*/ 148360 w 890143"/>
              <a:gd name="connsiteY0" fmla="*/ 0 h 5218981"/>
              <a:gd name="connsiteX1" fmla="*/ 741783 w 890143"/>
              <a:gd name="connsiteY1" fmla="*/ 0 h 5218981"/>
              <a:gd name="connsiteX2" fmla="*/ 890143 w 890143"/>
              <a:gd name="connsiteY2" fmla="*/ 148360 h 5218981"/>
              <a:gd name="connsiteX3" fmla="*/ 890143 w 890143"/>
              <a:gd name="connsiteY3" fmla="*/ 5218981 h 5218981"/>
              <a:gd name="connsiteX4" fmla="*/ 890143 w 890143"/>
              <a:gd name="connsiteY4" fmla="*/ 5218981 h 5218981"/>
              <a:gd name="connsiteX5" fmla="*/ 0 w 890143"/>
              <a:gd name="connsiteY5" fmla="*/ 5218981 h 5218981"/>
              <a:gd name="connsiteX6" fmla="*/ 0 w 890143"/>
              <a:gd name="connsiteY6" fmla="*/ 5218981 h 5218981"/>
              <a:gd name="connsiteX7" fmla="*/ 0 w 890143"/>
              <a:gd name="connsiteY7" fmla="*/ 148360 h 5218981"/>
              <a:gd name="connsiteX8" fmla="*/ 148360 w 890143"/>
              <a:gd name="connsiteY8" fmla="*/ 0 h 521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43" h="5218981">
                <a:moveTo>
                  <a:pt x="890143" y="869849"/>
                </a:moveTo>
                <a:lnTo>
                  <a:pt x="890143" y="4349132"/>
                </a:lnTo>
                <a:cubicBezTo>
                  <a:pt x="890143" y="4829535"/>
                  <a:pt x="878814" y="5218978"/>
                  <a:pt x="864839" y="5218978"/>
                </a:cubicBezTo>
                <a:lnTo>
                  <a:pt x="0" y="5218978"/>
                </a:lnTo>
                <a:lnTo>
                  <a:pt x="0" y="5218978"/>
                </a:lnTo>
                <a:lnTo>
                  <a:pt x="0" y="3"/>
                </a:lnTo>
                <a:lnTo>
                  <a:pt x="0" y="3"/>
                </a:lnTo>
                <a:lnTo>
                  <a:pt x="864839" y="3"/>
                </a:lnTo>
                <a:cubicBezTo>
                  <a:pt x="878814" y="3"/>
                  <a:pt x="890143" y="389446"/>
                  <a:pt x="890143" y="869849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67277" rIns="291102" bIns="167279" numCol="1" spcCol="1270" anchor="ctr" anchorCtr="0">
            <a:noAutofit/>
          </a:bodyPr>
          <a:lstStyle/>
          <a:p>
            <a:pPr marL="0" lvl="1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</a:rPr>
              <a:t>作者观察非常仔细，正因如此，小狗打架全过程才能描写得生动而形象。特别是小黄狗反败为胜的场景，写得细致入微，活灵活现，十分精彩。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28456" y="1802338"/>
            <a:ext cx="1822824" cy="1629074"/>
          </a:xfrm>
          <a:custGeom>
            <a:avLst/>
            <a:gdLst>
              <a:gd name="connsiteX0" fmla="*/ 0 w 2935677"/>
              <a:gd name="connsiteY0" fmla="*/ 185450 h 1112679"/>
              <a:gd name="connsiteX1" fmla="*/ 185450 w 2935677"/>
              <a:gd name="connsiteY1" fmla="*/ 0 h 1112679"/>
              <a:gd name="connsiteX2" fmla="*/ 2750227 w 2935677"/>
              <a:gd name="connsiteY2" fmla="*/ 0 h 1112679"/>
              <a:gd name="connsiteX3" fmla="*/ 2935677 w 2935677"/>
              <a:gd name="connsiteY3" fmla="*/ 185450 h 1112679"/>
              <a:gd name="connsiteX4" fmla="*/ 2935677 w 2935677"/>
              <a:gd name="connsiteY4" fmla="*/ 927229 h 1112679"/>
              <a:gd name="connsiteX5" fmla="*/ 2750227 w 2935677"/>
              <a:gd name="connsiteY5" fmla="*/ 1112679 h 1112679"/>
              <a:gd name="connsiteX6" fmla="*/ 185450 w 2935677"/>
              <a:gd name="connsiteY6" fmla="*/ 1112679 h 1112679"/>
              <a:gd name="connsiteX7" fmla="*/ 0 w 2935677"/>
              <a:gd name="connsiteY7" fmla="*/ 927229 h 1112679"/>
              <a:gd name="connsiteX8" fmla="*/ 0 w 2935677"/>
              <a:gd name="connsiteY8" fmla="*/ 185450 h 111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677" h="1112679">
                <a:moveTo>
                  <a:pt x="0" y="185450"/>
                </a:moveTo>
                <a:cubicBezTo>
                  <a:pt x="0" y="83029"/>
                  <a:pt x="83029" y="0"/>
                  <a:pt x="185450" y="0"/>
                </a:cubicBezTo>
                <a:lnTo>
                  <a:pt x="2750227" y="0"/>
                </a:lnTo>
                <a:cubicBezTo>
                  <a:pt x="2852648" y="0"/>
                  <a:pt x="2935677" y="83029"/>
                  <a:pt x="2935677" y="185450"/>
                </a:cubicBezTo>
                <a:lnTo>
                  <a:pt x="2935677" y="927229"/>
                </a:lnTo>
                <a:cubicBezTo>
                  <a:pt x="2935677" y="1029650"/>
                  <a:pt x="2852648" y="1112679"/>
                  <a:pt x="2750227" y="1112679"/>
                </a:cubicBezTo>
                <a:lnTo>
                  <a:pt x="185450" y="1112679"/>
                </a:lnTo>
                <a:cubicBezTo>
                  <a:pt x="83029" y="1112679"/>
                  <a:pt x="0" y="1029650"/>
                  <a:pt x="0" y="927229"/>
                </a:cubicBezTo>
                <a:lnTo>
                  <a:pt x="0" y="18545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57" tIns="100037" rIns="145757" bIns="100037" numCol="1" spcCol="1270" anchor="ctr" anchorCtr="0">
            <a:noAutofit/>
          </a:bodyPr>
          <a:lstStyle/>
          <a:p>
            <a:pPr lvl="0" algn="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b="1" dirty="0"/>
              <a:t>2.</a:t>
            </a:r>
            <a:r>
              <a:rPr lang="zh-CN" altLang="en-US" sz="3600" b="1" dirty="0"/>
              <a:t>仔细观察</a:t>
            </a:r>
            <a:endParaRPr lang="zh-CN" altLang="en-US" sz="3600" b="1" dirty="0"/>
          </a:p>
        </p:txBody>
      </p:sp>
      <p:sp>
        <p:nvSpPr>
          <p:cNvPr id="6" name="任意多边形 5"/>
          <p:cNvSpPr/>
          <p:nvPr/>
        </p:nvSpPr>
        <p:spPr>
          <a:xfrm>
            <a:off x="1896365" y="3484888"/>
            <a:ext cx="6946464" cy="1316127"/>
          </a:xfrm>
          <a:custGeom>
            <a:avLst/>
            <a:gdLst>
              <a:gd name="connsiteX0" fmla="*/ 148360 w 890143"/>
              <a:gd name="connsiteY0" fmla="*/ 0 h 5218981"/>
              <a:gd name="connsiteX1" fmla="*/ 741783 w 890143"/>
              <a:gd name="connsiteY1" fmla="*/ 0 h 5218981"/>
              <a:gd name="connsiteX2" fmla="*/ 890143 w 890143"/>
              <a:gd name="connsiteY2" fmla="*/ 148360 h 5218981"/>
              <a:gd name="connsiteX3" fmla="*/ 890143 w 890143"/>
              <a:gd name="connsiteY3" fmla="*/ 5218981 h 5218981"/>
              <a:gd name="connsiteX4" fmla="*/ 890143 w 890143"/>
              <a:gd name="connsiteY4" fmla="*/ 5218981 h 5218981"/>
              <a:gd name="connsiteX5" fmla="*/ 0 w 890143"/>
              <a:gd name="connsiteY5" fmla="*/ 5218981 h 5218981"/>
              <a:gd name="connsiteX6" fmla="*/ 0 w 890143"/>
              <a:gd name="connsiteY6" fmla="*/ 5218981 h 5218981"/>
              <a:gd name="connsiteX7" fmla="*/ 0 w 890143"/>
              <a:gd name="connsiteY7" fmla="*/ 148360 h 5218981"/>
              <a:gd name="connsiteX8" fmla="*/ 148360 w 890143"/>
              <a:gd name="connsiteY8" fmla="*/ 0 h 521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43" h="5218981">
                <a:moveTo>
                  <a:pt x="890143" y="869849"/>
                </a:moveTo>
                <a:lnTo>
                  <a:pt x="890143" y="4349132"/>
                </a:lnTo>
                <a:cubicBezTo>
                  <a:pt x="890143" y="4829535"/>
                  <a:pt x="878814" y="5218978"/>
                  <a:pt x="864839" y="5218978"/>
                </a:cubicBezTo>
                <a:lnTo>
                  <a:pt x="0" y="5218978"/>
                </a:lnTo>
                <a:lnTo>
                  <a:pt x="0" y="5218978"/>
                </a:lnTo>
                <a:lnTo>
                  <a:pt x="0" y="3"/>
                </a:lnTo>
                <a:lnTo>
                  <a:pt x="0" y="3"/>
                </a:lnTo>
                <a:lnTo>
                  <a:pt x="864839" y="3"/>
                </a:lnTo>
                <a:cubicBezTo>
                  <a:pt x="878814" y="3"/>
                  <a:pt x="890143" y="389446"/>
                  <a:pt x="890143" y="869849"/>
                </a:cubicBez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651" tIns="167278" rIns="291102" bIns="167278" numCol="1" spcCol="1270" anchor="ctr" anchorCtr="0">
            <a:noAutofit/>
          </a:bodyPr>
          <a:lstStyle/>
          <a:p>
            <a:pPr marL="0" lvl="1" defTabSz="6223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2600" dirty="0">
                <a:latin typeface="黑体" panose="02010609060101010101" pitchFamily="49" charset="-122"/>
                <a:ea typeface="黑体" panose="02010609060101010101" pitchFamily="49" charset="-122"/>
              </a:rPr>
              <a:t>日记结尾处，小作者通过观察小狗打架，得出心得体会：“与对手较量，不仅要斗勇，还要斗智”，感悟独到，有启发教育意义。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28456" y="3447662"/>
            <a:ext cx="1822824" cy="1346342"/>
          </a:xfrm>
          <a:custGeom>
            <a:avLst/>
            <a:gdLst>
              <a:gd name="connsiteX0" fmla="*/ 0 w 2935677"/>
              <a:gd name="connsiteY0" fmla="*/ 185450 h 1112679"/>
              <a:gd name="connsiteX1" fmla="*/ 185450 w 2935677"/>
              <a:gd name="connsiteY1" fmla="*/ 0 h 1112679"/>
              <a:gd name="connsiteX2" fmla="*/ 2750227 w 2935677"/>
              <a:gd name="connsiteY2" fmla="*/ 0 h 1112679"/>
              <a:gd name="connsiteX3" fmla="*/ 2935677 w 2935677"/>
              <a:gd name="connsiteY3" fmla="*/ 185450 h 1112679"/>
              <a:gd name="connsiteX4" fmla="*/ 2935677 w 2935677"/>
              <a:gd name="connsiteY4" fmla="*/ 927229 h 1112679"/>
              <a:gd name="connsiteX5" fmla="*/ 2750227 w 2935677"/>
              <a:gd name="connsiteY5" fmla="*/ 1112679 h 1112679"/>
              <a:gd name="connsiteX6" fmla="*/ 185450 w 2935677"/>
              <a:gd name="connsiteY6" fmla="*/ 1112679 h 1112679"/>
              <a:gd name="connsiteX7" fmla="*/ 0 w 2935677"/>
              <a:gd name="connsiteY7" fmla="*/ 927229 h 1112679"/>
              <a:gd name="connsiteX8" fmla="*/ 0 w 2935677"/>
              <a:gd name="connsiteY8" fmla="*/ 185450 h 1112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35677" h="1112679">
                <a:moveTo>
                  <a:pt x="0" y="185450"/>
                </a:moveTo>
                <a:cubicBezTo>
                  <a:pt x="0" y="83029"/>
                  <a:pt x="83029" y="0"/>
                  <a:pt x="185450" y="0"/>
                </a:cubicBezTo>
                <a:lnTo>
                  <a:pt x="2750227" y="0"/>
                </a:lnTo>
                <a:cubicBezTo>
                  <a:pt x="2852648" y="0"/>
                  <a:pt x="2935677" y="83029"/>
                  <a:pt x="2935677" y="185450"/>
                </a:cubicBezTo>
                <a:lnTo>
                  <a:pt x="2935677" y="927229"/>
                </a:lnTo>
                <a:cubicBezTo>
                  <a:pt x="2935677" y="1029650"/>
                  <a:pt x="2852648" y="1112679"/>
                  <a:pt x="2750227" y="1112679"/>
                </a:cubicBezTo>
                <a:lnTo>
                  <a:pt x="185450" y="1112679"/>
                </a:lnTo>
                <a:cubicBezTo>
                  <a:pt x="83029" y="1112679"/>
                  <a:pt x="0" y="1029650"/>
                  <a:pt x="0" y="927229"/>
                </a:cubicBezTo>
                <a:lnTo>
                  <a:pt x="0" y="18545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5757" tIns="100037" rIns="145757" bIns="100037" numCol="1" spcCol="1270" anchor="ctr" anchorCtr="0">
            <a:noAutofit/>
          </a:bodyPr>
          <a:lstStyle/>
          <a:p>
            <a:pPr lvl="0" algn="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600" b="1" dirty="0"/>
              <a:t>3.</a:t>
            </a:r>
            <a:r>
              <a:rPr lang="zh-CN" altLang="en-US" sz="3600" b="1" dirty="0"/>
              <a:t>情感表达</a:t>
            </a:r>
            <a:endParaRPr lang="zh-CN" altLang="en-US" sz="3600" b="1" dirty="0"/>
          </a:p>
        </p:txBody>
      </p:sp>
      <p:sp>
        <p:nvSpPr>
          <p:cNvPr id="8" name="矩形 7"/>
          <p:cNvSpPr/>
          <p:nvPr/>
        </p:nvSpPr>
        <p:spPr>
          <a:xfrm>
            <a:off x="3094673" y="13872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9_1"/>
          <p:cNvSpPr txBox="1"/>
          <p:nvPr/>
        </p:nvSpPr>
        <p:spPr>
          <a:xfrm>
            <a:off x="1750140" y="757392"/>
            <a:ext cx="5892991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日记是作家的摇篮</a:t>
            </a:r>
            <a:endParaRPr lang="zh-CN" alt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867" y="1786808"/>
            <a:ext cx="6142265" cy="28254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7095" y="-43238"/>
            <a:ext cx="9544905" cy="6024828"/>
            <a:chOff x="246795" y="962468"/>
            <a:chExt cx="9544905" cy="602482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7973" b="98007" l="9473" r="89844">
                          <a14:foregroundMark x1="17773" y1="17110" x2="16211" y2="90532"/>
                          <a14:foregroundMark x1="17773" y1="13787" x2="21973" y2="17608"/>
                          <a14:foregroundMark x1="21973" y1="17608" x2="24121" y2="24086"/>
                          <a14:foregroundMark x1="24121" y1="24086" x2="23340" y2="30897"/>
                          <a14:foregroundMark x1="23340" y1="30897" x2="19141" y2="31561"/>
                          <a14:foregroundMark x1="19141" y1="31561" x2="14844" y2="29568"/>
                          <a14:foregroundMark x1="14844" y1="29568" x2="13672" y2="26412"/>
                          <a14:foregroundMark x1="29102" y1="34385" x2="30469" y2="30565"/>
                          <a14:foregroundMark x1="15918" y1="93522" x2="16016" y2="98007"/>
                          <a14:foregroundMark x1="9570" y1="43522" x2="10156" y2="45847"/>
                          <a14:foregroundMark x1="33496" y1="10797" x2="32129" y2="36711"/>
                          <a14:foregroundMark x1="29102" y1="30233" x2="30078" y2="29236"/>
                          <a14:foregroundMark x1="34473" y1="9136" x2="39160" y2="9136"/>
                          <a14:foregroundMark x1="39160" y1="9136" x2="53809" y2="7973"/>
                          <a14:foregroundMark x1="53809" y1="7973" x2="86621" y2="10133"/>
                        </a14:backgroundRemoval>
                      </a14:imgEffect>
                    </a14:imgLayer>
                  </a14:imgProps>
                </a:ext>
              </a:extLst>
            </a:blip>
            <a:srcRect r="68722"/>
            <a:stretch>
              <a:fillRect/>
            </a:stretch>
          </p:blipFill>
          <p:spPr>
            <a:xfrm>
              <a:off x="246795" y="1279719"/>
              <a:ext cx="2523534" cy="474316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7973" b="98007" l="9473" r="89844">
                          <a14:foregroundMark x1="17773" y1="17110" x2="16211" y2="90532"/>
                          <a14:foregroundMark x1="17773" y1="13787" x2="21973" y2="17608"/>
                          <a14:foregroundMark x1="21973" y1="17608" x2="24121" y2="24086"/>
                          <a14:foregroundMark x1="24121" y1="24086" x2="23340" y2="30897"/>
                          <a14:foregroundMark x1="23340" y1="30897" x2="19141" y2="31561"/>
                          <a14:foregroundMark x1="19141" y1="31561" x2="14844" y2="29568"/>
                          <a14:foregroundMark x1="14844" y1="29568" x2="13672" y2="26412"/>
                          <a14:foregroundMark x1="29102" y1="34385" x2="30469" y2="30565"/>
                          <a14:foregroundMark x1="15918" y1="93522" x2="16016" y2="98007"/>
                          <a14:foregroundMark x1="9570" y1="43522" x2="10156" y2="45847"/>
                          <a14:foregroundMark x1="33496" y1="10797" x2="32129" y2="36711"/>
                          <a14:foregroundMark x1="29102" y1="30233" x2="30078" y2="29236"/>
                          <a14:foregroundMark x1="34473" y1="9136" x2="39160" y2="9136"/>
                          <a14:foregroundMark x1="39160" y1="9136" x2="53809" y2="7973"/>
                          <a14:foregroundMark x1="53809" y1="7973" x2="86621" y2="10133"/>
                        </a14:backgroundRemoval>
                      </a14:imgEffect>
                    </a14:imgLayer>
                  </a14:imgProps>
                </a:ext>
              </a:extLst>
            </a:blip>
            <a:srcRect l="31408"/>
            <a:stretch>
              <a:fillRect/>
            </a:stretch>
          </p:blipFill>
          <p:spPr>
            <a:xfrm>
              <a:off x="2762241" y="962468"/>
              <a:ext cx="7029459" cy="6024828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3018963" y="467095"/>
            <a:ext cx="51961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3600" b="1" dirty="0" smtClean="0">
                <a:solidFill>
                  <a:srgbClr val="FFFF00"/>
                </a:solidFill>
              </a:rPr>
              <a:t>  </a:t>
            </a:r>
            <a:r>
              <a:rPr lang="zh-CN" altLang="en-US" sz="3600" b="1" dirty="0" smtClean="0">
                <a:solidFill>
                  <a:srgbClr val="FFFF00"/>
                </a:solidFill>
              </a:rPr>
              <a:t>  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同桌交换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作文，根据“评分标准”相互批改。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要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使用作文评改符号，最后得出总分，并写出评价。</a:t>
            </a:r>
            <a:endParaRPr lang="en-US" altLang="zh-CN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endParaRPr lang="zh-CN" altLang="en-US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419537" y="424435"/>
            <a:ext cx="6897147" cy="443785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没有错别字，语句通顺，表达流畅。</a:t>
            </a:r>
            <a:endParaRPr 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用词准确生动，意思表达清楚明确。</a:t>
            </a:r>
            <a:endParaRPr 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文章结构清晰，详略得当，重点突出。</a:t>
            </a:r>
            <a:endParaRPr 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开头能点名主题，结尾能恰当呼应、升华。</a:t>
            </a:r>
            <a:endParaRPr 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文章立意较好，符合主流价值观。</a:t>
            </a:r>
            <a:endParaRPr 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文章主旨明确，有真情实感，抒发手法多样。</a:t>
            </a:r>
            <a:endParaRPr 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语言生动有个性，恰当使用修辞手法。</a:t>
            </a:r>
            <a:endParaRPr 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符合本次作文要求：</a:t>
            </a:r>
            <a:endParaRPr 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格式正确，有日期和天气，开头空两格。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写的事件有意义或者有意思。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在记叙描写中有精彩描写刻画等。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日记表述有条理，起因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经过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结果。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使用了恰当的修辞手法。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0144" y="424433"/>
            <a:ext cx="399394" cy="4437853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价   标   准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5132" y="1301769"/>
            <a:ext cx="83353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/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老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母鸡安静地趴在松软的草窝中。过了一会儿，又过了一会儿，母鸡突然站了起来，可是窝里却是空的。这时只见母鸡的翅膀架了起来，睁大了眼睛，看上去很吃力。就在这一瞬间，母鸡后半身往后一坠，一个滚圆的大鸡蛋就落在鸡窝里了。</a:t>
            </a:r>
            <a:endParaRPr lang="zh-CN" altLang="zh-CN" sz="1800" b="1" kern="1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779" y="431223"/>
            <a:ext cx="964643" cy="805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27470" y="419347"/>
            <a:ext cx="74586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这段文字是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老母鸡下蛋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评改前的一段文字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，读读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看，说说有什么问题？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7862" y="3226905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问题分析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7861" y="3669032"/>
            <a:ext cx="7753968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这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一段描写母鸡下蛋，过程显得比较空泛，没有细致的描写，读起来不够真切。此外作者观察时的心理感受也没写出来。应该把过程写详细，把内心感受写出来。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8488" y="2194540"/>
            <a:ext cx="7597796" cy="22467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老母鸡安静地趴在松软的草窝中。一会儿，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母鸡全身的毛抖动起来，脖子也缩了进去。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又过了一会儿，母鸡突然站了起来，</a:t>
            </a:r>
            <a:r>
              <a:rPr lang="zh-CN" altLang="en-US" sz="2000" b="1" kern="1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我以为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蛋已经下出来了，便悄悄地凑到前面看，</a:t>
            </a:r>
            <a:r>
              <a:rPr lang="zh-CN" altLang="en-US" sz="2000" b="1" kern="1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没想到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窝里却是空的。</a:t>
            </a:r>
            <a:r>
              <a:rPr lang="zh-CN" altLang="en-US" sz="2000" b="1" kern="1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我正奇怪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只见母鸡的翅膀架了起来，脖子也伸了出来，鸡冠子也涨红了。它睁大了眼睛，两腿半蹲，整个身子前高后低。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原来叉开的翅膀又夹紧了，看上去很吃力。就在这一瞬间，母鸡后半身往后一坠，一个滚圆的大鸡蛋就落在鸡窝里了。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6219" y="406645"/>
            <a:ext cx="1324456" cy="4305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65135" y="446586"/>
            <a:ext cx="7407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是修改后的段落，和原段落对比一下</a:t>
            </a: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为什么这么修改。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8488" y="943913"/>
            <a:ext cx="7597796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1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老母鸡安静地趴在松软的草窝中。过了一会儿，又过了一会儿，母鸡突然站了起来，可是窝里却是空的。这时只见母鸡的翅膀架了起来，睁大了眼睛，看上去很吃力。就在这一瞬间，母鸡后半身往后一坠，一个滚圆的大鸡蛋就落在鸡窝里了。</a:t>
            </a:r>
            <a:endParaRPr lang="zh-CN" altLang="zh-CN" sz="1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9094" y="925183"/>
            <a:ext cx="399394" cy="1228953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等线" panose="02010600030101010101" charset="-122"/>
                <a:ea typeface="等线" panose="02010600030101010101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9094" y="2199795"/>
            <a:ext cx="399394" cy="2241514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prstClr val="white"/>
                </a:solidFill>
                <a:latin typeface="等线" panose="02010600030101010101" charset="-122"/>
                <a:ea typeface="等线" panose="02010600030101010101" charset="-122"/>
              </a:rPr>
              <a:t>评改后段落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对话气泡: 矩形 8"/>
          <p:cNvSpPr/>
          <p:nvPr/>
        </p:nvSpPr>
        <p:spPr>
          <a:xfrm>
            <a:off x="85725" y="4501597"/>
            <a:ext cx="4591050" cy="375265"/>
          </a:xfrm>
          <a:prstGeom prst="wedgeRectCallout">
            <a:avLst>
              <a:gd name="adj1" fmla="val -30797"/>
              <a:gd name="adj2" fmla="val -2586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红字部分细致描写了母鸡的动作。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对话气泡: 矩形 10"/>
          <p:cNvSpPr/>
          <p:nvPr/>
        </p:nvSpPr>
        <p:spPr>
          <a:xfrm>
            <a:off x="4790762" y="4501597"/>
            <a:ext cx="4077014" cy="375265"/>
          </a:xfrm>
          <a:prstGeom prst="wedgeRectCallout">
            <a:avLst>
              <a:gd name="adj1" fmla="val -30797"/>
              <a:gd name="adj2" fmla="val -2586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蓝字部分写出了作者的感受。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254558" y="842617"/>
            <a:ext cx="8603692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293329" y="882013"/>
            <a:ext cx="42971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4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技巧总结</a:t>
            </a:r>
            <a:endParaRPr lang="zh-CN" altLang="en-US" sz="4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1257" y="1661799"/>
            <a:ext cx="81560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日记要记有意义或有意思的事情。</a:t>
            </a:r>
            <a:endParaRPr lang="en-US" altLang="zh-CN" sz="36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日记可以记事，也能记物，记人。</a:t>
            </a:r>
            <a:endParaRPr lang="en-US" altLang="zh-CN" sz="36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细致的描写能为日记增色。</a:t>
            </a:r>
            <a:endParaRPr lang="en-US" altLang="zh-CN" sz="36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36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日记中要有“我”，写出自己的感受。</a:t>
            </a:r>
            <a:endParaRPr lang="zh-CN" altLang="en-US" sz="36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03" y="1695708"/>
            <a:ext cx="3405418" cy="2612681"/>
          </a:xfrm>
          <a:prstGeom prst="rect">
            <a:avLst/>
          </a:prstGeom>
        </p:spPr>
      </p:pic>
      <p:sp>
        <p:nvSpPr>
          <p:cNvPr id="12" name="TextBox 9_1"/>
          <p:cNvSpPr txBox="1"/>
          <p:nvPr/>
        </p:nvSpPr>
        <p:spPr>
          <a:xfrm>
            <a:off x="2092410" y="778389"/>
            <a:ext cx="6095531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日记是心灵的家园</a:t>
            </a:r>
            <a:endParaRPr lang="zh-CN" alt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502" y="1693734"/>
            <a:ext cx="2518719" cy="197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9_1"/>
          <p:cNvSpPr txBox="1"/>
          <p:nvPr/>
        </p:nvSpPr>
        <p:spPr>
          <a:xfrm>
            <a:off x="1521542" y="1032727"/>
            <a:ext cx="5643716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日记是</a:t>
            </a:r>
            <a:endParaRPr lang="en-US" altLang="zh-CN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写好作文的</a:t>
            </a:r>
            <a:endParaRPr lang="en-US" altLang="zh-CN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基础</a:t>
            </a:r>
            <a:endParaRPr lang="zh-CN" altLang="en-US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040" y="1371600"/>
            <a:ext cx="4114691" cy="1323439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8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写日记</a:t>
            </a:r>
            <a:endParaRPr lang="zh-CN" altLang="en-US" sz="8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 flipH="1">
            <a:off x="-14605" y="116205"/>
            <a:ext cx="4610100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"/>
          <p:cNvSpPr txBox="1"/>
          <p:nvPr/>
        </p:nvSpPr>
        <p:spPr>
          <a:xfrm>
            <a:off x="161281" y="1106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三年级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图片 1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899" y="3743825"/>
            <a:ext cx="2548161" cy="591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文本框 15">
            <a:hlinkClick r:id="rId4" action="ppaction://hlinksldjump"/>
          </p:cNvPr>
          <p:cNvSpPr txBox="1"/>
          <p:nvPr/>
        </p:nvSpPr>
        <p:spPr>
          <a:xfrm>
            <a:off x="6266666" y="3730319"/>
            <a:ext cx="225503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3600" b="1" dirty="0">
                <a:solidFill>
                  <a:schemeClr val="bg1"/>
                </a:solidFill>
              </a:rPr>
              <a:t>第一课时</a:t>
            </a:r>
            <a:endParaRPr kumimoji="1"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984" y="4426480"/>
            <a:ext cx="2548161" cy="591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文本框 14">
            <a:hlinkClick r:id="rId5" action="ppaction://hlinksldjump"/>
          </p:cNvPr>
          <p:cNvSpPr txBox="1"/>
          <p:nvPr/>
        </p:nvSpPr>
        <p:spPr>
          <a:xfrm>
            <a:off x="6315641" y="4384526"/>
            <a:ext cx="215525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3600" b="1" dirty="0">
                <a:solidFill>
                  <a:schemeClr val="bg1"/>
                </a:solidFill>
              </a:rPr>
              <a:t>第二课时</a:t>
            </a:r>
            <a:endParaRPr kumimoji="1" lang="zh-CN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6686" y="1562062"/>
            <a:ext cx="74366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同学交流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写日记有什么好处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日记里可以写些什么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日记的格式是怎样的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准备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一个日记本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开始写日记吧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坚持写下去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你一定会大有收获。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55" y="1033704"/>
            <a:ext cx="366860" cy="456339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673003" y="936402"/>
            <a:ext cx="20033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36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81603" y="3814013"/>
            <a:ext cx="2344055" cy="5835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10" name="对话气泡: 圆角矩形 9"/>
          <p:cNvSpPr/>
          <p:nvPr/>
        </p:nvSpPr>
        <p:spPr>
          <a:xfrm>
            <a:off x="6822457" y="2921647"/>
            <a:ext cx="2176401" cy="697150"/>
          </a:xfrm>
          <a:prstGeom prst="wedgeRoundRectCallout">
            <a:avLst>
              <a:gd name="adj1" fmla="val -39224"/>
              <a:gd name="adj2" fmla="val 71144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写作内容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705533" y="2732149"/>
            <a:ext cx="4893745" cy="10818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29" name="对话气泡: 圆角矩形 28"/>
          <p:cNvSpPr/>
          <p:nvPr/>
        </p:nvSpPr>
        <p:spPr>
          <a:xfrm>
            <a:off x="6225658" y="1691907"/>
            <a:ext cx="2265166" cy="576157"/>
          </a:xfrm>
          <a:prstGeom prst="wedgeRoundRectCallout">
            <a:avLst>
              <a:gd name="adj1" fmla="val -49439"/>
              <a:gd name="adj2" fmla="val 122439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写作要求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40" y="364938"/>
            <a:ext cx="2548161" cy="591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文本框 15"/>
          <p:cNvSpPr txBox="1"/>
          <p:nvPr/>
        </p:nvSpPr>
        <p:spPr>
          <a:xfrm>
            <a:off x="107837" y="338732"/>
            <a:ext cx="20955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3600" b="1" dirty="0">
                <a:solidFill>
                  <a:schemeClr val="bg1"/>
                </a:solidFill>
              </a:rPr>
              <a:t>第一课时</a:t>
            </a:r>
            <a:endParaRPr kumimoji="1" lang="zh-CN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9309" y="410764"/>
            <a:ext cx="7580434" cy="445646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07210" y="1191768"/>
            <a:ext cx="40063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大家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结合自己的经历，说说写日记有什么好处？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026c817d-05e0-4d70-89d7-60e1bd0c16e0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3795</Words>
  <Application>WPS 演示</Application>
  <PresentationFormat>全屏显示(16:9)</PresentationFormat>
  <Paragraphs>375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8" baseType="lpstr">
      <vt:lpstr>Arial</vt:lpstr>
      <vt:lpstr>宋体</vt:lpstr>
      <vt:lpstr>Wingdings</vt:lpstr>
      <vt:lpstr>黑体</vt:lpstr>
      <vt:lpstr>楷体</vt:lpstr>
      <vt:lpstr>幼圆</vt:lpstr>
      <vt:lpstr>微软雅黑</vt:lpstr>
      <vt:lpstr>等线</vt:lpstr>
      <vt:lpstr>Calibri</vt:lpstr>
      <vt:lpstr>Arial Unicode MS</vt:lpstr>
      <vt:lpstr>Times New Roman</vt:lpstr>
      <vt:lpstr>仿宋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498</cp:revision>
  <dcterms:created xsi:type="dcterms:W3CDTF">2019-09-13T08:59:00Z</dcterms:created>
  <dcterms:modified xsi:type="dcterms:W3CDTF">2022-11-29T08:22:17Z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FE41FD1A8134493287794B91C1D3D976</vt:lpwstr>
  </property>
  <property fmtid="{D5CDD505-2E9C-101B-9397-08002B2CF9AE}" pid="3" name="KSOProductBuildVer">
    <vt:lpwstr>2052-11.1.0.12763</vt:lpwstr>
  </property>
</Properties>
</file>