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3" r:id="rId3"/>
  </p:sldMasterIdLst>
  <p:notesMasterIdLst>
    <p:notesMasterId r:id="rId7"/>
  </p:notesMasterIdLst>
  <p:handoutMasterIdLst>
    <p:handoutMasterId r:id="rId31"/>
  </p:handoutMasterIdLst>
  <p:sldIdLst>
    <p:sldId id="1233" r:id="rId4"/>
    <p:sldId id="1062" r:id="rId5"/>
    <p:sldId id="988" r:id="rId6"/>
    <p:sldId id="1264" r:id="rId8"/>
    <p:sldId id="1267" r:id="rId9"/>
    <p:sldId id="1266" r:id="rId10"/>
    <p:sldId id="1265" r:id="rId11"/>
    <p:sldId id="1269" r:id="rId12"/>
    <p:sldId id="1270" r:id="rId13"/>
    <p:sldId id="1262" r:id="rId14"/>
    <p:sldId id="1179" r:id="rId15"/>
    <p:sldId id="1234" r:id="rId16"/>
    <p:sldId id="1272" r:id="rId17"/>
    <p:sldId id="1273" r:id="rId18"/>
    <p:sldId id="1274" r:id="rId19"/>
    <p:sldId id="1275" r:id="rId20"/>
    <p:sldId id="1277" r:id="rId21"/>
    <p:sldId id="1278" r:id="rId22"/>
    <p:sldId id="1279" r:id="rId23"/>
    <p:sldId id="1281" r:id="rId24"/>
    <p:sldId id="1282" r:id="rId25"/>
    <p:sldId id="1000" r:id="rId26"/>
    <p:sldId id="1068" r:id="rId27"/>
    <p:sldId id="1206" r:id="rId28"/>
    <p:sldId id="1002" r:id="rId29"/>
    <p:sldId id="1285" r:id="rId30"/>
  </p:sldIdLst>
  <p:sldSz cx="9144000" cy="5143500" type="screen16x9"/>
  <p:notesSz cx="6858000" cy="9144000"/>
  <p:embeddedFontLst>
    <p:embeddedFont>
      <p:font typeface="楷体" panose="02010609060101010101" charset="-122"/>
      <p:regular r:id="rId36"/>
    </p:embeddedFont>
    <p:embeddedFont>
      <p:font typeface="黑体" panose="02010609060101010101" pitchFamily="49" charset="-122"/>
      <p:regular r:id="rId37"/>
    </p:embeddedFont>
    <p:embeddedFont>
      <p:font typeface="微软雅黑" panose="020B0503020204020204" charset="-122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  <p:embeddedFont>
      <p:font typeface="汉语拼音" panose="000B0604020202020204" pitchFamily="34" charset="0"/>
      <p:regular r:id="rId43"/>
    </p:embeddedFont>
    <p:embeddedFont>
      <p:font typeface="幼圆" panose="02010509060101010101" pitchFamily="49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1233"/>
            <p14:sldId id="1062"/>
            <p14:sldId id="988"/>
            <p14:sldId id="1264"/>
            <p14:sldId id="1267"/>
            <p14:sldId id="1266"/>
            <p14:sldId id="1265"/>
            <p14:sldId id="1269"/>
            <p14:sldId id="1270"/>
            <p14:sldId id="1262"/>
            <p14:sldId id="1179"/>
            <p14:sldId id="1234"/>
            <p14:sldId id="1272"/>
            <p14:sldId id="1273"/>
            <p14:sldId id="1274"/>
            <p14:sldId id="1275"/>
            <p14:sldId id="1277"/>
            <p14:sldId id="1278"/>
            <p14:sldId id="1279"/>
            <p14:sldId id="1281"/>
            <p14:sldId id="1282"/>
            <p14:sldId id="1000"/>
            <p14:sldId id="1068"/>
            <p14:sldId id="1206"/>
            <p14:sldId id="1002"/>
            <p14:sldId id="128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060"/>
    <a:srgbClr val="0000FF"/>
    <a:srgbClr val="FF9F9F"/>
    <a:srgbClr val="0070C0"/>
    <a:srgbClr val="2E2ED0"/>
    <a:srgbClr val="FF0000"/>
    <a:srgbClr val="FF6600"/>
    <a:srgbClr val="009900"/>
    <a:srgbClr val="FF9933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594" y="-240"/>
      </p:cViewPr>
      <p:guideLst>
        <p:guide orient="horz" pos="1494"/>
        <p:guide pos="29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2.xml"/><Relationship Id="rId44" Type="http://schemas.openxmlformats.org/officeDocument/2006/relationships/font" Target="fonts/font9.fntdata"/><Relationship Id="rId43" Type="http://schemas.openxmlformats.org/officeDocument/2006/relationships/font" Target="fonts/font8.fntdata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" Target="slides/slide1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1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88" y="4768096"/>
            <a:ext cx="2894862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43389" y="675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1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88" y="4768096"/>
            <a:ext cx="2894862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8817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43389" y="675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34.jpe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39.wdp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3" Type="http://schemas.microsoft.com/office/2007/relationships/hdphoto" Target="../media/image41.wdp"/><Relationship Id="rId2" Type="http://schemas.openxmlformats.org/officeDocument/2006/relationships/image" Target="../media/image40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9.xml"/><Relationship Id="rId7" Type="http://schemas.openxmlformats.org/officeDocument/2006/relationships/slide" Target="slide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3" Type="http://schemas.openxmlformats.org/officeDocument/2006/relationships/image" Target="../media/image6.png"/><Relationship Id="rId2" Type="http://schemas.openxmlformats.org/officeDocument/2006/relationships/slide" Target="slide10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0103" y="3501033"/>
            <a:ext cx="3098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1102" y="1491630"/>
            <a:ext cx="5688632" cy="1107996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语文园地</a:t>
            </a:r>
            <a:endParaRPr lang="zh-CN" altLang="en-US" sz="6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0106" y="15682"/>
            <a:ext cx="2771800" cy="300824"/>
            <a:chOff x="-36512" y="110686"/>
            <a:chExt cx="2771800" cy="300824"/>
          </a:xfrm>
        </p:grpSpPr>
        <p:sp>
          <p:nvSpPr>
            <p:cNvPr id="12" name="矩形 11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"/>
            <p:cNvSpPr txBox="1"/>
            <p:nvPr/>
          </p:nvSpPr>
          <p:spPr>
            <a:xfrm>
              <a:off x="161281" y="110686"/>
              <a:ext cx="1569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语文  </a:t>
              </a:r>
              <a:r>
                <a: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三</a:t>
              </a:r>
              <a:r>
                <a:rPr kumimoji="1" lang="zh-CN" altLang="en-US" sz="12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年级  上册</a:t>
              </a:r>
              <a:endPara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9"/>
          <p:cNvSpPr/>
          <p:nvPr/>
        </p:nvSpPr>
        <p:spPr>
          <a:xfrm>
            <a:off x="539552" y="2283718"/>
            <a:ext cx="7961238" cy="245605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◇听了老师的这番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en-US" altLang="zh-CN" sz="32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fān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话，我憧憬着即将到来的一天，期待着在活动中有出色的表现。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◇小明打碎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en-US" altLang="zh-CN" sz="32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suì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了家里的花瓶（</a:t>
            </a:r>
            <a:r>
              <a:rPr lang="en-US" altLang="zh-CN" sz="3200" b="1" dirty="0" err="1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pínɡ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），心中有些忐忑不安，害怕爸爸妈妈会责备他。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3553" name="组合 6"/>
          <p:cNvGrpSpPr/>
          <p:nvPr/>
        </p:nvGrpSpPr>
        <p:grpSpPr>
          <a:xfrm>
            <a:off x="611560" y="1083389"/>
            <a:ext cx="7992888" cy="1200329"/>
            <a:chOff x="789712" y="792406"/>
            <a:chExt cx="7994120" cy="1199423"/>
          </a:xfrm>
        </p:grpSpPr>
        <p:pic>
          <p:nvPicPr>
            <p:cNvPr id="23554" name="图片 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712" y="915980"/>
              <a:ext cx="441231" cy="4377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矩形 8"/>
            <p:cNvSpPr/>
            <p:nvPr/>
          </p:nvSpPr>
          <p:spPr>
            <a:xfrm>
              <a:off x="1230943" y="792406"/>
              <a:ext cx="7552889" cy="11994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说一说，你是用什么方法理解下面加点词语意思的？</a:t>
              </a:r>
              <a:endPara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271168" y="2632469"/>
            <a:ext cx="9192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•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•</a:t>
            </a:r>
            <a:endParaRPr lang="en-US" altLang="zh-CN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5"/>
          <p:cNvSpPr txBox="1"/>
          <p:nvPr/>
        </p:nvSpPr>
        <p:spPr>
          <a:xfrm>
            <a:off x="2196921" y="4414341"/>
            <a:ext cx="196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•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•  •  •</a:t>
            </a:r>
            <a:endParaRPr lang="en-US" altLang="zh-CN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80528" y="195486"/>
            <a:ext cx="3635896" cy="864096"/>
            <a:chOff x="-111985" y="-57194"/>
            <a:chExt cx="3427776" cy="109642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sp>
        <p:nvSpPr>
          <p:cNvPr id="14" name="文本框 6"/>
          <p:cNvSpPr txBox="1"/>
          <p:nvPr/>
        </p:nvSpPr>
        <p:spPr>
          <a:xfrm>
            <a:off x="863080" y="387410"/>
            <a:ext cx="2594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词句段运用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9512" y="62753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fontAlgn="auto">
              <a:buClr>
                <a:srgbClr val="FF9933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听了老师的这番话，我憧憬着即将到来的一天，期待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着在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活动中有出色的表现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13541" y="996283"/>
            <a:ext cx="949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•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•</a:t>
            </a:r>
            <a:endParaRPr lang="en-US" altLang="zh-CN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1691680" y="1923678"/>
            <a:ext cx="6765930" cy="2862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 fontAlgn="auto"/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可以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联系下文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即将到来</a:t>
            </a: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一</a:t>
            </a: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天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期待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等词语加以理解，即对某件事物充满向往；还可以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用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找近义词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方法，憧憬的近义词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向往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064" y="2429466"/>
            <a:ext cx="990600" cy="1123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1151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9933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小明打碎了花瓶，心中有些忐忑不安，害怕爸爸妈妈会责备他。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6588224" y="81975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•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•  •  •</a:t>
            </a:r>
            <a:endParaRPr lang="en-US" altLang="zh-CN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624146" y="1685002"/>
            <a:ext cx="7052310" cy="3046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可以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通过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2E2ED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忐忑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两个字中的心字联想到这个词可能和心情有关，再依据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2E2ED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不安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明白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这个词连在一起的意思是内心不安定。然后再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联系生活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实际造句：我把花瓶打碎了，害怕爸爸妈妈回家后发现，所以忐忑不安。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2616413"/>
            <a:ext cx="914400" cy="11906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334010" y="1165860"/>
            <a:ext cx="8572500" cy="45262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</a:t>
            </a:r>
            <a:endParaRPr lang="en-US" altLang="zh-CN"/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</a:t>
            </a:r>
            <a:endParaRPr lang="zh-CN" altLang="en-US" b="1"/>
          </a:p>
        </p:txBody>
      </p:sp>
      <p:pic>
        <p:nvPicPr>
          <p:cNvPr id="3" name="图片 2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0"/>
            <a:ext cx="4558030" cy="2673985"/>
          </a:xfrm>
          <a:prstGeom prst="rect">
            <a:avLst/>
          </a:prstGeom>
        </p:spPr>
      </p:pic>
      <p:pic>
        <p:nvPicPr>
          <p:cNvPr id="4" name="图片 3" descr="u=3605255636,2418350287&amp;fm=26&amp;gp=0"/>
          <p:cNvPicPr>
            <a:picLocks noChangeAspect="1"/>
          </p:cNvPicPr>
          <p:nvPr/>
        </p:nvPicPr>
        <p:blipFill rotWithShape="1">
          <a:blip r:embed="rId2"/>
          <a:srcRect b="2500"/>
          <a:stretch>
            <a:fillRect/>
          </a:stretch>
        </p:blipFill>
        <p:spPr>
          <a:xfrm>
            <a:off x="4542833" y="-1"/>
            <a:ext cx="4585970" cy="2673986"/>
          </a:xfrm>
          <a:prstGeom prst="rect">
            <a:avLst/>
          </a:prstGeom>
        </p:spPr>
      </p:pic>
      <p:pic>
        <p:nvPicPr>
          <p:cNvPr id="5" name="图片 4" descr="ffbef7e7013b4d6c8bf605491f795e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" y="2674620"/>
            <a:ext cx="4565015" cy="2468880"/>
          </a:xfrm>
          <a:prstGeom prst="rect">
            <a:avLst/>
          </a:prstGeom>
        </p:spPr>
      </p:pic>
      <p:pic>
        <p:nvPicPr>
          <p:cNvPr id="6" name="图片 5" descr="timg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74620"/>
            <a:ext cx="4578985" cy="24688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/>
        </p:nvSpPr>
        <p:spPr>
          <a:xfrm>
            <a:off x="334010" y="1165860"/>
            <a:ext cx="8572500" cy="45262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</a:t>
            </a:r>
            <a:endParaRPr lang="en-US" altLang="zh-CN"/>
          </a:p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  </a:t>
            </a:r>
            <a:endParaRPr lang="zh-CN" altLang="en-US" b="1"/>
          </a:p>
        </p:txBody>
      </p:sp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677" y="-1"/>
            <a:ext cx="4580255" cy="2653665"/>
          </a:xfrm>
          <a:prstGeom prst="rect">
            <a:avLst/>
          </a:prstGeom>
        </p:spPr>
      </p:pic>
      <p:pic>
        <p:nvPicPr>
          <p:cNvPr id="4" name="图片 3" descr="t018173c42b17aecc97"/>
          <p:cNvPicPr>
            <a:picLocks noChangeAspect="1"/>
          </p:cNvPicPr>
          <p:nvPr/>
        </p:nvPicPr>
        <p:blipFill rotWithShape="1">
          <a:blip r:embed="rId2"/>
          <a:srcRect b="5240"/>
          <a:stretch>
            <a:fillRect/>
          </a:stretch>
        </p:blipFill>
        <p:spPr>
          <a:xfrm>
            <a:off x="4580255" y="0"/>
            <a:ext cx="4636135" cy="2571749"/>
          </a:xfrm>
          <a:prstGeom prst="rect">
            <a:avLst/>
          </a:prstGeom>
        </p:spPr>
      </p:pic>
      <p:pic>
        <p:nvPicPr>
          <p:cNvPr id="5" name="图片 4" descr="timg (7)"/>
          <p:cNvPicPr>
            <a:picLocks noChangeAspect="1"/>
          </p:cNvPicPr>
          <p:nvPr/>
        </p:nvPicPr>
        <p:blipFill rotWithShape="1">
          <a:blip r:embed="rId3"/>
          <a:srcRect t="5296"/>
          <a:stretch>
            <a:fillRect/>
          </a:stretch>
        </p:blipFill>
        <p:spPr>
          <a:xfrm>
            <a:off x="0" y="2653665"/>
            <a:ext cx="4580255" cy="2489835"/>
          </a:xfrm>
          <a:prstGeom prst="rect">
            <a:avLst/>
          </a:prstGeom>
        </p:spPr>
      </p:pic>
      <p:pic>
        <p:nvPicPr>
          <p:cNvPr id="6" name="图片 5" descr="timg (8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0255" y="2653665"/>
            <a:ext cx="4636135" cy="2489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9644"/>
            <a:ext cx="4356735" cy="2574290"/>
          </a:xfrm>
          <a:prstGeom prst="rect">
            <a:avLst/>
          </a:prstGeom>
        </p:spPr>
      </p:pic>
      <p:pic>
        <p:nvPicPr>
          <p:cNvPr id="4" name="图片 3" descr="timg (10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292" y="-32370"/>
            <a:ext cx="4786630" cy="2574925"/>
          </a:xfrm>
          <a:prstGeom prst="rect">
            <a:avLst/>
          </a:prstGeom>
        </p:spPr>
      </p:pic>
      <p:pic>
        <p:nvPicPr>
          <p:cNvPr id="5" name="图片 4" descr="timg (11)"/>
          <p:cNvPicPr>
            <a:picLocks noChangeAspect="1"/>
          </p:cNvPicPr>
          <p:nvPr/>
        </p:nvPicPr>
        <p:blipFill rotWithShape="1">
          <a:blip r:embed="rId3"/>
          <a:srcRect b="4329"/>
          <a:stretch>
            <a:fillRect/>
          </a:stretch>
        </p:blipFill>
        <p:spPr>
          <a:xfrm>
            <a:off x="0" y="2489200"/>
            <a:ext cx="4551045" cy="2654299"/>
          </a:xfrm>
          <a:prstGeom prst="rect">
            <a:avLst/>
          </a:prstGeom>
        </p:spPr>
      </p:pic>
      <p:pic>
        <p:nvPicPr>
          <p:cNvPr id="6" name="图片 5" descr="15375132716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9049" y="2437765"/>
            <a:ext cx="4785995" cy="27057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4877324283473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32020" cy="2592070"/>
          </a:xfrm>
          <a:prstGeom prst="rect">
            <a:avLst/>
          </a:prstGeom>
        </p:spPr>
      </p:pic>
      <p:pic>
        <p:nvPicPr>
          <p:cNvPr id="5" name="图片 4" descr="002EymkKgy6LJieVVbA4a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1025" y="0"/>
            <a:ext cx="4752975" cy="2592070"/>
          </a:xfrm>
          <a:prstGeom prst="rect">
            <a:avLst/>
          </a:prstGeom>
        </p:spPr>
      </p:pic>
      <p:pic>
        <p:nvPicPr>
          <p:cNvPr id="6" name="图片 5" descr="e49bfa62f75d48b280af14618e36915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92070"/>
            <a:ext cx="4391025" cy="2552065"/>
          </a:xfrm>
          <a:prstGeom prst="rect">
            <a:avLst/>
          </a:prstGeom>
        </p:spPr>
      </p:pic>
      <p:pic>
        <p:nvPicPr>
          <p:cNvPr id="7" name="图片 6" descr="ae3bae14fa30458684cd418ee88891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025" y="2592070"/>
            <a:ext cx="4752340" cy="25514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/>
          <p:nvPr/>
        </p:nvSpPr>
        <p:spPr>
          <a:xfrm>
            <a:off x="194032" y="681612"/>
            <a:ext cx="9715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buClr>
                <a:srgbClr val="FF0000"/>
              </a:buClr>
              <a:buFont typeface="Wingdings" panose="05000000000000000000" charset="0"/>
              <a:buNone/>
            </a:pP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春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：暖和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暖洋洋   春暖花开  春意盎然  万象更新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512" y="1141987"/>
            <a:ext cx="1097326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buClr>
                <a:srgbClr val="FF0000"/>
              </a:buClr>
              <a:buFont typeface="Wingdings" panose="05000000000000000000" charset="0"/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夏：炎热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骄阳似火  暴雨如注  酷暑难耐  烈日当空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032" y="1642818"/>
            <a:ext cx="938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秋：凉爽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金风送爽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秋高气爽  秋风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习习  硕果累累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032" y="2082005"/>
            <a:ext cx="9299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冬：严寒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寒风凛冽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冰天雪地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天寒地冻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鹅毛大雪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0340" y="2818889"/>
            <a:ext cx="1901825" cy="1768475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b="4700"/>
          <a:stretch>
            <a:fillRect/>
          </a:stretch>
        </p:blipFill>
        <p:spPr>
          <a:xfrm>
            <a:off x="2439035" y="2818889"/>
            <a:ext cx="1967865" cy="1718945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5360" y="2818889"/>
            <a:ext cx="1870710" cy="165227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89470" y="2787774"/>
            <a:ext cx="1727835" cy="171513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74727" y="1851670"/>
            <a:ext cx="622554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秋天是丰收的季节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，你知道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哪些秋天的词语呢？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536" y="1876411"/>
            <a:ext cx="1896940" cy="2448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2000" t="5547" r="4174" b="22603"/>
          <a:stretch>
            <a:fillRect/>
          </a:stretch>
        </p:blipFill>
        <p:spPr>
          <a:xfrm>
            <a:off x="7164288" y="3651870"/>
            <a:ext cx="1424305" cy="1091565"/>
          </a:xfrm>
          <a:prstGeom prst="round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59261" y="444476"/>
            <a:ext cx="2138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日积月累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899" y="220255"/>
            <a:ext cx="2685552" cy="837210"/>
            <a:chOff x="-264385" y="-76879"/>
            <a:chExt cx="3580176" cy="111610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59632" y="1131590"/>
            <a:ext cx="6625223" cy="25853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秋高气爽  天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高云淡 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风习习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一叶知秋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金桂飘香  层林尽染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五谷丰登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果实累累  春华秋实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6521" y="1111440"/>
            <a:ext cx="1051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shuǎng</a:t>
            </a:r>
            <a:endParaRPr lang="en-US" altLang="zh-CN" sz="20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72000" y="2633191"/>
            <a:ext cx="697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lěi</a:t>
            </a:r>
            <a:endParaRPr lang="en-US" altLang="zh-CN" sz="24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8304" y="1851670"/>
            <a:ext cx="632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rǎn</a:t>
            </a:r>
            <a:endParaRPr lang="en-US" altLang="zh-CN" sz="2000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2827020" y="1337310"/>
            <a:ext cx="5560060" cy="1717040"/>
          </a:xfrm>
          <a:prstGeom prst="wedgeRoundRectCallout">
            <a:avLst>
              <a:gd name="adj1" fmla="val -64584"/>
              <a:gd name="adj2" fmla="val -1033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</a:t>
            </a:r>
            <a:r>
              <a:rPr lang="en-US" alt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讨论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：读书的时候，如果遇到不理解的词语，你会怎么办？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535" y="1678305"/>
            <a:ext cx="2050415" cy="264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674769" y="3916174"/>
            <a:ext cx="840581" cy="815816"/>
          </a:xfrm>
          <a:prstGeom prst="round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316608" y="2100014"/>
            <a:ext cx="7182553" cy="1191816"/>
          </a:xfrm>
          <a:prstGeom prst="round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第二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类描写秋天的</a:t>
            </a:r>
            <a:r>
              <a:rPr lang="zh-CN" altLang="en-US" sz="3200" b="1" dirty="0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植物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：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一叶知秋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金桂飘香 层林尽染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16608" y="771550"/>
            <a:ext cx="7198742" cy="1159567"/>
          </a:xfrm>
          <a:prstGeom prst="round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一类描写秋天的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秋高气爽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天高云淡 秋风习习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316608" y="3428407"/>
            <a:ext cx="7215832" cy="1159567"/>
          </a:xfrm>
          <a:prstGeom prst="round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第三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类描写秋天的</a:t>
            </a:r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丰收景象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五谷丰登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果实累累 春华秋实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252"/>
          <a:stretch>
            <a:fillRect/>
          </a:stretch>
        </p:blipFill>
        <p:spPr>
          <a:xfrm>
            <a:off x="413638" y="987574"/>
            <a:ext cx="715645" cy="817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553" y="2346191"/>
            <a:ext cx="729615" cy="7296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308" b="86462" l="26097" r="74134">
                        <a14:backgroundMark x1="35566" y1="35692" x2="29099" y2="53231"/>
                        <a14:backgroundMark x1="65820" y1="37231" x2="74134" y2="60923"/>
                        <a14:backgroundMark x1="70670" y1="57231" x2="64896" y2="72000"/>
                        <a14:backgroundMark x1="29792" y1="53231" x2="36028" y2="72000"/>
                        <a14:backgroundMark x1="28176" y1="61538" x2="36952" y2="78154"/>
                        <a14:backgroundMark x1="61663" y1="70769" x2="63279" y2="78154"/>
                        <a14:backgroundMark x1="56351" y1="67692" x2="56351" y2="67692"/>
                        <a14:backgroundMark x1="42263" y1="69231" x2="42263" y2="69231"/>
                        <a14:backgroundMark x1="31871" y1="37846" x2="36028" y2="29538"/>
                        <a14:backgroundMark x1="62125" y1="26769" x2="67436" y2="35077"/>
                      </a14:backgroundRemoval>
                    </a14:imgEffect>
                  </a14:imgLayer>
                </a14:imgProps>
              </a:ext>
            </a:extLst>
          </a:blip>
          <a:srcRect l="25821" t="20960" r="26655" b="14100"/>
          <a:stretch>
            <a:fillRect/>
          </a:stretch>
        </p:blipFill>
        <p:spPr>
          <a:xfrm>
            <a:off x="369823" y="3567023"/>
            <a:ext cx="855345" cy="87693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5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241995" y="1275606"/>
            <a:ext cx="8784976" cy="3312636"/>
          </a:xfrm>
          <a:prstGeom prst="roundRect">
            <a:avLst>
              <a:gd name="adj" fmla="val 370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描写秋天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天气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的词语：金风送爽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描写秋天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植物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的词语：丹桂飘香  红叶似火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描写秋天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丰收景象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的词语：硕果累累  瓜果飘香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描写秋天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动物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的词语：北雁南飞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高马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肥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           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高猿长啸  寒蝉凄切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520" y="485259"/>
            <a:ext cx="597666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描写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秋天的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词语还有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哪些呢？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801495" y="1347614"/>
            <a:ext cx="613918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进入三年级，我们要尝试学习使用钢笔书写。你会使用钢笔吗？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怎样才能写好钢笔字呢？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768786" y="454001"/>
            <a:ext cx="2138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书写提示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899" y="220255"/>
            <a:ext cx="2685552" cy="837210"/>
            <a:chOff x="-264385" y="-76879"/>
            <a:chExt cx="3580176" cy="1116105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674769" y="3818573"/>
            <a:ext cx="840581" cy="815816"/>
          </a:xfrm>
          <a:prstGeom prst="ellipse">
            <a:avLst/>
          </a:prstGeom>
        </p:spPr>
      </p:pic>
      <p:sp>
        <p:nvSpPr>
          <p:cNvPr id="17" name="圆角矩形标注 16"/>
          <p:cNvSpPr/>
          <p:nvPr/>
        </p:nvSpPr>
        <p:spPr>
          <a:xfrm>
            <a:off x="1979712" y="555526"/>
            <a:ext cx="6408712" cy="598805"/>
          </a:xfrm>
          <a:prstGeom prst="wedgeRoundRectCallout">
            <a:avLst>
              <a:gd name="adj1" fmla="val -56440"/>
              <a:gd name="adj2" fmla="val -3455"/>
              <a:gd name="adj3" fmla="val 16667"/>
            </a:avLst>
          </a:prstGeom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你知道使用钢笔的相关知识吗？</a:t>
            </a:r>
            <a:endParaRPr lang="zh-CN" altLang="en-US" sz="3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085" y="1315670"/>
            <a:ext cx="7831782" cy="34163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）钢笔的笔尖通常有细、中、宽三种，选用的钢笔尖不能太细，也不能过宽。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）书写时要注意角度，要用笔尖的正面来书写。落笔不要太重，否则就会出现尖端缝槽分开的现象。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329" b="89213" l="9897" r="91959">
                        <a14:foregroundMark x1="54845" y1="22449" x2="54433" y2="83673"/>
                        <a14:foregroundMark x1="67835" y1="23615" x2="68454" y2="83673"/>
                        <a14:foregroundMark x1="83093" y1="23615" x2="83918" y2="79883"/>
                      </a14:backgroundRemoval>
                    </a14:imgEffect>
                  </a14:imgLayer>
                </a14:imgProps>
              </a:ext>
            </a:extLst>
          </a:blip>
          <a:srcRect b="5253"/>
          <a:stretch>
            <a:fillRect/>
          </a:stretch>
        </p:blipFill>
        <p:spPr>
          <a:xfrm>
            <a:off x="6948264" y="3921244"/>
            <a:ext cx="2128041" cy="1426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95" y="474607"/>
            <a:ext cx="1047771" cy="760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7578249" y="3406458"/>
            <a:ext cx="840581" cy="815816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4003" y="339502"/>
            <a:ext cx="6768752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）保持钢笔清洁，每次吸完墨水要擦拭干净，墨囊要常用水清洗，以免堵塞。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（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）使用钢笔时，按平时写字的执笔姿势将笔尖稍用力下压，保持一至两秒钟即可。书写时，可以在纸下垫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一些稿纸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，以增强笔尖的弹性，减少摩擦。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42625"/>
          <a:stretch>
            <a:fillRect/>
          </a:stretch>
        </p:blipFill>
        <p:spPr>
          <a:xfrm>
            <a:off x="7170181" y="1579106"/>
            <a:ext cx="1656715" cy="185674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1520" y="1925419"/>
            <a:ext cx="8986756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这些字横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画、竖画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较多，怎样写好它们呢？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528" y="843558"/>
            <a:ext cx="864096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狂  排  铺  票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4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4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盖  寒  臂  假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835696" y="2787774"/>
            <a:ext cx="5665713" cy="175432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l" defTabSz="685800">
              <a:buFont typeface="Wingdings" panose="05000000000000000000" charset="0"/>
            </a:pP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横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画要写得平稳，竖画要写得端正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。横平竖直，字就写的平稳端正。</a:t>
            </a:r>
            <a:endParaRPr lang="zh-CN" altLang="en-US" sz="36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145" y="411510"/>
            <a:ext cx="2306623" cy="560705"/>
            <a:chOff x="236194" y="315846"/>
            <a:chExt cx="3075496" cy="747606"/>
          </a:xfrm>
        </p:grpSpPr>
        <p:sp>
          <p:nvSpPr>
            <p:cNvPr id="3" name="文本框 14"/>
            <p:cNvSpPr txBox="1"/>
            <p:nvPr/>
          </p:nvSpPr>
          <p:spPr>
            <a:xfrm>
              <a:off x="723431" y="315846"/>
              <a:ext cx="2588259" cy="74760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课堂小结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003"/>
              <a:ext cx="441960" cy="550333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115616" y="1419622"/>
            <a:ext cx="734377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0" dirty="0">
                <a:latin typeface="黑体" panose="02010609060101010101" pitchFamily="49" charset="-122"/>
                <a:ea typeface="黑体" panose="02010609060101010101" pitchFamily="49" charset="-122"/>
              </a:rPr>
              <a:t>同学们，这节课我们不仅学到了不少理解词语的方法，还能运用方法去理解难懂的词语，而且还积累了很多形容不同季节的词语。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9380" y="244475"/>
            <a:ext cx="2580412" cy="822325"/>
            <a:chOff x="-111985" y="-57194"/>
            <a:chExt cx="3735385" cy="10964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226350" y="178827"/>
              <a:ext cx="1397048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623400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672570" y="41151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06" y="3795186"/>
            <a:ext cx="1449705" cy="1452880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6547566" y="3039449"/>
            <a:ext cx="2125789" cy="8629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 184"/>
          <p:cNvSpPr/>
          <p:nvPr/>
        </p:nvSpPr>
        <p:spPr>
          <a:xfrm>
            <a:off x="4902045" y="3606865"/>
            <a:ext cx="1719270" cy="10441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4" action="ppaction://hlinksldjump"/>
              </a:rPr>
              <a:t>找近义词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 184"/>
          <p:cNvSpPr/>
          <p:nvPr/>
        </p:nvSpPr>
        <p:spPr>
          <a:xfrm>
            <a:off x="251520" y="2140391"/>
            <a:ext cx="2338368" cy="8629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5" action="ppaction://hlinksldjump"/>
              </a:rPr>
              <a:t>联系生活实际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881232" y="1961143"/>
            <a:ext cx="3565516" cy="1420548"/>
          </a:xfrm>
          <a:prstGeom prst="roundRect">
            <a:avLst/>
          </a:prstGeom>
          <a:solidFill>
            <a:srgbClr val="00B0F0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读书的时候，如果遇到不理解的词语，我会这样做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6300470" y="3075940"/>
            <a:ext cx="431800" cy="28765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5112060" y="3381642"/>
            <a:ext cx="360040" cy="324168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2717459" y="3238129"/>
            <a:ext cx="322465" cy="28702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 flipV="1">
            <a:off x="2880932" y="1851670"/>
            <a:ext cx="250908" cy="31999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 184"/>
          <p:cNvSpPr/>
          <p:nvPr/>
        </p:nvSpPr>
        <p:spPr>
          <a:xfrm>
            <a:off x="865291" y="3292991"/>
            <a:ext cx="2125789" cy="8629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查资料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 184"/>
          <p:cNvSpPr/>
          <p:nvPr/>
        </p:nvSpPr>
        <p:spPr>
          <a:xfrm>
            <a:off x="2793258" y="3751386"/>
            <a:ext cx="2108787" cy="8629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6" action="ppaction://hlinksldjump"/>
              </a:rPr>
              <a:t>联系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  <a:hlinkClick r:id="rId6" action="ppaction://hlinksldjump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6" action="ppaction://hlinksldjump"/>
              </a:rPr>
              <a:t>上下文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 184"/>
          <p:cNvSpPr/>
          <p:nvPr/>
        </p:nvSpPr>
        <p:spPr>
          <a:xfrm>
            <a:off x="1640626" y="981516"/>
            <a:ext cx="2125789" cy="86293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7" action="ppaction://hlinksldjump"/>
              </a:rPr>
              <a:t>查字典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3708400" y="3333115"/>
            <a:ext cx="284480" cy="462280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 184"/>
          <p:cNvSpPr/>
          <p:nvPr/>
        </p:nvSpPr>
        <p:spPr>
          <a:xfrm>
            <a:off x="6876256" y="1909336"/>
            <a:ext cx="2038363" cy="9285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8" action="ppaction://hlinksldjump"/>
              </a:rPr>
              <a:t>分解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  <a:hlinkClick r:id="rId8" action="ppaction://hlinksldjump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8" action="ppaction://hlinksldjump"/>
              </a:rPr>
              <a:t>组合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8" action="ppaction://hlinksldjump"/>
              </a:rPr>
              <a:t>法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 184"/>
          <p:cNvSpPr/>
          <p:nvPr/>
        </p:nvSpPr>
        <p:spPr>
          <a:xfrm>
            <a:off x="3779912" y="634614"/>
            <a:ext cx="1861820" cy="110127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9" action="ppaction://hlinksldjump"/>
              </a:rPr>
              <a:t>借助插图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 184"/>
          <p:cNvSpPr/>
          <p:nvPr/>
        </p:nvSpPr>
        <p:spPr>
          <a:xfrm>
            <a:off x="5955218" y="771550"/>
            <a:ext cx="1932535" cy="9492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查看注释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4572000" y="1563370"/>
            <a:ext cx="0" cy="36004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5868010" y="1635125"/>
            <a:ext cx="504190" cy="36004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endCxn id="22" idx="2"/>
          </p:cNvCxnSpPr>
          <p:nvPr/>
        </p:nvCxnSpPr>
        <p:spPr>
          <a:xfrm flipV="1">
            <a:off x="6350043" y="2373630"/>
            <a:ext cx="526213" cy="180342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endCxn id="6" idx="6"/>
          </p:cNvCxnSpPr>
          <p:nvPr/>
        </p:nvCxnSpPr>
        <p:spPr>
          <a:xfrm flipH="1" flipV="1">
            <a:off x="2589888" y="2571859"/>
            <a:ext cx="288803" cy="266065"/>
          </a:xfrm>
          <a:prstGeom prst="straightConnector1">
            <a:avLst/>
          </a:prstGeom>
          <a:ln w="38100">
            <a:solidFill>
              <a:srgbClr val="00B0F0">
                <a:alpha val="32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bldLvl="0" animBg="1"/>
      <p:bldP spid="5" grpId="0" animBg="1"/>
      <p:bldP spid="6" grpId="0" bldLvl="0" animBg="1"/>
      <p:bldP spid="9" grpId="0" bldLvl="0" animBg="1"/>
      <p:bldP spid="16" grpId="0" bldLvl="0" animBg="1"/>
      <p:bldP spid="18" grpId="0" bldLvl="0" animBg="1"/>
      <p:bldP spid="22" grpId="0" bldLvl="0" animBg="1"/>
      <p:bldP spid="24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5580063" y="660400"/>
            <a:ext cx="3024188" cy="906463"/>
          </a:xfrm>
          <a:prstGeom prst="wedgeEllipseCallout">
            <a:avLst>
              <a:gd name="adj1" fmla="val 26432"/>
              <a:gd name="adj2" fmla="val 7860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查字典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791210"/>
            <a:ext cx="4596765" cy="64516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稠密</a:t>
            </a:r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的树叶</a:t>
            </a:r>
            <a:r>
              <a:rPr lang="zh-CN" altLang="en-US" sz="3600" b="1" noProof="1" smtClean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绿得发亮</a:t>
            </a:r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endParaRPr lang="zh-CN" altLang="en-US" sz="3600" b="1" noProof="1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9188" y="2355726"/>
            <a:ext cx="4087813" cy="9237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稠密：多而密</a:t>
            </a:r>
            <a:r>
              <a:rPr lang="zh-CN" altLang="en-US" sz="3300" b="1" strike="noStrike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300" b="1" strike="noStrike" noProof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 descr="C:\Users\Administrator\Desktop\女.pn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415" y="2049780"/>
            <a:ext cx="1687830" cy="252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hlinkClick r:id="rId1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981075" y="1837690"/>
            <a:ext cx="4149090" cy="815975"/>
          </a:xfrm>
          <a:prstGeom prst="wedgeEllipseCallout">
            <a:avLst>
              <a:gd name="adj1" fmla="val -40465"/>
              <a:gd name="adj2" fmla="val 12214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近义词法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1075" y="850900"/>
            <a:ext cx="6305550" cy="64516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春天的郊外，景色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异常</a:t>
            </a: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美丽。</a:t>
            </a:r>
            <a:endParaRPr lang="zh-CN" altLang="en-US" sz="3600" b="1" noProof="1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30165" y="2515870"/>
            <a:ext cx="3642360" cy="16700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异常的近义词有非常、特别。</a:t>
            </a:r>
            <a:endParaRPr lang="zh-CN" altLang="en-US" sz="3300" b="1" strike="noStrike" noProof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12" y="3155191"/>
            <a:ext cx="914400" cy="1190625"/>
          </a:xfrm>
          <a:prstGeom prst="rect">
            <a:avLst/>
          </a:prstGeom>
        </p:spPr>
      </p:pic>
      <p:sp>
        <p:nvSpPr>
          <p:cNvPr id="8" name="TextBox 7">
            <a:hlinkClick r:id="rId1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981074" y="1837690"/>
            <a:ext cx="4238997" cy="815975"/>
          </a:xfrm>
          <a:prstGeom prst="wedgeEllipseCallout">
            <a:avLst>
              <a:gd name="adj1" fmla="val -40465"/>
              <a:gd name="adj2" fmla="val 12214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联系生活实际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4730" y="422275"/>
            <a:ext cx="6305550" cy="119888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骄阳似火的夏日里，公园里的花儿都被晒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蔫了</a:t>
            </a:r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lang="zh-CN" altLang="en-US" sz="3600" b="1" noProof="1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30165" y="2515870"/>
            <a:ext cx="3642360" cy="16700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蔫了：枯萎，下垂的样子</a:t>
            </a:r>
            <a:r>
              <a:rPr lang="zh-CN" altLang="en-US" sz="3300" b="1" strike="noStrike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300" b="1" strike="noStrike" noProof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5" y="2807335"/>
            <a:ext cx="1373505" cy="1971675"/>
          </a:xfrm>
          <a:prstGeom prst="rect">
            <a:avLst/>
          </a:prstGeom>
        </p:spPr>
      </p:pic>
      <p:sp>
        <p:nvSpPr>
          <p:cNvPr id="8" name="TextBox 7">
            <a:hlinkClick r:id="rId1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1454785" y="1581150"/>
            <a:ext cx="3603625" cy="815975"/>
          </a:xfrm>
          <a:prstGeom prst="wedgeEllipseCallout">
            <a:avLst>
              <a:gd name="adj1" fmla="val -43850"/>
              <a:gd name="adj2" fmla="val 90389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联系上下文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385" y="812165"/>
            <a:ext cx="7646670" cy="64516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它们排列得并不规则，甚至有些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凌乱</a:t>
            </a:r>
            <a:r>
              <a:rPr lang="zh-CN" altLang="en-US" sz="3600" b="1" noProof="1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lang="zh-CN" altLang="en-US" sz="3600" b="1" noProof="1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6760" y="2397125"/>
            <a:ext cx="5454650" cy="21050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405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zh-CN" altLang="en-US" sz="360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：通过上文</a:t>
            </a:r>
            <a:r>
              <a:rPr lang="zh-CN" altLang="en-US" sz="3300" b="1" strike="noStrike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“排列得不规则</a:t>
            </a:r>
            <a:r>
              <a:rPr lang="en-US" altLang="zh-CN" sz="3300" b="1" strike="noStrike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300" b="1" strike="noStrike" noProof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300" b="1" strike="noStrike" noProof="1">
                <a:solidFill>
                  <a:schemeClr val="accent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可以得知凌乱的意思是不整齐，没有秩序。</a:t>
            </a:r>
            <a:endParaRPr lang="zh-CN" altLang="en-US" sz="3300" b="1" strike="noStrike" noProof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2038350"/>
            <a:ext cx="1891665" cy="2656840"/>
          </a:xfrm>
          <a:prstGeom prst="rect">
            <a:avLst/>
          </a:prstGeom>
        </p:spPr>
      </p:pic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1126490" y="2164080"/>
            <a:ext cx="4149090" cy="815975"/>
          </a:xfrm>
          <a:prstGeom prst="wedgeEllipseCallout">
            <a:avLst>
              <a:gd name="adj1" fmla="val -40465"/>
              <a:gd name="adj2" fmla="val 12214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strike="noStrike" noProof="1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</a:rPr>
              <a:t>借助插图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635" y="638810"/>
            <a:ext cx="4898390" cy="119888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小马，你把这半口袋麦子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驮</a:t>
            </a: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到磨坊去吧</a:t>
            </a:r>
            <a:endParaRPr lang="zh-CN" altLang="en-US" sz="3600" b="1" dirty="0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7654" name="Picture 7"/>
          <p:cNvPicPr>
            <a:picLocks noChangeAspect="1"/>
          </p:cNvPicPr>
          <p:nvPr/>
        </p:nvPicPr>
        <p:blipFill>
          <a:blip r:embed="rId1"/>
          <a:srcRect l="14278" t="30864" r="21417"/>
          <a:stretch>
            <a:fillRect/>
          </a:stretch>
        </p:blipFill>
        <p:spPr>
          <a:xfrm>
            <a:off x="5798185" y="1092835"/>
            <a:ext cx="3060065" cy="1649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3181931"/>
            <a:ext cx="990600" cy="1123950"/>
          </a:xfrm>
          <a:prstGeom prst="rect">
            <a:avLst/>
          </a:prstGeom>
        </p:spPr>
      </p:pic>
      <p:sp>
        <p:nvSpPr>
          <p:cNvPr id="9" name="Oval 9"/>
          <p:cNvSpPr/>
          <p:nvPr/>
        </p:nvSpPr>
        <p:spPr>
          <a:xfrm>
            <a:off x="7251700" y="1257935"/>
            <a:ext cx="1174750" cy="90614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442460" y="2980055"/>
            <a:ext cx="3642360" cy="16700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dirty="0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驮：背，指小马背上背东西。</a:t>
            </a:r>
            <a:endParaRPr lang="zh-CN" altLang="en-US" sz="3300" b="1" strike="noStrike" noProof="1">
              <a:solidFill>
                <a:schemeClr val="accent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>
            <a:hlinkClick r:id="rId2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形标注 2"/>
          <p:cNvSpPr/>
          <p:nvPr/>
        </p:nvSpPr>
        <p:spPr>
          <a:xfrm>
            <a:off x="770890" y="1748790"/>
            <a:ext cx="3551555" cy="815975"/>
          </a:xfrm>
          <a:prstGeom prst="wedgeEllipseCallout">
            <a:avLst>
              <a:gd name="adj1" fmla="val -40465"/>
              <a:gd name="adj2" fmla="val 122140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b="1" dirty="0">
                <a:solidFill>
                  <a:srgbClr val="00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分解组合法</a:t>
            </a:r>
            <a:endParaRPr lang="zh-CN" altLang="en-US" sz="3600" b="1" strike="noStrike" noProof="1">
              <a:solidFill>
                <a:srgbClr val="00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1720" y="718125"/>
            <a:ext cx="4815061" cy="64516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今天的天气真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凉爽</a:t>
            </a:r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啊。</a:t>
            </a:r>
            <a:endParaRPr lang="zh-CN" altLang="en-US" sz="3600" b="1" noProof="1">
              <a:solidFill>
                <a:srgbClr val="33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322445" y="1707654"/>
            <a:ext cx="4618355" cy="27374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strike="noStrike" noProof="1">
                <a:solidFill>
                  <a:srgbClr val="945A39"/>
                </a:solidFill>
                <a:latin typeface="楷体" panose="02010609060101010101" charset="-122"/>
                <a:ea typeface="楷体" panose="02010609060101010101" charset="-122"/>
              </a:rPr>
              <a:t>“凉”有清凉的意思，“爽”是爽快的意思，“凉爽”就可解释为清凉爽快。</a:t>
            </a:r>
            <a:endParaRPr lang="zh-CN" altLang="en-US" sz="3600" b="1" strike="noStrike" noProof="1">
              <a:solidFill>
                <a:srgbClr val="945A3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12" y="3155191"/>
            <a:ext cx="914400" cy="1190625"/>
          </a:xfrm>
          <a:prstGeom prst="rect">
            <a:avLst/>
          </a:prstGeom>
        </p:spPr>
      </p:pic>
      <p:sp>
        <p:nvSpPr>
          <p:cNvPr id="7" name="TextBox 6">
            <a:hlinkClick r:id="rId1" action="ppaction://hlinksldjump"/>
          </p:cNvPr>
          <p:cNvSpPr txBox="1"/>
          <p:nvPr/>
        </p:nvSpPr>
        <p:spPr>
          <a:xfrm>
            <a:off x="7524328" y="4577348"/>
            <a:ext cx="885215" cy="442674"/>
          </a:xfrm>
          <a:prstGeom prst="roundRect">
            <a:avLst/>
          </a:prstGeom>
          <a:solidFill>
            <a:srgbClr val="EE606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PP_MARK_KEY" val="1b05ca4a-6bfd-437b-8b7e-c4eb5f21adee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buFont typeface="Wingdings" panose="05000000000000000000" charset="0"/>
          <a:buChar char="u"/>
          <a:defRPr lang="en-US" altLang="zh-CN" sz="2000">
            <a:latin typeface="楷体" panose="02010609060101010101" charset="-122"/>
            <a:ea typeface="楷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342900" indent="-342900">
          <a:buFont typeface="Wingdings" panose="05000000000000000000" charset="0"/>
          <a:buChar char="u"/>
          <a:defRPr lang="en-US" altLang="zh-CN" sz="2000">
            <a:latin typeface="楷体" panose="02010609060101010101" charset="-122"/>
            <a:ea typeface="楷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1555</Words>
  <Application>WPS 演示</Application>
  <PresentationFormat>全屏显示(16:9)</PresentationFormat>
  <Paragraphs>168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Wingdings</vt:lpstr>
      <vt:lpstr>楷体</vt:lpstr>
      <vt:lpstr>黑体</vt:lpstr>
      <vt:lpstr>微软雅黑</vt:lpstr>
      <vt:lpstr>Calibri</vt:lpstr>
      <vt:lpstr>Arial Unicode MS</vt:lpstr>
      <vt:lpstr>汉语拼音</vt:lpstr>
      <vt:lpstr>幼圆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659</cp:revision>
  <dcterms:created xsi:type="dcterms:W3CDTF">2017-03-17T02:28:00Z</dcterms:created>
  <dcterms:modified xsi:type="dcterms:W3CDTF">2022-11-29T08:24:38Z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97F74624A1A548E5A2525126760FD2C5</vt:lpwstr>
  </property>
</Properties>
</file>