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1605" r:id="rId3"/>
    <p:sldId id="1599" r:id="rId5"/>
    <p:sldId id="1600" r:id="rId6"/>
    <p:sldId id="1561" r:id="rId7"/>
    <p:sldId id="1439" r:id="rId8"/>
    <p:sldId id="1441" r:id="rId9"/>
    <p:sldId id="1444" r:id="rId10"/>
    <p:sldId id="1447" r:id="rId11"/>
    <p:sldId id="1449" r:id="rId12"/>
    <p:sldId id="1498" r:id="rId13"/>
    <p:sldId id="1450" r:id="rId14"/>
    <p:sldId id="1603" r:id="rId15"/>
    <p:sldId id="1555" r:id="rId16"/>
    <p:sldId id="1560" r:id="rId17"/>
    <p:sldId id="1607" r:id="rId18"/>
    <p:sldId id="937" r:id="rId19"/>
    <p:sldId id="938" r:id="rId20"/>
    <p:sldId id="1264" r:id="rId21"/>
    <p:sldId id="1455" r:id="rId22"/>
    <p:sldId id="1024" r:id="rId23"/>
    <p:sldId id="1324" r:id="rId24"/>
    <p:sldId id="1596" r:id="rId25"/>
  </p:sldIdLst>
  <p:sldSz cx="9144000" cy="5143500" type="screen16x9"/>
  <p:notesSz cx="6858000" cy="9144000"/>
  <p:embeddedFontLst>
    <p:embeddedFont>
      <p:font typeface="黑体" panose="02010609060101010101" charset="-122"/>
      <p:regular r:id="rId31"/>
    </p:embeddedFont>
    <p:embeddedFont>
      <p:font typeface="楷体" panose="02010609060101010101" pitchFamily="49" charset="-122"/>
      <p:regular r:id="rId32"/>
    </p:embeddedFont>
    <p:embeddedFont>
      <p:font typeface="汉语拼音" panose="000B0604020202020204" charset="0"/>
      <p:regular r:id="rId33"/>
    </p:embeddedFont>
    <p:embeddedFont>
      <p:font typeface="微软雅黑" panose="020B0503020204020204" charset="-122"/>
      <p:regular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  <p:embeddedFont>
      <p:font typeface="华文楷体" panose="02010600040101010101" pitchFamily="2" charset="-122"/>
      <p:regular r:id="rId39"/>
    </p:embeddedFont>
    <p:embeddedFont>
      <p:font typeface="新宋体" panose="02010609030101010101" charset="-122"/>
      <p:regular r:id="rId40"/>
    </p:embeddedFont>
  </p:embeddedFontLst>
  <p:custDataLst>
    <p:tags r:id="rId4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0000FF"/>
    <a:srgbClr val="0066FF"/>
    <a:srgbClr val="85BADE"/>
    <a:srgbClr val="00B050"/>
    <a:srgbClr val="DFFF75"/>
    <a:srgbClr val="A38302"/>
    <a:srgbClr val="FEFCDE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666" y="-246"/>
      </p:cViewPr>
      <p:guideLst>
        <p:guide orient="horz" pos="3167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005"/>
        <p:guide pos="224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font" Target="fonts/font10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53" b="2509"/>
          <a:stretch>
            <a:fillRect/>
          </a:stretch>
        </p:blipFill>
        <p:spPr bwMode="auto">
          <a:xfrm>
            <a:off x="3491880" y="547571"/>
            <a:ext cx="5624034" cy="458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044" y="32420"/>
            <a:ext cx="1264877" cy="49717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microsoft.com/office/2007/relationships/media" Target="../media/audio2.wav"/><Relationship Id="rId3" Type="http://schemas.openxmlformats.org/officeDocument/2006/relationships/audio" Target="../media/audio2.wav"/><Relationship Id="rId2" Type="http://schemas.openxmlformats.org/officeDocument/2006/relationships/image" Target="../media/image11.jpe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35838;&#25991;&#26391;&#35835;%20%20&#19977;&#19978;-7-&#21548;&#21548;&#65292;&#31179;&#30340;&#22768;&#38899;.mp4" TargetMode="Externa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16.wdp"/><Relationship Id="rId7" Type="http://schemas.openxmlformats.org/officeDocument/2006/relationships/image" Target="../media/image15.png"/><Relationship Id="rId6" Type="http://schemas.openxmlformats.org/officeDocument/2006/relationships/image" Target="../media/image14.jpeg"/><Relationship Id="rId5" Type="http://schemas.microsoft.com/office/2007/relationships/hdphoto" Target="../media/image13.wdp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899592" y="2070205"/>
            <a:ext cx="7272808" cy="1015663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听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听，秋的声音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044505"/>
            <a:ext cx="1003581" cy="996035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1193109" y="2070206"/>
            <a:ext cx="5341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kumimoji="1" lang="zh-CN" altLang="en-US" sz="6000" b="1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1586380" y="1923678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13489"/>
            <a:ext cx="1204016" cy="47325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948" y="155857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语文 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三年</a:t>
            </a:r>
            <a:r>
              <a:rPr lang="zh-CN" altLang="en-US" sz="2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级 上册</a:t>
            </a:r>
            <a:endParaRPr lang="zh-CN" altLang="en-US" sz="2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1563638"/>
            <a:ext cx="4993059" cy="2585323"/>
          </a:xfrm>
          <a:prstGeom prst="rect">
            <a:avLst/>
          </a:prstGeom>
          <a:noFill/>
          <a:ln w="12700" cmpd="sng">
            <a:noFill/>
            <a:prstDash val="lgDashDot"/>
          </a:ln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蟋</a:t>
            </a:r>
            <a:r>
              <a:rPr 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蟀</a:t>
            </a:r>
            <a:r>
              <a:rPr 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sz="3600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振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动翅膀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“㘗㘗”，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是和阳台告别的歌</a:t>
            </a:r>
            <a:r>
              <a:rPr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韵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555526"/>
            <a:ext cx="4824536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sz="3600" dirty="0">
                <a:sym typeface="+mn-ea"/>
              </a:rPr>
              <a:t>蟋蟀向阳台告别的画面</a:t>
            </a:r>
            <a:endParaRPr lang="zh-CN" altLang="en-US" sz="3600" dirty="0"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916330" y="1655676"/>
            <a:ext cx="2114146" cy="762203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标注 15"/>
          <p:cNvSpPr/>
          <p:nvPr/>
        </p:nvSpPr>
        <p:spPr>
          <a:xfrm>
            <a:off x="5148064" y="1272245"/>
            <a:ext cx="3621122" cy="2307617"/>
          </a:xfrm>
          <a:prstGeom prst="wedgeRoundRectCallout">
            <a:avLst>
              <a:gd name="adj1" fmla="val 24884"/>
              <a:gd name="adj2" fmla="val 6781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我想到秋风吹拂，蟋蟀一边叫着一边向草丛中爬去的情景。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502796" y="3397042"/>
            <a:ext cx="1061092" cy="595821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4" descr="https://timgsa.baidu.com/timg?image&amp;quality=80&amp;size=b9999_10000&amp;sec=1581938966083&amp;di=84b3a1469a2bad54d97180413587aac6&amp;imgtype=0&amp;src=http%3A%2F%2Fpic.51yuansu.com%2Fpic3%2Fcover%2F02%2F82%2F16%2F5a5493eda16d9_61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print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25126" y="3914358"/>
            <a:ext cx="1251330" cy="1249680"/>
          </a:xfrm>
          <a:prstGeom prst="rect">
            <a:avLst/>
          </a:prstGeom>
          <a:noFill/>
          <a:effectLst>
            <a:softEdge rad="25400"/>
          </a:effectLst>
        </p:spPr>
      </p:pic>
      <p:sp>
        <p:nvSpPr>
          <p:cNvPr id="4" name="文本框 3"/>
          <p:cNvSpPr txBox="1"/>
          <p:nvPr/>
        </p:nvSpPr>
        <p:spPr>
          <a:xfrm>
            <a:off x="430040" y="1357328"/>
            <a:ext cx="1803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err="1">
                <a:solidFill>
                  <a:srgbClr val="C00000"/>
                </a:solidFill>
                <a:latin typeface="汉语拼音" panose="000B0604020202020204" charset="0"/>
                <a:cs typeface="汉语拼音" panose="000B0604020202020204" charset="0"/>
              </a:rPr>
              <a:t>xī</a:t>
            </a:r>
            <a:r>
              <a:rPr lang="en-US" altLang="zh-CN" sz="3200" dirty="0">
                <a:solidFill>
                  <a:srgbClr val="C00000"/>
                </a:solidFill>
                <a:latin typeface="汉语拼音" panose="000B0604020202020204" charset="0"/>
                <a:cs typeface="汉语拼音" panose="000B0604020202020204" charset="0"/>
              </a:rPr>
              <a:t> </a:t>
            </a:r>
            <a:r>
              <a:rPr lang="en-US" altLang="zh-CN" sz="3200" dirty="0" err="1">
                <a:solidFill>
                  <a:srgbClr val="C00000"/>
                </a:solidFill>
                <a:latin typeface="汉语拼音" panose="000B0604020202020204" charset="0"/>
                <a:cs typeface="汉语拼音" panose="000B0604020202020204" charset="0"/>
              </a:rPr>
              <a:t>shuài</a:t>
            </a:r>
            <a:endParaRPr lang="en-US" altLang="zh-CN" sz="3200" dirty="0">
              <a:solidFill>
                <a:srgbClr val="C00000"/>
              </a:solidFill>
              <a:latin typeface="汉语拼音" panose="000B0604020202020204" charset="0"/>
              <a:cs typeface="汉语拼音" panose="000B06040202020202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64676" y="2417879"/>
            <a:ext cx="1198424" cy="743023"/>
          </a:xfrm>
          <a:prstGeom prst="rect">
            <a:avLst/>
          </a:prstGeom>
        </p:spPr>
      </p:pic>
      <p:pic>
        <p:nvPicPr>
          <p:cNvPr id="5" name="声音：蛐蛐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08104" y="55552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9" grpId="0" bldLvl="0" animBg="1"/>
      <p:bldP spid="16" grpId="0" bldLvl="0" animBg="1"/>
      <p:bldP spid="6" grpId="0" bldLvl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627534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展开想象：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蟋蟀告别阳台时会说什么？</a:t>
            </a:r>
            <a:endParaRPr lang="zh-CN" altLang="en-US" sz="36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91880" y="1275606"/>
            <a:ext cx="47155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蟋蟀振动翅膀，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“㘗㘗”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和阳台告别的歌韵。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9926" y="3867894"/>
            <a:ext cx="8416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蟋蟀会说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20608" y="3869635"/>
            <a:ext cx="574388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我要回到温暖的家里去了。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84409"/>
            <a:ext cx="2212104" cy="1371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411510"/>
            <a:ext cx="6552728" cy="424731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softEdge rad="88900"/>
          </a:effectLst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听听，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走进秋，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走进这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辽阔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透明的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音乐厅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你好好地去听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秋的声音。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05502" y="2797299"/>
            <a:ext cx="3834067" cy="0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283968" y="2977664"/>
            <a:ext cx="4392488" cy="175432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大自然</a:t>
            </a:r>
            <a:r>
              <a:rPr lang="zh-CN" altLang="en-US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是辽阔的音乐厅，你还能听到哪些秋的声音？</a:t>
            </a:r>
            <a:endParaRPr lang="zh-CN" altLang="en-US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678091" y="3911327"/>
            <a:ext cx="1108520" cy="553911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endParaRPr lang="zh-CN" altLang="en-US" sz="3600"/>
          </a:p>
        </p:txBody>
      </p:sp>
      <p:sp>
        <p:nvSpPr>
          <p:cNvPr id="5" name="椭圆 4"/>
          <p:cNvSpPr/>
          <p:nvPr/>
        </p:nvSpPr>
        <p:spPr>
          <a:xfrm>
            <a:off x="3303218" y="3062748"/>
            <a:ext cx="1108520" cy="553911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endParaRPr lang="zh-CN" altLang="en-US" sz="3600"/>
          </a:p>
        </p:txBody>
      </p:sp>
      <p:sp>
        <p:nvSpPr>
          <p:cNvPr id="4" name="椭圆 3"/>
          <p:cNvSpPr/>
          <p:nvPr/>
        </p:nvSpPr>
        <p:spPr>
          <a:xfrm>
            <a:off x="3312743" y="2259839"/>
            <a:ext cx="1108520" cy="553911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endParaRPr lang="zh-CN" altLang="en-US" sz="3600"/>
          </a:p>
        </p:txBody>
      </p:sp>
      <p:sp>
        <p:nvSpPr>
          <p:cNvPr id="3" name="椭圆 2"/>
          <p:cNvSpPr/>
          <p:nvPr/>
        </p:nvSpPr>
        <p:spPr>
          <a:xfrm>
            <a:off x="3305044" y="1451435"/>
            <a:ext cx="1108520" cy="553911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1475656" y="411510"/>
            <a:ext cx="4815840" cy="411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秋的声音，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在每一片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叶子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在每一朵小花上，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在每一滴汗水里，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在每一颗饱满的谷粒里。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9632" y="382517"/>
            <a:ext cx="4248472" cy="431137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听听，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秋的声音，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从远方匆匆地来，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向远方匆匆地去。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听听，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我们去听秋的声音。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436096" y="2283718"/>
            <a:ext cx="2160240" cy="623248"/>
          </a:xfrm>
          <a:prstGeom prst="rect">
            <a:avLst/>
          </a:prstGeom>
          <a:solidFill>
            <a:schemeClr val="accent1"/>
          </a:soli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来去匆匆</a:t>
            </a:r>
            <a:endParaRPr lang="zh-CN" altLang="en-US" sz="3600" dirty="0" smtClean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633652" y="1883259"/>
            <a:ext cx="2091326" cy="63177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0" name="椭圆 9"/>
          <p:cNvSpPr/>
          <p:nvPr/>
        </p:nvSpPr>
        <p:spPr>
          <a:xfrm>
            <a:off x="2612717" y="2607097"/>
            <a:ext cx="2091326" cy="63177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4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结构梳理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3648" y="987574"/>
            <a:ext cx="677108" cy="38164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听听，秋的声音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123728" y="1264518"/>
            <a:ext cx="310129" cy="3277326"/>
          </a:xfrm>
          <a:prstGeom prst="leftBrace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文本框 10"/>
          <p:cNvSpPr txBox="1"/>
          <p:nvPr/>
        </p:nvSpPr>
        <p:spPr>
          <a:xfrm>
            <a:off x="2466420" y="1059582"/>
            <a:ext cx="2236510" cy="584775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听到的声音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2466420" y="2923079"/>
            <a:ext cx="2646878" cy="584775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sz="3200" b="1" dirty="0" smtClean="0"/>
              <a:t>感受到的声音</a:t>
            </a:r>
            <a:endParaRPr lang="zh-CN" altLang="en-US" sz="3200" b="1" dirty="0"/>
          </a:p>
        </p:txBody>
      </p:sp>
      <p:sp>
        <p:nvSpPr>
          <p:cNvPr id="9" name="文本框 12"/>
          <p:cNvSpPr txBox="1"/>
          <p:nvPr/>
        </p:nvSpPr>
        <p:spPr>
          <a:xfrm>
            <a:off x="2466420" y="4219223"/>
            <a:ext cx="3877985" cy="584775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sz="3200" b="1" dirty="0" smtClean="0"/>
              <a:t>匆匆地来，匆匆地去</a:t>
            </a:r>
            <a:endParaRPr lang="zh-CN" altLang="en-US" sz="3200" b="1" dirty="0"/>
          </a:p>
        </p:txBody>
      </p:sp>
      <p:sp>
        <p:nvSpPr>
          <p:cNvPr id="10" name="左大括号 9"/>
          <p:cNvSpPr/>
          <p:nvPr/>
        </p:nvSpPr>
        <p:spPr>
          <a:xfrm>
            <a:off x="4729051" y="515609"/>
            <a:ext cx="256305" cy="1681786"/>
          </a:xfrm>
          <a:prstGeom prst="leftBrace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917086" y="314688"/>
            <a:ext cx="3289222" cy="2062103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大树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唰唰   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蟋蟀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㘗㘗  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大雁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叮咛  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秋风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歌吟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5148064" y="2390463"/>
            <a:ext cx="256305" cy="1681786"/>
          </a:xfrm>
          <a:prstGeom prst="leftBrace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6" name="文本框 10"/>
          <p:cNvSpPr txBox="1"/>
          <p:nvPr/>
        </p:nvSpPr>
        <p:spPr>
          <a:xfrm>
            <a:off x="5364088" y="2193058"/>
            <a:ext cx="1620957" cy="2062103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叶子里  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小花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里 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汗水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里  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谷粒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里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5" grpId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9919" y="1080436"/>
            <a:ext cx="8268276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诗歌描写了秋天大自然里一些特有的声音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的叮咛和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，说明秋的声音藏在大自然的许多事物中，需要我们细细聆听。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64956" y="1732478"/>
            <a:ext cx="3011547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大树的唰唰声       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22094" y="1745754"/>
            <a:ext cx="345841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㘗㘗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48511" y="2407474"/>
            <a:ext cx="243548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秋风的歌吟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主题概括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3528" y="1468978"/>
            <a:ext cx="5328592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落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在稻田里——                                         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田野黄了，稻穗弯了腰；                            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落在棉田里——                          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田野白了，棉果咧开了嘴；                         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落在菜田里——                          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田野绿了，菜儿穿上绿衣。  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227232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拓展延伸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27232"/>
            <a:ext cx="450000" cy="55975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21108" y="1468978"/>
            <a:ext cx="515590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秋雨，哗啦啦， 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滋润了大地，                             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擦净了蓝天， 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洗净了白云，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浇开了人们的笑脸。  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83964" y="845299"/>
            <a:ext cx="1576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  天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15212" y="915566"/>
            <a:ext cx="5324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一、读一读，选一选。</a:t>
            </a:r>
            <a:endParaRPr lang="zh-CN" altLang="en-US" sz="36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Text Box 5"/>
          <p:cNvSpPr txBox="1"/>
          <p:nvPr/>
        </p:nvSpPr>
        <p:spPr>
          <a:xfrm>
            <a:off x="1416293" y="1567122"/>
            <a:ext cx="9636427" cy="31700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掠（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lüè  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 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luè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歌吟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yín  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  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yíng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震动（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zhèn   zhèng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匆匆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cōng  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  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chōng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叮咛（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níng  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  </a:t>
            </a:r>
            <a:r>
              <a:rPr lang="zh-CN" altLang="en-US" sz="36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líng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73" name="Text Box 6"/>
          <p:cNvSpPr txBox="1"/>
          <p:nvPr/>
        </p:nvSpPr>
        <p:spPr>
          <a:xfrm>
            <a:off x="1631401" y="1934114"/>
            <a:ext cx="209715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charset="0"/>
              </a:rPr>
              <a:t>●</a:t>
            </a:r>
            <a:endParaRPr lang="en-US" altLang="zh-CN" sz="2000" dirty="0">
              <a:latin typeface="Times New Roman" panose="02020603050405020304" charset="0"/>
            </a:endParaRPr>
          </a:p>
        </p:txBody>
      </p:sp>
      <p:sp>
        <p:nvSpPr>
          <p:cNvPr id="23574" name="Text Box 7"/>
          <p:cNvSpPr txBox="1"/>
          <p:nvPr/>
        </p:nvSpPr>
        <p:spPr>
          <a:xfrm>
            <a:off x="1642719" y="3215822"/>
            <a:ext cx="209715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charset="0"/>
              </a:rPr>
              <a:t>●</a:t>
            </a:r>
            <a:endParaRPr lang="en-US" altLang="zh-CN" sz="2000" dirty="0">
              <a:latin typeface="Times New Roman" panose="02020603050405020304" charset="0"/>
            </a:endParaRPr>
          </a:p>
        </p:txBody>
      </p:sp>
      <p:sp>
        <p:nvSpPr>
          <p:cNvPr id="23575" name="Text Box 8"/>
          <p:cNvSpPr txBox="1"/>
          <p:nvPr/>
        </p:nvSpPr>
        <p:spPr>
          <a:xfrm>
            <a:off x="2077963" y="2571750"/>
            <a:ext cx="209715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charset="0"/>
              </a:rPr>
              <a:t>●</a:t>
            </a:r>
            <a:endParaRPr lang="en-US" altLang="zh-CN" sz="2000" dirty="0">
              <a:latin typeface="Times New Roman" panose="02020603050405020304" charset="0"/>
            </a:endParaRPr>
          </a:p>
        </p:txBody>
      </p:sp>
      <p:sp>
        <p:nvSpPr>
          <p:cNvPr id="23577" name="Text Box 10"/>
          <p:cNvSpPr txBox="1"/>
          <p:nvPr/>
        </p:nvSpPr>
        <p:spPr>
          <a:xfrm>
            <a:off x="1576130" y="3828597"/>
            <a:ext cx="34289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charset="0"/>
              </a:rPr>
              <a:t>●</a:t>
            </a:r>
            <a:endParaRPr lang="en-US" altLang="zh-CN" sz="2000" dirty="0">
              <a:latin typeface="Times New Roman" panose="02020603050405020304" charset="0"/>
            </a:endParaRPr>
          </a:p>
        </p:txBody>
      </p:sp>
      <p:sp>
        <p:nvSpPr>
          <p:cNvPr id="20492" name="Rectangle 12"/>
          <p:cNvSpPr/>
          <p:nvPr/>
        </p:nvSpPr>
        <p:spPr>
          <a:xfrm>
            <a:off x="2488595" y="1851670"/>
            <a:ext cx="4495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3" name="Rectangle 13"/>
          <p:cNvSpPr/>
          <p:nvPr/>
        </p:nvSpPr>
        <p:spPr>
          <a:xfrm>
            <a:off x="3082876" y="3651870"/>
            <a:ext cx="35877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4" name="Rectangle 14"/>
          <p:cNvSpPr/>
          <p:nvPr/>
        </p:nvSpPr>
        <p:spPr>
          <a:xfrm>
            <a:off x="2960638" y="2427734"/>
            <a:ext cx="6032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5" name="Rectangle 15"/>
          <p:cNvSpPr/>
          <p:nvPr/>
        </p:nvSpPr>
        <p:spPr>
          <a:xfrm>
            <a:off x="2998421" y="4277820"/>
            <a:ext cx="52768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Text Box 9"/>
          <p:cNvSpPr txBox="1"/>
          <p:nvPr/>
        </p:nvSpPr>
        <p:spPr>
          <a:xfrm>
            <a:off x="2100648" y="4439576"/>
            <a:ext cx="18161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charset="0"/>
              </a:rPr>
              <a:t>●</a:t>
            </a:r>
            <a:endParaRPr lang="en-US" altLang="zh-CN" sz="2000" dirty="0">
              <a:latin typeface="Times New Roman" panose="02020603050405020304" charset="0"/>
            </a:endParaRPr>
          </a:p>
        </p:txBody>
      </p:sp>
      <p:sp>
        <p:nvSpPr>
          <p:cNvPr id="30" name="Rectangle 13"/>
          <p:cNvSpPr/>
          <p:nvPr/>
        </p:nvSpPr>
        <p:spPr>
          <a:xfrm>
            <a:off x="3082876" y="3003798"/>
            <a:ext cx="35877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课堂演练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2" grpId="0"/>
      <p:bldP spid="20493" grpId="0"/>
      <p:bldP spid="20494" grpId="0"/>
      <p:bldP spid="20495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23528" y="690681"/>
            <a:ext cx="4467225" cy="33932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我会连一连。</a:t>
            </a:r>
            <a:endParaRPr sz="36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sz="3600" dirty="0" err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一排排</a:t>
            </a:r>
            <a:r>
              <a:rPr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en-US" sz="36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600" dirty="0" err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落叶</a:t>
            </a:r>
            <a:r>
              <a:rPr sz="36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sz="36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sz="3600" dirty="0" err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一阵阵</a:t>
            </a:r>
            <a:r>
              <a:rPr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en-US" sz="36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600" dirty="0" err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大雁</a:t>
            </a:r>
            <a:r>
              <a:rPr sz="36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endParaRPr sz="36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sz="3600" dirty="0" err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一片片</a:t>
            </a:r>
            <a:r>
              <a:rPr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en-US" sz="36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600" dirty="0" err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秋风</a:t>
            </a:r>
            <a:r>
              <a:rPr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　  </a:t>
            </a:r>
            <a:endParaRPr sz="36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64735" y="1507943"/>
            <a:ext cx="40799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00025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丰收的　　</a:t>
            </a:r>
            <a:r>
              <a:rPr sz="3600" dirty="0" err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音乐厅</a:t>
            </a:r>
            <a:endParaRPr sz="36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00025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透明的　　</a:t>
            </a:r>
            <a:r>
              <a:rPr sz="3600" dirty="0" err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叮咛</a:t>
            </a:r>
            <a:endParaRPr sz="36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00025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暖暖的　　</a:t>
            </a:r>
            <a:r>
              <a:rPr sz="3600" dirty="0" err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歌吟</a:t>
            </a:r>
            <a:endParaRPr lang="zh-CN" altLang="en-US" sz="36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790382" y="1651803"/>
            <a:ext cx="0" cy="2288099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271093" y="2113265"/>
            <a:ext cx="1024255" cy="8105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270473" y="2841337"/>
            <a:ext cx="1024255" cy="8105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270473" y="1981126"/>
            <a:ext cx="969010" cy="17655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516216" y="2027326"/>
            <a:ext cx="890732" cy="167262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516216" y="2085272"/>
            <a:ext cx="890732" cy="8899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516216" y="2761890"/>
            <a:ext cx="890732" cy="8899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1331640" y="1347614"/>
            <a:ext cx="6984776" cy="2432397"/>
          </a:xfrm>
          <a:prstGeom prst="rect">
            <a:avLst/>
          </a:prstGeom>
          <a:noFill/>
          <a:ln w="952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自由读课文，要求：</a:t>
            </a:r>
            <a:endParaRPr lang="en-US" altLang="zh-CN" sz="36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    读准字音，读通句子，带拼音的生字多读几遍。</a:t>
            </a:r>
            <a:endParaRPr lang="zh-CN" altLang="en-US" sz="3600" b="1" dirty="0">
              <a:solidFill>
                <a:srgbClr val="0066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214983"/>
            <a:ext cx="2269879" cy="693151"/>
          </a:xfrm>
          <a:prstGeom prst="rect">
            <a:avLst/>
          </a:prstGeom>
        </p:spPr>
      </p:pic>
      <p:sp>
        <p:nvSpPr>
          <p:cNvPr id="11" name="文本框 14">
            <a:hlinkClick r:id="rId2" action="ppaction://hlinkfile"/>
          </p:cNvPr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初读课文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3453"/>
            <a:ext cx="443315" cy="551442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3550493" y="555526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84717" y="224427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369981"/>
            <a:ext cx="831139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选词填空。</a:t>
            </a:r>
            <a:endParaRPr lang="zh-CN" altLang="en-US" sz="3600" dirty="0">
              <a:solidFill>
                <a:srgbClr val="000000"/>
              </a:solidFill>
            </a:endParaRPr>
          </a:p>
          <a:p>
            <a:pPr indent="200025" algn="ctr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辽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阔　　宽广　　广阔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base">
              <a:spcBef>
                <a:spcPts val="6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．他待人和善，胸怀(     )。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base">
              <a:spcBef>
                <a:spcPts val="6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．(      )的田野上，到处可见丰收的景象。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base">
              <a:spcBef>
                <a:spcPts val="6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．走进这(     )透明的音乐厅，你好好地去听秋的声音。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042312" y="1776020"/>
            <a:ext cx="1584176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宽广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748906" y="3604686"/>
            <a:ext cx="132715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辽阔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455302" y="2413782"/>
            <a:ext cx="133731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广阔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/>
      <p:bldP spid="5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92735" y="392549"/>
            <a:ext cx="8557260" cy="459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、读诗重在想象，读下面的句子时，你想象到了哪些美丽的画面呢？选择恰当的选项。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00025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</a:rPr>
              <a:t>   A．想象各种野花美丽而清香。　　　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新宋体" panose="02010609030101010101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</a:rPr>
              <a:t>   B．想象颗粒归仓的丰收景象。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新宋体" panose="02010609030101010101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</a:rPr>
              <a:t>   C．想象落叶飞舞，在空中盘旋。  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新宋体" panose="02010609030101010101" charset="-122"/>
            </a:endParaRPr>
          </a:p>
          <a:p>
            <a:pPr indent="200025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</a:rPr>
              <a:t>   D．想象农民辛苦劳动，脸上绽放灿烂的笑容。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00025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(1)在每一片叶子里(    ) 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(2)在每一朵小花上(    )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(3)在每一滴汗水里(    ) 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(4)在每一颗绽开的谷粒里(    )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753442" y="3131332"/>
            <a:ext cx="826135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736932" y="3596787"/>
            <a:ext cx="826135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753442" y="4027226"/>
            <a:ext cx="826135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848091" y="4479255"/>
            <a:ext cx="826135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9399" y="1491630"/>
            <a:ext cx="8055049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为自己写的诗配上画。</a:t>
            </a:r>
            <a:endParaRPr lang="en-US" altLang="zh-CN" sz="3600" b="1" dirty="0" smtClean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完成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《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》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本课练习。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52556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课后作业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4716542" y="1842894"/>
            <a:ext cx="1426845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振</a:t>
            </a:r>
            <a:r>
              <a:rPr kumimoji="1"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endParaRPr kumimoji="1"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129745" y="3137094"/>
            <a:ext cx="1393222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</a:t>
            </a:r>
            <a:r>
              <a:rPr kumimoji="1"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kumimoji="1" lang="zh-CN" altLang="en-US" sz="4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40414" y="1419622"/>
            <a:ext cx="108012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zhèn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78429" y="2787774"/>
            <a:ext cx="85736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200" dirty="0" smtClean="0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lüè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27" name="TextBox 11"/>
          <p:cNvSpPr txBox="1"/>
          <p:nvPr/>
        </p:nvSpPr>
        <p:spPr>
          <a:xfrm>
            <a:off x="2921687" y="3176944"/>
            <a:ext cx="1393222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吟</a:t>
            </a:r>
            <a:endParaRPr kumimoji="1"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29582" y="2787774"/>
            <a:ext cx="85736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200" dirty="0" smtClean="0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yín</a:t>
            </a:r>
            <a:endParaRPr lang="en-US" altLang="zh-CN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1112933" y="1831950"/>
            <a:ext cx="1426845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抖抖</a:t>
            </a:r>
            <a:endParaRPr kumimoji="1"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2965842" y="1842894"/>
            <a:ext cx="1426845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endParaRPr kumimoji="1"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429839" y="1842893"/>
            <a:ext cx="1426845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</a:t>
            </a:r>
            <a:endParaRPr kumimoji="1"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4872997" y="3183999"/>
            <a:ext cx="1426845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辽阔</a:t>
            </a:r>
            <a:endParaRPr kumimoji="1"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52316" y="1347614"/>
            <a:ext cx="108012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dǒu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43808" y="1419622"/>
            <a:ext cx="1722751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xī</a:t>
            </a:r>
            <a:r>
              <a:rPr lang="en-US" altLang="zh-CN" sz="3200" dirty="0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 </a:t>
            </a:r>
            <a:r>
              <a:rPr lang="en-US" altLang="zh-CN" sz="3200" dirty="0" err="1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shuài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41752" y="1419622"/>
            <a:ext cx="108012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yùn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96406" y="2787774"/>
            <a:ext cx="192932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liáo</a:t>
            </a:r>
            <a:r>
              <a:rPr lang="en-US" altLang="zh-CN" sz="3200" dirty="0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 </a:t>
            </a:r>
            <a:r>
              <a:rPr lang="en-US" altLang="zh-CN" sz="3200" dirty="0" err="1"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kuò</a:t>
            </a:r>
            <a:endParaRPr lang="en-US" altLang="zh-CN" sz="3200" dirty="0" smtClean="0"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4669869" y="507110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34" name="文本框 15"/>
          <p:cNvSpPr txBox="1"/>
          <p:nvPr/>
        </p:nvSpPr>
        <p:spPr>
          <a:xfrm>
            <a:off x="827584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0384" grpId="0"/>
      <p:bldP spid="18" grpId="0"/>
      <p:bldP spid="24" grpId="0"/>
      <p:bldP spid="24" grpId="1"/>
      <p:bldP spid="29" grpId="0"/>
      <p:bldP spid="29" grpId="1"/>
      <p:bldP spid="27" grpId="0"/>
      <p:bldP spid="28" grpId="0"/>
      <p:bldP spid="28" grpId="1"/>
      <p:bldP spid="22" grpId="0"/>
      <p:bldP spid="23" grpId="0"/>
      <p:bldP spid="25" grpId="0"/>
      <p:bldP spid="26" grpId="0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861156" y="1347614"/>
            <a:ext cx="7776864" cy="2432397"/>
          </a:xfrm>
          <a:prstGeom prst="rect">
            <a:avLst/>
          </a:prstGeom>
          <a:noFill/>
          <a:ln w="952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    有感情地朗读课文，一边读一边想象，然后和同学交流：在诗中，你听到了秋天的哪些声音？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142975"/>
            <a:ext cx="2269879" cy="693151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自读提示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1445"/>
            <a:ext cx="443315" cy="551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1889551"/>
            <a:ext cx="2520281" cy="92333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秋天的声音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60055" y="957695"/>
            <a:ext cx="2964273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大树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唰唰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60055" y="1921233"/>
            <a:ext cx="2964273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“㘗㘗”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60055" y="3939902"/>
            <a:ext cx="2501006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秋风的歌吟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0055" y="2876286"/>
            <a:ext cx="2501006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大雁的叮咛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/>
          <p:cNvCxnSpPr>
            <a:stCxn id="5" idx="3"/>
            <a:endCxn id="3" idx="1"/>
          </p:cNvCxnSpPr>
          <p:nvPr/>
        </p:nvCxnSpPr>
        <p:spPr>
          <a:xfrm flipV="1">
            <a:off x="3131841" y="1280861"/>
            <a:ext cx="1428214" cy="1070355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5" idx="3"/>
            <a:endCxn id="6" idx="1"/>
          </p:cNvCxnSpPr>
          <p:nvPr/>
        </p:nvCxnSpPr>
        <p:spPr>
          <a:xfrm flipV="1">
            <a:off x="3131841" y="2244399"/>
            <a:ext cx="1428214" cy="106817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5" idx="3"/>
            <a:endCxn id="9" idx="1"/>
          </p:cNvCxnSpPr>
          <p:nvPr/>
        </p:nvCxnSpPr>
        <p:spPr>
          <a:xfrm>
            <a:off x="3131841" y="2351216"/>
            <a:ext cx="1428214" cy="848236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5" idx="3"/>
            <a:endCxn id="7" idx="1"/>
          </p:cNvCxnSpPr>
          <p:nvPr/>
        </p:nvCxnSpPr>
        <p:spPr>
          <a:xfrm>
            <a:off x="3131841" y="2351216"/>
            <a:ext cx="1428214" cy="1911852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pic.51yuansu.com/pic3/cover/02/03/23/599da0151fbe3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67707">
            <a:off x="1169577" y="624159"/>
            <a:ext cx="1662412" cy="103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ic.51yuansu.com/pic3/cover/02/51/69/59e6df0e47e12_61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751" y="657648"/>
            <a:ext cx="826287" cy="11378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92031" y="1795485"/>
            <a:ext cx="1198424" cy="743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054" name="Picture 6" descr="http://pic.51yuansu.com/pic3/cover/03/35/25/5b8cdac310db0_6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32" b="98145" l="164" r="626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777" r="36731"/>
          <a:stretch>
            <a:fillRect/>
          </a:stretch>
        </p:blipFill>
        <p:spPr bwMode="auto">
          <a:xfrm rot="967689">
            <a:off x="7427095" y="2648774"/>
            <a:ext cx="1155368" cy="8383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pic.51yuansu.com/pic3/cover/02/93/51/5ac34f0f57589_61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956" y="3718863"/>
            <a:ext cx="1206636" cy="10256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02" b="96141" l="275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365" y="2852838"/>
            <a:ext cx="1548384" cy="18958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843558"/>
            <a:ext cx="4968552" cy="34163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 cmpd="sng">
            <a:solidFill>
              <a:schemeClr val="accent3">
                <a:lumMod val="75000"/>
              </a:schemeClr>
            </a:solidFill>
            <a:prstDash val="lg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秋的声音，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每一片叶子里，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每一朵小花上，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每一滴汗水里，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每一颗饱满的谷粒里。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3469724"/>
            <a:ext cx="1343537" cy="1580308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4139952" y="602197"/>
            <a:ext cx="4896544" cy="2689633"/>
          </a:xfrm>
          <a:prstGeom prst="cloudCallout">
            <a:avLst>
              <a:gd name="adj1" fmla="val 26935"/>
              <a:gd name="adj2" fmla="val 69211"/>
            </a:avLst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通过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秋的声音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，在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……”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可知道这也是写秋的声音。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131590"/>
            <a:ext cx="6984776" cy="3263394"/>
          </a:xfrm>
          <a:prstGeom prst="rect">
            <a:avLst/>
          </a:prstGeom>
          <a:noFill/>
          <a:ln w="952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    读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到这些秋的声音，你的眼前仿佛出现了怎样的画面？自己试着边读诗歌边想象画面，并和小组成员交流。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小组合作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201851"/>
            <a:ext cx="4392488" cy="3170099"/>
          </a:xfrm>
          <a:prstGeom prst="rect">
            <a:avLst/>
          </a:prstGeom>
          <a:noFill/>
          <a:ln w="12700" cmpd="sng">
            <a:noFill/>
            <a:prstDash val="lgDashDot"/>
          </a:ln>
        </p:spPr>
        <p:txBody>
          <a:bodyPr wrap="square" rtlCol="0" anchor="t">
            <a:spAutoFit/>
          </a:bodyPr>
          <a:lstStyle/>
          <a:p>
            <a:pPr indent="0" fontAlgn="auto">
              <a:spcAft>
                <a:spcPts val="600"/>
              </a:spcAft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听听，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sz="36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秋的声音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大树抖抖手臂，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唰唰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”，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spcAft>
                <a:spcPts val="600"/>
              </a:spcAft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是黄叶道别的话音。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411510"/>
            <a:ext cx="4898097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黄叶向大树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道别的画面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20878" y="2484380"/>
            <a:ext cx="1921951" cy="62527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标注 15"/>
          <p:cNvSpPr/>
          <p:nvPr/>
        </p:nvSpPr>
        <p:spPr>
          <a:xfrm>
            <a:off x="3923928" y="1275606"/>
            <a:ext cx="3744416" cy="2449462"/>
          </a:xfrm>
          <a:prstGeom prst="wedgeRoundRectCallout">
            <a:avLst>
              <a:gd name="adj1" fmla="val 60357"/>
              <a:gd name="adj2" fmla="val 49058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我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想到一阵阵秋风吹过，黄叶离开大树飘落下来的情景。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934001" y="3760576"/>
            <a:ext cx="1061092" cy="58703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67030" y="2269625"/>
            <a:ext cx="108012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汉语拼音" panose="000B0604020202020204" charset="0"/>
                <a:ea typeface="黑体" panose="02010609060101010101" charset="-122"/>
                <a:cs typeface="汉语拼音" panose="000B0604020202020204" charset="0"/>
              </a:rPr>
              <a:t>dǒu</a:t>
            </a:r>
            <a:endParaRPr lang="en-US" altLang="zh-CN" sz="2400" dirty="0" smtClean="0">
              <a:solidFill>
                <a:srgbClr val="C00000"/>
              </a:solidFill>
              <a:latin typeface="汉语拼音" panose="000B0604020202020204" charset="0"/>
              <a:ea typeface="黑体" panose="02010609060101010101" charset="-122"/>
              <a:cs typeface="汉语拼音" panose="000B0604020202020204" charset="0"/>
            </a:endParaRPr>
          </a:p>
        </p:txBody>
      </p:sp>
      <p:pic>
        <p:nvPicPr>
          <p:cNvPr id="3074" name="Picture 2" descr="C:\Users\Administrator\Desktop\小女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122" y="2907590"/>
            <a:ext cx="1545398" cy="175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声音：风吹树叶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52120" y="44824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9" grpId="0" bldLvl="0" animBg="1"/>
      <p:bldP spid="16" grpId="0" bldLvl="0" animBg="1"/>
      <p:bldP spid="6" grpId="0" bldLvl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2" y="580291"/>
            <a:ext cx="7345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展开想象：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黄叶会对大树说些什么？</a:t>
            </a:r>
            <a:endParaRPr lang="zh-CN" altLang="en-US" sz="36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3968" y="1203598"/>
            <a:ext cx="43568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大树抖抖手臂，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“唰唰”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黄叶道别的话音。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3674" y="3871648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黄叶会说：“</a:t>
            </a:r>
            <a:r>
              <a:rPr lang="zh-CN" altLang="en-US" sz="36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72617" y="3836411"/>
            <a:ext cx="5280613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大树妈妈我真舍不得你。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779" y="1334821"/>
            <a:ext cx="3419872" cy="2339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DOC_GUID" val="{98e940df-11dd-4c28-b8d0-af01b6b3c62e}"/>
  <p:tag name="KSO_WPP_MARK_KEY" val="d9b2a6ab-3890-42f5-b380-862e0e4c6d5d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1779</Words>
  <Application>WPS 演示</Application>
  <PresentationFormat>全屏显示(16:9)</PresentationFormat>
  <Paragraphs>261</Paragraphs>
  <Slides>22</Slides>
  <Notes>7</Notes>
  <HiddenSlides>0</HiddenSlides>
  <MMClips>5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黑体</vt:lpstr>
      <vt:lpstr>Kaiti SC</vt:lpstr>
      <vt:lpstr>楷体</vt:lpstr>
      <vt:lpstr>汉语拼音</vt:lpstr>
      <vt:lpstr>微软雅黑</vt:lpstr>
      <vt:lpstr>Arial Unicode MS</vt:lpstr>
      <vt:lpstr>Calibri</vt:lpstr>
      <vt:lpstr>仿宋</vt:lpstr>
      <vt:lpstr>华文楷体</vt:lpstr>
      <vt:lpstr>Times New Roman</vt:lpstr>
      <vt:lpstr>新宋体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222</cp:revision>
  <dcterms:created xsi:type="dcterms:W3CDTF">2017-03-17T02:28:00Z</dcterms:created>
  <dcterms:modified xsi:type="dcterms:W3CDTF">2022-11-29T08:27:45Z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116E09CC72EE4A3688ED2F1AFF49A41A</vt:lpwstr>
  </property>
</Properties>
</file>