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5"/>
  </p:notesMasterIdLst>
  <p:handoutMasterIdLst>
    <p:handoutMasterId r:id="rId31"/>
  </p:handoutMasterIdLst>
  <p:sldIdLst>
    <p:sldId id="1261" r:id="rId4"/>
    <p:sldId id="1567" r:id="rId6"/>
    <p:sldId id="1568" r:id="rId7"/>
    <p:sldId id="1560" r:id="rId8"/>
    <p:sldId id="1487" r:id="rId9"/>
    <p:sldId id="1003" r:id="rId10"/>
    <p:sldId id="1418" r:id="rId11"/>
    <p:sldId id="1569" r:id="rId12"/>
    <p:sldId id="1578" r:id="rId13"/>
    <p:sldId id="1570" r:id="rId14"/>
    <p:sldId id="1579" r:id="rId15"/>
    <p:sldId id="1465" r:id="rId16"/>
    <p:sldId id="1580" r:id="rId17"/>
    <p:sldId id="1572" r:id="rId18"/>
    <p:sldId id="1581" r:id="rId19"/>
    <p:sldId id="1574" r:id="rId20"/>
    <p:sldId id="1582" r:id="rId21"/>
    <p:sldId id="1576" r:id="rId22"/>
    <p:sldId id="1477" r:id="rId23"/>
    <p:sldId id="1478" r:id="rId24"/>
    <p:sldId id="1577" r:id="rId25"/>
    <p:sldId id="937" r:id="rId26"/>
    <p:sldId id="1583" r:id="rId27"/>
    <p:sldId id="1264" r:id="rId28"/>
    <p:sldId id="1565" r:id="rId29"/>
    <p:sldId id="1008" r:id="rId30"/>
  </p:sldIdLst>
  <p:sldSz cx="9144000" cy="5143500" type="screen16x9"/>
  <p:notesSz cx="6858000" cy="9144000"/>
  <p:embeddedFontLst>
    <p:embeddedFont>
      <p:font typeface="黑体" panose="02010609060101010101" charset="-122"/>
      <p:regular r:id="rId36"/>
    </p:embeddedFont>
    <p:embeddedFont>
      <p:font typeface="楷体" panose="02010609060101010101" pitchFamily="49" charset="-122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汉语拼音" panose="000B0604020202020204" charset="0"/>
      <p:regular r:id="rId42"/>
    </p:embeddedFont>
    <p:embeddedFont>
      <p:font typeface="微软雅黑" panose="020B0503020204020204" charset="-122"/>
      <p:regular r:id="rId43"/>
    </p:embeddedFont>
    <p:embeddedFont>
      <p:font typeface="Impact" panose="020B0806030902050204" charset="0"/>
      <p:regular r:id="rId44"/>
    </p:embeddedFont>
  </p:embeddedFontLst>
  <p:custDataLst>
    <p:tags r:id="rId4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00"/>
    <a:srgbClr val="00B050"/>
    <a:srgbClr val="0000FF"/>
    <a:srgbClr val="0066FF"/>
    <a:srgbClr val="DFFF75"/>
    <a:srgbClr val="A38302"/>
    <a:srgbClr val="FEFCDE"/>
    <a:srgbClr val="FF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666" y="-354"/>
      </p:cViewPr>
      <p:guideLst>
        <p:guide orient="horz" pos="3154"/>
        <p:guide pos="5795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51"/>
        <p:guide pos="23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5" Type="http://schemas.openxmlformats.org/officeDocument/2006/relationships/tags" Target="tags/tag1.xml"/><Relationship Id="rId44" Type="http://schemas.openxmlformats.org/officeDocument/2006/relationships/font" Target="fonts/font9.fntdata"/><Relationship Id="rId43" Type="http://schemas.openxmlformats.org/officeDocument/2006/relationships/font" Target="fonts/font8.fntdata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slide" Target="slides/slide1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4CC7C05-C7A4-2C45-8E0A-99988343CF5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E01B852-5EB7-4C46-9D6A-06EDC9C8BDEB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7" name="图片 6" descr="同上一堂课背景-11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4CC7C05-C7A4-2C45-8E0A-99988343CF53}" type="datetimeFigureOut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E01B852-5EB7-4C46-9D6A-06EDC9C8BDEB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 descr="同上一堂课背景-11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"/>
            <a:ext cx="76200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123478"/>
            <a:ext cx="1348032" cy="5298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"/>
            <a:ext cx="76200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123478"/>
            <a:ext cx="1348032" cy="5298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21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23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24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7.png"/><Relationship Id="rId6" Type="http://schemas.openxmlformats.org/officeDocument/2006/relationships/image" Target="../media/image36.emf"/><Relationship Id="rId5" Type="http://schemas.openxmlformats.org/officeDocument/2006/relationships/image" Target="../media/image35.jpe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GIF"/><Relationship Id="rId3" Type="http://schemas.openxmlformats.org/officeDocument/2006/relationships/image" Target="../media/image13.png"/><Relationship Id="rId2" Type="http://schemas.openxmlformats.org/officeDocument/2006/relationships/hyperlink" Target="&#36164;&#26009;&#38142;&#25509;/&#35270;&#39057;/&#35838;&#25991;&#26391;&#35835;%20%20&#19977;&#19978;-9-&#37027;&#19968;&#23450;&#20250;&#24456;&#22909;.mp4" TargetMode="External"/><Relationship Id="rId1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1763687" y="1744396"/>
            <a:ext cx="6120681" cy="1015663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那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一定会很好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7" y="1744396"/>
            <a:ext cx="1046213" cy="1038347"/>
          </a:xfrm>
          <a:prstGeom prst="rect">
            <a:avLst/>
          </a:prstGeom>
        </p:spPr>
      </p:pic>
      <p:sp>
        <p:nvSpPr>
          <p:cNvPr id="10" name="文本框 6"/>
          <p:cNvSpPr txBox="1"/>
          <p:nvPr/>
        </p:nvSpPr>
        <p:spPr>
          <a:xfrm>
            <a:off x="2021655" y="1789029"/>
            <a:ext cx="5341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5400" b="1" dirty="0" smtClean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endParaRPr kumimoji="1" lang="zh-CN" altLang="en-US" sz="6000" b="1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2421099" y="1563638"/>
            <a:ext cx="9096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*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352" y="154615"/>
            <a:ext cx="1208603" cy="513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2B3C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charset="-122"/>
                <a:ea typeface="黑体" panose="02010609060101010101" charset="-122"/>
              </a:rPr>
              <a:t>语文 </a:t>
            </a:r>
            <a:r>
              <a:rPr lang="zh-CN" altLang="en-US" sz="2200" b="1" dirty="0" smtClean="0">
                <a:latin typeface="黑体" panose="02010609060101010101" charset="-122"/>
                <a:ea typeface="黑体" panose="02010609060101010101" charset="-122"/>
              </a:rPr>
              <a:t>三年</a:t>
            </a:r>
            <a:r>
              <a:rPr lang="zh-CN" altLang="en-US" sz="2200" b="1" dirty="0">
                <a:latin typeface="黑体" panose="02010609060101010101" charset="-122"/>
                <a:ea typeface="黑体" panose="02010609060101010101" charset="-122"/>
              </a:rPr>
              <a:t>级 上册</a:t>
            </a:r>
            <a:endParaRPr lang="zh-CN" altLang="en-US" sz="2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39552" y="665133"/>
            <a:ext cx="7920880" cy="15465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720090"/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默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读课文，找一找主人公在每一段历程中都有什么愿望，它又是如何实现的。抓住关键词，试着完成表格。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2" name="内容占位符 5"/>
          <p:cNvGraphicFramePr/>
          <p:nvPr/>
        </p:nvGraphicFramePr>
        <p:xfrm>
          <a:off x="1210989" y="2143894"/>
          <a:ext cx="6817395" cy="2958832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1889093"/>
                <a:gridCol w="2166986"/>
                <a:gridCol w="2761316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阶段</a:t>
                      </a: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愿望</a:t>
                      </a: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实现途径</a:t>
                      </a: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种子</a:t>
                      </a: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2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大树</a:t>
                      </a: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2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手推车</a:t>
                      </a:r>
                      <a:endParaRPr lang="zh-CN" sz="32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2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椅子</a:t>
                      </a:r>
                      <a:endParaRPr lang="zh-CN" sz="32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木</a:t>
                      </a:r>
                      <a:r>
                        <a:rPr lang="zh-CN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地板</a:t>
                      </a: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83482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5147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自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读提示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8348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35" y="915566"/>
            <a:ext cx="6675437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369374" y="339502"/>
            <a:ext cx="2618450" cy="5847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3600" dirty="0">
                <a:solidFill>
                  <a:prstClr val="black"/>
                </a:solidFill>
                <a:latin typeface="微软雅黑" panose="020B0503020204020204" charset="-122"/>
              </a:rPr>
              <a:t>第一段历程</a:t>
            </a:r>
            <a:endParaRPr lang="zh-CN" altLang="en-US" sz="3600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8" name="内容占位符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76256" y="1573778"/>
            <a:ext cx="2141220" cy="1430020"/>
          </a:xfrm>
          <a:prstGeom prst="ellipse">
            <a:avLst/>
          </a:prstGeom>
          <a:ln>
            <a:solidFill>
              <a:srgbClr val="92D050"/>
            </a:solidFill>
          </a:ln>
        </p:spPr>
      </p:pic>
      <p:cxnSp>
        <p:nvCxnSpPr>
          <p:cNvPr id="9" name="直接连接符 8"/>
          <p:cNvCxnSpPr/>
          <p:nvPr/>
        </p:nvCxnSpPr>
        <p:spPr>
          <a:xfrm flipV="1">
            <a:off x="3009131" y="1879396"/>
            <a:ext cx="3816424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560859" y="1077816"/>
            <a:ext cx="28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560859" y="2425323"/>
            <a:ext cx="28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560859" y="3292666"/>
            <a:ext cx="28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711664" y="2360831"/>
            <a:ext cx="1079307" cy="439365"/>
          </a:xfrm>
          <a:prstGeom prst="ellipse">
            <a:avLst/>
          </a:prstGeom>
          <a:grpFill/>
          <a:ln w="571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009131" y="3188157"/>
            <a:ext cx="2530528" cy="575730"/>
          </a:xfrm>
          <a:prstGeom prst="ellipse">
            <a:avLst/>
          </a:prstGeom>
          <a:grpFill/>
          <a:ln w="571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416436" y="2322943"/>
            <a:ext cx="2305069" cy="360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1187624" y="3805411"/>
            <a:ext cx="7200800" cy="1120637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prstClr val="black"/>
                </a:solidFill>
              </a:rPr>
              <a:t>        体会</a:t>
            </a:r>
            <a:r>
              <a:rPr lang="zh-CN" altLang="en-US" sz="3200" dirty="0">
                <a:solidFill>
                  <a:prstClr val="black"/>
                </a:solidFill>
              </a:rPr>
              <a:t>种子的努力和快乐，感悟它努力向上的心态。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 animBg="1"/>
      <p:bldP spid="17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内容占位符 5"/>
          <p:cNvGraphicFramePr/>
          <p:nvPr/>
        </p:nvGraphicFramePr>
        <p:xfrm>
          <a:off x="395535" y="877468"/>
          <a:ext cx="8496945" cy="3528390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1754776"/>
                <a:gridCol w="1919580"/>
                <a:gridCol w="4822589"/>
              </a:tblGrid>
              <a:tr h="6499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阶段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愿望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实现途径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种子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大树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手推车</a:t>
                      </a:r>
                      <a:endParaRPr lang="zh-CN" sz="36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椅子</a:t>
                      </a:r>
                      <a:endParaRPr lang="zh-CN" sz="36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6499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木</a:t>
                      </a: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地板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267746" y="1479654"/>
            <a:ext cx="1877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36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站起来</a:t>
            </a:r>
            <a:endParaRPr lang="zh-CN" altLang="zh-CN" sz="36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3970" y="1506488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努力生长，长成大树</a:t>
            </a:r>
            <a:endParaRPr lang="zh-CN" altLang="zh-CN" sz="36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77"/>
          <a:stretch>
            <a:fillRect/>
          </a:stretch>
        </p:blipFill>
        <p:spPr bwMode="auto">
          <a:xfrm>
            <a:off x="613842" y="1059582"/>
            <a:ext cx="6406430" cy="286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611560" y="339502"/>
            <a:ext cx="2664296" cy="5847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3600" dirty="0">
                <a:solidFill>
                  <a:prstClr val="black"/>
                </a:solidFill>
                <a:latin typeface="微软雅黑" panose="020B0503020204020204" charset="-122"/>
              </a:rPr>
              <a:t>第二段历程</a:t>
            </a:r>
            <a:endParaRPr lang="zh-CN" altLang="en-US" sz="3600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422154" y="1737765"/>
            <a:ext cx="3312368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901874" y="1065455"/>
            <a:ext cx="28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901874" y="2307155"/>
            <a:ext cx="28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901874" y="3106083"/>
            <a:ext cx="28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73882" y="2607847"/>
            <a:ext cx="3386784" cy="575730"/>
          </a:xfrm>
          <a:prstGeom prst="ellipse">
            <a:avLst/>
          </a:prstGeom>
          <a:grpFill/>
          <a:ln w="571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9866" y="3472796"/>
            <a:ext cx="981308" cy="448646"/>
          </a:xfrm>
          <a:prstGeom prst="ellipse">
            <a:avLst/>
          </a:prstGeom>
          <a:grpFill/>
          <a:ln w="571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871"/>
          <a:stretch>
            <a:fillRect/>
          </a:stretch>
        </p:blipFill>
        <p:spPr>
          <a:xfrm>
            <a:off x="7208795" y="1718343"/>
            <a:ext cx="1823720" cy="1538398"/>
          </a:xfrm>
          <a:prstGeom prst="ellipse">
            <a:avLst/>
          </a:prstGeom>
          <a:ln>
            <a:solidFill>
              <a:srgbClr val="92D050"/>
            </a:solidFill>
          </a:ln>
        </p:spPr>
      </p:pic>
      <p:cxnSp>
        <p:nvCxnSpPr>
          <p:cNvPr id="18" name="直接连接符 17"/>
          <p:cNvCxnSpPr/>
          <p:nvPr/>
        </p:nvCxnSpPr>
        <p:spPr>
          <a:xfrm flipV="1">
            <a:off x="829866" y="2255440"/>
            <a:ext cx="639695" cy="360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/>
        </p:nvSpPr>
        <p:spPr>
          <a:xfrm>
            <a:off x="2411760" y="4046566"/>
            <a:ext cx="5075423" cy="690275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prstClr val="black"/>
                </a:solidFill>
              </a:rPr>
              <a:t>感悟种子积极主动的态度。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内容占位符 5"/>
          <p:cNvGraphicFramePr/>
          <p:nvPr/>
        </p:nvGraphicFramePr>
        <p:xfrm>
          <a:off x="395536" y="877468"/>
          <a:ext cx="8496945" cy="3528390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1754776"/>
                <a:gridCol w="2709720"/>
                <a:gridCol w="4032449"/>
              </a:tblGrid>
              <a:tr h="6499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阶段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愿望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实现途径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种子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大树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手推车</a:t>
                      </a:r>
                      <a:endParaRPr lang="zh-CN" sz="36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椅子</a:t>
                      </a:r>
                      <a:endParaRPr lang="zh-CN" sz="36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6499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木</a:t>
                      </a: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地板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176686" y="1554113"/>
            <a:ext cx="1652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站起来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31457" y="1544474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努力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生长，长成大树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33253" y="2120652"/>
            <a:ext cx="27267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做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一棵会跑的树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8024" y="2120538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拂动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叶子，被做成手推车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75" y="915566"/>
            <a:ext cx="6856413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467544" y="267494"/>
            <a:ext cx="2736304" cy="5847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3600" dirty="0">
                <a:solidFill>
                  <a:prstClr val="black"/>
                </a:solidFill>
                <a:latin typeface="微软雅黑" panose="020B0503020204020204" charset="-122"/>
              </a:rPr>
              <a:t>第三段历程</a:t>
            </a:r>
            <a:endParaRPr lang="zh-CN" altLang="en-US" sz="3600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122105" y="1795803"/>
            <a:ext cx="26860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665721" y="997042"/>
            <a:ext cx="28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665721" y="2731343"/>
            <a:ext cx="28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⑨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166" y="2306070"/>
            <a:ext cx="1832932" cy="425445"/>
          </a:xfrm>
          <a:prstGeom prst="ellipse">
            <a:avLst/>
          </a:prstGeom>
          <a:grpFill/>
          <a:ln w="571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511771" y="1867811"/>
            <a:ext cx="490654" cy="323534"/>
          </a:xfrm>
          <a:prstGeom prst="ellipse">
            <a:avLst/>
          </a:prstGeom>
          <a:grpFill/>
          <a:ln w="571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0127" y="1344677"/>
            <a:ext cx="2116455" cy="1155065"/>
          </a:xfrm>
          <a:prstGeom prst="ellipse">
            <a:avLst/>
          </a:prstGeom>
          <a:ln>
            <a:solidFill>
              <a:srgbClr val="92D050"/>
            </a:solidFill>
          </a:ln>
        </p:spPr>
      </p:pic>
      <p:cxnSp>
        <p:nvCxnSpPr>
          <p:cNvPr id="18" name="直接连接符 17"/>
          <p:cNvCxnSpPr/>
          <p:nvPr/>
        </p:nvCxnSpPr>
        <p:spPr>
          <a:xfrm>
            <a:off x="449697" y="2243511"/>
            <a:ext cx="27849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1673833" y="3143151"/>
            <a:ext cx="1423328" cy="467990"/>
          </a:xfrm>
          <a:prstGeom prst="ellipse">
            <a:avLst/>
          </a:prstGeom>
          <a:grpFill/>
          <a:ln w="571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62820" y="3651870"/>
            <a:ext cx="7802387" cy="1220867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prstClr val="black"/>
                </a:solidFill>
              </a:rPr>
              <a:t>   </a:t>
            </a:r>
            <a:r>
              <a:rPr lang="zh-CN" altLang="en-US" sz="3200" dirty="0" smtClean="0">
                <a:solidFill>
                  <a:prstClr val="black"/>
                </a:solidFill>
              </a:rPr>
              <a:t>     手推车</a:t>
            </a:r>
            <a:r>
              <a:rPr lang="zh-CN" altLang="en-US" sz="3200" dirty="0">
                <a:solidFill>
                  <a:prstClr val="black"/>
                </a:solidFill>
              </a:rPr>
              <a:t>都已经变老了，没有力气了，仍然</a:t>
            </a:r>
            <a:r>
              <a:rPr lang="en-US" altLang="zh-CN" sz="3200" dirty="0">
                <a:solidFill>
                  <a:prstClr val="black"/>
                </a:solidFill>
              </a:rPr>
              <a:t>“</a:t>
            </a:r>
            <a:r>
              <a:rPr lang="zh-CN" altLang="en-US" sz="3200" dirty="0">
                <a:solidFill>
                  <a:prstClr val="black"/>
                </a:solidFill>
              </a:rPr>
              <a:t>费力</a:t>
            </a:r>
            <a:r>
              <a:rPr lang="en-US" altLang="zh-CN" sz="3200" dirty="0">
                <a:solidFill>
                  <a:prstClr val="black"/>
                </a:solidFill>
              </a:rPr>
              <a:t>”</a:t>
            </a:r>
            <a:r>
              <a:rPr lang="zh-CN" altLang="en-US" sz="3200" dirty="0">
                <a:solidFill>
                  <a:prstClr val="black"/>
                </a:solidFill>
              </a:rPr>
              <a:t>地跑，真是积极努力啊！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 animBg="1"/>
      <p:bldP spid="17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内容占位符 5"/>
          <p:cNvGraphicFramePr/>
          <p:nvPr/>
        </p:nvGraphicFramePr>
        <p:xfrm>
          <a:off x="395536" y="877468"/>
          <a:ext cx="8496945" cy="3528390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1584176"/>
                <a:gridCol w="2952328"/>
                <a:gridCol w="3960441"/>
              </a:tblGrid>
              <a:tr h="6499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阶段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愿望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实现途径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种子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大树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手推车</a:t>
                      </a:r>
                      <a:endParaRPr lang="zh-CN" sz="36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椅子</a:t>
                      </a:r>
                      <a:endParaRPr lang="zh-CN" sz="36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6499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木</a:t>
                      </a: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地板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943872" y="1491630"/>
            <a:ext cx="18777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站起来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88607" y="1507054"/>
            <a:ext cx="36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努力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生长，长成大树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43872" y="2090372"/>
            <a:ext cx="324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做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一棵会跑的树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88607" y="2087272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拂动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叶子，被做成手推车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43872" y="2683171"/>
            <a:ext cx="35886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停下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坐着休息一会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88607" y="2701336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费力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奔跑，被做成椅子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0937" y="1218406"/>
            <a:ext cx="6904037" cy="3638550"/>
            <a:chOff x="1182953" y="1453480"/>
            <a:chExt cx="6904037" cy="3638550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2953" y="1453480"/>
              <a:ext cx="6904037" cy="3638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3"/>
            <p:cNvSpPr txBox="1">
              <a:spLocks noChangeArrowheads="1"/>
            </p:cNvSpPr>
            <p:nvPr/>
          </p:nvSpPr>
          <p:spPr bwMode="auto">
            <a:xfrm>
              <a:off x="1640225" y="1453480"/>
              <a:ext cx="2857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⑩</a:t>
              </a:r>
              <a:endPara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243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CE8CF"/>
                </a:clrFrom>
                <a:clrTo>
                  <a:srgbClr val="CCE8C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5223" y="2835435"/>
              <a:ext cx="219075" cy="29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4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CCE8CF"/>
                </a:clrFrom>
                <a:clrTo>
                  <a:srgbClr val="CCE8C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5223" y="4244192"/>
              <a:ext cx="2667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圆角矩形 6"/>
          <p:cNvSpPr/>
          <p:nvPr/>
        </p:nvSpPr>
        <p:spPr>
          <a:xfrm>
            <a:off x="395536" y="339502"/>
            <a:ext cx="2664296" cy="5847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3600" dirty="0">
                <a:solidFill>
                  <a:prstClr val="black"/>
                </a:solidFill>
                <a:latin typeface="微软雅黑" panose="020B0503020204020204" charset="-122"/>
              </a:rPr>
              <a:t>第四段历程</a:t>
            </a:r>
            <a:endParaRPr lang="zh-CN" altLang="en-US" sz="3600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039369" y="2070168"/>
            <a:ext cx="269081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294953" y="3474171"/>
            <a:ext cx="720081" cy="393692"/>
          </a:xfrm>
          <a:prstGeom prst="ellipse">
            <a:avLst/>
          </a:prstGeom>
          <a:grpFill/>
          <a:ln w="571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487641" y="3041222"/>
            <a:ext cx="426430" cy="323534"/>
          </a:xfrm>
          <a:prstGeom prst="ellipse">
            <a:avLst/>
          </a:prstGeom>
          <a:grpFill/>
          <a:ln w="571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888" y="12700"/>
            <a:ext cx="1416050" cy="1218045"/>
          </a:xfrm>
          <a:prstGeom prst="ellipse">
            <a:avLst/>
          </a:prstGeom>
          <a:ln>
            <a:solidFill>
              <a:srgbClr val="92D050"/>
            </a:solidFill>
          </a:ln>
        </p:spPr>
      </p:pic>
      <p:cxnSp>
        <p:nvCxnSpPr>
          <p:cNvPr id="22" name="直接连接符 21"/>
          <p:cNvCxnSpPr/>
          <p:nvPr/>
        </p:nvCxnSpPr>
        <p:spPr>
          <a:xfrm>
            <a:off x="366961" y="2502216"/>
            <a:ext cx="56053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6960067" y="931429"/>
            <a:ext cx="2183933" cy="4025380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>
                <a:solidFill>
                  <a:prstClr val="black"/>
                </a:solidFill>
                <a:sym typeface="+mn-ea"/>
              </a:rPr>
              <a:t>“</a:t>
            </a:r>
            <a:r>
              <a:rPr lang="zh-CN" altLang="en-US" sz="3200" dirty="0">
                <a:solidFill>
                  <a:prstClr val="black"/>
                </a:solidFill>
                <a:sym typeface="+mn-ea"/>
              </a:rPr>
              <a:t>真是</a:t>
            </a:r>
            <a:r>
              <a:rPr lang="en-US" altLang="zh-CN" sz="3200" dirty="0">
                <a:solidFill>
                  <a:prstClr val="black"/>
                </a:solidFill>
                <a:sym typeface="+mn-ea"/>
              </a:rPr>
              <a:t>”“</a:t>
            </a:r>
            <a:r>
              <a:rPr lang="zh-CN" altLang="en-US" sz="3200" dirty="0">
                <a:solidFill>
                  <a:prstClr val="black"/>
                </a:solidFill>
                <a:sym typeface="+mn-ea"/>
              </a:rPr>
              <a:t>越来越</a:t>
            </a:r>
            <a:r>
              <a:rPr lang="en-US" altLang="zh-CN" sz="3200" dirty="0">
                <a:solidFill>
                  <a:prstClr val="black"/>
                </a:solidFill>
                <a:sym typeface="+mn-ea"/>
              </a:rPr>
              <a:t>”“</a:t>
            </a:r>
            <a:r>
              <a:rPr lang="zh-CN" altLang="en-US" sz="3200" dirty="0">
                <a:solidFill>
                  <a:prstClr val="black"/>
                </a:solidFill>
                <a:sym typeface="+mn-ea"/>
              </a:rPr>
              <a:t>吃力</a:t>
            </a:r>
            <a:r>
              <a:rPr lang="en-US" altLang="zh-CN" sz="3200" dirty="0">
                <a:solidFill>
                  <a:prstClr val="black"/>
                </a:solidFill>
                <a:sym typeface="+mn-ea"/>
              </a:rPr>
              <a:t>”</a:t>
            </a:r>
            <a:r>
              <a:rPr lang="zh-CN" altLang="en-US" sz="3200" dirty="0">
                <a:solidFill>
                  <a:prstClr val="black"/>
                </a:solidFill>
                <a:sym typeface="+mn-ea"/>
              </a:rPr>
              <a:t> ，可以看出它虽然疲劳但是不放弃，还是很努力。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内容占位符 5"/>
          <p:cNvGraphicFramePr/>
          <p:nvPr/>
        </p:nvGraphicFramePr>
        <p:xfrm>
          <a:off x="323528" y="627536"/>
          <a:ext cx="8568952" cy="3528390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1584176"/>
                <a:gridCol w="2952328"/>
                <a:gridCol w="4032448"/>
              </a:tblGrid>
              <a:tr h="6499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阶段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愿望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实现途径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种子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大树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手推车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557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椅子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/>
                </a:tc>
              </a:tr>
              <a:tr h="6499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木</a:t>
                      </a:r>
                      <a:r>
                        <a:rPr lang="zh-CN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地板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3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5" marR="51435" marT="0" marB="0" anchor="ctr">
                    <a:lnTlToB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860079" y="1327474"/>
            <a:ext cx="18777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站起来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40982" y="1324261"/>
            <a:ext cx="36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努力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生长，长成大树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60079" y="1878591"/>
            <a:ext cx="324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做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一棵会跑的树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40982" y="1878076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拂动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叶子，被做成手推车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60079" y="2427736"/>
            <a:ext cx="35886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停下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坐着休息一会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40982" y="2446786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费力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奔跑，被做成椅子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0079" y="3011127"/>
            <a:ext cx="35886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躺下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40982" y="2960367"/>
            <a:ext cx="29984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被拼成木地板</a:t>
            </a:r>
            <a:endParaRPr lang="zh-CN" altLang="zh-CN" sz="28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60079" y="3723878"/>
            <a:ext cx="7176418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0" fontAlgn="auto">
              <a:spcBef>
                <a:spcPts val="1200"/>
              </a:spcBef>
              <a:buFont typeface="Calibri" panose="020F0502020204030204" pitchFamily="34" charset="0"/>
              <a:buNone/>
            </a:pPr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    请</a:t>
            </a:r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你结合完成的表格，尝试用自己的话把这个故事说给同学听吧！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403648" y="1131590"/>
            <a:ext cx="6912768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  <a:spcBef>
                <a:spcPts val="1200"/>
              </a:spcBef>
              <a:buFont typeface="Calibri" panose="020F0502020204030204" pitchFamily="34" charset="0"/>
              <a:buNone/>
            </a:pP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你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喜欢主人公吗？它面对每段不同的生活旅程，它感到抱怨了吗？它对生活的态度是怎样的？你为什么喜欢它？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39013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总结提升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43256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" t="5074" r="4386" b="4726"/>
          <a:stretch>
            <a:fillRect/>
          </a:stretch>
        </p:blipFill>
        <p:spPr bwMode="auto">
          <a:xfrm>
            <a:off x="611561" y="-35906"/>
            <a:ext cx="8352928" cy="521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/>
          <p:cNvSpPr txBox="1"/>
          <p:nvPr/>
        </p:nvSpPr>
        <p:spPr>
          <a:xfrm>
            <a:off x="810640" y="2283718"/>
            <a:ext cx="7649792" cy="1731243"/>
          </a:xfrm>
          <a:prstGeom prst="rect">
            <a:avLst/>
          </a:prstGeom>
          <a:solidFill>
            <a:srgbClr val="FFFFFF">
              <a:alpha val="70000"/>
            </a:srgbClr>
          </a:solidFill>
          <a:effectLst/>
        </p:spPr>
        <p:txBody>
          <a:bodyPr wrap="square" lIns="68580" tIns="34290" rIns="68580" bIns="34290" rtlCol="0">
            <a:spAutoFit/>
          </a:bodyPr>
          <a:lstStyle/>
          <a:p>
            <a:pPr indent="457200" algn="l"/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同学们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，你们有什么心愿呢？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 indent="457200" algn="l"/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  用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上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en-US" altLang="zh-CN" sz="3600" b="1" u="sng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，那一定会很好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句式来说说自己的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心愿吧！</a:t>
            </a:r>
            <a:r>
              <a:rPr lang="en-US" altLang="zh-CN" sz="3600" u="sng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 dirty="0" smtClean="0">
                <a:latin typeface="黑体" panose="02010609060101010101" charset="-122"/>
                <a:ea typeface="黑体" panose="02010609060101010101" charset="-122"/>
              </a:rPr>
              <a:t>     </a:t>
            </a:r>
            <a:endParaRPr lang="en-US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611560" y="411510"/>
            <a:ext cx="4333241" cy="3166824"/>
          </a:xfrm>
          <a:prstGeom prst="roundRect">
            <a:avLst/>
          </a:prstGeom>
          <a:noFill/>
          <a:ln w="952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1200"/>
              </a:spcBef>
              <a:buFont typeface="Calibri" panose="020F0502020204030204" pitchFamily="34" charset="0"/>
              <a:buNone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它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没有抱怨。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对待生活依然积极乐观。它依然心怀美好，享受生活中的每一段历程。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7295" y="810260"/>
            <a:ext cx="3604260" cy="2044065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softEdge rad="101600"/>
          </a:effectLst>
        </p:spPr>
      </p:pic>
      <p:sp>
        <p:nvSpPr>
          <p:cNvPr id="6" name="云形 5"/>
          <p:cNvSpPr/>
          <p:nvPr/>
        </p:nvSpPr>
        <p:spPr>
          <a:xfrm>
            <a:off x="1452808" y="3723878"/>
            <a:ext cx="4775376" cy="900736"/>
          </a:xfrm>
          <a:prstGeom prst="cloud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那一定会很好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十字形 6"/>
          <p:cNvSpPr/>
          <p:nvPr/>
        </p:nvSpPr>
        <p:spPr>
          <a:xfrm rot="2400000">
            <a:off x="6343171" y="3771634"/>
            <a:ext cx="482600" cy="504190"/>
          </a:xfrm>
          <a:prstGeom prst="plus">
            <a:avLst>
              <a:gd name="adj" fmla="val 39342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 rot="21240000">
            <a:off x="6900701" y="3510014"/>
            <a:ext cx="654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en-US" altLang="zh-CN" sz="48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647816" y="1028233"/>
            <a:ext cx="8092003" cy="3703757"/>
          </a:xfrm>
          <a:prstGeom prst="roundRect">
            <a:avLst>
              <a:gd name="adj" fmla="val 5609"/>
            </a:avLst>
          </a:prstGeom>
          <a:solidFill>
            <a:srgbClr val="FFFFFF"/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112947" y="1059582"/>
            <a:ext cx="2918107" cy="6232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那一定会很好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27"/>
          <p:cNvSpPr txBox="1"/>
          <p:nvPr/>
        </p:nvSpPr>
        <p:spPr>
          <a:xfrm>
            <a:off x="2233836" y="1775807"/>
            <a:ext cx="1786386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想站起来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2342036" y="2336886"/>
            <a:ext cx="1629517" cy="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7"/>
          <p:cNvSpPr txBox="1"/>
          <p:nvPr/>
        </p:nvSpPr>
        <p:spPr>
          <a:xfrm>
            <a:off x="2233836" y="2351871"/>
            <a:ext cx="1786386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努力生长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27"/>
          <p:cNvSpPr txBox="1"/>
          <p:nvPr/>
        </p:nvSpPr>
        <p:spPr>
          <a:xfrm>
            <a:off x="5323917" y="1775807"/>
            <a:ext cx="1374415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想跑动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5330180" y="2306700"/>
            <a:ext cx="1481379" cy="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5906244" y="2553543"/>
            <a:ext cx="989425" cy="619936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27"/>
          <p:cNvSpPr txBox="1"/>
          <p:nvPr/>
        </p:nvSpPr>
        <p:spPr>
          <a:xfrm>
            <a:off x="6266284" y="2881027"/>
            <a:ext cx="172819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想坐着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3289887" y="3431991"/>
            <a:ext cx="1581426" cy="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27"/>
          <p:cNvSpPr txBox="1"/>
          <p:nvPr/>
        </p:nvSpPr>
        <p:spPr>
          <a:xfrm>
            <a:off x="3395489" y="2892633"/>
            <a:ext cx="156531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想躺下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" name="内容占位符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09700" y="1922336"/>
            <a:ext cx="1291057" cy="862236"/>
          </a:xfrm>
          <a:prstGeom prst="ellipse">
            <a:avLst/>
          </a:prstGeom>
          <a:ln>
            <a:solidFill>
              <a:srgbClr val="92D050"/>
            </a:solidFill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871"/>
          <a:stretch>
            <a:fillRect/>
          </a:stretch>
        </p:blipFill>
        <p:spPr>
          <a:xfrm>
            <a:off x="4034036" y="1820577"/>
            <a:ext cx="1224136" cy="1032619"/>
          </a:xfrm>
          <a:prstGeom prst="ellipse">
            <a:avLst/>
          </a:prstGeom>
          <a:ln>
            <a:solidFill>
              <a:srgbClr val="92D050"/>
            </a:solidFill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3865" y="1748872"/>
            <a:ext cx="1632659" cy="891031"/>
          </a:xfrm>
          <a:prstGeom prst="ellipse">
            <a:avLst/>
          </a:prstGeom>
          <a:ln>
            <a:solidFill>
              <a:srgbClr val="92D050"/>
            </a:solidFill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6389" y="2857074"/>
            <a:ext cx="1099848" cy="946058"/>
          </a:xfrm>
          <a:prstGeom prst="ellipse">
            <a:avLst/>
          </a:prstGeom>
          <a:ln>
            <a:solidFill>
              <a:srgbClr val="92D050"/>
            </a:solidFill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33711" y="2793120"/>
            <a:ext cx="1058875" cy="1234689"/>
          </a:xfrm>
          <a:prstGeom prst="ellipse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70074" y="3944143"/>
            <a:ext cx="806022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心怀美好，享受生活中的每一段历程。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816" y="242670"/>
            <a:ext cx="2268000" cy="69257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36612"/>
            <a:ext cx="450000" cy="559756"/>
          </a:xfrm>
          <a:prstGeom prst="rect">
            <a:avLst/>
          </a:prstGeom>
        </p:spPr>
      </p:pic>
      <p:sp>
        <p:nvSpPr>
          <p:cNvPr id="33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结构梳理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" grpId="0"/>
      <p:bldP spid="8" grpId="0"/>
      <p:bldP spid="9" grpId="0"/>
      <p:bldP spid="14" grpId="0"/>
      <p:bldP spid="20" grpId="0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30907" y="1131590"/>
            <a:ext cx="7620000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这篇课文讲述了一粒种子长成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，变成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，最后变成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的一段生命历程，表达了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的积极人生态度。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3399" y="1795517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一棵大树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68899" y="1779629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手推车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26049" y="1779629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椅子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62765" y="246694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木地板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4643" y="311071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心怀美好、享受生命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主题概括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405304" y="1700042"/>
            <a:ext cx="6335048" cy="25160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宿（     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）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怒（     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00025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缩（     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）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努（     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endParaRPr lang="en-US" altLang="zh-CN" sz="36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00025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经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（     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）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拆（     ） </a:t>
            </a:r>
            <a:endParaRPr lang="en-US" altLang="zh-CN" sz="36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00025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茎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（     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）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折（     ）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409708" y="1686118"/>
            <a:ext cx="1586228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住宿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70671" y="1709653"/>
            <a:ext cx="1306830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发怒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423043" y="2970331"/>
            <a:ext cx="1306830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经过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427821" y="2974822"/>
            <a:ext cx="1477010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拆除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400580" y="2313181"/>
            <a:ext cx="1477010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缩小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398080" y="2326744"/>
            <a:ext cx="1477010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努力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423043" y="3604686"/>
            <a:ext cx="1477010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根茎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5427821" y="3574768"/>
            <a:ext cx="1477010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打折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2665" y="1061323"/>
            <a:ext cx="4137367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fontAlgn="base" hangingPunct="0"/>
            <a:r>
              <a:rPr lang="zh-CN" altLang="en-US"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一、形近字组词。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4445885" y="1930750"/>
            <a:ext cx="216000" cy="780415"/>
          </a:xfrm>
          <a:prstGeom prst="leftBrace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403648" y="1922850"/>
            <a:ext cx="216000" cy="780415"/>
          </a:xfrm>
          <a:prstGeom prst="leftBrace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1403648" y="3253329"/>
            <a:ext cx="216000" cy="780415"/>
          </a:xfrm>
          <a:prstGeom prst="leftBrace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4445885" y="3286072"/>
            <a:ext cx="216000" cy="780415"/>
          </a:xfrm>
          <a:prstGeom prst="leftBrace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42670"/>
            <a:ext cx="2268000" cy="692577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课堂演练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2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601345" y="1368137"/>
            <a:ext cx="8131175" cy="2562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　　</a:t>
            </a:r>
            <a:r>
              <a:rPr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sz="36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那一定会很好》</a:t>
            </a:r>
            <a:r>
              <a:rPr sz="36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介绍了一粒种子经过了</a:t>
            </a:r>
            <a:r>
              <a:rPr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_______、_______、_______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sz="36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的一段历程</a:t>
            </a:r>
            <a:r>
              <a:rPr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707716" y="2344972"/>
            <a:ext cx="1456292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大树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84776" y="2326240"/>
            <a:ext cx="1896129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手推车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895306" y="2344972"/>
            <a:ext cx="1456292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椅子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69293" y="3178625"/>
            <a:ext cx="1849442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木地板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2985" y="565051"/>
            <a:ext cx="4339650" cy="81817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fontAlgn="base">
              <a:lnSpc>
                <a:spcPct val="150000"/>
              </a:lnSpc>
            </a:pPr>
            <a:r>
              <a:rPr lang="zh-CN"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</a:t>
            </a:r>
            <a:r>
              <a:rPr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课文整体梳理。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5" grpId="0" bldLvl="0"/>
      <p:bldP spid="6" grpId="0" bldLvl="0"/>
      <p:bldP spid="7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9399" y="1347614"/>
            <a:ext cx="8055049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　　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把这个故事讲给你的爸爸妈妈听。</a:t>
            </a:r>
            <a:endParaRPr lang="zh-CN" altLang="en-US" sz="3600" b="1" dirty="0" smtClean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　　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完成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《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》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本课练习。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52556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课后作业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4322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81921" y="509940"/>
              <a:ext cx="94609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 smtClean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.sinaimg.cn/sinacn/w1920h1200/20180307/92b8-fxipenn9977478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57" r="35560" b="12745"/>
          <a:stretch>
            <a:fillRect/>
          </a:stretch>
        </p:blipFill>
        <p:spPr bwMode="auto">
          <a:xfrm>
            <a:off x="-23436" y="0"/>
            <a:ext cx="91594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5"/>
          <p:cNvSpPr txBox="1"/>
          <p:nvPr/>
        </p:nvSpPr>
        <p:spPr>
          <a:xfrm>
            <a:off x="916761" y="2499742"/>
            <a:ext cx="7399655" cy="1731243"/>
          </a:xfrm>
          <a:prstGeom prst="rect">
            <a:avLst/>
          </a:prstGeom>
          <a:solidFill>
            <a:schemeClr val="bg1">
              <a:alpha val="87000"/>
            </a:schemeClr>
          </a:solidFill>
          <a:effectLst/>
        </p:spPr>
        <p:txBody>
          <a:bodyPr wrap="square" lIns="68580" tIns="34290" rIns="68580" bIns="34290" rtlCol="0">
            <a:spAutoFit/>
          </a:bodyPr>
          <a:lstStyle/>
          <a:p>
            <a:pPr indent="457200" algn="l"/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一颗小小的种子，它也有着自己美好的心愿。让我们来学习《那一定会很好》这篇童话故事吧。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3648" y="975911"/>
            <a:ext cx="6120680" cy="13798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dirty="0" smtClean="0"/>
              <a:t>          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600" b="1" baseline="300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不懂就要问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  7</a:t>
            </a:r>
            <a:r>
              <a:rPr lang="en-US" altLang="zh-CN" sz="3600" b="1" baseline="300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听听，秋的声音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16" y="3868510"/>
            <a:ext cx="1117621" cy="1314578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467544" y="2499742"/>
            <a:ext cx="8073149" cy="1764885"/>
          </a:xfrm>
          <a:prstGeom prst="wedgeRoundRectCallout">
            <a:avLst>
              <a:gd name="adj1" fmla="val 44667"/>
              <a:gd name="adj2" fmla="val 64591"/>
              <a:gd name="adj3" fmla="val 16667"/>
            </a:avLst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 b="1" kern="100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可以根据“学习提示”的建议展开学习。</a:t>
            </a:r>
            <a:endParaRPr lang="en-US" altLang="zh-CN" sz="3200" b="1" kern="100" dirty="0">
              <a:uFill>
                <a:solidFill>
                  <a:srgbClr val="00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 b="1" kern="100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课文可以读得粗略些，了解大意就行。</a:t>
            </a:r>
            <a:endParaRPr lang="en-US" altLang="zh-CN" sz="3200" b="1" kern="100" dirty="0">
              <a:uFill>
                <a:solidFill>
                  <a:srgbClr val="00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 b="1" kern="100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如果有个别的字、词语不理解也没有关系。</a:t>
            </a:r>
            <a:endParaRPr lang="zh-CN" altLang="zh-CN" sz="3200" b="1" kern="100" dirty="0">
              <a:uFill>
                <a:solidFill>
                  <a:srgbClr val="00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64524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方法回顾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15519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1491630"/>
            <a:ext cx="69127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默读课文，读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准字音，读通句子，读顺课文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。找出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不理解的词语和句子，并做上标记。</a:t>
            </a:r>
            <a:endParaRPr lang="zh-CN" altLang="en-US" sz="36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初读课文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3478485" y="734206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512709" y="403107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2975085" y="1998324"/>
            <a:ext cx="211955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努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力生长</a:t>
            </a:r>
            <a:endParaRPr lang="zh-CN" altLang="en-US" sz="4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04965" y="1976830"/>
            <a:ext cx="237045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成一团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78585" y="3460670"/>
            <a:ext cx="2318793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吱吱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嘎嘎</a:t>
            </a:r>
            <a:endParaRPr lang="zh-CN" altLang="en-US" sz="4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6931094" y="3460670"/>
            <a:ext cx="1817370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拆</a:t>
            </a: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下来</a:t>
            </a:r>
            <a:endParaRPr kumimoji="1" lang="zh-CN" altLang="en-US" sz="4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1629" y="1540855"/>
            <a:ext cx="80200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suō</a:t>
            </a:r>
            <a:endParaRPr lang="en-US" altLang="zh-CN" sz="3200" dirty="0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04387" y="1543389"/>
            <a:ext cx="79208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nǔ</a:t>
            </a:r>
            <a:endParaRPr lang="en-US" altLang="zh-CN" sz="3200" dirty="0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72539" y="3035085"/>
            <a:ext cx="76581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zhī</a:t>
            </a:r>
            <a:endParaRPr lang="en-US" altLang="zh-CN" sz="3200" dirty="0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21110" y="3035085"/>
            <a:ext cx="1071603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chāi</a:t>
            </a:r>
            <a:endParaRPr lang="en-US" altLang="zh-CN" sz="3200" dirty="0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41" name="TextBox 11"/>
          <p:cNvSpPr txBox="1"/>
          <p:nvPr/>
        </p:nvSpPr>
        <p:spPr>
          <a:xfrm>
            <a:off x="7321619" y="2039965"/>
            <a:ext cx="1426845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锯</a:t>
            </a: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kumimoji="1" lang="zh-CN" altLang="en-US" sz="4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1"/>
          <p:cNvSpPr txBox="1"/>
          <p:nvPr/>
        </p:nvSpPr>
        <p:spPr>
          <a:xfrm>
            <a:off x="2249937" y="3437887"/>
            <a:ext cx="1798320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</a:t>
            </a: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车</a:t>
            </a:r>
            <a:endParaRPr kumimoji="1"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725880" y="3035085"/>
            <a:ext cx="720079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tuī</a:t>
            </a:r>
            <a:endParaRPr lang="en-US" altLang="zh-CN" sz="3200" dirty="0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54" name="TextBox 11"/>
          <p:cNvSpPr txBox="1"/>
          <p:nvPr/>
        </p:nvSpPr>
        <p:spPr>
          <a:xfrm>
            <a:off x="550982" y="3417574"/>
            <a:ext cx="1588204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斧</a:t>
            </a: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kumimoji="1" lang="zh-CN" altLang="en-US" sz="4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37812" y="3035085"/>
            <a:ext cx="720079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fǔ</a:t>
            </a:r>
            <a:endParaRPr lang="en-US" sz="3200" dirty="0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5537982" y="1982623"/>
            <a:ext cx="1426845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茎</a:t>
            </a:r>
            <a:endParaRPr kumimoji="1"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84707" y="1543389"/>
            <a:ext cx="144016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jīnɡ</a:t>
            </a:r>
            <a:endParaRPr lang="en-US" altLang="zh-CN" sz="3200" dirty="0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56911" y="1590641"/>
            <a:ext cx="720079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jù</a:t>
            </a:r>
            <a:endParaRPr lang="en-US" altLang="zh-CN" sz="3200" dirty="0" err="1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24" name="图文框 23"/>
          <p:cNvSpPr/>
          <p:nvPr/>
        </p:nvSpPr>
        <p:spPr>
          <a:xfrm>
            <a:off x="4669869" y="507110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355747"/>
            <a:ext cx="431626" cy="558077"/>
          </a:xfrm>
          <a:prstGeom prst="rect">
            <a:avLst/>
          </a:prstGeom>
        </p:spPr>
      </p:pic>
      <p:sp>
        <p:nvSpPr>
          <p:cNvPr id="27" name="文本框 15"/>
          <p:cNvSpPr txBox="1"/>
          <p:nvPr/>
        </p:nvSpPr>
        <p:spPr>
          <a:xfrm>
            <a:off x="827584" y="267494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57" grpId="0"/>
      <p:bldP spid="9" grpId="0"/>
      <p:bldP spid="11" grpId="0"/>
      <p:bldP spid="18" grpId="0"/>
      <p:bldP spid="20" grpId="0"/>
      <p:bldP spid="20" grpId="1"/>
      <p:bldP spid="23" grpId="0"/>
      <p:bldP spid="23" grpId="1"/>
      <p:bldP spid="25" grpId="0"/>
      <p:bldP spid="25" grpId="1"/>
      <p:bldP spid="29" grpId="0"/>
      <p:bldP spid="29" grpId="1"/>
      <p:bldP spid="41" grpId="0"/>
      <p:bldP spid="48" grpId="0"/>
      <p:bldP spid="49" grpId="0"/>
      <p:bldP spid="49" grpId="1"/>
      <p:bldP spid="54" grpId="0"/>
      <p:bldP spid="55" grpId="0"/>
      <p:bldP spid="55" grpId="1"/>
      <p:bldP spid="3" grpId="0"/>
      <p:bldP spid="4" grpId="0"/>
      <p:bldP spid="4" grpId="1"/>
      <p:bldP spid="5" grpId="0"/>
      <p:bldP spid="5" grpId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33842"/>
            <a:ext cx="7744373" cy="2851516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自读课文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80034" y="692334"/>
            <a:ext cx="6748350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    </a:t>
            </a:r>
            <a:r>
              <a:rPr lang="en-US" altLang="zh-CN" sz="3600" b="1" dirty="0" err="1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从一粒种子到阳台上的木地板</a:t>
            </a:r>
            <a:r>
              <a:rPr lang="en-US" altLang="zh-CN" sz="3600" b="1" dirty="0" err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，它经过了一段怎样的历程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？请你在文中圈出主人公变成的事物吧！</a:t>
            </a:r>
            <a:endParaRPr lang="zh-CN" altLang="en-US" sz="36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15616" y="462312"/>
            <a:ext cx="6884313" cy="4613022"/>
            <a:chOff x="866421" y="383459"/>
            <a:chExt cx="6629398" cy="4368307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41" b="2185"/>
            <a:stretch>
              <a:fillRect/>
            </a:stretch>
          </p:blipFill>
          <p:spPr bwMode="auto">
            <a:xfrm>
              <a:off x="866421" y="383459"/>
              <a:ext cx="3136256" cy="4239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634"/>
            <a:stretch>
              <a:fillRect/>
            </a:stretch>
          </p:blipFill>
          <p:spPr bwMode="auto">
            <a:xfrm>
              <a:off x="4114444" y="417891"/>
              <a:ext cx="3381375" cy="433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圆角矩形 5"/>
          <p:cNvSpPr/>
          <p:nvPr/>
        </p:nvSpPr>
        <p:spPr>
          <a:xfrm>
            <a:off x="1402129" y="1882354"/>
            <a:ext cx="345056" cy="23932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131840" y="2931790"/>
            <a:ext cx="576064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309282" y="4515966"/>
            <a:ext cx="421500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695553" y="2944883"/>
            <a:ext cx="288032" cy="261847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986046" y="4483715"/>
            <a:ext cx="396044" cy="20344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8"/>
          <p:cNvSpPr txBox="1"/>
          <p:nvPr/>
        </p:nvSpPr>
        <p:spPr>
          <a:xfrm>
            <a:off x="152168" y="1375290"/>
            <a:ext cx="1245903" cy="6895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68580" tIns="34290" rIns="68580" bIns="34290" rtlCol="0" anchor="ctr" anchorCtr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种子</a:t>
            </a:r>
            <a:endParaRPr lang="zh-CN" altLang="en-US" sz="3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136680" y="2442227"/>
            <a:ext cx="1238296" cy="6895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68580" tIns="34290" rIns="68580" bIns="34290" rtlCol="0" anchor="ctr" anchorCtr="0">
            <a:spAutoFit/>
          </a:bodyPr>
          <a:lstStyle>
            <a:defPPr>
              <a:defRPr lang="zh-CN"/>
            </a:defPPr>
            <a:lvl1pPr>
              <a:defRPr sz="24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sz="3600" dirty="0"/>
              <a:t>大树</a:t>
            </a:r>
            <a:endParaRPr lang="zh-CN" altLang="en-US" sz="3600" dirty="0"/>
          </a:p>
        </p:txBody>
      </p:sp>
      <p:sp>
        <p:nvSpPr>
          <p:cNvPr id="13" name="文本框 8"/>
          <p:cNvSpPr txBox="1"/>
          <p:nvPr/>
        </p:nvSpPr>
        <p:spPr>
          <a:xfrm>
            <a:off x="-51370" y="3670402"/>
            <a:ext cx="1675740" cy="6895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68580" tIns="34290" rIns="68580" bIns="34290" rtlCol="0" anchor="ctr" anchorCtr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zh-CN" altLang="en-US" sz="3600" dirty="0"/>
              <a:t>手推车</a:t>
            </a:r>
            <a:endParaRPr lang="zh-CN" altLang="en-US" sz="3600" dirty="0"/>
          </a:p>
        </p:txBody>
      </p:sp>
      <p:sp>
        <p:nvSpPr>
          <p:cNvPr id="14" name="右箭头 13"/>
          <p:cNvSpPr/>
          <p:nvPr/>
        </p:nvSpPr>
        <p:spPr>
          <a:xfrm rot="5400000">
            <a:off x="579666" y="2131026"/>
            <a:ext cx="390906" cy="272479"/>
          </a:xfrm>
          <a:prstGeom prst="rightArrow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 rot="5400000">
            <a:off x="8066063" y="3360797"/>
            <a:ext cx="390906" cy="272479"/>
          </a:xfrm>
          <a:prstGeom prst="rightArrow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8"/>
          <p:cNvSpPr txBox="1"/>
          <p:nvPr/>
        </p:nvSpPr>
        <p:spPr>
          <a:xfrm>
            <a:off x="7620970" y="2499742"/>
            <a:ext cx="1199502" cy="6895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68580" tIns="34290" rIns="68580" bIns="34290" rtlCol="0" anchor="ctr" anchorCtr="0">
            <a:spAutoFit/>
          </a:bodyPr>
          <a:lstStyle>
            <a:defPPr>
              <a:defRPr lang="zh-CN"/>
            </a:defPPr>
            <a:lvl1pPr>
              <a:defRPr sz="24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sz="3600" dirty="0"/>
              <a:t>椅子</a:t>
            </a:r>
            <a:endParaRPr lang="zh-CN" altLang="en-US" sz="3600" dirty="0"/>
          </a:p>
        </p:txBody>
      </p:sp>
      <p:sp>
        <p:nvSpPr>
          <p:cNvPr id="18" name="文本框 8"/>
          <p:cNvSpPr txBox="1"/>
          <p:nvPr/>
        </p:nvSpPr>
        <p:spPr>
          <a:xfrm>
            <a:off x="7472321" y="3809624"/>
            <a:ext cx="1671679" cy="6895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68580" tIns="34290" rIns="68580" bIns="34290" rtlCol="0" anchor="ctr" anchorCtr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zh-CN" altLang="en-US" sz="3600" dirty="0"/>
              <a:t>木地板</a:t>
            </a:r>
            <a:endParaRPr lang="zh-CN" altLang="en-US" sz="3600" dirty="0"/>
          </a:p>
        </p:txBody>
      </p:sp>
      <p:sp>
        <p:nvSpPr>
          <p:cNvPr id="19" name="右箭头 18"/>
          <p:cNvSpPr/>
          <p:nvPr/>
        </p:nvSpPr>
        <p:spPr>
          <a:xfrm rot="5400000">
            <a:off x="595826" y="4472306"/>
            <a:ext cx="390906" cy="272479"/>
          </a:xfrm>
          <a:prstGeom prst="rightArrow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 rot="5400000">
            <a:off x="590521" y="3310160"/>
            <a:ext cx="390906" cy="272479"/>
          </a:xfrm>
          <a:prstGeom prst="rightArrow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871"/>
          <a:stretch>
            <a:fillRect/>
          </a:stretch>
        </p:blipFill>
        <p:spPr>
          <a:xfrm>
            <a:off x="3274405" y="977360"/>
            <a:ext cx="1627369" cy="1372766"/>
          </a:xfrm>
          <a:prstGeom prst="ellipse">
            <a:avLst/>
          </a:prstGeom>
          <a:ln>
            <a:solidFill>
              <a:srgbClr val="92D050"/>
            </a:solidFill>
          </a:ln>
        </p:spPr>
      </p:pic>
      <p:sp>
        <p:nvSpPr>
          <p:cNvPr id="10342" name="矩形 1"/>
          <p:cNvSpPr/>
          <p:nvPr/>
        </p:nvSpPr>
        <p:spPr>
          <a:xfrm>
            <a:off x="1460818" y="267494"/>
            <a:ext cx="628269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buFont typeface="Calibri" panose="020F0502020204030204" pitchFamily="34" charset="0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主人公经历了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四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次变身。</a:t>
            </a:r>
            <a:endParaRPr lang="zh-CN" altLang="en-US" sz="36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TextBox 9"/>
          <p:cNvSpPr txBox="1"/>
          <p:nvPr/>
        </p:nvSpPr>
        <p:spPr>
          <a:xfrm>
            <a:off x="611560" y="2211710"/>
            <a:ext cx="2037737" cy="8125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一粒种子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TextBox 9"/>
          <p:cNvSpPr txBox="1"/>
          <p:nvPr/>
        </p:nvSpPr>
        <p:spPr>
          <a:xfrm>
            <a:off x="3131840" y="2223180"/>
            <a:ext cx="2037737" cy="7103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高大的树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TextBox 9"/>
          <p:cNvSpPr txBox="1"/>
          <p:nvPr/>
        </p:nvSpPr>
        <p:spPr>
          <a:xfrm>
            <a:off x="7173994" y="1851670"/>
            <a:ext cx="1574470" cy="7103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手推车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TextBox 9"/>
          <p:cNvSpPr txBox="1"/>
          <p:nvPr/>
        </p:nvSpPr>
        <p:spPr>
          <a:xfrm>
            <a:off x="6485134" y="3206116"/>
            <a:ext cx="1111202" cy="7103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椅子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9"/>
          <p:cNvSpPr txBox="1"/>
          <p:nvPr/>
        </p:nvSpPr>
        <p:spPr>
          <a:xfrm>
            <a:off x="2411760" y="3329690"/>
            <a:ext cx="1574470" cy="8125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木地板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768752" y="987574"/>
            <a:ext cx="1705549" cy="1298655"/>
          </a:xfrm>
          <a:prstGeom prst="ellipse">
            <a:avLst/>
          </a:prstGeom>
          <a:ln>
            <a:solidFill>
              <a:srgbClr val="92D05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8974" y="987574"/>
            <a:ext cx="1627369" cy="1289762"/>
          </a:xfrm>
          <a:prstGeom prst="ellipse">
            <a:avLst/>
          </a:prstGeom>
          <a:ln>
            <a:solidFill>
              <a:srgbClr val="92D05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6445" y="3009257"/>
            <a:ext cx="1637691" cy="1102808"/>
          </a:xfrm>
          <a:prstGeom prst="ellipse">
            <a:avLst/>
          </a:prstGeom>
          <a:ln>
            <a:solidFill>
              <a:srgbClr val="92D050"/>
            </a:solidFill>
          </a:ln>
        </p:spPr>
      </p:pic>
      <p:sp>
        <p:nvSpPr>
          <p:cNvPr id="13" name="矩形 12"/>
          <p:cNvSpPr/>
          <p:nvPr/>
        </p:nvSpPr>
        <p:spPr>
          <a:xfrm>
            <a:off x="131887" y="4108301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主人公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最初</a:t>
            </a:r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是一粒种子，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后来</a:t>
            </a:r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长成了大树，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接着</a:t>
            </a:r>
            <a:r>
              <a:rPr lang="zh-CN" altLang="zh-CN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变成</a:t>
            </a:r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了手推车，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之后</a:t>
            </a:r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又被做成了椅子，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终</a:t>
            </a:r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成为了木地板。</a:t>
            </a:r>
            <a:endParaRPr lang="zh-CN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83727" y="2911490"/>
            <a:ext cx="1111889" cy="1296505"/>
          </a:xfrm>
          <a:prstGeom prst="ellipse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568222" y="1241818"/>
            <a:ext cx="603319" cy="694404"/>
            <a:chOff x="2568222" y="1241818"/>
            <a:chExt cx="603319" cy="694404"/>
          </a:xfrm>
        </p:grpSpPr>
        <p:sp>
          <p:nvSpPr>
            <p:cNvPr id="14" name="右箭头 13"/>
            <p:cNvSpPr/>
            <p:nvPr/>
          </p:nvSpPr>
          <p:spPr>
            <a:xfrm>
              <a:off x="2568222" y="1663743"/>
              <a:ext cx="603319" cy="272479"/>
            </a:xfrm>
            <a:prstGeom prst="rightArrow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41520" y="1241818"/>
              <a:ext cx="348519" cy="441453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black"/>
                  </a:solidFill>
                </a:rPr>
                <a:t>1</a:t>
              </a:r>
              <a:endParaRPr lang="zh-CN" altLang="en-US" sz="36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81157" y="1266081"/>
            <a:ext cx="603319" cy="681328"/>
            <a:chOff x="2568222" y="1254894"/>
            <a:chExt cx="603319" cy="681328"/>
          </a:xfrm>
        </p:grpSpPr>
        <p:sp>
          <p:nvSpPr>
            <p:cNvPr id="25" name="右箭头 13"/>
            <p:cNvSpPr/>
            <p:nvPr/>
          </p:nvSpPr>
          <p:spPr>
            <a:xfrm>
              <a:off x="2568222" y="1663743"/>
              <a:ext cx="603319" cy="272479"/>
            </a:xfrm>
            <a:prstGeom prst="rightArrow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665700" y="1254894"/>
              <a:ext cx="348519" cy="44689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/>
              </a:defPPr>
              <a:lvl1pPr algn="ctr"/>
            </a:lstStyle>
            <a:p>
              <a:r>
                <a:rPr lang="en-US" altLang="zh-CN" sz="3600" dirty="0">
                  <a:solidFill>
                    <a:prstClr val="black"/>
                  </a:solidFill>
                </a:rPr>
                <a:t>2</a:t>
              </a:r>
              <a:endParaRPr lang="zh-CN" altLang="en-US" sz="36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flipH="1">
            <a:off x="3891640" y="3235531"/>
            <a:ext cx="648071" cy="658596"/>
            <a:chOff x="2568222" y="1277626"/>
            <a:chExt cx="603319" cy="658596"/>
          </a:xfrm>
        </p:grpSpPr>
        <p:sp>
          <p:nvSpPr>
            <p:cNvPr id="30" name="右箭头 13"/>
            <p:cNvSpPr/>
            <p:nvPr/>
          </p:nvSpPr>
          <p:spPr>
            <a:xfrm>
              <a:off x="2568222" y="1663743"/>
              <a:ext cx="603319" cy="272479"/>
            </a:xfrm>
            <a:prstGeom prst="rightArrow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656703" y="1277626"/>
              <a:ext cx="316835" cy="40965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/>
              </a:defPPr>
              <a:lvl1pPr algn="ctr"/>
            </a:lstStyle>
            <a:p>
              <a:r>
                <a:rPr lang="en-US" altLang="zh-CN" sz="3600" dirty="0">
                  <a:solidFill>
                    <a:prstClr val="black"/>
                  </a:solidFill>
                </a:rPr>
                <a:t>4</a:t>
              </a:r>
              <a:endParaRPr lang="zh-CN" altLang="en-US" sz="36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7176597">
            <a:off x="6224068" y="2473480"/>
            <a:ext cx="603319" cy="575490"/>
            <a:chOff x="2568222" y="1360732"/>
            <a:chExt cx="603319" cy="575490"/>
          </a:xfrm>
        </p:grpSpPr>
        <p:sp>
          <p:nvSpPr>
            <p:cNvPr id="34" name="右箭头 13"/>
            <p:cNvSpPr/>
            <p:nvPr/>
          </p:nvSpPr>
          <p:spPr>
            <a:xfrm>
              <a:off x="2568222" y="1663743"/>
              <a:ext cx="603319" cy="272479"/>
            </a:xfrm>
            <a:prstGeom prst="rightArrow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rot="16200000">
              <a:off x="2660083" y="1316017"/>
              <a:ext cx="316835" cy="406265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/>
              </a:defPPr>
              <a:lvl1pPr algn="ctr"/>
            </a:lstStyle>
            <a:p>
              <a:r>
                <a:rPr lang="en-US" altLang="zh-CN" sz="3600" dirty="0">
                  <a:solidFill>
                    <a:prstClr val="black"/>
                  </a:solidFill>
                </a:rPr>
                <a:t>3</a:t>
              </a:r>
              <a:endParaRPr lang="zh-CN" altLang="en-US" sz="3600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0" grpId="0"/>
      <p:bldP spid="26" grpId="0"/>
      <p:bldP spid="28" grpId="0"/>
      <p:bldP spid="32" grpId="0"/>
      <p:bldP spid="13" grpId="0"/>
    </p:bldLst>
  </p:timing>
</p:sld>
</file>

<file path=ppt/tags/tag1.xml><?xml version="1.0" encoding="utf-8"?>
<p:tagLst xmlns:p="http://schemas.openxmlformats.org/presentationml/2006/main">
  <p:tag name="KSO_WM_DOC_GUID" val="{3e11f69f-c542-4037-89dd-e823557b6193}"/>
  <p:tag name="KSO_WPP_MARK_KEY" val="2c9afff4-f4c8-4e11-890f-5564b8b1327d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1505</Words>
  <Application>WPS 演示</Application>
  <PresentationFormat>全屏显示(16:9)</PresentationFormat>
  <Paragraphs>445</Paragraphs>
  <Slides>26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宋体</vt:lpstr>
      <vt:lpstr>Wingdings</vt:lpstr>
      <vt:lpstr>黑体</vt:lpstr>
      <vt:lpstr>楷体</vt:lpstr>
      <vt:lpstr>Kaiti SC</vt:lpstr>
      <vt:lpstr>Calibri</vt:lpstr>
      <vt:lpstr>汉语拼音</vt:lpstr>
      <vt:lpstr>微软雅黑</vt:lpstr>
      <vt:lpstr>Times New Roman</vt:lpstr>
      <vt:lpstr>Impact</vt:lpstr>
      <vt:lpstr>Arial Unicode MS</vt:lpstr>
      <vt:lpstr>Times New Roman</vt:lpstr>
      <vt:lpstr>Xingkai SC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210</cp:revision>
  <dcterms:created xsi:type="dcterms:W3CDTF">2017-03-17T02:28:00Z</dcterms:created>
  <dcterms:modified xsi:type="dcterms:W3CDTF">2022-11-29T08:33:17Z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78093D1B6C2F4B1CB217AD428CEDC705</vt:lpwstr>
  </property>
</Properties>
</file>