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jpeg" ContentType="image/jpeg"/>
  <Default Extension="JPG" ContentType="image/.jp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1261" r:id="rId3"/>
    <p:sldId id="1761" r:id="rId5"/>
    <p:sldId id="1771" r:id="rId6"/>
    <p:sldId id="1632" r:id="rId7"/>
    <p:sldId id="1770" r:id="rId8"/>
    <p:sldId id="1331" r:id="rId9"/>
    <p:sldId id="1687" r:id="rId10"/>
    <p:sldId id="1864" r:id="rId11"/>
    <p:sldId id="1856" r:id="rId12"/>
    <p:sldId id="1865" r:id="rId13"/>
    <p:sldId id="1866" r:id="rId14"/>
    <p:sldId id="1868" r:id="rId15"/>
    <p:sldId id="1869" r:id="rId16"/>
    <p:sldId id="1870" r:id="rId17"/>
    <p:sldId id="1871" r:id="rId18"/>
    <p:sldId id="1873" r:id="rId19"/>
    <p:sldId id="1874" r:id="rId20"/>
    <p:sldId id="1875" r:id="rId21"/>
    <p:sldId id="1877" r:id="rId22"/>
    <p:sldId id="1878" r:id="rId23"/>
    <p:sldId id="1880" r:id="rId24"/>
    <p:sldId id="1755" r:id="rId25"/>
    <p:sldId id="1882" r:id="rId26"/>
    <p:sldId id="1818" r:id="rId27"/>
    <p:sldId id="1756" r:id="rId28"/>
    <p:sldId id="938" r:id="rId29"/>
    <p:sldId id="1760" r:id="rId30"/>
    <p:sldId id="1263" r:id="rId31"/>
    <p:sldId id="1264" r:id="rId32"/>
    <p:sldId id="1324" r:id="rId33"/>
    <p:sldId id="1816" r:id="rId3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0"/>
    </p:embeddedFont>
    <p:embeddedFont>
      <p:font typeface="黑体" panose="02010609060101010101" pitchFamily="49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汉语拼音" panose="000B0604020202020204" charset="0"/>
      <p:regular r:id="rId46"/>
    </p:embeddedFont>
    <p:embeddedFont>
      <p:font typeface="微软雅黑" panose="020B0503020204020204" charset="-122"/>
      <p:regular r:id="rId47"/>
    </p:embeddedFont>
    <p:embeddedFont>
      <p:font typeface="华文中宋" panose="02010600040101010101" pitchFamily="2" charset="-122"/>
      <p:regular r:id="rId48"/>
    </p:embeddedFont>
    <p:embeddedFont>
      <p:font typeface="仿宋" panose="02010609060101010101" pitchFamily="49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A38302"/>
    <a:srgbClr val="CBF1FF"/>
    <a:srgbClr val="FFFFFF"/>
    <a:srgbClr val="0066FF"/>
    <a:srgbClr val="FF0000"/>
    <a:srgbClr val="0000FF"/>
    <a:srgbClr val="DFFF75"/>
    <a:srgbClr val="FEFCDE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45" autoAdjust="0"/>
    <p:restoredTop sz="94705" autoAdjust="0"/>
  </p:normalViewPr>
  <p:slideViewPr>
    <p:cSldViewPr>
      <p:cViewPr>
        <p:scale>
          <a:sx n="100" d="100"/>
          <a:sy n="100" d="100"/>
        </p:scale>
        <p:origin x="-534" y="-246"/>
      </p:cViewPr>
      <p:guideLst>
        <p:guide orient="horz" pos="319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945"/>
        <p:guide pos="22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font" Target="fonts/font10.fntdata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microsoft.com/office/2007/relationships/hdphoto" Target="../media/image3.wdp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547" y="123477"/>
            <a:ext cx="1226821" cy="482219"/>
          </a:xfrm>
          <a:prstGeom prst="rect">
            <a:avLst/>
          </a:prstGeom>
        </p:spPr>
      </p:pic>
      <p:pic>
        <p:nvPicPr>
          <p:cNvPr id="11" name="Picture 8"/>
          <p:cNvPicPr>
            <a:picLocks noChangeAspect="1" noChangeArrowheads="1"/>
          </p:cNvPicPr>
          <p:nvPr userDrawn="1"/>
        </p:nvPicPr>
        <p:blipFill rotWithShape="1"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7000" l="1818" r="993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6" t="73555" r="50028" b="3463"/>
          <a:stretch>
            <a:fillRect/>
          </a:stretch>
        </p:blipFill>
        <p:spPr bwMode="auto">
          <a:xfrm>
            <a:off x="-36512" y="4275283"/>
            <a:ext cx="2733743" cy="88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7.png"/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hyperlink" Target="&#36164;&#26009;&#38142;&#25509;/&#35270;&#39057;/&#35270;&#39057;&#65306;&#34434;&#34433;&#25644;&#31918;&#39135;.mp4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1.GIF"/><Relationship Id="rId3" Type="http://schemas.openxmlformats.org/officeDocument/2006/relationships/image" Target="../media/image10.png"/><Relationship Id="rId2" Type="http://schemas.openxmlformats.org/officeDocument/2006/relationships/hyperlink" Target="&#36164;&#26009;&#38142;&#25509;/&#35270;&#39057;/&#35838;&#25991;&#26391;&#35835;%20%20&#19977;&#19978;-11&#19968;&#22359;&#22902;&#37226;.mp4" TargetMode="External"/><Relationship Id="rId1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823934" y="1347614"/>
            <a:ext cx="5738068" cy="1084912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一块奶酪</a:t>
            </a:r>
            <a:endParaRPr lang="zh-CN" altLang="en-US" sz="6600" b="1" dirty="0" smtClean="0">
              <a:ln w="0"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942" y="1356203"/>
            <a:ext cx="1091882" cy="1083672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2032241" y="1419622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54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endParaRPr kumimoji="1" lang="zh-CN" altLang="en-US" sz="60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2582267" y="1275606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154615"/>
            <a:ext cx="1208603" cy="513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B3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2710068" y="483518"/>
            <a:ext cx="5102292" cy="1632938"/>
          </a:xfrm>
          <a:prstGeom prst="wedgeRoundRectCallout">
            <a:avLst>
              <a:gd name="adj1" fmla="val -68961"/>
              <a:gd name="adj2" fmla="val 2957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今天搬运粮食，只许出力，不许偷嘴。谁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偷嘴就要处罚谁。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3055236"/>
            <a:ext cx="1881505" cy="1392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268" t="8811" r="13692" b="9766"/>
          <a:stretch>
            <a:fillRect/>
          </a:stretch>
        </p:blipFill>
        <p:spPr>
          <a:xfrm>
            <a:off x="154940" y="999113"/>
            <a:ext cx="1827530" cy="194818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2546993" y="2303637"/>
            <a:ext cx="4473279" cy="556145"/>
          </a:xfrm>
          <a:prstGeom prst="wedgeRoundRectCallout">
            <a:avLst>
              <a:gd name="adj1" fmla="val 47561"/>
              <a:gd name="adj2" fmla="val 12838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要是偷嘴的是您呢？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979712" y="3147814"/>
            <a:ext cx="3473130" cy="568047"/>
          </a:xfrm>
          <a:prstGeom prst="wedgeRoundRectCallout">
            <a:avLst>
              <a:gd name="adj1" fmla="val -63531"/>
              <a:gd name="adj2" fmla="val -10496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照样要受处罚。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1881167" y="3939902"/>
            <a:ext cx="4779065" cy="1040919"/>
          </a:xfrm>
          <a:prstGeom prst="horizontalScroll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纪律严明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，一视同仁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323528" y="267494"/>
            <a:ext cx="2115031" cy="646331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宣布禁令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9440" y="1202864"/>
            <a:ext cx="7945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一听，都来劲了，争先恐后赶到运粮地点，抢着抬大的，搬重的，谁也不愿偷懒。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59716" y="3261995"/>
            <a:ext cx="2007870" cy="1485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3067" y="411510"/>
            <a:ext cx="3582869" cy="646331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600" dirty="0"/>
              <a:t>禁令产生的效果</a:t>
            </a:r>
            <a:endParaRPr lang="zh-CN" altLang="en-US" sz="3600" dirty="0"/>
          </a:p>
        </p:txBody>
      </p:sp>
      <p:sp>
        <p:nvSpPr>
          <p:cNvPr id="8" name="椭圆 7"/>
          <p:cNvSpPr/>
          <p:nvPr/>
        </p:nvSpPr>
        <p:spPr>
          <a:xfrm>
            <a:off x="618533" y="1785449"/>
            <a:ext cx="1029714" cy="5891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33107" y="1766093"/>
            <a:ext cx="2613890" cy="63537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572775" y="1815354"/>
            <a:ext cx="1504967" cy="55972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3827437" y="2859782"/>
            <a:ext cx="4705003" cy="1524009"/>
          </a:xfrm>
          <a:prstGeom prst="cloudCallout">
            <a:avLst>
              <a:gd name="adj1" fmla="val -20607"/>
              <a:gd name="adj2" fmla="val -73204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动作描写，蚂蚁们很有干劲。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239850" y="44907"/>
            <a:ext cx="2278157" cy="1158691"/>
          </a:xfrm>
          <a:prstGeom prst="wedgeRoundRectCallout">
            <a:avLst>
              <a:gd name="adj1" fmla="val 65319"/>
              <a:gd name="adj2" fmla="val 47134"/>
              <a:gd name="adj3" fmla="val 16667"/>
            </a:avLst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抢着向前，唯恐落后。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89048" y="1246670"/>
            <a:ext cx="1873244" cy="571167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9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8860" y="529392"/>
            <a:ext cx="8208912" cy="1754326"/>
          </a:xfrm>
          <a:prstGeom prst="rect">
            <a:avLst/>
          </a:prstGeom>
          <a:noFill/>
          <a:ln>
            <a:noFill/>
            <a:prstDash val="lgDashDotDot"/>
          </a:ln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奶酪多诱人啊！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小蚂蚁们嘴叼着它，要做到不趁机舔一下，那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要有多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大的毅力，多强的纪律性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848185" y="2507801"/>
            <a:ext cx="4167103" cy="2296197"/>
          </a:xfrm>
          <a:prstGeom prst="wedgeRoundRectCallout">
            <a:avLst>
              <a:gd name="adj1" fmla="val 56578"/>
              <a:gd name="adj2" fmla="val 50332"/>
              <a:gd name="adj3" fmla="val 16667"/>
            </a:avLst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奶酪是大家的粮食，我们不能为了自己而贪吃，我们要遵守纪律。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7173" y="1568078"/>
            <a:ext cx="234990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~~~~~~~~~~~~~~~~~~~~~</a:t>
            </a:r>
            <a:endParaRPr lang="en-US" altLang="zh-CN" sz="1800" b="1" spc="-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468" y="2131442"/>
            <a:ext cx="613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~~~~~~~~~~~~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~~~~~~~~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~~~~~~~~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~~~~~~~~~~~~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~~~~~~~~~~~~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</a:t>
            </a:r>
            <a:r>
              <a:rPr lang="en-US" altLang="zh-CN" sz="1800" b="1" spc="-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~~~~~~</a:t>
            </a:r>
            <a:endParaRPr lang="en-US" altLang="zh-CN" sz="1800" b="1" spc="-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66812" y="2427734"/>
            <a:ext cx="4617873" cy="2389991"/>
          </a:xfrm>
          <a:prstGeom prst="wedgeRoundRectCallout">
            <a:avLst>
              <a:gd name="adj1" fmla="val -56388"/>
              <a:gd name="adj2" fmla="val 30007"/>
              <a:gd name="adj3" fmla="val 16667"/>
            </a:avLst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小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蚂蚁们，奶酪那么香，那么诱人，叼在嘴里时，为什么不趁机舔一下呢？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7" grpId="1"/>
      <p:bldP spid="3" grpId="0"/>
      <p:bldP spid="3" grpId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/>
        </p:nvSpPr>
        <p:spPr>
          <a:xfrm>
            <a:off x="540518" y="411510"/>
            <a:ext cx="8135938" cy="2862322"/>
          </a:xfrm>
          <a:prstGeom prst="rect">
            <a:avLst/>
          </a:prstGeom>
          <a:noFill/>
          <a:ln w="9525">
            <a:noFill/>
            <a:prstDash val="lgDash"/>
          </a:ln>
        </p:spPr>
        <p:txBody>
          <a:bodyPr>
            <a:spAutoFit/>
          </a:bodyPr>
          <a:lstStyle/>
          <a:p>
            <a:pPr indent="457200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盯着那一点儿掉在地上的奶酪渣，蚂蚁队长想：丢掉，实在太可惜；趁机吃掉它，又要犯不许偷嘴的禁令。怎么办呢？它的心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七上八下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，只好下令：“休息一会儿！”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 bwMode="auto">
          <a:xfrm>
            <a:off x="539552" y="3363838"/>
            <a:ext cx="8280919" cy="1244315"/>
          </a:xfrm>
          <a:prstGeom prst="wedgeRoundRectCallout">
            <a:avLst>
              <a:gd name="adj1" fmla="val 265"/>
              <a:gd name="adj2" fmla="val -106423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心理活动描写。写出面对这点奶酪渣，蚂蚁队长左右为难、矛盾的心理。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323675" y="1557164"/>
            <a:ext cx="387020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98860" y="2114302"/>
            <a:ext cx="6842037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40897" y="1544464"/>
            <a:ext cx="1011683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322387" y="1020426"/>
            <a:ext cx="4249613" cy="2487428"/>
          </a:xfrm>
          <a:prstGeom prst="wedgeRoundRectCallout">
            <a:avLst>
              <a:gd name="adj1" fmla="val -61792"/>
              <a:gd name="adj2" fmla="val 52985"/>
              <a:gd name="adj3" fmla="val 16667"/>
            </a:avLst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蚂蚁队长，为什么拽掉奶酪一角时，你要下令让大家休息一会儿？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4695894" y="1143492"/>
            <a:ext cx="4052570" cy="2109121"/>
          </a:xfrm>
          <a:prstGeom prst="cloudCallout">
            <a:avLst>
              <a:gd name="adj1" fmla="val 29343"/>
              <a:gd name="adj2" fmla="val 66117"/>
            </a:avLst>
          </a:prstGeom>
          <a:noFill/>
          <a:ln>
            <a:solidFill>
              <a:srgbClr val="A3830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8065" y="1288306"/>
            <a:ext cx="3240359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800" fontAlgn="auto"/>
            <a:r>
              <a:rPr lang="zh-CN" altLang="en-US" sz="3600" b="1" dirty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因为奶酪那么香，我想吃一口。</a:t>
            </a:r>
            <a:endParaRPr lang="zh-CN" altLang="en-US" sz="36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268" t="8811" r="13692" b="9766"/>
          <a:stretch>
            <a:fillRect/>
          </a:stretch>
        </p:blipFill>
        <p:spPr>
          <a:xfrm flipH="1">
            <a:off x="7596336" y="3565872"/>
            <a:ext cx="1536065" cy="1454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/>
        </p:nvSpPr>
        <p:spPr>
          <a:xfrm>
            <a:off x="503554" y="555526"/>
            <a:ext cx="8028886" cy="3416320"/>
          </a:xfrm>
          <a:prstGeom prst="rect">
            <a:avLst/>
          </a:prstGeom>
          <a:noFill/>
          <a:ln w="9525"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听到命令，大家放下奶酪，却不走开。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“大家分散开，哪里凉快就到哪里休息。”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大家依旧不动，眼睛望着别处，心却牵挂着那一点儿奶酪渣。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横卷形 4"/>
          <p:cNvSpPr/>
          <p:nvPr/>
        </p:nvSpPr>
        <p:spPr bwMode="auto">
          <a:xfrm>
            <a:off x="791587" y="3939902"/>
            <a:ext cx="7668845" cy="1011683"/>
          </a:xfrm>
          <a:prstGeom prst="horizontalScroll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奶酪渣子的诱惑很大，大家都想吃。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/>
        </p:nvSpPr>
        <p:spPr>
          <a:xfrm>
            <a:off x="503555" y="638175"/>
            <a:ext cx="8135938" cy="2252924"/>
          </a:xfrm>
          <a:prstGeom prst="rect">
            <a:avLst/>
          </a:prstGeom>
          <a:noFill/>
          <a:ln w="9525">
            <a:noFill/>
            <a:prstDash val="dashDot"/>
          </a:ln>
        </p:spPr>
        <p:txBody>
          <a:bodyPr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可是，它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了一会儿，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一跺脚：“注意啦，全体都有！稍息！立正！向后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转！齐步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 bwMode="auto">
          <a:xfrm>
            <a:off x="1259631" y="3075806"/>
            <a:ext cx="6840761" cy="1440160"/>
          </a:xfrm>
          <a:prstGeom prst="wedgeRoundRectCallout">
            <a:avLst>
              <a:gd name="adj1" fmla="val -5835"/>
              <a:gd name="adj2" fmla="val -63604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“犹豫、终于”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写出了蚂蚁队长激烈的思想斗争。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323528" y="672519"/>
            <a:ext cx="3600400" cy="3699431"/>
          </a:xfrm>
          <a:prstGeom prst="wedgeRoundRectCallout">
            <a:avLst>
              <a:gd name="adj1" fmla="val -71062"/>
              <a:gd name="adj2" fmla="val 3253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蚂蚁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队长，为什么支开大家后，你不趁机吃掉奶酪渣，却一跺脚，又命令大家集中？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3923928" y="748846"/>
            <a:ext cx="4948974" cy="3479088"/>
          </a:xfrm>
          <a:prstGeom prst="cloudCallout">
            <a:avLst>
              <a:gd name="adj1" fmla="val 37316"/>
              <a:gd name="adj2" fmla="val 42516"/>
            </a:avLst>
          </a:prstGeom>
          <a:noFill/>
          <a:ln>
            <a:solidFill>
              <a:srgbClr val="A3830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1960" y="933564"/>
            <a:ext cx="432048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我经过激烈的思想斗争，改变了想吃奶酪渣的想法，决定把这点儿奶酪渣留给年龄最小的蚂蚁吃。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268" t="8811" r="13692" b="9766"/>
          <a:stretch>
            <a:fillRect/>
          </a:stretch>
        </p:blipFill>
        <p:spPr>
          <a:xfrm flipH="1">
            <a:off x="7531100" y="3564255"/>
            <a:ext cx="1612900" cy="1579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7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/>
        </p:nvSpPr>
        <p:spPr>
          <a:xfrm>
            <a:off x="467544" y="636660"/>
            <a:ext cx="8135938" cy="28709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当它们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重新聚到奶酪旁边时，蚂蚁队长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命令年龄最小的一只蚂蚁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：“这点儿奶酪渣是刚才弄掉的，丢了可惜，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你吃掉它吧！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 bwMode="auto">
          <a:xfrm>
            <a:off x="1295629" y="3866379"/>
            <a:ext cx="7056784" cy="865611"/>
          </a:xfrm>
          <a:prstGeom prst="wedgeRoundRectCallout">
            <a:avLst>
              <a:gd name="adj1" fmla="val -30731"/>
              <a:gd name="adj2" fmla="val -87152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蚂蚁队长爱护幼小、大公无私。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7784" y="1059582"/>
            <a:ext cx="5616624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我们一起来看一看蚂蚁队长在搬运奶酪过程中的心理变化。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268" t="8811" r="13692" b="9766"/>
          <a:stretch>
            <a:fillRect/>
          </a:stretch>
        </p:blipFill>
        <p:spPr>
          <a:xfrm>
            <a:off x="395536" y="2067694"/>
            <a:ext cx="1827530" cy="1948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579765"/>
            <a:ext cx="3724446" cy="4224233"/>
          </a:xfrm>
          <a:prstGeom prst="rect">
            <a:avLst/>
          </a:prstGeom>
          <a:solidFill>
            <a:schemeClr val="bg1">
              <a:alpha val="87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忙碌小兵丁，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工事勤又精，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力气何其大，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合作又热诚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(打一昆虫)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7251">
            <a:off x="4644008" y="1131590"/>
            <a:ext cx="3682829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/>
          <p:nvPr/>
        </p:nvGraphicFramePr>
        <p:xfrm>
          <a:off x="358150" y="670106"/>
          <a:ext cx="8462322" cy="3509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3890"/>
                <a:gridCol w="3888432"/>
              </a:tblGrid>
              <a:tr h="6812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事件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心理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707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707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707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70710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23528" y="1349558"/>
            <a:ext cx="4032448" cy="81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奶酪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渣刚掉下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2040" y="1349558"/>
            <a:ext cx="3960440" cy="732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想吃但内心七上八下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2063298"/>
            <a:ext cx="4320480" cy="6417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大家牵挂奶酪渣不走开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19340" y="2052748"/>
            <a:ext cx="2036445" cy="81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很生气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760528"/>
            <a:ext cx="2506345" cy="710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支开蚂蚁们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19340" y="2773481"/>
            <a:ext cx="2036445" cy="81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犹豫不决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3531661"/>
            <a:ext cx="482453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命令最小的蚂蚁吃奶酪渣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340" y="3480020"/>
            <a:ext cx="1581785" cy="81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很坚定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629275"/>
            <a:ext cx="8712968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讨论：你喜欢这位蚂蚁队长吗？说说理由。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圆角矩形标注 45"/>
          <p:cNvSpPr/>
          <p:nvPr/>
        </p:nvSpPr>
        <p:spPr>
          <a:xfrm>
            <a:off x="314440" y="1491630"/>
            <a:ext cx="4680520" cy="2954248"/>
          </a:xfrm>
          <a:prstGeom prst="wedgeRoundRectCallout">
            <a:avLst>
              <a:gd name="adj1" fmla="val -60450"/>
              <a:gd name="adj2" fmla="val 40031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我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喜欢蚂蚁队长，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因为它严格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遵守纪律，不违反禁令，严于律己，还懂得爱护幼小，是一位好队长。</a:t>
            </a:r>
            <a:endParaRPr sz="36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0984" y="1491630"/>
            <a:ext cx="3465472" cy="2553891"/>
          </a:xfrm>
          <a:prstGeom prst="wedgeRoundRectCallout">
            <a:avLst>
              <a:gd name="adj1" fmla="val 77696"/>
              <a:gd name="adj2" fmla="val 55372"/>
              <a:gd name="adj3" fmla="val 16667"/>
            </a:avLst>
          </a:prstGeom>
          <a:noFill/>
          <a:ln w="28575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我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不喜欢蚂蚁队长，因为它太威严了，不亲切。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559570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学习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童话故事，可以根据角色的语言、动作、心理描写，通过角色表演来体会人物的内心，加深对人物形象的理解。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2035728"/>
            <a:ext cx="8676456" cy="1089191"/>
            <a:chOff x="467544" y="2208357"/>
            <a:chExt cx="8676456" cy="743932"/>
          </a:xfrm>
        </p:grpSpPr>
        <p:sp>
          <p:nvSpPr>
            <p:cNvPr id="8" name="任意多边形 7"/>
            <p:cNvSpPr/>
            <p:nvPr/>
          </p:nvSpPr>
          <p:spPr>
            <a:xfrm>
              <a:off x="467544" y="2208357"/>
              <a:ext cx="1556264" cy="743932"/>
            </a:xfrm>
            <a:custGeom>
              <a:avLst/>
              <a:gdLst>
                <a:gd name="connsiteX0" fmla="*/ 0 w 1859831"/>
                <a:gd name="connsiteY0" fmla="*/ 0 h 743932"/>
                <a:gd name="connsiteX1" fmla="*/ 1487865 w 1859831"/>
                <a:gd name="connsiteY1" fmla="*/ 0 h 743932"/>
                <a:gd name="connsiteX2" fmla="*/ 1859831 w 1859831"/>
                <a:gd name="connsiteY2" fmla="*/ 371966 h 743932"/>
                <a:gd name="connsiteX3" fmla="*/ 1487865 w 1859831"/>
                <a:gd name="connsiteY3" fmla="*/ 743932 h 743932"/>
                <a:gd name="connsiteX4" fmla="*/ 0 w 1859831"/>
                <a:gd name="connsiteY4" fmla="*/ 743932 h 743932"/>
                <a:gd name="connsiteX5" fmla="*/ 0 w 1859831"/>
                <a:gd name="connsiteY5" fmla="*/ 0 h 74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9831" h="743932">
                  <a:moveTo>
                    <a:pt x="0" y="0"/>
                  </a:moveTo>
                  <a:lnTo>
                    <a:pt x="1487865" y="0"/>
                  </a:lnTo>
                  <a:lnTo>
                    <a:pt x="1859831" y="371966"/>
                  </a:lnTo>
                  <a:lnTo>
                    <a:pt x="1487865" y="743932"/>
                  </a:lnTo>
                  <a:lnTo>
                    <a:pt x="0" y="74393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2024" tIns="96012" rIns="233989" bIns="96012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600" b="1" kern="1200" dirty="0" smtClean="0"/>
                <a:t>宣布禁令</a:t>
              </a:r>
              <a:endParaRPr lang="zh-CN" altLang="en-US" sz="3600" b="1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676055" y="2208357"/>
              <a:ext cx="1859831" cy="743932"/>
            </a:xfrm>
            <a:custGeom>
              <a:avLst/>
              <a:gdLst>
                <a:gd name="connsiteX0" fmla="*/ 0 w 1859831"/>
                <a:gd name="connsiteY0" fmla="*/ 0 h 743932"/>
                <a:gd name="connsiteX1" fmla="*/ 1487865 w 1859831"/>
                <a:gd name="connsiteY1" fmla="*/ 0 h 743932"/>
                <a:gd name="connsiteX2" fmla="*/ 1859831 w 1859831"/>
                <a:gd name="connsiteY2" fmla="*/ 371966 h 743932"/>
                <a:gd name="connsiteX3" fmla="*/ 1487865 w 1859831"/>
                <a:gd name="connsiteY3" fmla="*/ 743932 h 743932"/>
                <a:gd name="connsiteX4" fmla="*/ 0 w 1859831"/>
                <a:gd name="connsiteY4" fmla="*/ 743932 h 743932"/>
                <a:gd name="connsiteX5" fmla="*/ 371966 w 1859831"/>
                <a:gd name="connsiteY5" fmla="*/ 371966 h 743932"/>
                <a:gd name="connsiteX6" fmla="*/ 0 w 1859831"/>
                <a:gd name="connsiteY6" fmla="*/ 0 h 74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9831" h="743932">
                  <a:moveTo>
                    <a:pt x="0" y="0"/>
                  </a:moveTo>
                  <a:lnTo>
                    <a:pt x="1487865" y="0"/>
                  </a:lnTo>
                  <a:lnTo>
                    <a:pt x="1859831" y="371966"/>
                  </a:lnTo>
                  <a:lnTo>
                    <a:pt x="1487865" y="743932"/>
                  </a:lnTo>
                  <a:lnTo>
                    <a:pt x="0" y="743932"/>
                  </a:lnTo>
                  <a:lnTo>
                    <a:pt x="371966" y="3719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984" tIns="96012" rIns="419972" bIns="96012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600" b="1" kern="1200" dirty="0" smtClean="0"/>
                <a:t>发现奶酪</a:t>
              </a:r>
              <a:endParaRPr lang="zh-CN" altLang="en-US" sz="3600" b="1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160746" y="2208357"/>
              <a:ext cx="1859831" cy="743932"/>
            </a:xfrm>
            <a:custGeom>
              <a:avLst/>
              <a:gdLst>
                <a:gd name="connsiteX0" fmla="*/ 0 w 1859831"/>
                <a:gd name="connsiteY0" fmla="*/ 0 h 743932"/>
                <a:gd name="connsiteX1" fmla="*/ 1487865 w 1859831"/>
                <a:gd name="connsiteY1" fmla="*/ 0 h 743932"/>
                <a:gd name="connsiteX2" fmla="*/ 1859831 w 1859831"/>
                <a:gd name="connsiteY2" fmla="*/ 371966 h 743932"/>
                <a:gd name="connsiteX3" fmla="*/ 1487865 w 1859831"/>
                <a:gd name="connsiteY3" fmla="*/ 743932 h 743932"/>
                <a:gd name="connsiteX4" fmla="*/ 0 w 1859831"/>
                <a:gd name="connsiteY4" fmla="*/ 743932 h 743932"/>
                <a:gd name="connsiteX5" fmla="*/ 371966 w 1859831"/>
                <a:gd name="connsiteY5" fmla="*/ 371966 h 743932"/>
                <a:gd name="connsiteX6" fmla="*/ 0 w 1859831"/>
                <a:gd name="connsiteY6" fmla="*/ 0 h 74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9831" h="743932">
                  <a:moveTo>
                    <a:pt x="0" y="0"/>
                  </a:moveTo>
                  <a:lnTo>
                    <a:pt x="1487865" y="0"/>
                  </a:lnTo>
                  <a:lnTo>
                    <a:pt x="1859831" y="371966"/>
                  </a:lnTo>
                  <a:lnTo>
                    <a:pt x="1487865" y="743932"/>
                  </a:lnTo>
                  <a:lnTo>
                    <a:pt x="0" y="743932"/>
                  </a:lnTo>
                  <a:lnTo>
                    <a:pt x="371966" y="3719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984" tIns="96012" rIns="419972" bIns="96012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600" b="1" kern="1200" dirty="0" smtClean="0"/>
                <a:t>拽掉一角</a:t>
              </a:r>
              <a:endParaRPr lang="zh-CN" altLang="en-US" sz="3600" b="1" kern="1200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656385" y="2208357"/>
              <a:ext cx="1859831" cy="743932"/>
            </a:xfrm>
            <a:custGeom>
              <a:avLst/>
              <a:gdLst>
                <a:gd name="connsiteX0" fmla="*/ 0 w 1859831"/>
                <a:gd name="connsiteY0" fmla="*/ 0 h 743932"/>
                <a:gd name="connsiteX1" fmla="*/ 1487865 w 1859831"/>
                <a:gd name="connsiteY1" fmla="*/ 0 h 743932"/>
                <a:gd name="connsiteX2" fmla="*/ 1859831 w 1859831"/>
                <a:gd name="connsiteY2" fmla="*/ 371966 h 743932"/>
                <a:gd name="connsiteX3" fmla="*/ 1487865 w 1859831"/>
                <a:gd name="connsiteY3" fmla="*/ 743932 h 743932"/>
                <a:gd name="connsiteX4" fmla="*/ 0 w 1859831"/>
                <a:gd name="connsiteY4" fmla="*/ 743932 h 743932"/>
                <a:gd name="connsiteX5" fmla="*/ 371966 w 1859831"/>
                <a:gd name="connsiteY5" fmla="*/ 371966 h 743932"/>
                <a:gd name="connsiteX6" fmla="*/ 0 w 1859831"/>
                <a:gd name="connsiteY6" fmla="*/ 0 h 74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9831" h="743932">
                  <a:moveTo>
                    <a:pt x="0" y="0"/>
                  </a:moveTo>
                  <a:lnTo>
                    <a:pt x="1487865" y="0"/>
                  </a:lnTo>
                  <a:lnTo>
                    <a:pt x="1859831" y="371966"/>
                  </a:lnTo>
                  <a:lnTo>
                    <a:pt x="1487865" y="743932"/>
                  </a:lnTo>
                  <a:lnTo>
                    <a:pt x="0" y="743932"/>
                  </a:lnTo>
                  <a:lnTo>
                    <a:pt x="371966" y="3719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984" tIns="96012" rIns="419972" bIns="96012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600" b="1" kern="1200" dirty="0" smtClean="0"/>
                <a:t>支开同伴</a:t>
              </a:r>
              <a:endParaRPr lang="zh-CN" altLang="en-US" sz="3600" b="1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000493" y="2208357"/>
              <a:ext cx="3143507" cy="743932"/>
            </a:xfrm>
            <a:custGeom>
              <a:avLst/>
              <a:gdLst>
                <a:gd name="connsiteX0" fmla="*/ 0 w 2250396"/>
                <a:gd name="connsiteY0" fmla="*/ 0 h 743932"/>
                <a:gd name="connsiteX1" fmla="*/ 1878430 w 2250396"/>
                <a:gd name="connsiteY1" fmla="*/ 0 h 743932"/>
                <a:gd name="connsiteX2" fmla="*/ 2250396 w 2250396"/>
                <a:gd name="connsiteY2" fmla="*/ 371966 h 743932"/>
                <a:gd name="connsiteX3" fmla="*/ 1878430 w 2250396"/>
                <a:gd name="connsiteY3" fmla="*/ 743932 h 743932"/>
                <a:gd name="connsiteX4" fmla="*/ 0 w 2250396"/>
                <a:gd name="connsiteY4" fmla="*/ 743932 h 743932"/>
                <a:gd name="connsiteX5" fmla="*/ 371966 w 2250396"/>
                <a:gd name="connsiteY5" fmla="*/ 371966 h 743932"/>
                <a:gd name="connsiteX6" fmla="*/ 0 w 2250396"/>
                <a:gd name="connsiteY6" fmla="*/ 0 h 74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0396" h="743932">
                  <a:moveTo>
                    <a:pt x="0" y="0"/>
                  </a:moveTo>
                  <a:lnTo>
                    <a:pt x="1878430" y="0"/>
                  </a:lnTo>
                  <a:lnTo>
                    <a:pt x="2250396" y="371966"/>
                  </a:lnTo>
                  <a:lnTo>
                    <a:pt x="1878430" y="743932"/>
                  </a:lnTo>
                  <a:lnTo>
                    <a:pt x="0" y="743932"/>
                  </a:lnTo>
                  <a:lnTo>
                    <a:pt x="371966" y="3719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984" tIns="96012" rIns="419972" bIns="96012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/>
                <a:t>命令最小的蚂蚁吃奶酪渣</a:t>
              </a:r>
              <a:endParaRPr lang="zh-CN" altLang="en-US" sz="2800" b="1" kern="1200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42670"/>
            <a:ext cx="2268000" cy="6925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6612"/>
            <a:ext cx="450000" cy="55975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8371" y="1143784"/>
            <a:ext cx="2324986" cy="70788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ln w="0"/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一块奶酪</a:t>
            </a:r>
            <a:endParaRPr lang="zh-CN" altLang="en-US" sz="1000" dirty="0"/>
          </a:p>
        </p:txBody>
      </p:sp>
      <p:sp>
        <p:nvSpPr>
          <p:cNvPr id="14" name="矩形 13"/>
          <p:cNvSpPr/>
          <p:nvPr/>
        </p:nvSpPr>
        <p:spPr>
          <a:xfrm>
            <a:off x="1781244" y="3363838"/>
            <a:ext cx="5653521" cy="1200329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n w="0"/>
                <a:solidFill>
                  <a:schemeClr val="accent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纪律严明 </a:t>
            </a:r>
            <a:r>
              <a:rPr lang="zh-CN" altLang="en-US" sz="3600" b="1" dirty="0" smtClean="0">
                <a:ln w="0"/>
                <a:solidFill>
                  <a:schemeClr val="accent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一视同仁   </a:t>
            </a:r>
            <a:endParaRPr lang="en-US" altLang="zh-CN" sz="3600" b="1" dirty="0" smtClean="0">
              <a:ln w="0"/>
              <a:solidFill>
                <a:schemeClr val="accent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zh-CN" altLang="en-US" sz="3600" b="1" dirty="0" smtClean="0">
                <a:ln w="0"/>
                <a:solidFill>
                  <a:schemeClr val="accent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爱护</a:t>
            </a:r>
            <a:r>
              <a:rPr lang="zh-CN" altLang="en-US" sz="3600" b="1" dirty="0">
                <a:ln w="0"/>
                <a:solidFill>
                  <a:schemeClr val="accent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幼小 </a:t>
            </a:r>
            <a:r>
              <a:rPr lang="zh-CN" altLang="en-US" sz="3600" b="1" dirty="0" smtClean="0">
                <a:ln w="0"/>
                <a:solidFill>
                  <a:schemeClr val="accent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大公无私</a:t>
            </a:r>
            <a:endParaRPr lang="zh-CN" altLang="en-US" sz="900" dirty="0">
              <a:solidFill>
                <a:schemeClr val="accent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11560" y="1122729"/>
            <a:ext cx="8064896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这篇课文讲述了蚂蚁队长召集小蚂蚁们搬运奶酪时，不小心拽掉了奶酪的一角，最终蚂蚁队长战胜了自己想偷嘴的心理，命令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的蚂蚁吃掉了奶酪渣。赞扬了蚂蚁队长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、严守纪律和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的美好品质。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4814" y="274116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4048" y="3322265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以身作则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2211" y="3844235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爱护幼小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712492" y="980968"/>
            <a:ext cx="6020375" cy="3967046"/>
          </a:xfrm>
          <a:prstGeom prst="roundRect">
            <a:avLst>
              <a:gd name="adj" fmla="val 8699"/>
            </a:avLst>
          </a:prstGeom>
          <a:noFill/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一本无人翻阅的书，因为一只小蚂蚁的到来，而让整本书里的文字全都变成了会走路的字。走进王一梅的童话《书本里的蚂蚁》，你会发现一只另类的蚂蚁，一个崭新的世界。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 cstate="print"/>
          <a:stretch>
            <a:fillRect/>
          </a:stretch>
        </p:blipFill>
        <p:spPr>
          <a:xfrm>
            <a:off x="513960" y="1598929"/>
            <a:ext cx="1954530" cy="24631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6" name="组合 5"/>
          <p:cNvGrpSpPr/>
          <p:nvPr/>
        </p:nvGrpSpPr>
        <p:grpSpPr>
          <a:xfrm>
            <a:off x="395536" y="267494"/>
            <a:ext cx="2891170" cy="682233"/>
            <a:chOff x="4361917" y="546856"/>
            <a:chExt cx="2891170" cy="68223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68" t="32900" r="31220" b="34199"/>
            <a:stretch>
              <a:fillRect/>
            </a:stretch>
          </p:blipFill>
          <p:spPr bwMode="auto">
            <a:xfrm>
              <a:off x="4361917" y="546856"/>
              <a:ext cx="627321" cy="682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981025" y="566685"/>
              <a:ext cx="2272062" cy="6624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zh-CN" altLang="en-US" sz="3600" dirty="0" smtClean="0">
                  <a:solidFill>
                    <a:schemeClr val="accent2">
                      <a:lumMod val="50000"/>
                    </a:schemeClr>
                  </a:solidFill>
                </a:rPr>
                <a:t>推荐阅读</a:t>
              </a:r>
              <a:endParaRPr lang="zh-CN" altLang="en-US" sz="36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82797" y="917307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蚂蚁搬粮食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363" y="1543027"/>
            <a:ext cx="5376022" cy="25864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87459" y="4155926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</a:t>
            </a:r>
            <a:r>
              <a:rPr lang="zh-CN" altLang="en-US" sz="2400" b="1" dirty="0" smtClean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图片，播放视频</a:t>
            </a:r>
            <a:endParaRPr lang="zh-CN" altLang="en-US" sz="2400" b="1" dirty="0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38" y="227232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683346" y="411510"/>
            <a:ext cx="4527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关于蚂蚁的歇后语</a:t>
            </a:r>
            <a:endParaRPr lang="zh-CN" altLang="zh-CN" sz="3600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99792" y="1131590"/>
            <a:ext cx="453650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蚂蚁看天——不知高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9792" y="1830671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热锅上的蚂蚁——团团转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9792" y="2509745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蚂蚁背螳螂——肩负重任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9792" y="3188819"/>
            <a:ext cx="637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蚂蚁搬家——不是风，就是雨</a:t>
            </a:r>
            <a:endParaRPr lang="zh-CN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9792" y="3867894"/>
            <a:ext cx="49231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蚂蚁爬扫帚——条条是路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http://pic.51yuansu.com/pic3/cover/01/32/04/59241ef31999b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285" y="981199"/>
            <a:ext cx="2620996" cy="336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539552" y="1779662"/>
            <a:ext cx="8343384" cy="22298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tabLst>
                <a:tab pos="4127500" algn="l"/>
              </a:tabLst>
            </a:pP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稍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shào　</a:t>
            </a:r>
            <a:r>
              <a:rPr lang="zh-CN" altLang="en-US" sz="3600" b="1" dirty="0" smtClean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shāo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稍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shào　shāo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　　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tabLst>
                <a:tab pos="4127500" algn="l"/>
              </a:tabLst>
            </a:pP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拽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着(</a:t>
            </a:r>
            <a:r>
              <a:rPr lang="zh-CN" altLang="en-US" sz="3600" b="1" dirty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zhuài　yè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charset="0"/>
              </a:rPr>
              <a:t>	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诱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人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xiù</a:t>
            </a:r>
            <a:r>
              <a:rPr lang="en-US" altLang="zh-CN" sz="3600" b="1" dirty="0" smtClean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    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  <a:sym typeface="+mn-ea"/>
              </a:rPr>
              <a:t>yòu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tabLst>
                <a:tab pos="4127500" algn="l"/>
              </a:tabLst>
            </a:pP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处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罚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chǔ　chù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	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到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处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汉语拼音" panose="000B0604020202020204" charset="0"/>
                <a:ea typeface="宋体" panose="02010600030101010101" pitchFamily="2" charset="-122"/>
                <a:cs typeface="汉语拼音" panose="000B0604020202020204" charset="0"/>
              </a:rPr>
              <a:t>chǔ　chù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71434" y="2445206"/>
            <a:ext cx="958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57976" y="2427937"/>
            <a:ext cx="958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80513" y="3144212"/>
            <a:ext cx="105394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997936" y="3172718"/>
            <a:ext cx="958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63688" y="3855194"/>
            <a:ext cx="958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69944" y="3837266"/>
            <a:ext cx="958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97847" y="987574"/>
            <a:ext cx="8494633" cy="710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一、选择下面生字的正确读音，画横线。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67544" y="915566"/>
            <a:ext cx="8208912" cy="39472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ctr" fontAlgn="base">
              <a:spcBef>
                <a:spcPct val="0"/>
              </a:spcBef>
              <a:spcAft>
                <a:spcPct val="0"/>
              </a:spcAft>
            </a:pP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争先恐后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七上八下　　四面八方</a:t>
            </a:r>
            <a:endParaRPr lang="zh-CN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622300" fontAlgn="base">
              <a:spcBef>
                <a:spcPct val="0"/>
              </a:spcBef>
              <a:spcAft>
                <a:spcPct val="0"/>
              </a:spcAft>
            </a:pP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这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座城市有数条铁路通向祖国的(　　　　)。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622300" fontAlgn="base">
              <a:spcBef>
                <a:spcPct val="0"/>
              </a:spcBef>
              <a:spcAft>
                <a:spcPct val="0"/>
              </a:spcAft>
            </a:pP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有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一次，我做错了事，我的心里(　　　　)的。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622300" fontAlgn="base">
              <a:spcBef>
                <a:spcPct val="0"/>
              </a:spcBef>
              <a:spcAft>
                <a:spcPct val="0"/>
              </a:spcAft>
            </a:pP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课堂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上，同学们(　　　　)地举手发言。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87760" y="2033786"/>
            <a:ext cx="234478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四面八方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5180" y="3120551"/>
            <a:ext cx="234478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七上八下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10130" y="3680773"/>
            <a:ext cx="234478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争先恐后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452" y="26749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二、选词填空。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" y="2931790"/>
            <a:ext cx="3385344" cy="2256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1600" y="539867"/>
            <a:ext cx="7200800" cy="33280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今天要学的课文里讲的是小蚂蚁想方设法搬奶酪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，看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着这么香的的奶酪，小蚂蚁是怎么想的，怎么做的呢？让我们一起进入课文《一块奶酪》吧！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95536" y="1275606"/>
            <a:ext cx="8424936" cy="3116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1</a:t>
            </a:r>
            <a:r>
              <a:rPr lang="en-US" altLang="zh-CN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大家又干起活来了，劲头比刚才更足”是因为蚂蚁们感受到了蚂蚁队长的大公无私。(　　)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20002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</a:t>
            </a:r>
            <a:r>
              <a:rPr lang="zh-CN" altLang="en-US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</a:t>
            </a:r>
            <a:r>
              <a:rPr lang="en-US" altLang="zh-CN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课文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中那块大奶酪被最小的蚂蚁发现了，所以蚂蚁队长批准它吃掉在地上的奶酪渣。(　　)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20002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</a:t>
            </a:r>
            <a:r>
              <a:rPr lang="zh-CN" altLang="en-US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</a:t>
            </a:r>
            <a:r>
              <a:rPr lang="en-US" altLang="zh-CN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30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休息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时候，蚂蚁们不愿意离开奶酪是怕其他动物来搬走。(　　)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70816" y="1709395"/>
            <a:ext cx="64633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9036" y="2741166"/>
            <a:ext cx="64633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7132" y="3736578"/>
            <a:ext cx="64633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7" y="593429"/>
            <a:ext cx="8648521" cy="5381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三、我是小法官，对的画“√”，错的画“×”。</a:t>
            </a:r>
            <a:endParaRPr lang="zh-CN" altLang="en-US" sz="3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340406"/>
            <a:ext cx="8568952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课后把这个故事讲给家人或朋友听。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616" y="1563638"/>
            <a:ext cx="71686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自由朗读课文，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读</a:t>
            </a:r>
            <a:r>
              <a:rPr lang="zh-CN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准字音</a:t>
            </a: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读通句子</a:t>
            </a: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遇到难读的句子多读几遍。</a:t>
            </a:r>
            <a:endParaRPr lang="en-US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550493" y="55552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84717" y="22442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6460445" y="1576510"/>
            <a:ext cx="135191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60026" y="1576510"/>
            <a:ext cx="12966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09764" y="1173882"/>
            <a:ext cx="129603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xuān</a:t>
            </a:r>
            <a:endParaRPr lang="en-US" altLang="zh-CN" sz="3200" b="1" dirty="0" smtClean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54618" y="1173882"/>
            <a:ext cx="97774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yòu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3077296" y="3996123"/>
            <a:ext cx="1440180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豫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84713" y="3579862"/>
            <a:ext cx="78803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yù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Box 11"/>
          <p:cNvSpPr txBox="1"/>
          <p:nvPr/>
        </p:nvSpPr>
        <p:spPr>
          <a:xfrm>
            <a:off x="4772999" y="3996123"/>
            <a:ext cx="1296670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跺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22079" y="3579862"/>
            <a:ext cx="86409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duò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726132" y="1576510"/>
            <a:ext cx="116268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罚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6156" y="1173882"/>
            <a:ext cx="93610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chǔ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1139856" y="3996123"/>
            <a:ext cx="1659812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9468" y="3579862"/>
            <a:ext cx="138456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shào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091875" y="2758119"/>
            <a:ext cx="202840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71600" y="2356399"/>
            <a:ext cx="111163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tiǎn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01985" y="2807044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毅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zh-CN" altLang="en-US" sz="4000" dirty="0"/>
          </a:p>
        </p:txBody>
      </p:sp>
      <p:sp>
        <p:nvSpPr>
          <p:cNvPr id="34" name="矩形 33"/>
          <p:cNvSpPr/>
          <p:nvPr/>
        </p:nvSpPr>
        <p:spPr>
          <a:xfrm>
            <a:off x="3059832" y="2428407"/>
            <a:ext cx="7920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yì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8366" y="2807044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"/>
              </a:rPr>
              <a:t>强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"/>
              </a:rPr>
              <a:t>大</a:t>
            </a:r>
            <a:endParaRPr lang="zh-CN" altLang="en-US" sz="4000" dirty="0"/>
          </a:p>
        </p:txBody>
      </p:sp>
      <p:sp>
        <p:nvSpPr>
          <p:cNvPr id="35" name="矩形 34"/>
          <p:cNvSpPr/>
          <p:nvPr/>
        </p:nvSpPr>
        <p:spPr>
          <a:xfrm>
            <a:off x="4567552" y="2427380"/>
            <a:ext cx="1444607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qiáng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4498" y="3972132"/>
            <a:ext cx="14718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"/>
              </a:rPr>
              <a:t>聚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"/>
              </a:rPr>
              <a:t>集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"/>
              </a:rPr>
              <a:t> </a:t>
            </a:r>
            <a:endParaRPr lang="zh-CN" altLang="en-US" sz="4000" dirty="0"/>
          </a:p>
        </p:txBody>
      </p:sp>
      <p:sp>
        <p:nvSpPr>
          <p:cNvPr id="37" name="矩形 36"/>
          <p:cNvSpPr/>
          <p:nvPr/>
        </p:nvSpPr>
        <p:spPr>
          <a:xfrm>
            <a:off x="6498340" y="3579862"/>
            <a:ext cx="78803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jù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4042" y="2747996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"/>
              </a:rPr>
              <a:t>犯禁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"/>
              </a:rPr>
              <a:t>令</a:t>
            </a:r>
            <a:endParaRPr lang="zh-CN" altLang="en-US" sz="4000" dirty="0"/>
          </a:p>
        </p:txBody>
      </p:sp>
      <p:sp>
        <p:nvSpPr>
          <p:cNvPr id="38" name="矩形 37"/>
          <p:cNvSpPr/>
          <p:nvPr/>
        </p:nvSpPr>
        <p:spPr>
          <a:xfrm>
            <a:off x="6324012" y="2355726"/>
            <a:ext cx="138456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fàn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47039" y="2355726"/>
            <a:ext cx="7920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jìn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98786" y="1571569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29" name="图文框 28"/>
          <p:cNvSpPr/>
          <p:nvPr/>
        </p:nvSpPr>
        <p:spPr>
          <a:xfrm>
            <a:off x="5762404" y="446871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41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036365" y="1609735"/>
            <a:ext cx="202840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酪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49082" y="1150640"/>
            <a:ext cx="111163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lào</a:t>
            </a:r>
            <a:endParaRPr lang="zh-CN" altLang="en-US" sz="3200" b="1" dirty="0"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57" grpId="0"/>
      <p:bldP spid="9" grpId="0"/>
      <p:bldP spid="20" grpId="0"/>
      <p:bldP spid="20" grpId="1"/>
      <p:bldP spid="23" grpId="0"/>
      <p:bldP spid="23" grpId="1"/>
      <p:bldP spid="31" grpId="0"/>
      <p:bldP spid="36" grpId="0"/>
      <p:bldP spid="36" grpId="1"/>
      <p:bldP spid="47" grpId="0"/>
      <p:bldP spid="48" grpId="0"/>
      <p:bldP spid="48" grpId="1"/>
      <p:bldP spid="3" grpId="0"/>
      <p:bldP spid="4" grpId="0"/>
      <p:bldP spid="4" grpId="1"/>
      <p:bldP spid="6" grpId="0"/>
      <p:bldP spid="7" grpId="0"/>
      <p:bldP spid="7" grpId="1"/>
      <p:bldP spid="32" grpId="0"/>
      <p:bldP spid="33" grpId="0"/>
      <p:bldP spid="33" grpId="1"/>
      <p:bldP spid="2" grpId="0"/>
      <p:bldP spid="34" grpId="0"/>
      <p:bldP spid="34" grpId="1"/>
      <p:bldP spid="5" grpId="0"/>
      <p:bldP spid="35" grpId="0"/>
      <p:bldP spid="35" grpId="1"/>
      <p:bldP spid="8" grpId="0"/>
      <p:bldP spid="37" grpId="0"/>
      <p:bldP spid="37" grpId="1"/>
      <p:bldP spid="10" grpId="0"/>
      <p:bldP spid="38" grpId="0"/>
      <p:bldP spid="38" grpId="1"/>
      <p:bldP spid="39" grpId="0"/>
      <p:bldP spid="39" grpId="1"/>
      <p:bldP spid="11" grpId="0"/>
      <p:bldP spid="29" grpId="0" animBg="1"/>
      <p:bldP spid="30" grpId="0"/>
      <p:bldP spid="42" grpId="0"/>
      <p:bldP spid="4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613515" y="1845943"/>
            <a:ext cx="817295" cy="810260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52564" y="1793232"/>
            <a:ext cx="968021" cy="106655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  <a:endParaRPr lang="zh-CN" altLang="en-US" sz="4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5541" y="385332"/>
            <a:ext cx="1974790" cy="559118"/>
            <a:chOff x="3752862" y="431959"/>
            <a:chExt cx="1974790" cy="559118"/>
          </a:xfrm>
        </p:grpSpPr>
        <p:grpSp>
          <p:nvGrpSpPr>
            <p:cNvPr id="4" name="组合 12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055590" y="1560531"/>
            <a:ext cx="2964681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罚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20585" y="1563638"/>
            <a:ext cx="1231335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chǔ</a:t>
            </a:r>
            <a:endParaRPr lang="en-US" altLang="zh-CN" sz="3600" b="1" dirty="0" smtClean="0">
              <a:solidFill>
                <a:srgbClr val="C00000"/>
              </a:solidFill>
              <a:latin typeface="汉语拼音" panose="000B0604020202020204" charset="0"/>
              <a:ea typeface="黑体" panose="02010609060101010101" pitchFamily="49" charset="-122"/>
              <a:cs typeface="汉语拼音" panose="000B060402020202020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055591" y="2371085"/>
            <a:ext cx="298272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别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20866" y="2373753"/>
            <a:ext cx="120511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C00000"/>
                </a:solidFill>
                <a:latin typeface="汉语拼音" panose="000B0604020202020204" charset="0"/>
                <a:ea typeface="黑体" panose="02010609060101010101" pitchFamily="49" charset="-122"/>
                <a:cs typeface="汉语拼音" panose="000B0604020202020204" charset="0"/>
              </a:rPr>
              <a:t>chù</a:t>
            </a:r>
            <a:endParaRPr lang="en-US" sz="3600" b="1" dirty="0">
              <a:solidFill>
                <a:srgbClr val="FF0000"/>
              </a:solidFill>
              <a:latin typeface="汉语拼音" panose="000B0604020202020204" charset="0"/>
              <a:ea typeface="宋体" panose="02010600030101010101" pitchFamily="2" charset="-122"/>
              <a:cs typeface="汉语拼音" panose="00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/>
      <p:bldP spid="32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1115616" y="1021735"/>
            <a:ext cx="727392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默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课文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，想想课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文围绕一块奶酪讲了一件什么事?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折角形 3"/>
          <p:cNvSpPr/>
          <p:nvPr/>
        </p:nvSpPr>
        <p:spPr>
          <a:xfrm>
            <a:off x="3131840" y="2511564"/>
            <a:ext cx="4896544" cy="1802182"/>
          </a:xfrm>
          <a:prstGeom prst="foldedCorner">
            <a:avLst>
              <a:gd name="adj" fmla="val 28223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课文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讲的是蚂蚁队长带领小蚂蚁们搬运奶酪的事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4268" t="8811" r="13692" b="9766"/>
          <a:stretch>
            <a:fillRect/>
          </a:stretch>
        </p:blipFill>
        <p:spPr>
          <a:xfrm>
            <a:off x="1088286" y="2365566"/>
            <a:ext cx="1827530" cy="19481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11560" y="789782"/>
            <a:ext cx="8007350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600" b="1" dirty="0"/>
              <a:t>    </a:t>
            </a:r>
            <a:r>
              <a:rPr lang="zh-CN" altLang="en-US" sz="3600" b="1" dirty="0" smtClean="0"/>
              <a:t>再读课文，想想在</a:t>
            </a:r>
            <a:r>
              <a:rPr lang="zh-CN" altLang="en-US" sz="3600" b="1" dirty="0"/>
              <a:t>搬运粮食的过程中，蚂蚁队长做了哪些事情？</a:t>
            </a:r>
            <a:endParaRPr lang="zh-CN" altLang="en-US" sz="36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1187624" y="573541"/>
            <a:ext cx="6539592" cy="4158449"/>
            <a:chOff x="1187624" y="573541"/>
            <a:chExt cx="6539592" cy="415844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573541"/>
              <a:ext cx="6539592" cy="4158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116982" y="633765"/>
              <a:ext cx="43204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 err="1" smtClean="0">
                  <a:latin typeface="汉语拼音" panose="000B0604020202020204" charset="0"/>
                  <a:cs typeface="汉语拼音" panose="000B0604020202020204" charset="0"/>
                </a:rPr>
                <a:t>lào</a:t>
              </a:r>
              <a:endParaRPr lang="zh-CN" altLang="en-US" sz="700" dirty="0">
                <a:latin typeface="汉语拼音" panose="000B0604020202020204" charset="0"/>
                <a:cs typeface="汉语拼音" panose="000B0604020202020204" charset="0"/>
              </a:endParaRPr>
            </a:p>
          </p:txBody>
        </p:sp>
      </p:grpSp>
      <p:sp>
        <p:nvSpPr>
          <p:cNvPr id="8" name="矩形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5410" y="983623"/>
            <a:ext cx="1073679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宣布禁令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4285" y="2299743"/>
            <a:ext cx="1035928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发现奶酪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1520" y="3582764"/>
            <a:ext cx="1077199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拽掉一角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534561" y="1501352"/>
            <a:ext cx="1073792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支开同伴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111919" y="3088482"/>
            <a:ext cx="1832931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命令最小的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蚂蚁吃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奶酪渣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2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>
          <a:xfrm>
            <a:off x="1547664" y="4617243"/>
            <a:ext cx="948928" cy="900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1763688" y="1491630"/>
            <a:ext cx="5616624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角色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表演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体会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蚂蚁们的心理</a:t>
            </a:r>
            <a:r>
              <a:rPr lang="zh-CN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a75c0355-6b7b-4991-af84-d45e52122f13}"/>
  <p:tag name="KSO_WPP_MARK_KEY" val="73c31275-d780-4443-809d-818761fa8f8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2216</Words>
  <Application>WPS 演示</Application>
  <PresentationFormat>全屏显示(16:9)</PresentationFormat>
  <Paragraphs>289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楷体</vt:lpstr>
      <vt:lpstr>黑体</vt:lpstr>
      <vt:lpstr>Kaiti SC</vt:lpstr>
      <vt:lpstr>Calibri</vt:lpstr>
      <vt:lpstr>汉语拼音</vt:lpstr>
      <vt:lpstr>Hei</vt:lpstr>
      <vt:lpstr>微软雅黑</vt:lpstr>
      <vt:lpstr>Times New Roman</vt:lpstr>
      <vt:lpstr>Arial Unicode MS</vt:lpstr>
      <vt:lpstr>华文中宋</vt:lpstr>
      <vt:lpstr>仿宋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259</cp:revision>
  <dcterms:created xsi:type="dcterms:W3CDTF">2017-03-17T02:28:00Z</dcterms:created>
  <dcterms:modified xsi:type="dcterms:W3CDTF">2022-11-29T09:38:40Z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EF9EB9CE97F4490EA51004906E5FE60F</vt:lpwstr>
  </property>
</Properties>
</file>