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handoutMasterIdLst>
    <p:handoutMasterId r:id="rId25"/>
  </p:handoutMasterIdLst>
  <p:sldIdLst>
    <p:sldId id="1539" r:id="rId3"/>
    <p:sldId id="1540" r:id="rId4"/>
    <p:sldId id="1542" r:id="rId5"/>
    <p:sldId id="1513" r:id="rId7"/>
    <p:sldId id="1388" r:id="rId8"/>
    <p:sldId id="1369" r:id="rId9"/>
    <p:sldId id="1546" r:id="rId10"/>
    <p:sldId id="1545" r:id="rId11"/>
    <p:sldId id="1547" r:id="rId12"/>
    <p:sldId id="1407" r:id="rId13"/>
    <p:sldId id="1466" r:id="rId14"/>
    <p:sldId id="1356" r:id="rId15"/>
    <p:sldId id="1355" r:id="rId16"/>
    <p:sldId id="1358" r:id="rId17"/>
    <p:sldId id="1360" r:id="rId18"/>
    <p:sldId id="1361" r:id="rId19"/>
    <p:sldId id="1510" r:id="rId20"/>
    <p:sldId id="1549" r:id="rId21"/>
    <p:sldId id="1550" r:id="rId22"/>
    <p:sldId id="1512" r:id="rId23"/>
    <p:sldId id="1430" r:id="rId2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华文彩云" panose="02010800040101010101" pitchFamily="2" charset="-122"/>
      <p:regular r:id="rId32"/>
    </p:embeddedFont>
    <p:embeddedFont>
      <p:font typeface="微软雅黑" panose="020B0503020204020204" charset="-122"/>
      <p:regular r:id="rId33"/>
    </p:embeddedFont>
    <p:embeddedFont>
      <p:font typeface="Calibri" panose="020F0502020204030204" charset="0"/>
      <p:regular r:id="rId34"/>
      <p:bold r:id="rId35"/>
      <p:italic r:id="rId36"/>
      <p:boldItalic r:id="rId37"/>
    </p:embeddedFont>
    <p:embeddedFont>
      <p:font typeface="幼圆" panose="02010509060101010101" pitchFamily="49" charset="-122"/>
      <p:regular r:id="rId38"/>
    </p:embeddedFont>
    <p:embeddedFont>
      <p:font typeface="华文楷体" panose="02010600040101010101" pitchFamily="2" charset="-122"/>
      <p:regular r:id="rId39"/>
    </p:embeddedFont>
    <p:embeddedFont>
      <p:font typeface="楷体_GB2312" panose="02010609030101010101" pitchFamily="49" charset="-122"/>
      <p:regular r:id="rId40"/>
    </p:embeddedFont>
  </p:embeddedFontLst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0066FF"/>
    <a:srgbClr val="FF0000"/>
    <a:srgbClr val="1D4B1C"/>
    <a:srgbClr val="6666FF"/>
    <a:srgbClr val="9999FF"/>
    <a:srgbClr val="FF6600"/>
    <a:srgbClr val="FF7C80"/>
    <a:srgbClr val="FF505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93" autoAdjust="0"/>
    <p:restoredTop sz="94660"/>
  </p:normalViewPr>
  <p:slideViewPr>
    <p:cSldViewPr>
      <p:cViewPr>
        <p:scale>
          <a:sx n="100" d="100"/>
          <a:sy n="100" d="100"/>
        </p:scale>
        <p:origin x="-420" y="-240"/>
      </p:cViewPr>
      <p:guideLst>
        <p:guide orient="horz" pos="2264"/>
        <p:guide pos="51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1" Type="http://schemas.openxmlformats.org/officeDocument/2006/relationships/tags" Target="tags/tag4.xml"/><Relationship Id="rId40" Type="http://schemas.openxmlformats.org/officeDocument/2006/relationships/font" Target="fonts/font11.fntdata"/><Relationship Id="rId4" Type="http://schemas.openxmlformats.org/officeDocument/2006/relationships/slide" Target="slides/slide2.xml"/><Relationship Id="rId39" Type="http://schemas.openxmlformats.org/officeDocument/2006/relationships/font" Target="fonts/font10.fntdata"/><Relationship Id="rId38" Type="http://schemas.openxmlformats.org/officeDocument/2006/relationships/font" Target="fonts/font9.fntdata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82F63E-171B-4C17-A6F0-DD7516CF4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82F63E-171B-4C17-A6F0-DD7516CF4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00B050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jpe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029" y="87489"/>
            <a:ext cx="1026274" cy="48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 userDrawn="1"/>
        </p:nvGrpSpPr>
        <p:grpSpPr>
          <a:xfrm>
            <a:off x="1" y="92978"/>
            <a:ext cx="2771800" cy="276999"/>
            <a:chOff x="1" y="92978"/>
            <a:chExt cx="2771800" cy="276999"/>
          </a:xfrm>
        </p:grpSpPr>
        <p:sp>
          <p:nvSpPr>
            <p:cNvPr id="8" name="矩形 7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文本框 10"/>
            <p:cNvSpPr txBox="1"/>
            <p:nvPr userDrawn="1"/>
          </p:nvSpPr>
          <p:spPr>
            <a:xfrm>
              <a:off x="193237" y="92978"/>
              <a:ext cx="23391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快乐读书吧：在那奇妙的王国里</a:t>
              </a:r>
              <a:endPara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38" name="Picture 14" descr="http://pic.51yuansu.com/pic3/cover/01/97/35/5983e139e236e_610.jpg"/>
          <p:cNvPicPr>
            <a:picLocks noChangeAspect="1" noChangeArrowheads="1"/>
          </p:cNvPicPr>
          <p:nvPr userDrawn="1"/>
        </p:nvPicPr>
        <p:blipFill>
          <a:blip r:embed="rId9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8" y="4610580"/>
            <a:ext cx="4644008" cy="53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4" descr="http://pic.51yuansu.com/pic3/cover/01/97/35/5983e139e236e_610.jpg"/>
          <p:cNvPicPr>
            <a:picLocks noChangeAspect="1" noChangeArrowheads="1"/>
          </p:cNvPicPr>
          <p:nvPr userDrawn="1"/>
        </p:nvPicPr>
        <p:blipFill>
          <a:blip r:embed="rId9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64496" y="4616318"/>
            <a:ext cx="4644008" cy="53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5b0988e595225.cdn.sohucs.com/images/20181028/862f27c4a708402181742fba5172fbc5.jpe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53150"/>
            <a:ext cx="9180512" cy="527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8658" y="1311906"/>
            <a:ext cx="2468251" cy="31795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43742" y="377026"/>
            <a:ext cx="5819312" cy="623248"/>
            <a:chOff x="179512" y="377026"/>
            <a:chExt cx="5819312" cy="623248"/>
          </a:xfrm>
        </p:grpSpPr>
        <p:sp>
          <p:nvSpPr>
            <p:cNvPr id="11" name="文本框 14"/>
            <p:cNvSpPr txBox="1"/>
            <p:nvPr/>
          </p:nvSpPr>
          <p:spPr>
            <a:xfrm>
              <a:off x="575322" y="377026"/>
              <a:ext cx="5423502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拓展阅读，了解推荐书目</a:t>
              </a:r>
              <a:endParaRPr lang="zh-CN" altLang="en-US" sz="36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7" r="15057"/>
          <a:stretch>
            <a:fillRect/>
          </a:stretch>
        </p:blipFill>
        <p:spPr bwMode="auto">
          <a:xfrm>
            <a:off x="3439884" y="1311905"/>
            <a:ext cx="2307771" cy="320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6" t="8794" r="14624"/>
          <a:stretch>
            <a:fillRect/>
          </a:stretch>
        </p:blipFill>
        <p:spPr bwMode="auto">
          <a:xfrm>
            <a:off x="6156176" y="1406922"/>
            <a:ext cx="2405745" cy="313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21842" y="627534"/>
            <a:ext cx="7554613" cy="138499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从封面看出，《安徒生童话》的作者是丹麦的安徒生，《稻草人》的作者是叶圣陶，《格林童话》的作者是德国的格林兄弟。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544" y="2114302"/>
            <a:ext cx="7587975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《安徒生童话》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的封面上有一个小女孩，这就是卖火柴的那个小女孩，这个故事我读过，我很同情这个小女孩的遭遇。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8208" y="3795886"/>
            <a:ext cx="7770637" cy="10772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《格林童话》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的封面画的是白雪公主和七个小矮人，这个故事我读过，很有趣。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022" y="2152723"/>
            <a:ext cx="768458" cy="135513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11101"/>
            <a:ext cx="885779" cy="13262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35" y="3613033"/>
            <a:ext cx="838781" cy="1279865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61490" y="1559570"/>
            <a:ext cx="66332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/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请同学们翻开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快乐读书吧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推荐的这三本书，读一读目录，说说你最感兴趣的是哪个故事，猜猜它可能写的是什么。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2820" y="3531870"/>
            <a:ext cx="1071880" cy="12039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49" y="2067694"/>
            <a:ext cx="1104039" cy="1582166"/>
          </a:xfrm>
          <a:prstGeom prst="rect">
            <a:avLst/>
          </a:prstGeom>
        </p:spPr>
      </p:pic>
      <p:sp>
        <p:nvSpPr>
          <p:cNvPr id="8" name="波形 7"/>
          <p:cNvSpPr/>
          <p:nvPr/>
        </p:nvSpPr>
        <p:spPr>
          <a:xfrm>
            <a:off x="609064" y="699542"/>
            <a:ext cx="7131288" cy="575945"/>
          </a:xfrm>
          <a:prstGeom prst="wave">
            <a:avLst>
              <a:gd name="adj1" fmla="val 0"/>
              <a:gd name="adj2" fmla="val 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66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根据目录猜测内容，制定阅读</a:t>
            </a:r>
            <a:r>
              <a:rPr lang="zh-CN" altLang="en-US" sz="3600" b="1" dirty="0" smtClean="0">
                <a:solidFill>
                  <a:srgbClr val="0066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计划</a:t>
            </a:r>
            <a:endParaRPr lang="zh-CN" altLang="en-US" sz="3600" b="1" dirty="0">
              <a:solidFill>
                <a:srgbClr val="0066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横卷形 6"/>
          <p:cNvSpPr/>
          <p:nvPr/>
        </p:nvSpPr>
        <p:spPr>
          <a:xfrm>
            <a:off x="2629666" y="392220"/>
            <a:ext cx="3656301" cy="811378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《阅读计划表》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445859" y="1307574"/>
          <a:ext cx="8243297" cy="25603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61078"/>
                <a:gridCol w="2060740"/>
                <a:gridCol w="2060740"/>
                <a:gridCol w="2060739"/>
              </a:tblGrid>
              <a:tr h="4368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0" dirty="0"/>
                        <a:t>阅读书目</a:t>
                      </a:r>
                      <a:endParaRPr lang="zh-CN" altLang="en-US" sz="36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0" dirty="0"/>
                        <a:t>阅读日期</a:t>
                      </a:r>
                      <a:endParaRPr lang="zh-CN" altLang="en-US" sz="36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0" dirty="0"/>
                        <a:t>阅读页数</a:t>
                      </a:r>
                      <a:endParaRPr lang="zh-CN" altLang="en-US" sz="36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0" dirty="0"/>
                        <a:t>阅读时长</a:t>
                      </a:r>
                      <a:endParaRPr lang="zh-CN" altLang="en-US" sz="36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4616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/>
                </a:tc>
              </a:tr>
              <a:tr h="4838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368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6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6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" t="3888" r="30" b="23265"/>
          <a:stretch>
            <a:fillRect/>
          </a:stretch>
        </p:blipFill>
        <p:spPr>
          <a:xfrm>
            <a:off x="3342824" y="3651870"/>
            <a:ext cx="2067694" cy="15062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32768" y="705698"/>
            <a:ext cx="7992888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如果你掌握了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边读边想象画面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把自己融入故事，设身处地读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这两种阅读方法，又会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制作阅读计划表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，相信你一定会是个优秀读者。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CE9">
                  <a:alpha val="100000"/>
                </a:srgbClr>
              </a:clrFrom>
              <a:clrTo>
                <a:srgbClr val="FFFCE9">
                  <a:alpha val="100000"/>
                  <a:alpha val="0"/>
                </a:srgbClr>
              </a:clrTo>
            </a:clrChange>
          </a:blip>
          <a:srcRect l="11265" t="5331" r="9931" b="7456"/>
          <a:stretch>
            <a:fillRect/>
          </a:stretch>
        </p:blipFill>
        <p:spPr>
          <a:xfrm>
            <a:off x="7666990" y="3719195"/>
            <a:ext cx="937260" cy="1267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05" y="2094761"/>
            <a:ext cx="1104039" cy="1582166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2480518" y="1673452"/>
            <a:ext cx="5403850" cy="201238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同学们现在正在读哪本书？读到哪里了？都是什么时间读的？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波形 7"/>
          <p:cNvSpPr/>
          <p:nvPr/>
        </p:nvSpPr>
        <p:spPr>
          <a:xfrm>
            <a:off x="407035" y="459105"/>
            <a:ext cx="7045285" cy="704215"/>
          </a:xfrm>
          <a:prstGeom prst="wav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交流阅读进程，培养阅读好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习惯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410334" y="644206"/>
            <a:ext cx="6829405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在家里，在学校，外出游玩时，一有空闲就拿出来读。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483" y="1796334"/>
            <a:ext cx="1042330" cy="11825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83518"/>
            <a:ext cx="1145953" cy="1353200"/>
          </a:xfrm>
          <a:prstGeom prst="rect">
            <a:avLst/>
          </a:prstGeom>
        </p:spPr>
      </p:pic>
      <p:sp>
        <p:nvSpPr>
          <p:cNvPr id="12" name="文本框 2"/>
          <p:cNvSpPr txBox="1"/>
          <p:nvPr/>
        </p:nvSpPr>
        <p:spPr>
          <a:xfrm>
            <a:off x="609783" y="2106227"/>
            <a:ext cx="7245699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0" algn="l" fontAlgn="auto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这本书我很喜欢，已经读第二遍了。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77" y="3052857"/>
            <a:ext cx="1145953" cy="135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6627" y="3020470"/>
            <a:ext cx="6763113" cy="175432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我在阅读时，遇到</a:t>
            </a:r>
            <a:r>
              <a:rPr lang="zh-CN" sz="3600" dirty="0">
                <a:latin typeface="黑体" panose="02010609060101010101" pitchFamily="49" charset="-122"/>
                <a:ea typeface="黑体" panose="02010609060101010101" pitchFamily="49" charset="-122"/>
                <a:cs typeface="楷体_GB2312" panose="02010609030101010101" pitchFamily="49" charset="-122"/>
                <a:sym typeface="+mn-ea"/>
              </a:rPr>
              <a:t>有新鲜感的词语就会摘抄下来，积累到读书记录卡上。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bldLvl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36" r="780" b="2743"/>
          <a:stretch>
            <a:fillRect/>
          </a:stretch>
        </p:blipFill>
        <p:spPr>
          <a:xfrm>
            <a:off x="7922260" y="3848100"/>
            <a:ext cx="770890" cy="932180"/>
          </a:xfrm>
          <a:prstGeom prst="rect">
            <a:avLst/>
          </a:prstGeom>
        </p:spPr>
      </p:pic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361628" y="449610"/>
          <a:ext cx="8424936" cy="44805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08312"/>
                <a:gridCol w="2808312"/>
                <a:gridCol w="2808312"/>
              </a:tblGrid>
              <a:tr h="518160"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600" dirty="0"/>
                        <a:t>“</a:t>
                      </a:r>
                      <a:r>
                        <a:rPr lang="zh-CN" altLang="en-US" sz="3600" dirty="0"/>
                        <a:t>走进童话</a:t>
                      </a:r>
                      <a:r>
                        <a:rPr lang="en-US" altLang="zh-CN" sz="3600" dirty="0"/>
                        <a:t>”</a:t>
                      </a:r>
                      <a:r>
                        <a:rPr lang="zh-CN" altLang="en-US" sz="3600" dirty="0"/>
                        <a:t>读书记录卡   </a:t>
                      </a:r>
                      <a:endParaRPr lang="zh-CN" altLang="en-US" sz="36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600"/>
                        <a:t>阅读日期：</a:t>
                      </a:r>
                      <a:endParaRPr lang="zh-CN" altLang="en-US" sz="36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600" dirty="0"/>
                        <a:t>书名</a:t>
                      </a:r>
                      <a:r>
                        <a:rPr lang="en-US" altLang="zh-CN" sz="3600" dirty="0"/>
                        <a:t>/</a:t>
                      </a:r>
                      <a:r>
                        <a:rPr lang="zh-CN" altLang="en-US" sz="3600" dirty="0"/>
                        <a:t>页码：</a:t>
                      </a:r>
                      <a:endParaRPr lang="zh-CN" altLang="en-US" sz="36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600" dirty="0"/>
                        <a:t>阅读时长：</a:t>
                      </a:r>
                      <a:endParaRPr lang="zh-CN" altLang="en-US" sz="36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 gridSpan="3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600" dirty="0"/>
                        <a:t>我的积累：（有新鲜感的词语和句子）</a:t>
                      </a:r>
                      <a:endParaRPr lang="zh-CN" altLang="en-US" sz="36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381000">
                <a:tc gridSpan="3"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6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381000">
                <a:tc gridSpan="3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600" dirty="0"/>
                        <a:t>我的一句话感想：</a:t>
                      </a:r>
                      <a:endParaRPr lang="zh-CN" altLang="en-US" sz="36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381000">
                <a:tc gridSpan="3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600" dirty="0"/>
                        <a:t>我的疑问：</a:t>
                      </a:r>
                      <a:endParaRPr lang="zh-CN" altLang="en-US" sz="36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381000">
                <a:tc gridSpan="3"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6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76" y="2094761"/>
            <a:ext cx="1104039" cy="1582166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2192486" y="1822428"/>
            <a:ext cx="5907906" cy="18294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楷体_GB2312" panose="02010609030101010101" pitchFamily="49" charset="-122"/>
                <a:sym typeface="+mn-ea"/>
              </a:rPr>
              <a:t>阅读过程中，有没有碰到什么问题或困惑？你是怎么解决的？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波形 1"/>
          <p:cNvSpPr/>
          <p:nvPr/>
        </p:nvSpPr>
        <p:spPr>
          <a:xfrm>
            <a:off x="479043" y="504373"/>
            <a:ext cx="7117293" cy="843241"/>
          </a:xfrm>
          <a:prstGeom prst="wav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分享阅读记录，学习阅读好方法。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331640" y="398810"/>
            <a:ext cx="7128792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algn="l" fontAlgn="auto"/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遇到不认识的字词</a:t>
            </a:r>
            <a:r>
              <a:rPr lang="en-US" altLang="zh-CN" sz="3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联系上下文猜一猜；查一查字典或词典；问一问身边的人；不影响理解时，还可以跳读。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830" y="3082007"/>
            <a:ext cx="1303020" cy="1577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9" y="479936"/>
            <a:ext cx="1477645" cy="1875790"/>
          </a:xfrm>
          <a:prstGeom prst="rect">
            <a:avLst/>
          </a:prstGeom>
        </p:spPr>
      </p:pic>
      <p:sp>
        <p:nvSpPr>
          <p:cNvPr id="12" name="文本框 2"/>
          <p:cNvSpPr txBox="1"/>
          <p:nvPr/>
        </p:nvSpPr>
        <p:spPr>
          <a:xfrm>
            <a:off x="490175" y="2739390"/>
            <a:ext cx="7322185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0" algn="l" fontAlgn="auto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600" b="1" dirty="0" smtClean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遇到</a:t>
            </a:r>
            <a:r>
              <a:rPr lang="zh-CN" altLang="en-US" sz="3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不理解的地方</a:t>
            </a:r>
            <a:r>
              <a:rPr lang="en-US" altLang="zh-CN" sz="3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联系生活想一想；问一问爸爸妈妈；上网查一查；小组里交流交流；课堂上提出来，与老师同学一起探讨。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635" y="-635"/>
            <a:ext cx="9144635" cy="5144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7145" y="339502"/>
            <a:ext cx="2666663" cy="623248"/>
            <a:chOff x="236194" y="315846"/>
            <a:chExt cx="3555549" cy="830997"/>
          </a:xfrm>
        </p:grpSpPr>
        <p:sp>
          <p:nvSpPr>
            <p:cNvPr id="3" name="文本框 14"/>
            <p:cNvSpPr txBox="1"/>
            <p:nvPr/>
          </p:nvSpPr>
          <p:spPr>
            <a:xfrm>
              <a:off x="723431" y="315846"/>
              <a:ext cx="3068312" cy="83099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6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003"/>
              <a:ext cx="441960" cy="550333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611560" y="924074"/>
            <a:ext cx="8136904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</a:t>
            </a:r>
            <a:r>
              <a:rPr 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节课我们学会运用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边读边想象画面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把自己融入故事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两种方法来领略童话的魅力，体验角色的心理。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也知道了童话</a:t>
            </a:r>
            <a:r>
              <a:rPr 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故事浅显易懂，想象奇特，语言生动，富有趣味……这不仅是经典童话的共同特征，也是它们流传广、受欢迎的原因</a:t>
            </a: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80244" y="1184354"/>
            <a:ext cx="8136904" cy="34163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叶圣陶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的《聪明的野牛》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《月姑娘的亲事》</a:t>
            </a:r>
            <a:endParaRPr lang="en-US" altLang="zh-CN" sz="36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安徒生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的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《打火匣》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大克劳斯和小克劳斯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》</a:t>
            </a:r>
            <a:endParaRPr lang="en-US" altLang="zh-CN" sz="36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格林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兄弟的《布勒门镇上的音乐家》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《雪白和玫瑰红》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4" name="波形 3"/>
          <p:cNvSpPr/>
          <p:nvPr/>
        </p:nvSpPr>
        <p:spPr>
          <a:xfrm>
            <a:off x="395536" y="391743"/>
            <a:ext cx="2149983" cy="699641"/>
          </a:xfrm>
          <a:prstGeom prst="wav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推荐阅读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242" y="-60970"/>
            <a:ext cx="9468803" cy="523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40" y="95983"/>
            <a:ext cx="2990364" cy="275590"/>
            <a:chOff x="-43001" y="136086"/>
            <a:chExt cx="4176534" cy="275590"/>
          </a:xfrm>
          <a:solidFill>
            <a:schemeClr val="bg1"/>
          </a:solidFill>
        </p:grpSpPr>
        <p:sp>
          <p:nvSpPr>
            <p:cNvPr id="3" name="矩形 2"/>
            <p:cNvSpPr/>
            <p:nvPr/>
          </p:nvSpPr>
          <p:spPr>
            <a:xfrm flipH="1">
              <a:off x="-36512" y="159581"/>
              <a:ext cx="4170045" cy="2520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1"/>
            <p:cNvSpPr txBox="1"/>
            <p:nvPr/>
          </p:nvSpPr>
          <p:spPr>
            <a:xfrm>
              <a:off x="-43001" y="136086"/>
              <a:ext cx="2778005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20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语文  </a:t>
              </a:r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三</a:t>
              </a:r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7"/>
          <p:cNvSpPr txBox="1"/>
          <p:nvPr/>
        </p:nvSpPr>
        <p:spPr>
          <a:xfrm>
            <a:off x="827584" y="1419622"/>
            <a:ext cx="7488831" cy="1599565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快乐读书吧：</a:t>
            </a:r>
            <a:endParaRPr lang="en-US" altLang="zh-CN" sz="5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在那奇妙的王国里</a:t>
            </a:r>
            <a:endParaRPr lang="zh-CN" altLang="en-US" sz="5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6" name="Picture 4" descr="http://pic.51yuansu.com/pic3/cover/03/13/44/5b50025c5d108_610.jpg"/>
          <p:cNvPicPr>
            <a:picLocks noChangeAspect="1" noChangeArrowheads="1"/>
          </p:cNvPicPr>
          <p:nvPr/>
        </p:nvPicPr>
        <p:blipFill rotWithShape="1"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148" b="8065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9949"/>
          <a:stretch>
            <a:fillRect/>
          </a:stretch>
        </p:blipFill>
        <p:spPr bwMode="auto">
          <a:xfrm>
            <a:off x="6474447" y="673807"/>
            <a:ext cx="1863352" cy="14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pic.51yuansu.com/pic3/cover/01/99/01/59845e7c63e04_6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28" b="89929" l="9929" r="89894">
                        <a14:foregroundMark x1="36702" y1="26099" x2="43972" y2="409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264" y="2861101"/>
            <a:ext cx="1826974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pic.51yuansu.com/pic3/cover/03/10/72/5b485e441ecb6_61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449" y="708481"/>
            <a:ext cx="1350050" cy="1004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pic.51yuansu.com/pic3/cover/01/96/39/5983a239a1dd8_61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68421"/>
            <a:ext cx="1844845" cy="97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41995" y="504765"/>
            <a:ext cx="8679060" cy="4493538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en-US" altLang="zh-CN" sz="2600" b="1" dirty="0"/>
              <a:t> 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的，我要和你一块儿去!”拇指姑娘说。她坐在鸟儿的背上，把脚搁在他展开的双翼上，同时用腰带把自己紧紧地系在他最结实的一根羽毛上。燕子就这样飞到空中，飞过了森林，飞过了海洋，飞过了常年积雪的高山。在寒冷的高空中，拇指姑娘冻得发起抖来。于是地就钻到鸟儿温暖的羽毛下面，只把她的小脑袋伸出来欣赏下面那些美丽的景致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终于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他们来到了温暖的国度，那儿的阳光更加明亮。田沟里、蓠笆上，到处都结满了最美丽的绿色和紫色的葡萄。树林里到处挂着柠檬和橙子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r"/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选自丹麦安徒生的《拇指姑娘》，叶君健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译，有改动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2833648"/>
            <a:ext cx="7704856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auto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可以把自己想象成童话中的主人公，和故事中的人物一起欢笑，一起悲伤。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7584" y="1465496"/>
            <a:ext cx="7704856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童话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世界无奇不有。阅读时，只有发挥想象，才能真正领略的魅力。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380256" y="-236562"/>
            <a:ext cx="2368545" cy="1742794"/>
            <a:chOff x="3779912" y="292859"/>
            <a:chExt cx="2368545" cy="1742794"/>
          </a:xfrm>
        </p:grpSpPr>
        <p:pic>
          <p:nvPicPr>
            <p:cNvPr id="5122" name="Picture 2" descr="http://pic.51yuansu.com/pic3/cover/02/81/07/5a4f3e09550b9_610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2" y="292859"/>
              <a:ext cx="2368545" cy="1742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文本框 3"/>
            <p:cNvSpPr txBox="1"/>
            <p:nvPr/>
          </p:nvSpPr>
          <p:spPr>
            <a:xfrm rot="21404736">
              <a:off x="4571789" y="1093401"/>
              <a:ext cx="1574974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00B050"/>
                  </a:solidFill>
                  <a:latin typeface="华文彩云" panose="02010800040101010101" pitchFamily="2" charset="-122"/>
                  <a:ea typeface="华文彩云" panose="02010800040101010101" pitchFamily="2" charset="-122"/>
                </a:rPr>
                <a:t>小贴士</a:t>
              </a:r>
              <a:endParaRPr lang="zh-CN" altLang="en-US" sz="3200" b="1" dirty="0">
                <a:solidFill>
                  <a:srgbClr val="00B050"/>
                </a:solidFill>
                <a:latin typeface="华文彩云" panose="02010800040101010101" pitchFamily="2" charset="-122"/>
                <a:ea typeface="华文彩云" panose="020108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635" y="-635"/>
            <a:ext cx="9144635" cy="5144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635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5870,&quot;width&quot;:8000}"/>
</p:tagLst>
</file>

<file path=ppt/tags/tag2.xml><?xml version="1.0" encoding="utf-8"?>
<p:tagLst xmlns:p="http://schemas.openxmlformats.org/presentationml/2006/main">
  <p:tag name="KSO_WM_UNIT_PLACING_PICTURE_USER_VIEWPORT" val="{&quot;height&quot;:7490,&quot;width&quot;:12800}"/>
</p:tagLst>
</file>

<file path=ppt/tags/tag3.xml><?xml version="1.0" encoding="utf-8"?>
<p:tagLst xmlns:p="http://schemas.openxmlformats.org/presentationml/2006/main">
  <p:tag name="KSO_WM_UNIT_TABLE_BEAUTIFY" val="smartTable{7358278b-a5ff-480e-9e9b-dd7466dc7d7f}"/>
</p:tagLst>
</file>

<file path=ppt/tags/tag4.xml><?xml version="1.0" encoding="utf-8"?>
<p:tagLst xmlns:p="http://schemas.openxmlformats.org/presentationml/2006/main">
  <p:tag name="KSO_WPP_MARK_KEY" val="2f767042-f4b4-4f87-968b-48c0faa69e05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</a:spPr>
      <a:bodyPr rtlCol="0" anchor="ctr"/>
      <a:lstStyle>
        <a:defPPr algn="ctr">
          <a:defRPr lang="zh-CN" altLang="en-US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1308</Words>
  <Application>WPS 演示</Application>
  <PresentationFormat>全屏显示(16:9)</PresentationFormat>
  <Paragraphs>98</Paragraphs>
  <Slides>21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华文彩云</vt:lpstr>
      <vt:lpstr>微软雅黑</vt:lpstr>
      <vt:lpstr>Times New Roman</vt:lpstr>
      <vt:lpstr>Calibri</vt:lpstr>
      <vt:lpstr>Arial Unicode MS</vt:lpstr>
      <vt:lpstr>幼圆</vt:lpstr>
      <vt:lpstr>华文楷体</vt:lpstr>
      <vt:lpstr>楷体_GB2312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161</cp:revision>
  <dcterms:created xsi:type="dcterms:W3CDTF">2017-03-17T02:28:00Z</dcterms:created>
  <dcterms:modified xsi:type="dcterms:W3CDTF">2022-11-29T09:41:28Z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A71DE470FC0144689D904CA446D74CA8</vt:lpwstr>
  </property>
</Properties>
</file>