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9"/>
  </p:notesMasterIdLst>
  <p:sldIdLst>
    <p:sldId id="256" r:id="rId3"/>
    <p:sldId id="258" r:id="rId4"/>
    <p:sldId id="1460" r:id="rId5"/>
    <p:sldId id="1461" r:id="rId6"/>
    <p:sldId id="263" r:id="rId7"/>
    <p:sldId id="264" r:id="rId8"/>
    <p:sldId id="1411" r:id="rId9"/>
    <p:sldId id="1464" r:id="rId10"/>
    <p:sldId id="1465" r:id="rId11"/>
    <p:sldId id="1466" r:id="rId12"/>
    <p:sldId id="1445" r:id="rId13"/>
    <p:sldId id="1444" r:id="rId14"/>
    <p:sldId id="1500" r:id="rId15"/>
    <p:sldId id="1449" r:id="rId16"/>
    <p:sldId id="1469" r:id="rId17"/>
    <p:sldId id="1470" r:id="rId18"/>
    <p:sldId id="1471" r:id="rId19"/>
    <p:sldId id="1472" r:id="rId20"/>
    <p:sldId id="1473" r:id="rId21"/>
    <p:sldId id="1474" r:id="rId22"/>
    <p:sldId id="1475" r:id="rId23"/>
    <p:sldId id="1476" r:id="rId24"/>
    <p:sldId id="1477" r:id="rId25"/>
    <p:sldId id="1478" r:id="rId26"/>
    <p:sldId id="1479" r:id="rId27"/>
    <p:sldId id="1480" r:id="rId28"/>
    <p:sldId id="1482" r:id="rId29"/>
    <p:sldId id="1483" r:id="rId30"/>
    <p:sldId id="1484" r:id="rId31"/>
    <p:sldId id="1485" r:id="rId32"/>
    <p:sldId id="1486" r:id="rId33"/>
    <p:sldId id="1451" r:id="rId34"/>
    <p:sldId id="1487" r:id="rId35"/>
    <p:sldId id="1467" r:id="rId36"/>
    <p:sldId id="1414" r:id="rId37"/>
    <p:sldId id="1452" r:id="rId38"/>
    <p:sldId id="1364" r:id="rId39"/>
    <p:sldId id="1426" r:id="rId40"/>
    <p:sldId id="1432" r:id="rId41"/>
    <p:sldId id="1394" r:id="rId42"/>
    <p:sldId id="1401" r:id="rId43"/>
    <p:sldId id="1488" r:id="rId44"/>
    <p:sldId id="1489" r:id="rId45"/>
    <p:sldId id="1490" r:id="rId46"/>
    <p:sldId id="1491" r:id="rId47"/>
    <p:sldId id="1492" r:id="rId48"/>
    <p:sldId id="301" r:id="rId49"/>
    <p:sldId id="1502" r:id="rId50"/>
    <p:sldId id="1493" r:id="rId51"/>
    <p:sldId id="1504" r:id="rId52"/>
    <p:sldId id="1494" r:id="rId53"/>
    <p:sldId id="1495" r:id="rId54"/>
    <p:sldId id="1496" r:id="rId55"/>
    <p:sldId id="1497" r:id="rId56"/>
    <p:sldId id="1498" r:id="rId57"/>
    <p:sldId id="1499" r:id="rId58"/>
  </p:sldIdLst>
  <p:sldSz cx="9144000" cy="5143500" type="screen16x9"/>
  <p:notesSz cx="6858000" cy="9144000"/>
  <p:custDataLst>
    <p:tags r:id="rId6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8D41"/>
    <a:srgbClr val="4A202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>
        <p:scale>
          <a:sx n="100" d="100"/>
          <a:sy n="100" d="100"/>
        </p:scale>
        <p:origin x="-564" y="-3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3" Type="http://schemas.openxmlformats.org/officeDocument/2006/relationships/tags" Target="tags/tag1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" Target="slides/slide4.xml"/><Relationship Id="rId59" Type="http://schemas.openxmlformats.org/officeDocument/2006/relationships/notesMaster" Target="notesMasters/notesMaster1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jpe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习作：我来编童话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99" b="98309" l="2612" r="94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041"/>
          <a:stretch>
            <a:fillRect/>
          </a:stretch>
        </p:blipFill>
        <p:spPr>
          <a:xfrm>
            <a:off x="7945164" y="3976426"/>
            <a:ext cx="1202693" cy="11670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7" r="37801" b="69760"/>
          <a:stretch>
            <a:fillRect/>
          </a:stretch>
        </p:blipFill>
        <p:spPr>
          <a:xfrm>
            <a:off x="-102876" y="4268088"/>
            <a:ext cx="993212" cy="8754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microsoft.com/office/2007/relationships/hdphoto" Target="../media/image22.wdp"/><Relationship Id="rId3" Type="http://schemas.openxmlformats.org/officeDocument/2006/relationships/image" Target="../media/image21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jpe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image" Target="../media/image2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slide" Target="slide46.xml"/><Relationship Id="rId4" Type="http://schemas.openxmlformats.org/officeDocument/2006/relationships/slide" Target="slide6.xml"/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6862;&#26519;&#36873;&#32654;&#22823;&#36187;.pptx" TargetMode="External"/><Relationship Id="rId3" Type="http://schemas.microsoft.com/office/2007/relationships/hdphoto" Target="../media/image33.wdp"/><Relationship Id="rId2" Type="http://schemas.openxmlformats.org/officeDocument/2006/relationships/image" Target="../media/image32.png"/><Relationship Id="rId1" Type="http://schemas.openxmlformats.org/officeDocument/2006/relationships/hyperlink" Target="&#33539;&#25991;1&#65306;&#26862;&#26519;&#36873;&#32654;&#22823;&#36187;.pptx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同学们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，你喜欢读童话吗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？你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读过哪些童话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143000"/>
            <a:ext cx="1987364" cy="5462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3663" y="1307647"/>
            <a:ext cx="6347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一块奶酪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44645" y="1209369"/>
            <a:ext cx="302281" cy="2833205"/>
          </a:xfrm>
          <a:prstGeom prst="leftBrace">
            <a:avLst>
              <a:gd name="adj1" fmla="val 95000"/>
              <a:gd name="adj2" fmla="val 5035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1400170" y="907267"/>
            <a:ext cx="71895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蚂蚁队长指挥搬运奶酪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有小块奶酪掉下来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蚂蚁队长想偷偷吃掉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最终它战胜了贪欲，带头遵守纪律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6320505" y="1256845"/>
            <a:ext cx="2476353" cy="1372669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故事性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4463" y="438681"/>
            <a:ext cx="7256998" cy="450123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童话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，儿童文学的一种体裁，通过丰富的想象、幻想和夸张来编写适合于儿童欣赏的故事。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童话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具有语言通俗生动，故事情节离奇曲折、引人入胜的特点。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童话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常采用拟人的手法，赋予鸟兽虫鱼花草树木等生命，使其拥有人的思想感情。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3606"/>
            <a:ext cx="1694180" cy="224853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829652" y="948174"/>
          <a:ext cx="6628553" cy="293370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2899992"/>
                <a:gridCol w="3728561"/>
              </a:tblGrid>
              <a:tr h="2190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按角色分类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代表作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/>
                </a:tc>
              </a:tr>
              <a:tr h="2095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拟人体童话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木偶奇遇记</a:t>
                      </a:r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 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</a:tr>
              <a:tr h="2095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超人体童话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巨人的花园</a:t>
                      </a:r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</a:tr>
              <a:tr h="2095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常人体童话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皇帝的新装</a:t>
                      </a:r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</a:tr>
              <a:tr h="2095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知识体童话</a:t>
                      </a: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丛林有公主</a:t>
                      </a:r>
                      <a:r>
                        <a:rPr lang="en-US" altLang="zh-CN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0" marR="95250" marT="19050" marB="1905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208912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在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童话世界里，任何东西，都可以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张口</a:t>
            </a:r>
            <a:endParaRPr lang="en-US" altLang="zh-CN" sz="32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说话，都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可以像人那样思考问题，真好玩。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942183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954845"/>
            <a:ext cx="8224167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童话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是无拘无束的，可以创造出超越现实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或现实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中根本不存在的形象，我喜欢。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767" y="1994306"/>
            <a:ext cx="1154489" cy="99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287161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我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觉得童话看似自由，但是它总能给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endParaRPr lang="en-US" altLang="zh-CN" sz="32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带来知识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、快乐和很深刻的哲理。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182799" y="327513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5086" y="391573"/>
            <a:ext cx="8387914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之前想一想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47675" indent="-447675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故事里有哪些角色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可以从上面任选一个或几个。如果有需要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也可以添加你喜欢的其他角色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如“小公主”“月亮”。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47675" indent="-447675"/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事情发生在什么时间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是在哪里发生的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47675" indent="-447675"/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他们在那里做什么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他们之间发生了什么故事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对话气泡: 圆角矩形 9"/>
          <p:cNvSpPr/>
          <p:nvPr/>
        </p:nvSpPr>
        <p:spPr>
          <a:xfrm>
            <a:off x="4941023" y="360624"/>
            <a:ext cx="2117001" cy="576157"/>
          </a:xfrm>
          <a:prstGeom prst="wedgeRoundRectCallout">
            <a:avLst>
              <a:gd name="adj1" fmla="val -66102"/>
              <a:gd name="adj2" fmla="val 47319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写作要求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195" y="235772"/>
            <a:ext cx="7652481" cy="449882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00784" y="735016"/>
            <a:ext cx="39667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对童话的认识很深刻，下面来看看写童话需要什么元素吧。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一些文字和图片的手机截图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" t="11083" r="11759" b="44459"/>
          <a:stretch>
            <a:fillRect/>
          </a:stretch>
        </p:blipFill>
        <p:spPr>
          <a:xfrm>
            <a:off x="2087607" y="601304"/>
            <a:ext cx="4968786" cy="394089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96886" y="1349829"/>
            <a:ext cx="1023257" cy="31923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086462" y="581163"/>
            <a:ext cx="1418737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角色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77822" y="1791139"/>
            <a:ext cx="1521200" cy="61897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人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57777" y="2707802"/>
            <a:ext cx="1645120" cy="762671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动物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57777" y="3682492"/>
            <a:ext cx="1645120" cy="762671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植物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一些文字和图片的手机截图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" t="11083" r="11759" b="44459"/>
          <a:stretch>
            <a:fillRect/>
          </a:stretch>
        </p:blipFill>
        <p:spPr>
          <a:xfrm>
            <a:off x="2087607" y="601304"/>
            <a:ext cx="4968786" cy="394089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54864" y="1420168"/>
            <a:ext cx="1023257" cy="31923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3821514" y="646554"/>
            <a:ext cx="130293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时间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3000" y="2009042"/>
            <a:ext cx="2686365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某个时间点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52525" y="2882623"/>
            <a:ext cx="2676840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某个季节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43000" y="3852317"/>
            <a:ext cx="2686365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某一天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一些文字和图片的手机截图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" t="11083" r="11759" b="44459"/>
          <a:stretch>
            <a:fillRect/>
          </a:stretch>
        </p:blipFill>
        <p:spPr>
          <a:xfrm>
            <a:off x="2087607" y="601303"/>
            <a:ext cx="4069272" cy="322746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972050" y="1430217"/>
            <a:ext cx="733425" cy="239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4780585" y="3964885"/>
            <a:ext cx="1191589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地点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68026" y="1471036"/>
            <a:ext cx="1728200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家里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68026" y="2295003"/>
            <a:ext cx="1728200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社会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03444" y="3257264"/>
            <a:ext cx="1692782" cy="5627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自然界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897" y="1120152"/>
            <a:ext cx="6142978" cy="228524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下面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根据你的理解，从角色、时间、地点各挑选或自创一个词语，组合起来，</a:t>
            </a: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然后连缀成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一句话。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92" y="118035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238125" y="1184679"/>
          <a:ext cx="8686800" cy="2250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077"/>
                <a:gridCol w="2897666"/>
                <a:gridCol w="2825057"/>
              </a:tblGrid>
              <a:tr h="56736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29513" y="1738868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国王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09557" y="1757918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冬天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3418" y="1757918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小河边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30845" y="2714244"/>
            <a:ext cx="61369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冬天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，国王在小河边等冰冻。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9550" y="2725931"/>
            <a:ext cx="2978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连缀成一句话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57759" y="360045"/>
            <a:ext cx="8428482" cy="442341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246416"/>
            <a:ext cx="3971037" cy="2650667"/>
          </a:xfrm>
          <a:prstGeom prst="rect">
            <a:avLst/>
          </a:prstGeom>
        </p:spPr>
      </p:pic>
      <p:cxnSp>
        <p:nvCxnSpPr>
          <p:cNvPr id="21" name="Straight Connector 20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4559968" y="857250"/>
            <a:ext cx="0" cy="3429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362" y="1246416"/>
            <a:ext cx="3971037" cy="2650667"/>
          </a:xfrm>
          <a:prstGeom prst="rect">
            <a:avLst/>
          </a:prstGeom>
        </p:spPr>
      </p:pic>
      <p:sp>
        <p:nvSpPr>
          <p:cNvPr id="12" name="TextBox 9_1"/>
          <p:cNvSpPr txBox="1"/>
          <p:nvPr/>
        </p:nvSpPr>
        <p:spPr>
          <a:xfrm>
            <a:off x="4964470" y="574747"/>
            <a:ext cx="369692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卖火柴的小女孩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9_1"/>
          <p:cNvSpPr txBox="1"/>
          <p:nvPr/>
        </p:nvSpPr>
        <p:spPr>
          <a:xfrm>
            <a:off x="993433" y="545626"/>
            <a:ext cx="369692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丑小鸭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2"/>
          <p:cNvGraphicFramePr>
            <a:graphicFrameLocks noGrp="1"/>
          </p:cNvGraphicFramePr>
          <p:nvPr/>
        </p:nvGraphicFramePr>
        <p:xfrm>
          <a:off x="238125" y="1184679"/>
          <a:ext cx="8686800" cy="263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077"/>
                <a:gridCol w="2897666"/>
                <a:gridCol w="2825057"/>
              </a:tblGrid>
              <a:tr h="56736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US" altLang="zh-CN" sz="3600" dirty="0" smtClean="0"/>
                    </a:p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43788" y="1719818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啄木鸟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0225" y="172934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星期天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47718" y="1729343"/>
            <a:ext cx="166760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厨房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96356" y="2584254"/>
            <a:ext cx="576667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星期天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，啄木鸟在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厨房偷吃东西。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364" y="2783228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连缀成一句话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2"/>
          <p:cNvGraphicFramePr>
            <a:graphicFrameLocks noGrp="1"/>
          </p:cNvGraphicFramePr>
          <p:nvPr/>
        </p:nvGraphicFramePr>
        <p:xfrm>
          <a:off x="238125" y="1184679"/>
          <a:ext cx="8686800" cy="263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077"/>
                <a:gridCol w="2897666"/>
                <a:gridCol w="2825057"/>
              </a:tblGrid>
              <a:tr h="56736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</a:tr>
              <a:tr h="805453">
                <a:tc>
                  <a:txBody>
                    <a:bodyPr/>
                    <a:lstStyle/>
                    <a:p>
                      <a:pPr algn="ctr"/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US" altLang="zh-CN" sz="3600" dirty="0" smtClean="0"/>
                    </a:p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77138" y="176744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玫瑰花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7182" y="176744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黄昏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14368" y="176744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超市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04067" y="2614573"/>
            <a:ext cx="575895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黄昏</a:t>
            </a:r>
            <a:r>
              <a:rPr lang="zh-CN" altLang="en-US" sz="3600" b="1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来了，玫瑰花还在超市无人买。</a:t>
            </a:r>
            <a:endParaRPr lang="zh-CN" altLang="en-US" sz="3600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745" y="2868903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连缀成一句话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155" y="1453083"/>
            <a:ext cx="672580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试着再增加一个角色，让故事内容更丰富。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228599" y="1146530"/>
          <a:ext cx="8734425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826"/>
                <a:gridCol w="3032124"/>
                <a:gridCol w="2911475"/>
              </a:tblGrid>
              <a:tr h="5608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01580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</a:tr>
              <a:tr h="11355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丰富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内容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00025" y="1634093"/>
            <a:ext cx="281797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国王 啄木鸟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42882" y="163409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冬天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3418" y="163409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小河边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9119" y="2458059"/>
            <a:ext cx="594485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冬天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，国王在小河边等冰冻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，啄木鸟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偷走了他的王冠。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2"/>
          <p:cNvGraphicFramePr>
            <a:graphicFrameLocks noGrp="1"/>
          </p:cNvGraphicFramePr>
          <p:nvPr/>
        </p:nvGraphicFramePr>
        <p:xfrm>
          <a:off x="228599" y="994130"/>
          <a:ext cx="864870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726"/>
                <a:gridCol w="2689224"/>
                <a:gridCol w="2825751"/>
              </a:tblGrid>
              <a:tr h="5608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601580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</a:tr>
              <a:tr h="113554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丰富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内容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US" altLang="zh-CN" sz="3600" dirty="0" smtClean="0"/>
                    </a:p>
                    <a:p>
                      <a:endParaRPr lang="en-US" altLang="zh-CN" sz="3600" dirty="0" smtClean="0"/>
                    </a:p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28600" y="1481693"/>
            <a:ext cx="318129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啄木鸟 玫瑰花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54104" y="1463497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星期天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3418" y="1481693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厨房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71849" y="2256054"/>
            <a:ext cx="550545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星期天，啄木鸟在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厨房偷吃东西，玫瑰花劝他不要做坏事。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352425" y="946554"/>
          <a:ext cx="8572500" cy="3151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3407"/>
                <a:gridCol w="2896605"/>
                <a:gridCol w="3082488"/>
              </a:tblGrid>
              <a:tr h="46000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角色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地点</a:t>
                      </a:r>
                      <a:endParaRPr lang="zh-CN" altLang="en-US" sz="36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773723">
                <a:tc>
                  <a:txBody>
                    <a:bodyPr/>
                    <a:lstStyle/>
                    <a:p>
                      <a:endParaRPr lang="zh-CN" alt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3600" dirty="0"/>
                    </a:p>
                  </a:txBody>
                  <a:tcPr/>
                </a:tc>
              </a:tr>
              <a:tr h="10246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丰富</a:t>
                      </a:r>
                      <a:endParaRPr lang="en-US" altLang="zh-CN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内容</a:t>
                      </a: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US" altLang="zh-CN" sz="3600" dirty="0" smtClean="0"/>
                    </a:p>
                    <a:p>
                      <a:endParaRPr lang="en-US" altLang="zh-CN" sz="3600" dirty="0" smtClean="0"/>
                    </a:p>
                    <a:p>
                      <a:endParaRPr lang="zh-CN" altLang="en-US" sz="3600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90500" y="1501714"/>
            <a:ext cx="287912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玫瑰花 国王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54080" y="1493320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黄昏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2248" y="1480997"/>
            <a:ext cx="189913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超市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8702" y="2341679"/>
            <a:ext cx="586907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黄昏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来了，玫瑰花还在超市无人买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。国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王来到，将玫瑰捧在手里。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7823" y="74679"/>
            <a:ext cx="8338508" cy="49021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48383" y="754066"/>
            <a:ext cx="4404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编写的内容真有趣，如何让它更丰富更吸引人呢？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一起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向课文学习。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5721" y="440982"/>
            <a:ext cx="52525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在牛肚子里旅行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4065" y="1183876"/>
            <a:ext cx="5806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青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头和红头在草里捉迷藏，红头躲在草丛突然被牛吃了下去，这该怎么办？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065" y="3068438"/>
            <a:ext cx="5706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青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头蹦想起什么方法？它该如何实施？结果如何？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6925198" y="1595594"/>
            <a:ext cx="1366576" cy="633046"/>
          </a:xfrm>
          <a:prstGeom prst="wedgeRoundRectCallout">
            <a:avLst>
              <a:gd name="adj1" fmla="val -97304"/>
              <a:gd name="adj2" fmla="val -168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意外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6526894" y="3183180"/>
            <a:ext cx="2121806" cy="633046"/>
          </a:xfrm>
          <a:prstGeom prst="wedgeRoundRectCallout">
            <a:avLst>
              <a:gd name="adj1" fmla="val -75617"/>
              <a:gd name="adj2" fmla="val 237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如何解决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1405" y="1277577"/>
            <a:ext cx="7263001" cy="210057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总结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一下方法：</a:t>
            </a:r>
            <a:endParaRPr lang="en-US" altLang="zh-CN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要制造一个意外，</a:t>
            </a:r>
            <a:endParaRPr lang="en-US" altLang="zh-CN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然后再解决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这个</a:t>
            </a:r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意外。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2" y="115400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5925" y="1218241"/>
            <a:ext cx="779417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星期天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，啄木鸟在厨房偷吃东西，玫瑰花劝他不要做坏事。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449" y="514921"/>
            <a:ext cx="817517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为我们的故事添加些“意外”：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925" y="2357581"/>
            <a:ext cx="7794175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星期天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，啄木鸟在厨房偷吃东西，玫瑰花劝他不要做坏事。啄木鸟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不听劝告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，还啄了玫瑰花瓣，却因此中毒，危在旦夕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455539"/>
            <a:ext cx="3968749" cy="2232421"/>
          </a:xfrm>
          <a:prstGeom prst="rect">
            <a:avLst/>
          </a:prstGeom>
        </p:spPr>
      </p:pic>
      <p:sp>
        <p:nvSpPr>
          <p:cNvPr id="12" name="TextBox 9_1"/>
          <p:cNvSpPr txBox="1"/>
          <p:nvPr/>
        </p:nvSpPr>
        <p:spPr>
          <a:xfrm>
            <a:off x="1120776" y="770955"/>
            <a:ext cx="189048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小红帽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9_1"/>
          <p:cNvSpPr txBox="1"/>
          <p:nvPr/>
        </p:nvSpPr>
        <p:spPr>
          <a:xfrm>
            <a:off x="4571999" y="770955"/>
            <a:ext cx="311498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皇帝的新装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 b="3418"/>
          <a:stretch>
            <a:fillRect/>
          </a:stretch>
        </p:blipFill>
        <p:spPr>
          <a:xfrm>
            <a:off x="4572000" y="1455539"/>
            <a:ext cx="3547068" cy="2232421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43470" y="1107332"/>
            <a:ext cx="766710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冬天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，国王在小河边等冰冻，啄木鸟偷走了他的王冠。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9601" y="362137"/>
            <a:ext cx="7534274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下面为我们的故事添加些“意外”：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3470" y="2268329"/>
            <a:ext cx="766710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冬天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，国王在小河边等冰冻，啄木鸟偷走了他的王冠，飞回去冒充国王，国王回去后，没有人承认他是国王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86320" y="1174008"/>
            <a:ext cx="775283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黄昏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来了，玫瑰花还在超市无人买。国王来到，将玫瑰捧在手里。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6320" y="479803"/>
            <a:ext cx="71432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下面为我们的故事添加些“意外”：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6320" y="2382629"/>
            <a:ext cx="7752830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黄昏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来了，玫瑰花还在超市无人买。国王来到，将玫瑰捧在手里。这时候，玫瑰不小心刺伤了国王</a:t>
            </a: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847" y="1441918"/>
            <a:ext cx="6056930" cy="191590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大家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的想象力真是丰富，不过想象不要过度，要突显一个中心思想哦！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3323" y="510637"/>
            <a:ext cx="717620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星期天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，啄木鸟在厨房偷吃东西，玫瑰花劝他不要做坏事。啄木鸟不停劝告，还啄了玫瑰花瓣，却因此中毒，危在旦夕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3323" y="1873051"/>
            <a:ext cx="698570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defRPr sz="2000" b="1">
                <a:latin typeface="+mn-ea"/>
              </a:defRPr>
            </a:lvl1pPr>
          </a:lstStyle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冬天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，国王在小河边等冰冻，啄木鸟偷走了他的王冠，飞回去冒充国王，国王回去后，没有人承认他是国王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3323" y="3235305"/>
            <a:ext cx="6985700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黄昏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来了，玫瑰花还在超市无人买。国王来到，将玫瑰捧在手里。这时候，玫瑰不小心刺伤了国王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22648" y="937656"/>
            <a:ext cx="1278881" cy="6586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善良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522648" y="2206960"/>
            <a:ext cx="1278881" cy="6586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诚信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522648" y="3497626"/>
            <a:ext cx="1278881" cy="6586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宽容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4381" y="20272"/>
            <a:ext cx="8636440" cy="507728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19808" y="696916"/>
            <a:ext cx="4500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有了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中心，故事情节就好安排了，那么在叙述故事的过程中我们有什么技巧呢？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45697" y="950011"/>
            <a:ext cx="7252606" cy="39703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这时，奶酪旁边只有蚂蚁队长，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他要是偷嘴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，谁也看不见。他低下头，嗅嗅那点儿奶酪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渣，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味道真香！可是，他犹豫了一会儿，终于一跺脚：“注意啦，全体都有。稍息！立正！向后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！齐步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走！”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小蚂蚁们从四面八方的草丛里走拢来了。当他们重新聚到奶酪旁边时，蚂蚁队长命令年龄最小的一只蚂蚁：“这点儿奶酪渣是刚才弄掉的，丢了可惜，你吃掉它吧！”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1780" y="155766"/>
            <a:ext cx="640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先来看看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一块奶酪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的叙述：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23885" y="1426458"/>
            <a:ext cx="2307771" cy="437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0530" y="1333237"/>
            <a:ext cx="965795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63251" y="1917140"/>
            <a:ext cx="1126462" cy="361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108919" y="1533754"/>
            <a:ext cx="918684" cy="4896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心理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3393" y="2281393"/>
            <a:ext cx="4183282" cy="433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117815" y="2123885"/>
            <a:ext cx="918684" cy="4896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语言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72000" y="4433540"/>
            <a:ext cx="2124075" cy="4363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271842" y="3856536"/>
            <a:ext cx="164083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前后对比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写出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转变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87098" y="1912638"/>
            <a:ext cx="1688806" cy="361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77779" y="3238518"/>
            <a:ext cx="269740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通过动作写心理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72776" y="2336188"/>
            <a:ext cx="1902410" cy="361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19304" y="1421049"/>
            <a:ext cx="8072246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 dirty="0" smtClean="0"/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作者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细致描写了蚂蚁队长的动作和语言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，并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通过动作表现了它的心理活动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，最后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通过具有对比性的结尾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，写出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了队长思想的转变，让人肃然起敬。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9305" y="703688"/>
            <a:ext cx="2049864" cy="58111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妙点总结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275606"/>
            <a:ext cx="672580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下面我们模仿范例为自己的故事写上</a:t>
            </a:r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一段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话。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44317" y="517076"/>
            <a:ext cx="7423433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冬天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，国王在小河边等冰冻，啄木鸟偷走了他的王冠，飞回去冒充国王，国王回去后，没有人承认他是国王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44318" y="1927446"/>
            <a:ext cx="7423432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冬天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国王站在小河边，焦急地望着流淌的河面，他想：这河流什么时候能结冰啊！我想像去年那样愉快地滑冰。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这时他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心里高兴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起来，沉进美好的回忆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突然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，他觉得头上变凉了，他一摸头吓了一大跳，因为他的王冠没有了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6018" y="545651"/>
            <a:ext cx="545103" cy="12299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梗概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6018" y="2145862"/>
            <a:ext cx="545103" cy="23122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片段模仿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2762" y="477265"/>
            <a:ext cx="8312871" cy="488705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33800" y="1122994"/>
            <a:ext cx="43513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好要写的童话内容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了吗？不要急于下笔，先好好构思，编写好写作提纲。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9055" y="360194"/>
            <a:ext cx="2581294" cy="623248"/>
            <a:chOff x="292074" y="469930"/>
            <a:chExt cx="3441724" cy="830998"/>
          </a:xfrm>
        </p:grpSpPr>
        <p:sp>
          <p:nvSpPr>
            <p:cNvPr id="5" name="文本框 14"/>
            <p:cNvSpPr txBox="1"/>
            <p:nvPr/>
          </p:nvSpPr>
          <p:spPr>
            <a:xfrm>
              <a:off x="832246" y="469930"/>
              <a:ext cx="2901552" cy="8309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写作提纲</a:t>
              </a:r>
              <a:endPara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074" y="533430"/>
              <a:ext cx="540173" cy="6722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467798"/>
            <a:ext cx="3968749" cy="25236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648" y="1460499"/>
            <a:ext cx="3968751" cy="2523672"/>
          </a:xfrm>
          <a:prstGeom prst="rect">
            <a:avLst/>
          </a:prstGeom>
        </p:spPr>
      </p:pic>
      <p:sp>
        <p:nvSpPr>
          <p:cNvPr id="12" name="TextBox 9_1"/>
          <p:cNvSpPr txBox="1"/>
          <p:nvPr/>
        </p:nvSpPr>
        <p:spPr>
          <a:xfrm>
            <a:off x="4828559" y="837251"/>
            <a:ext cx="27805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木偶奇遇记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9_1"/>
          <p:cNvSpPr txBox="1"/>
          <p:nvPr/>
        </p:nvSpPr>
        <p:spPr>
          <a:xfrm>
            <a:off x="1063674" y="837251"/>
            <a:ext cx="369692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白雪公主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9856" y="1691233"/>
            <a:ext cx="8205519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你选择的是哪些词语？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这些词语可以写成什么故事？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故事可以体现怎样的主题？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设置什么“意外”？打算怎么解决这个“意外”。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你打算细致叙述什么内容？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你打算拟个什么题目？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731" y="172244"/>
            <a:ext cx="34305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07455" y="926436"/>
            <a:ext cx="621254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选用词语，发挥想象，编写童话。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95978" y="789190"/>
            <a:ext cx="1504333" cy="668268"/>
            <a:chOff x="2375756" y="2268826"/>
            <a:chExt cx="1103009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00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789881" y="1338752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国王巡山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446032" y="1057589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95978" y="2038866"/>
            <a:ext cx="1411430" cy="733058"/>
            <a:chOff x="2098769" y="2334213"/>
            <a:chExt cx="92153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8244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95978" y="3346411"/>
            <a:ext cx="1317701" cy="668268"/>
            <a:chOff x="2375756" y="2268826"/>
            <a:chExt cx="860338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650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545292" y="1666221"/>
            <a:ext cx="306264" cy="1498163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2716" y="1532304"/>
            <a:ext cx="4385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见到啄木鸟还在工作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与啄木鸟对话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国王赞扬啄木鸟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25816" y="3373700"/>
            <a:ext cx="481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国王把啄木鸟定为国鸟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6201" y="795471"/>
            <a:ext cx="4946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冬天国王去景区巡视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1664" y="892708"/>
            <a:ext cx="1504333" cy="668268"/>
            <a:chOff x="2375756" y="2268826"/>
            <a:chExt cx="1103009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00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488157" y="809628"/>
            <a:ext cx="630513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森林选美大赛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176455" y="1161107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1664" y="2210663"/>
            <a:ext cx="1411430" cy="733058"/>
            <a:chOff x="2098769" y="2334213"/>
            <a:chExt cx="92153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8244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1664" y="3497554"/>
            <a:ext cx="1317701" cy="668268"/>
            <a:chOff x="2375756" y="2268826"/>
            <a:chExt cx="860338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650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33731" y="1953359"/>
            <a:ext cx="209183" cy="136196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7033" y="1727424"/>
            <a:ext cx="58183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森林选美比赛，很多花参赛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海棠花让众人赞叹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玫瑰花更加迷人，获胜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0321" y="3521249"/>
            <a:ext cx="5719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王子拿着玫瑰花娶回了公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33743" y="516440"/>
            <a:ext cx="5776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王子遇到公主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，必须用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最美的花才能娶回公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20521" y="873118"/>
            <a:ext cx="1504333" cy="668268"/>
            <a:chOff x="2375756" y="2268826"/>
            <a:chExt cx="1103009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0076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6260" y="1403630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国王减肥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96737" y="1141517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20521" y="2163044"/>
            <a:ext cx="1411430" cy="730908"/>
            <a:chOff x="2098769" y="2336363"/>
            <a:chExt cx="921536" cy="73090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4" y="2409429"/>
              <a:ext cx="8244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20521" y="3487489"/>
            <a:ext cx="1317701" cy="668268"/>
            <a:chOff x="2375756" y="2268826"/>
            <a:chExt cx="860338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650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705472" y="1762188"/>
            <a:ext cx="306264" cy="164797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88739" y="1650684"/>
            <a:ext cx="6160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渴了，喝泉水觉得很甜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饿了，吃萝卜青菜很香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猎人道出真谛：饥饿才会香甜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02709" y="3514778"/>
            <a:ext cx="5417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国王又变成了健美的国王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4995" y="845380"/>
            <a:ext cx="5847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国王肥胖，王后鼓励他减肥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81150" y="1779662"/>
            <a:ext cx="4269740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快快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9306" y="3458151"/>
            <a:ext cx="7287743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写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好之后，和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一下，看看谁写的最好。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 t="12672"/>
          <a:stretch>
            <a:fillRect/>
          </a:stretch>
        </p:blipFill>
        <p:spPr bwMode="auto">
          <a:xfrm>
            <a:off x="1617345" y="798136"/>
            <a:ext cx="5642610" cy="240284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4"/>
          <p:cNvSpPr txBox="1"/>
          <p:nvPr/>
        </p:nvSpPr>
        <p:spPr>
          <a:xfrm>
            <a:off x="5223672" y="1891947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3915867" y="1678691"/>
            <a:ext cx="1307805" cy="1326759"/>
          </a:xfrm>
          <a:prstGeom prst="rect">
            <a:avLst/>
          </a:prstGeom>
        </p:spPr>
      </p:pic>
      <p:sp>
        <p:nvSpPr>
          <p:cNvPr id="8" name="箭头: V 形 7"/>
          <p:cNvSpPr/>
          <p:nvPr/>
        </p:nvSpPr>
        <p:spPr>
          <a:xfrm>
            <a:off x="1965259" y="675298"/>
            <a:ext cx="278498" cy="219284"/>
          </a:xfrm>
          <a:prstGeom prst="chevron">
            <a:avLst>
              <a:gd name="adj" fmla="val 44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8" y="379300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5"/>
          <p:cNvSpPr txBox="1"/>
          <p:nvPr/>
        </p:nvSpPr>
        <p:spPr>
          <a:xfrm>
            <a:off x="104775" y="346290"/>
            <a:ext cx="204757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3600" dirty="0">
                <a:solidFill>
                  <a:schemeClr val="bg1"/>
                </a:solidFill>
              </a:rPr>
              <a:t>二</a:t>
            </a:r>
            <a:r>
              <a:rPr kumimoji="1" lang="zh-CN" altLang="en-US" sz="3600" dirty="0" smtClean="0">
                <a:solidFill>
                  <a:schemeClr val="bg1"/>
                </a:solidFill>
              </a:rPr>
              <a:t>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98" y="1286886"/>
            <a:ext cx="2724348" cy="231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4403" y="1327145"/>
            <a:ext cx="6575548" cy="35163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spcAft>
                <a:spcPts val="0"/>
              </a:spcAft>
            </a:pPr>
            <a:r>
              <a:rPr lang="en-US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冬天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来了，大雪纷飞。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阿里国的国王兴趣勃勃地带着大臣们来到国家五</a:t>
            </a:r>
            <a:r>
              <a:rPr lang="en-US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级风景区</a:t>
            </a:r>
            <a:r>
              <a:rPr lang="en-US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阿里山景区巡视，顺便欣赏雪景。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阿里山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植物茂密，动物众多，风景优美。一场大雪过后，山区白雪皑皑，国王心情大好。森林里的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动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69042" y="790979"/>
            <a:ext cx="245483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国王来巡山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246081" y="1153066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46081" y="1472285"/>
            <a:ext cx="17181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</a:t>
            </a:r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开篇</a:t>
            </a:r>
            <a:r>
              <a:rPr lang="zh-CN" altLang="en-US" sz="2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交代故事背景</a:t>
            </a:r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561958" y="244459"/>
            <a:ext cx="214737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例文评析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761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9943" y="441791"/>
            <a:ext cx="6700008" cy="450123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物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们大多冬眠，一片静悄悄的。国王正坐在马上巡视着自己的山光雪景，突然他发现旁边一棵高大的松树上飞来一只啄木鸟，只见它用长长的喙（</a:t>
            </a:r>
            <a:r>
              <a:rPr lang="en-US" altLang="zh-CN" sz="3200" b="1" kern="100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hu</a:t>
            </a:r>
            <a:r>
              <a:rPr lang="zh-CN" altLang="zh-CN" sz="3200" b="1" kern="100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ì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，鸟嘴）在松树皮上啄来啄去，不一会儿就吃了好几条虫子。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国王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问：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“啄木鸟，你好啊！这么冷的天，不在家呆着，这么贪吃可不好！”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246081" y="657451"/>
            <a:ext cx="0" cy="4198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149951" y="808789"/>
            <a:ext cx="19287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简要</a:t>
            </a:r>
            <a:r>
              <a:rPr lang="zh-CN" altLang="en-US" sz="2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描写了阿里山的雪景。</a:t>
            </a:r>
            <a:endParaRPr lang="en-US" altLang="zh-CN" sz="2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17052" y="2805469"/>
            <a:ext cx="19269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情节</a:t>
            </a:r>
            <a:r>
              <a:rPr lang="zh-CN" altLang="en-US" sz="28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在国王与啄木鸟的对话中展开</a:t>
            </a:r>
            <a:r>
              <a:rPr lang="zh-CN" altLang="en-US" sz="28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6392" y="513055"/>
            <a:ext cx="6575548" cy="43858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2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尊敬的国王大人，你有所不知，冬天躲藏在树皮后的虫子最好发现，也最容易捉住；到了春天，这些毛毛虫繁殖起来可快了，它们以松树为食物，对松树危害可大了。”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国王听后，对这只勤奋的小鸟</a:t>
            </a: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88025" y="715238"/>
            <a:ext cx="0" cy="4210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90228" y="1000988"/>
            <a:ext cx="17181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啄木鸟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的话说得有道理，符合它的身份特点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8" y="1227628"/>
            <a:ext cx="3075423" cy="30300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flipH="1">
            <a:off x="-10106" y="6450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187687" y="1568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2517" y="1811325"/>
            <a:ext cx="7650044" cy="110799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习作：我来编童话</a:t>
            </a:r>
            <a:endParaRPr lang="zh-CN" altLang="en-US" sz="6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474" y="3605634"/>
            <a:ext cx="2415850" cy="538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473" y="4166747"/>
            <a:ext cx="2415851" cy="538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5">
            <a:hlinkClick r:id="rId4" action="ppaction://hlinksldjump"/>
          </p:cNvPr>
          <p:cNvSpPr txBox="1"/>
          <p:nvPr/>
        </p:nvSpPr>
        <p:spPr>
          <a:xfrm>
            <a:off x="6201432" y="3539819"/>
            <a:ext cx="203370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第一课时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" name="文本框 14">
            <a:hlinkClick r:id="rId5" action="ppaction://hlinksldjump"/>
          </p:cNvPr>
          <p:cNvSpPr txBox="1"/>
          <p:nvPr/>
        </p:nvSpPr>
        <p:spPr>
          <a:xfrm>
            <a:off x="6105526" y="4117826"/>
            <a:ext cx="220382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第二课时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1000" y="532105"/>
            <a:ext cx="6729990" cy="35163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赞叹，对手下大臣们说：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“你们要向这只啄木鸟学习，它在寒冷的冬天还在勤奋工作，为森林春天的绿作出自己的贡献，你们是不是也应该多为国家作贡献啊？”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国王巡山归来，颁布了一道嘉奖令：</a:t>
            </a:r>
            <a:r>
              <a:rPr lang="zh-CN" altLang="zh-CN" sz="3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“啄木鸟为我们阿里国的国鸟！”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88025" y="715238"/>
            <a:ext cx="0" cy="4210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017008" y="4128471"/>
            <a:ext cx="2715406" cy="793378"/>
            <a:chOff x="1782575" y="4845710"/>
            <a:chExt cx="2548024" cy="1031449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862938" y="4845710"/>
              <a:ext cx="2467661" cy="68397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2575" y="5165174"/>
              <a:ext cx="710891" cy="711985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927341" y="4165085"/>
            <a:ext cx="2715407" cy="756764"/>
            <a:chOff x="1782574" y="4876800"/>
            <a:chExt cx="2548025" cy="983848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862938" y="4876800"/>
              <a:ext cx="2467661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2574" y="5148663"/>
              <a:ext cx="710891" cy="71198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226202" y="749426"/>
            <a:ext cx="16441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国王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的话让故事的主题深刻。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47024" y="2886208"/>
            <a:ext cx="18398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自然，且有新意。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1896365" y="613696"/>
            <a:ext cx="6946464" cy="1303258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本则童话选取了国王、啄木鸟这两个角色，还添加了大臣们这些次要角色，符合教材题目要求。时间选择在冬天，地点选择在森林，也在题目指定范围内。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28456" y="579453"/>
            <a:ext cx="1822824" cy="1346342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选定角色</a:t>
            </a:r>
            <a:endParaRPr lang="zh-CN" altLang="en-US" sz="3600" b="1" dirty="0"/>
          </a:p>
        </p:txBody>
      </p:sp>
      <p:sp>
        <p:nvSpPr>
          <p:cNvPr id="7" name="任意多边形 6"/>
          <p:cNvSpPr/>
          <p:nvPr/>
        </p:nvSpPr>
        <p:spPr>
          <a:xfrm>
            <a:off x="1896365" y="1969082"/>
            <a:ext cx="6946464" cy="1734636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作者想象冬天国王巡山赏雪、啄木鸟觅食的情景，并将二者巧妙地联系在一起，突出表现了勤奋工作这一主题，想象力十分丰富。国王巡山，啄木鸟觅食，两者对话的内容，都有其合理性，符合人物身份特征，读来让人信服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28456" y="1953109"/>
            <a:ext cx="1822824" cy="1791981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2</a:t>
            </a:r>
            <a:r>
              <a:rPr lang="en-US" altLang="zh-CN" sz="3600" b="1" dirty="0" smtClean="0"/>
              <a:t>.</a:t>
            </a:r>
            <a:r>
              <a:rPr lang="zh-CN" altLang="en-US" sz="3600" b="1" dirty="0" smtClean="0"/>
              <a:t>想象</a:t>
            </a:r>
            <a:r>
              <a:rPr lang="zh-CN" altLang="en-US" sz="3600" b="1" dirty="0"/>
              <a:t>丰富</a:t>
            </a:r>
            <a:endParaRPr lang="zh-CN" altLang="en-US" sz="3600" b="1" dirty="0"/>
          </a:p>
        </p:txBody>
      </p:sp>
      <p:sp>
        <p:nvSpPr>
          <p:cNvPr id="9" name="任意多边形 8"/>
          <p:cNvSpPr/>
          <p:nvPr/>
        </p:nvSpPr>
        <p:spPr>
          <a:xfrm>
            <a:off x="1896365" y="3791450"/>
            <a:ext cx="6946464" cy="1196479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8" rIns="291102" bIns="167278" numCol="1" spcCol="1270" anchor="ctr" anchorCtr="0">
            <a:noAutofit/>
          </a:bodyPr>
          <a:lstStyle/>
          <a:p>
            <a:pPr marL="0" lvl="1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文章结尾通过国王教育自己大臣的话和对啄木鸟的嘉奖，赞扬一个人勤奋工作的良好品质，值得我们学习。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28456" y="3755598"/>
            <a:ext cx="1822824" cy="1223947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3.</a:t>
            </a:r>
            <a:r>
              <a:rPr lang="zh-CN" altLang="en-US" sz="3600" b="1" dirty="0"/>
              <a:t>主题突出</a:t>
            </a:r>
            <a:endParaRPr lang="zh-CN" altLang="en-US" sz="3600" b="1" dirty="0"/>
          </a:p>
        </p:txBody>
      </p:sp>
      <p:sp>
        <p:nvSpPr>
          <p:cNvPr id="11" name="矩形 10"/>
          <p:cNvSpPr/>
          <p:nvPr/>
        </p:nvSpPr>
        <p:spPr>
          <a:xfrm>
            <a:off x="3094673" y="-49958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095" y="-43238"/>
            <a:ext cx="9544905" cy="6024828"/>
            <a:chOff x="246795" y="962468"/>
            <a:chExt cx="9544905" cy="602482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r="68722"/>
            <a:stretch>
              <a:fillRect/>
            </a:stretch>
          </p:blipFill>
          <p:spPr>
            <a:xfrm>
              <a:off x="246795" y="1279719"/>
              <a:ext cx="2523534" cy="47431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l="31408"/>
            <a:stretch>
              <a:fillRect/>
            </a:stretch>
          </p:blipFill>
          <p:spPr>
            <a:xfrm>
              <a:off x="2762241" y="962468"/>
              <a:ext cx="7029459" cy="602482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3054137" y="484138"/>
            <a:ext cx="503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作文，根据“评分标准”相互批改。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78708" y="386368"/>
            <a:ext cx="7070211" cy="45194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没有错别字，语句通顺，表达流畅。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用词准确生动，意思表达清楚明确。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文章结构清晰，详略得当，重点突出。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开头能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点明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主题，结尾能恰当呼应、升华。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文章立意较好，符合主流价值观。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文章主旨明确，有真情实感，抒发手法多样。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语言生动有个性，恰当使用修辞手法。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符合本次作文要求：</a:t>
            </a:r>
            <a:endParaRPr 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能从要求中提取词语并有所增删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故事能体现一种积极向上的主题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叙事结构清晰，能有一定的曲折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语言生动，角色形象刻画到位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323" y="368474"/>
            <a:ext cx="483266" cy="4537355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37" y="1429323"/>
            <a:ext cx="81104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/>
            <a:r>
              <a:rPr lang="zh-CN" altLang="en-US" sz="2400" kern="100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一</a:t>
            </a:r>
            <a:r>
              <a:rPr lang="zh-CN" altLang="en-US" sz="24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位国王要给另一位国王寄送玫瑰祝贺他的生日，请了当快递的蜗牛，没想到，蜗牛三个月后才将玫瑰送到，玫瑰已经干枯，国王很不高兴，对蜗牛说：那不是你的专长，找准自己的位置很重要。</a:t>
            </a:r>
            <a:endParaRPr lang="zh-CN" altLang="zh-CN" sz="18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9891" y="476609"/>
            <a:ext cx="1084106" cy="9091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67551" y="477856"/>
            <a:ext cx="7039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那不是你的所长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的故事思路，读读看，如何让内容更丰富，主题更突出。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9121" y="3038223"/>
            <a:ext cx="1745057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问题分析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9120" y="3480350"/>
            <a:ext cx="7115337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快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与慢都是对比才能看出来的，故事里只有蜗牛快递，而没有其他快递，体现不出慢。蜗牛的专长是什么？适合干什么？文章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也应该要有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交代。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5830" y="2436289"/>
            <a:ext cx="7831141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国王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让蜗牛快递去寄送玫瑰给邻国国王过生日，过了三天没消息。于是国王又让啄木鸟快递去送，啄木鸟不到半天就完成了。而蜗牛快递三个月之后才完成任务，国王本想发火，但是看到蜗牛忠于职守，就说：当快递不是你的专长，但是你忠于职守，你就帮国家守城门吧！</a:t>
            </a:r>
            <a:endParaRPr lang="zh-CN" altLang="zh-CN" sz="20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807" y="388549"/>
            <a:ext cx="1069592" cy="8619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69218" y="369670"/>
            <a:ext cx="6994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是修改后的构思，和原构思对比一下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为什么这么修改。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5830" y="1363286"/>
            <a:ext cx="783114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一</a:t>
            </a: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位国王要给另一位国王寄送玫瑰祝贺他的生日，请了当快递的蜗牛，没想到，蜗牛三个月后才将玫瑰送到，玫瑰已经干枯，国王很不高兴，对蜗牛说：那不是你的专长，找准自己的位置很重要。</a:t>
            </a:r>
            <a:endParaRPr lang="zh-CN" altLang="en-US" sz="2000" kern="1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6436" y="1346146"/>
            <a:ext cx="399394" cy="1015664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原构思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6436" y="2441543"/>
            <a:ext cx="399394" cy="162596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评改后构思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842" y="4111046"/>
            <a:ext cx="80677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增加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了啄木鸟做对比，蜗牛显得更慢，更能说明送快递不是专长。国王帮他认清了专长，又让他做了守卫，又体现出宽容和物尽其用。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592516" y="556475"/>
            <a:ext cx="7891975" cy="4007084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文本框 4"/>
          <p:cNvSpPr txBox="1"/>
          <p:nvPr/>
        </p:nvSpPr>
        <p:spPr>
          <a:xfrm>
            <a:off x="2389938" y="649789"/>
            <a:ext cx="4297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4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2214" y="1484907"/>
            <a:ext cx="73073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围绕主题编写故事。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小说开头要交代角色、时间</a:t>
            </a:r>
            <a:r>
              <a:rPr lang="zh-CN" altLang="en-US" sz="36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、地点等</a:t>
            </a: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角色语言要个性化，符合物性。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对比手法能突出主题，丰富文章。</a:t>
            </a:r>
            <a:endParaRPr lang="zh-CN" altLang="en-US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514" y="1194030"/>
            <a:ext cx="4688952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看到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上面这些词语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你的脑海里浮现出了怎样的画面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你想到了什么样的故事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发挥想象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把故事写下来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79" y="1337976"/>
            <a:ext cx="3278460" cy="270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7482252" y="2955493"/>
            <a:ext cx="963625" cy="4947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14" name="对话气泡: 圆角矩形 13"/>
          <p:cNvSpPr/>
          <p:nvPr/>
        </p:nvSpPr>
        <p:spPr>
          <a:xfrm>
            <a:off x="5385472" y="498132"/>
            <a:ext cx="2234527" cy="576157"/>
          </a:xfrm>
          <a:prstGeom prst="wedgeRoundRectCallout">
            <a:avLst>
              <a:gd name="adj1" fmla="val 6310"/>
              <a:gd name="adj2" fmla="val 107793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写作内容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2155" y="2017335"/>
            <a:ext cx="1121009" cy="2507477"/>
          </a:xfrm>
          <a:prstGeom prst="rect">
            <a:avLst/>
          </a:prstGeom>
          <a:noFill/>
          <a:ln>
            <a:solidFill>
              <a:srgbClr val="C68D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角色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94220" y="2006243"/>
            <a:ext cx="1130566" cy="2507477"/>
          </a:xfrm>
          <a:prstGeom prst="rect">
            <a:avLst/>
          </a:prstGeom>
          <a:noFill/>
          <a:ln>
            <a:solidFill>
              <a:srgbClr val="C68D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时间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41366" y="2008841"/>
            <a:ext cx="1167211" cy="2507477"/>
          </a:xfrm>
          <a:prstGeom prst="rect">
            <a:avLst/>
          </a:prstGeom>
          <a:noFill/>
          <a:ln>
            <a:solidFill>
              <a:srgbClr val="C68D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地点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对话气泡: 圆角矩形 25"/>
          <p:cNvSpPr/>
          <p:nvPr/>
        </p:nvSpPr>
        <p:spPr>
          <a:xfrm>
            <a:off x="4014159" y="4131128"/>
            <a:ext cx="2282877" cy="523779"/>
          </a:xfrm>
          <a:prstGeom prst="wedgeRoundRectCallout">
            <a:avLst>
              <a:gd name="adj1" fmla="val -61338"/>
              <a:gd name="adj2" fmla="val -5916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素材参考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73" y="319509"/>
            <a:ext cx="2441085" cy="538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文本框 15"/>
          <p:cNvSpPr txBox="1"/>
          <p:nvPr/>
        </p:nvSpPr>
        <p:spPr>
          <a:xfrm>
            <a:off x="118496" y="253694"/>
            <a:ext cx="209130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</a:rPr>
              <a:t>第一课时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5" y="856882"/>
            <a:ext cx="366860" cy="456339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60303" y="775455"/>
            <a:ext cx="20033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14159" y="3499064"/>
            <a:ext cx="4223908" cy="4947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6" grpId="0" animBg="1"/>
      <p:bldP spid="16" grpId="0" animBg="1"/>
      <p:bldP spid="17" grpId="0" animBg="1"/>
      <p:bldP spid="2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6349" y="733546"/>
            <a:ext cx="6829210" cy="40148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67986" y="1077309"/>
            <a:ext cx="3653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本单元课文，来看看什么是童话？有什么特点？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486413" y="389877"/>
            <a:ext cx="223985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习作指导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" y="476421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1895" y="929962"/>
            <a:ext cx="6347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那一定会很好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409250" y="1209369"/>
            <a:ext cx="365760" cy="2833205"/>
          </a:xfrm>
          <a:prstGeom prst="leftBrace">
            <a:avLst>
              <a:gd name="adj1" fmla="val 95000"/>
              <a:gd name="adj2" fmla="val 5035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1732674" y="873399"/>
            <a:ext cx="50321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种子长成了大树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树变成了手推车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年老的车子变成了椅子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椅子变成了地板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6405175" y="1400784"/>
            <a:ext cx="2417086" cy="1372669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拟人化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6856" y="664109"/>
            <a:ext cx="6347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在牛肚子里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旅行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409250" y="1243237"/>
            <a:ext cx="365760" cy="2833205"/>
          </a:xfrm>
          <a:prstGeom prst="leftBrace">
            <a:avLst>
              <a:gd name="adj1" fmla="val 95000"/>
              <a:gd name="adj2" fmla="val 5035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1738849" y="890333"/>
            <a:ext cx="66516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青头红头捉迷藏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红头躲在草里被牛吃进肚子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在牛反刍时，青头让牛打喷嚏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红头随着一团草喷出牛嘴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6073701" y="469447"/>
            <a:ext cx="2449515" cy="1372669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知识性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p="http://schemas.openxmlformats.org/presentationml/2006/main">
  <p:tag name="KSO_WPP_MARK_KEY" val="672b3189-4158-44ba-92b1-8e5753adbad1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4259</Words>
  <Application>WPS 演示</Application>
  <PresentationFormat>全屏显示(16:9)</PresentationFormat>
  <Paragraphs>509</Paragraphs>
  <Slides>56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72" baseType="lpstr">
      <vt:lpstr>Arial</vt:lpstr>
      <vt:lpstr>宋体</vt:lpstr>
      <vt:lpstr>Wingdings</vt:lpstr>
      <vt:lpstr>黑体</vt:lpstr>
      <vt:lpstr>楷体</vt:lpstr>
      <vt:lpstr>幼圆</vt:lpstr>
      <vt:lpstr>微软雅黑</vt:lpstr>
      <vt:lpstr>Arial Unicode MS</vt:lpstr>
      <vt:lpstr>Calibri</vt:lpstr>
      <vt:lpstr>Times New Roman</vt:lpstr>
      <vt:lpstr>仿宋</vt:lpstr>
      <vt:lpstr>汉语拼音</vt:lpstr>
      <vt:lpstr>Segoe Print</vt:lpstr>
      <vt:lpstr>等线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85</cp:revision>
  <dcterms:created xsi:type="dcterms:W3CDTF">2020-01-30T03:27:00Z</dcterms:created>
  <dcterms:modified xsi:type="dcterms:W3CDTF">2022-11-29T09:44:22Z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EE332F85C95D404F8F077EABA29A16B4</vt:lpwstr>
  </property>
  <property fmtid="{D5CDD505-2E9C-101B-9397-08002B2CF9AE}" pid="3" name="KSOProductBuildVer">
    <vt:lpwstr>2052-11.1.0.12763</vt:lpwstr>
  </property>
</Properties>
</file>