
<file path=[Content_Types].xml><?xml version="1.0" encoding="utf-8"?>
<Types xmlns="http://schemas.openxmlformats.org/package/2006/content-types"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41"/>
  </p:handoutMasterIdLst>
  <p:sldIdLst>
    <p:sldId id="523" r:id="rId3"/>
    <p:sldId id="1894" r:id="rId5"/>
    <p:sldId id="1946" r:id="rId6"/>
    <p:sldId id="1249" r:id="rId7"/>
    <p:sldId id="1939" r:id="rId8"/>
    <p:sldId id="1940" r:id="rId9"/>
    <p:sldId id="1763" r:id="rId10"/>
    <p:sldId id="1768" r:id="rId11"/>
    <p:sldId id="1764" r:id="rId12"/>
    <p:sldId id="1765" r:id="rId13"/>
    <p:sldId id="1767" r:id="rId14"/>
    <p:sldId id="1766" r:id="rId15"/>
    <p:sldId id="1769" r:id="rId16"/>
    <p:sldId id="1771" r:id="rId17"/>
    <p:sldId id="1770" r:id="rId18"/>
    <p:sldId id="1941" r:id="rId19"/>
    <p:sldId id="1943" r:id="rId20"/>
    <p:sldId id="1942" r:id="rId21"/>
    <p:sldId id="1822" r:id="rId22"/>
    <p:sldId id="1825" r:id="rId23"/>
    <p:sldId id="1823" r:id="rId24"/>
    <p:sldId id="1944" r:id="rId25"/>
    <p:sldId id="1945" r:id="rId26"/>
    <p:sldId id="1832" r:id="rId27"/>
    <p:sldId id="1833" r:id="rId28"/>
    <p:sldId id="1834" r:id="rId29"/>
    <p:sldId id="1836" r:id="rId30"/>
    <p:sldId id="1837" r:id="rId31"/>
    <p:sldId id="1948" r:id="rId32"/>
    <p:sldId id="1458" r:id="rId33"/>
    <p:sldId id="1643" r:id="rId34"/>
    <p:sldId id="1687" r:id="rId35"/>
    <p:sldId id="1688" r:id="rId36"/>
    <p:sldId id="1746" r:id="rId37"/>
    <p:sldId id="1333" r:id="rId38"/>
    <p:sldId id="1024" r:id="rId39"/>
    <p:sldId id="1896" r:id="rId40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6"/>
    </p:embeddedFont>
    <p:embeddedFont>
      <p:font typeface="楷体" panose="02010609060101010101" pitchFamily="49" charset="-122"/>
      <p:regular r:id="rId47"/>
    </p:embeddedFont>
    <p:embeddedFont>
      <p:font typeface="Calibri" panose="020F0502020204030204" pitchFamily="34" charset="0"/>
      <p:regular r:id="rId48"/>
      <p:bold r:id="rId49"/>
      <p:italic r:id="rId50"/>
      <p:boldItalic r:id="rId51"/>
    </p:embeddedFont>
    <p:embeddedFont>
      <p:font typeface="汉语拼音" panose="000B0604020202020204" pitchFamily="34" charset="0"/>
      <p:regular r:id="rId52"/>
    </p:embeddedFont>
  </p:embeddedFontLst>
  <p:custDataLst>
    <p:tags r:id="rId5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6600"/>
    <a:srgbClr val="FEFCDE"/>
    <a:srgbClr val="0000FF"/>
    <a:srgbClr val="FF0000"/>
    <a:srgbClr val="00B050"/>
    <a:srgbClr val="0066FF"/>
    <a:srgbClr val="A38302"/>
    <a:srgbClr val="FF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666" y="-354"/>
      </p:cViewPr>
      <p:guideLst>
        <p:guide orient="horz" pos="3195"/>
        <p:guide pos="5768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3335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tags" Target="tags/tag2.xml"/><Relationship Id="rId52" Type="http://schemas.openxmlformats.org/officeDocument/2006/relationships/font" Target="fonts/font7.fntdata"/><Relationship Id="rId51" Type="http://schemas.openxmlformats.org/officeDocument/2006/relationships/font" Target="fonts/font6.fntdata"/><Relationship Id="rId50" Type="http://schemas.openxmlformats.org/officeDocument/2006/relationships/font" Target="fonts/font5.fntdata"/><Relationship Id="rId5" Type="http://schemas.openxmlformats.org/officeDocument/2006/relationships/slide" Target="slides/slide2.xml"/><Relationship Id="rId49" Type="http://schemas.openxmlformats.org/officeDocument/2006/relationships/font" Target="fonts/font4.fntdata"/><Relationship Id="rId48" Type="http://schemas.openxmlformats.org/officeDocument/2006/relationships/font" Target="fonts/font3.fntdata"/><Relationship Id="rId47" Type="http://schemas.openxmlformats.org/officeDocument/2006/relationships/font" Target="fonts/font2.fntdata"/><Relationship Id="rId46" Type="http://schemas.openxmlformats.org/officeDocument/2006/relationships/font" Target="fonts/font1.fntdata"/><Relationship Id="rId45" Type="http://schemas.openxmlformats.org/officeDocument/2006/relationships/commentAuthors" Target="commentAuthors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handoutMaster" Target="handoutMasters/handoutMaster1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290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 dirty="0"/>
              <a:t>首页课程的名称要大些，与年级学科这个字体有区分</a:t>
            </a:r>
            <a:endParaRPr kumimoji="1" lang="en-US" altLang="zh-CN" dirty="0"/>
          </a:p>
          <a:p>
            <a:r>
              <a:rPr kumimoji="1" lang="zh-CN" altLang="en-US" dirty="0"/>
              <a:t>国家中小学课程资源：黑体  大小</a:t>
            </a:r>
            <a:r>
              <a:rPr kumimoji="1" lang="en-US" altLang="zh-CN" dirty="0"/>
              <a:t>14</a:t>
            </a:r>
            <a:r>
              <a:rPr kumimoji="1" lang="zh-CN" altLang="en-US" baseline="0" dirty="0"/>
              <a:t> ；  </a:t>
            </a:r>
            <a:endParaRPr kumimoji="1" lang="en-US" altLang="zh-CN" baseline="0" dirty="0"/>
          </a:p>
          <a:p>
            <a:r>
              <a:rPr kumimoji="1" lang="zh-CN" altLang="en-US" baseline="0" dirty="0"/>
              <a:t>内容小标题字体 </a:t>
            </a:r>
            <a:r>
              <a:rPr kumimoji="1" lang="en-US" altLang="zh-CN" baseline="0" dirty="0"/>
              <a:t>: </a:t>
            </a:r>
            <a:r>
              <a:rPr kumimoji="1" lang="zh-CN" altLang="en-US" baseline="0" dirty="0"/>
              <a:t>黑体加醋</a:t>
            </a:r>
            <a:r>
              <a:rPr kumimoji="1" lang="zh-CN" altLang="en-US" dirty="0"/>
              <a:t>  大小</a:t>
            </a:r>
            <a:r>
              <a:rPr kumimoji="1" lang="en-US" altLang="zh-CN" dirty="0"/>
              <a:t>32 </a:t>
            </a:r>
            <a:r>
              <a:rPr kumimoji="1" lang="zh-CN" altLang="en-US" dirty="0"/>
              <a:t>；</a:t>
            </a:r>
            <a:endParaRPr kumimoji="1" lang="en-US" altLang="zh-CN" dirty="0"/>
          </a:p>
          <a:p>
            <a:r>
              <a:rPr kumimoji="1" lang="zh-CN" altLang="en-US" dirty="0"/>
              <a:t>作者字体：宋体，大小</a:t>
            </a:r>
            <a:r>
              <a:rPr kumimoji="1" lang="en-US" altLang="zh-CN" dirty="0"/>
              <a:t>18 </a:t>
            </a:r>
            <a:r>
              <a:rPr kumimoji="1" lang="zh-CN" altLang="en-US" dirty="0"/>
              <a:t>；</a:t>
            </a:r>
            <a:r>
              <a:rPr kumimoji="1" lang="en-US" altLang="zh-CN" dirty="0"/>
              <a:t> </a:t>
            </a:r>
            <a:endParaRPr kumimoji="1" lang="en-US" altLang="zh-CN" dirty="0"/>
          </a:p>
          <a:p>
            <a:r>
              <a:rPr kumimoji="1" lang="zh-CN" altLang="en-US" dirty="0"/>
              <a:t>年级学科字体：楷体，大小</a:t>
            </a:r>
            <a:r>
              <a:rPr kumimoji="1" lang="en-US" altLang="zh-CN" dirty="0"/>
              <a:t>18</a:t>
            </a:r>
            <a:r>
              <a:rPr kumimoji="1" lang="zh-CN" altLang="en-US" dirty="0"/>
              <a:t>；</a:t>
            </a:r>
            <a:endParaRPr kumimoji="1" lang="en-US" altLang="zh-CN" dirty="0"/>
          </a:p>
          <a:p>
            <a:r>
              <a:rPr kumimoji="1" lang="zh-CN" altLang="en-US" dirty="0"/>
              <a:t>*年级**课字体：汉仪松阳，大小</a:t>
            </a:r>
            <a:r>
              <a:rPr kumimoji="1" lang="en-US" altLang="zh-CN" dirty="0"/>
              <a:t>14</a:t>
            </a:r>
            <a:endParaRPr kumimoji="1" lang="en-US" altLang="zh-CN" dirty="0"/>
          </a:p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E9B48D-2A19-044E-A665-83321597609B}" type="slidenum">
              <a:rPr kumimoji="1" lang="zh-CN" altLang="en-US" smtClean="0">
                <a:solidFill>
                  <a:prstClr val="black"/>
                </a:solidFill>
              </a:rPr>
            </a:fld>
            <a:endParaRPr kumimoji="1"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4" r="7975"/>
          <a:stretch>
            <a:fillRect/>
          </a:stretch>
        </p:blipFill>
        <p:spPr bwMode="auto">
          <a:xfrm>
            <a:off x="0" y="3215184"/>
            <a:ext cx="899592" cy="1928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93"/>
          <a:stretch>
            <a:fillRect/>
          </a:stretch>
        </p:blipFill>
        <p:spPr bwMode="auto">
          <a:xfrm>
            <a:off x="7938016" y="3875910"/>
            <a:ext cx="1192285" cy="126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3477"/>
            <a:ext cx="1204016" cy="473255"/>
          </a:xfrm>
          <a:prstGeom prst="rect">
            <a:avLst/>
          </a:prstGeom>
        </p:spPr>
      </p:pic>
      <p:sp>
        <p:nvSpPr>
          <p:cNvPr id="14" name="任意多边形 13"/>
          <p:cNvSpPr/>
          <p:nvPr userDrawn="1"/>
        </p:nvSpPr>
        <p:spPr>
          <a:xfrm rot="339452">
            <a:off x="619983" y="4308963"/>
            <a:ext cx="6507726" cy="492443"/>
          </a:xfrm>
          <a:custGeom>
            <a:avLst/>
            <a:gdLst>
              <a:gd name="connsiteX0" fmla="*/ 0 w 6243599"/>
              <a:gd name="connsiteY0" fmla="*/ 382823 h 1019118"/>
              <a:gd name="connsiteX1" fmla="*/ 3908808 w 6243599"/>
              <a:gd name="connsiteY1" fmla="*/ 986 h 1019118"/>
              <a:gd name="connsiteX2" fmla="*/ 3868615 w 6243599"/>
              <a:gd name="connsiteY2" fmla="*/ 483307 h 1019118"/>
              <a:gd name="connsiteX3" fmla="*/ 5958672 w 6243599"/>
              <a:gd name="connsiteY3" fmla="*/ 965627 h 1019118"/>
              <a:gd name="connsiteX4" fmla="*/ 6169687 w 6243599"/>
              <a:gd name="connsiteY4" fmla="*/ 985724 h 101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43599" h="1019118">
                <a:moveTo>
                  <a:pt x="0" y="382823"/>
                </a:moveTo>
                <a:cubicBezTo>
                  <a:pt x="1632019" y="183531"/>
                  <a:pt x="3264039" y="-15761"/>
                  <a:pt x="3908808" y="986"/>
                </a:cubicBezTo>
                <a:cubicBezTo>
                  <a:pt x="4553577" y="17733"/>
                  <a:pt x="3526971" y="322534"/>
                  <a:pt x="3868615" y="483307"/>
                </a:cubicBezTo>
                <a:cubicBezTo>
                  <a:pt x="4210259" y="644080"/>
                  <a:pt x="5575160" y="881891"/>
                  <a:pt x="5958672" y="965627"/>
                </a:cubicBezTo>
                <a:cubicBezTo>
                  <a:pt x="6342184" y="1049363"/>
                  <a:pt x="6255935" y="1017543"/>
                  <a:pt x="6169687" y="985724"/>
                </a:cubicBezTo>
              </a:path>
            </a:pathLst>
          </a:custGeom>
          <a:ln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1" Type="http://schemas.openxmlformats.org/officeDocument/2006/relationships/image" Target="../media/image25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3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Relationship Id="rId3" Type="http://schemas.openxmlformats.org/officeDocument/2006/relationships/hyperlink" Target="&#36164;&#26009;&#38142;&#25509;/&#35270;&#39057;/&#35838;&#25991;&#26391;&#35835;%20%20&#19977;&#19978;-13-&#32993;&#33821;&#21340;&#20808;&#29983;&#30340;&#38271;&#32993;&#23376;.mp4" TargetMode="External"/><Relationship Id="rId2" Type="http://schemas.openxmlformats.org/officeDocument/2006/relationships/image" Target="../media/image12.emf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3.png"/><Relationship Id="rId1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70"/>
            <a:ext cx="9144000" cy="519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48"/>
          <p:cNvSpPr txBox="1"/>
          <p:nvPr/>
        </p:nvSpPr>
        <p:spPr>
          <a:xfrm>
            <a:off x="1619672" y="1487418"/>
            <a:ext cx="7416824" cy="900246"/>
          </a:xfrm>
          <a:prstGeom prst="rect">
            <a:avLst/>
          </a:prstGeom>
          <a:solidFill>
            <a:srgbClr val="FFFFFF">
              <a:alpha val="70000"/>
            </a:srgbClr>
          </a:solidFill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 smtClean="0">
                <a:ln w="0"/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 胡萝卜</a:t>
            </a:r>
            <a:r>
              <a:rPr lang="zh-CN" altLang="en-US" sz="5400" b="1" dirty="0">
                <a:ln w="0"/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先生的</a:t>
            </a:r>
            <a:r>
              <a:rPr lang="zh-CN" altLang="en-US" sz="5400" b="1" dirty="0" smtClean="0">
                <a:ln w="0"/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长胡子</a:t>
            </a:r>
            <a:r>
              <a:rPr lang="zh-CN" altLang="zh-CN" sz="5400" b="1" dirty="0" smtClean="0">
                <a:ln w="0"/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5400" b="1" dirty="0">
              <a:ln w="0"/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1498668"/>
            <a:ext cx="936105" cy="929066"/>
          </a:xfrm>
          <a:prstGeom prst="rect">
            <a:avLst/>
          </a:prstGeom>
        </p:spPr>
      </p:pic>
      <p:sp>
        <p:nvSpPr>
          <p:cNvPr id="10" name="文本框 6"/>
          <p:cNvSpPr txBox="1"/>
          <p:nvPr/>
        </p:nvSpPr>
        <p:spPr>
          <a:xfrm>
            <a:off x="1619672" y="1543300"/>
            <a:ext cx="7521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4400" b="1" dirty="0" smtClean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13</a:t>
            </a:r>
            <a:endParaRPr kumimoji="1" lang="zh-CN" altLang="en-US" sz="4800" b="1" dirty="0">
              <a:solidFill>
                <a:srgbClr val="92D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2051720" y="1302442"/>
            <a:ext cx="909613" cy="1076573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*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504" y="123478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三年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级 上册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475656" y="1604020"/>
            <a:ext cx="6696744" cy="1754326"/>
          </a:xfrm>
          <a:prstGeom prst="rect">
            <a:avLst/>
          </a:prstGeom>
          <a:noFill/>
          <a:ln w="12700" cmpd="sng">
            <a:noFill/>
            <a:prstDash val="lgDash"/>
          </a:ln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+mj-ea"/>
                <a:ea typeface="+mj-ea"/>
              </a:rPr>
              <a:t>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第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自然段，验证猜想：长胡子究竟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会有什么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变化？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929640" y="1061457"/>
            <a:ext cx="7437755" cy="21583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b="1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于是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，胡萝卜先生一步一步走的时候，这根胡子就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只要看看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，就可以知道他的这根胡子已经长了多长了。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54630" y="1563638"/>
            <a:ext cx="3791423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在一点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儿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一点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儿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地变长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78559" y="2061468"/>
            <a:ext cx="411543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胡萝卜先生走了多长的路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爆炸形 1 9"/>
          <p:cNvSpPr/>
          <p:nvPr/>
        </p:nvSpPr>
        <p:spPr>
          <a:xfrm>
            <a:off x="5160010" y="3101340"/>
            <a:ext cx="3722370" cy="1482725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/>
              <a:t>胡子变化神奇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/>
          <p:nvPr/>
        </p:nvSpPr>
        <p:spPr>
          <a:xfrm>
            <a:off x="2051050" y="767715"/>
            <a:ext cx="5554980" cy="938530"/>
          </a:xfrm>
          <a:prstGeom prst="wedgeRoundRectCallout">
            <a:avLst>
              <a:gd name="adj1" fmla="val -58320"/>
              <a:gd name="adj2" fmla="val -4842"/>
              <a:gd name="adj3" fmla="val 16667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根胡子随着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胡萝卜先生一步一步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地走而长得很长，真是神奇。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123728" y="1983740"/>
            <a:ext cx="5482302" cy="1176020"/>
          </a:xfrm>
          <a:prstGeom prst="wedgeRoundRectCallout">
            <a:avLst>
              <a:gd name="adj1" fmla="val 54763"/>
              <a:gd name="adj2" fmla="val 14189"/>
              <a:gd name="adj3" fmla="val 16667"/>
            </a:avLst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“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这根胡子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一点儿一点儿地变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长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”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就和我爸爸的胡子一样。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392680" y="3624580"/>
            <a:ext cx="4715510" cy="840740"/>
          </a:xfrm>
          <a:prstGeom prst="wedgeRoundRectCallout">
            <a:avLst>
              <a:gd name="adj1" fmla="val -57197"/>
              <a:gd name="adj2" fmla="val -3851"/>
              <a:gd name="adj3" fmla="val 16667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algn="l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“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胡萝卜先生走了很长的路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那他的胡子该多长啊！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4294967295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33" y="1282700"/>
            <a:ext cx="849908" cy="1272540"/>
          </a:xfrm>
          <a:prstGeom prst="rect">
            <a:avLst/>
          </a:prstGeom>
        </p:spPr>
      </p:pic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740352" y="2062892"/>
            <a:ext cx="1152128" cy="132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91" y="3387725"/>
            <a:ext cx="861447" cy="131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 bldLvl="0" animBg="1"/>
      <p:bldP spid="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547664" y="1635646"/>
            <a:ext cx="5755640" cy="2192908"/>
          </a:xfrm>
          <a:prstGeom prst="rect">
            <a:avLst/>
          </a:prstGeom>
          <a:noFill/>
          <a:ln w="12700" cmpd="sng">
            <a:noFill/>
            <a:prstDash val="lgDash"/>
          </a:ln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+mj-ea"/>
                <a:ea typeface="+mj-ea"/>
              </a:rPr>
              <a:t>    </a:t>
            </a:r>
            <a:r>
              <a:rPr lang="en-US" altLang="zh-CN" sz="3200" b="1" dirty="0" smtClean="0">
                <a:latin typeface="+mj-ea"/>
                <a:ea typeface="+mj-ea"/>
              </a:rPr>
              <a:t>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第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自然段，思考交流：后面会发生什么事情？你为什么这样想？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68344" y="2931795"/>
            <a:ext cx="1068705" cy="1231556"/>
          </a:xfrm>
          <a:prstGeom prst="rect">
            <a:avLst/>
          </a:prstGeom>
        </p:spPr>
      </p:pic>
      <p:sp>
        <p:nvSpPr>
          <p:cNvPr id="5" name="文本框 6"/>
          <p:cNvSpPr txBox="1"/>
          <p:nvPr/>
        </p:nvSpPr>
        <p:spPr>
          <a:xfrm>
            <a:off x="702945" y="660400"/>
            <a:ext cx="7675880" cy="17278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95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en-US" altLang="zh-CN" sz="2800" b="1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胡萝卜先生还在继续走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，长胡子被风吹到了身体后面，他完全不知道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95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b="1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在很远的街口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，有一个男孩正在放风筝。线实在太短了，他的风筝只能飞过屋顶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43496" y="2905999"/>
            <a:ext cx="4536504" cy="919401"/>
          </a:xfrm>
          <a:prstGeom prst="wedgeRoundRectCallout">
            <a:avLst>
              <a:gd name="adj1" fmla="val 54255"/>
              <a:gd name="adj2" fmla="val 50478"/>
              <a:gd name="adj3" fmla="val 16667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知道：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男孩的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风筝线太短，真着急呢。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763" y="2571750"/>
            <a:ext cx="1224136" cy="2357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4294967295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34" y="503555"/>
            <a:ext cx="993256" cy="1487170"/>
          </a:xfrm>
          <a:prstGeom prst="rect">
            <a:avLst/>
          </a:prstGeom>
        </p:spPr>
      </p:pic>
      <p:sp>
        <p:nvSpPr>
          <p:cNvPr id="2" name="圆角矩形标注 1"/>
          <p:cNvSpPr/>
          <p:nvPr/>
        </p:nvSpPr>
        <p:spPr>
          <a:xfrm>
            <a:off x="3203848" y="2787774"/>
            <a:ext cx="3858260" cy="1419864"/>
          </a:xfrm>
          <a:prstGeom prst="wedgeRoundRectCallout">
            <a:avLst>
              <a:gd name="adj1" fmla="val 60516"/>
              <a:gd name="adj2" fmla="val 7200"/>
              <a:gd name="adj3" fmla="val 16667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我猜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小男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孩担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心胡子太细，不够牢固，所以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没有拿它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当风筝线。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1258" y="2787774"/>
            <a:ext cx="950634" cy="16763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2613660" y="607695"/>
            <a:ext cx="5542915" cy="1383030"/>
          </a:xfrm>
          <a:prstGeom prst="wedgeRoundRectCallout">
            <a:avLst>
              <a:gd name="adj1" fmla="val -59749"/>
              <a:gd name="adj2" fmla="val -746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因为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小男孩风筝线太短，只能飞过屋顶，我猜他可能会想到用飘动在空中的胡子来做风筝线。</a:t>
            </a:r>
            <a:endPara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流程图: 资料带 9"/>
          <p:cNvSpPr/>
          <p:nvPr/>
        </p:nvSpPr>
        <p:spPr>
          <a:xfrm>
            <a:off x="361951" y="2482215"/>
            <a:ext cx="2049809" cy="809615"/>
          </a:xfrm>
          <a:prstGeom prst="flowChartPunchedTap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男孩的风筝线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331640" y="1275606"/>
            <a:ext cx="6873954" cy="2653034"/>
          </a:xfrm>
          <a:prstGeom prst="rect">
            <a:avLst/>
          </a:prstGeom>
          <a:noFill/>
          <a:ln w="12700" cmpd="sng">
            <a:noFill/>
            <a:prstDash val="lgDash"/>
          </a:ln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latin typeface="+mj-ea"/>
                <a:ea typeface="+mj-ea"/>
              </a:rPr>
              <a:t>    </a:t>
            </a:r>
            <a:r>
              <a:rPr lang="en-US" altLang="zh-CN" sz="3200" b="1" dirty="0" smtClean="0">
                <a:latin typeface="+mj-ea"/>
                <a:ea typeface="+mj-ea"/>
              </a:rPr>
              <a:t>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第</a:t>
            </a:r>
            <a:r>
              <a:rPr 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6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自然段，验证猜想：故事里来了一个小男孩，他遇到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风筝线太短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的困难，那么故事接下来发展是不是正如同学们所想的呢？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2" name="内容占位符 1"/>
          <p:cNvPicPr>
            <a:picLocks noGrp="1" noChangeAspect="1"/>
          </p:cNvPicPr>
          <p:nvPr>
            <p:ph idx="4294967295"/>
          </p:nvPr>
        </p:nvPicPr>
        <p:blipFill>
          <a:blip r:embed="rId1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141292" y="1099185"/>
            <a:ext cx="963930" cy="8661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31640" y="915566"/>
            <a:ext cx="669674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萝卜先生的胡子刚好在风里飘动着。“这绳子够长了，就是不知道够不够牢固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小男孩说完就扯了扯胡子，他确定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足够牢固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，就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剪了一段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用来放风筝。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2699793" y="3746624"/>
            <a:ext cx="5832598" cy="749375"/>
            <a:chOff x="3627863" y="3119842"/>
            <a:chExt cx="5832814" cy="750011"/>
          </a:xfrm>
        </p:grpSpPr>
        <p:sp>
          <p:nvSpPr>
            <p:cNvPr id="4" name="对话气泡: 椭圆形 9"/>
            <p:cNvSpPr/>
            <p:nvPr/>
          </p:nvSpPr>
          <p:spPr>
            <a:xfrm>
              <a:off x="3627863" y="3119842"/>
              <a:ext cx="4760556" cy="750011"/>
            </a:xfrm>
            <a:prstGeom prst="wedgeEllipseCallout">
              <a:avLst>
                <a:gd name="adj1" fmla="val 201"/>
                <a:gd name="adj2" fmla="val -124191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lnSpc>
                  <a:spcPct val="125000"/>
                </a:lnSpc>
                <a:spcBef>
                  <a:spcPts val="1200"/>
                </a:spcBef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latin typeface="+mj-ea"/>
                  <a:ea typeface="+mj-ea"/>
                </a:rPr>
                <a:t>    </a:t>
              </a:r>
              <a:endParaRPr lang="zh-CN" altLang="en-US" sz="2400" b="1" dirty="0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843894" y="3209271"/>
              <a:ext cx="5616783" cy="4909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hangingPunct="1">
                <a:lnSpc>
                  <a:spcPct val="125000"/>
                </a:lnSpc>
                <a:spcBef>
                  <a:spcPts val="1200"/>
                </a:spcBef>
                <a:defRPr/>
              </a:pPr>
              <a:r>
                <a:rPr lang="zh-CN" altLang="en-US" sz="2400" b="1" dirty="0">
                  <a:latin typeface="+mj-ea"/>
                  <a:ea typeface="+mj-ea"/>
                </a:rPr>
                <a:t>胡子很牢固，适合做风筝线。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/>
          <p:nvPr/>
        </p:nvSpPr>
        <p:spPr>
          <a:xfrm>
            <a:off x="1838960" y="1637665"/>
            <a:ext cx="5871845" cy="1150109"/>
          </a:xfrm>
          <a:prstGeom prst="wedgeRoundRectCallout">
            <a:avLst>
              <a:gd name="adj1" fmla="val -58320"/>
              <a:gd name="adj2" fmla="val -4842"/>
              <a:gd name="adj3" fmla="val 16667"/>
            </a:avLst>
          </a:prstGeom>
          <a:noFill/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我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预测的内容没有原文丰富，有的还与原文不一致，但是我的预测也是有依据的。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385060" y="2934970"/>
            <a:ext cx="4732655" cy="1298575"/>
          </a:xfrm>
          <a:prstGeom prst="wedgeRoundRectCallout">
            <a:avLst>
              <a:gd name="adj1" fmla="val 62113"/>
              <a:gd name="adj2" fmla="val -5782"/>
              <a:gd name="adj3" fmla="val 16667"/>
            </a:avLst>
          </a:prstGeom>
          <a:noFill/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当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发现自己的预测和故事实际内容不符，我会修正自己的想法，再猜测后面可能发生什么。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03815" y="438103"/>
            <a:ext cx="7222490" cy="968375"/>
          </a:xfrm>
          <a:prstGeom prst="roundRect">
            <a:avLst/>
          </a:prstGeom>
          <a:noFill/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有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的同学猜测和原文一样，有的不一样，能谈谈自己的感受吗？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02920" y="1406478"/>
            <a:ext cx="1071880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81258" y="2787774"/>
            <a:ext cx="950634" cy="1676388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 bldLvl="0" animBg="1"/>
      <p:bldP spid="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1259632" y="1275606"/>
            <a:ext cx="6985000" cy="21698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自主阅读第</a:t>
            </a:r>
            <a:r>
              <a:rPr lang="en-US" altLang="zh-CN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7-8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自然段，思考交流：故事还没有结束，同学们觉得后面还可能发生什么呢？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卡片 1"/>
          <p:cNvSpPr/>
          <p:nvPr/>
        </p:nvSpPr>
        <p:spPr>
          <a:xfrm>
            <a:off x="827584" y="829157"/>
            <a:ext cx="4095095" cy="3485187"/>
          </a:xfrm>
          <a:prstGeom prst="flowChartPunchedCard">
            <a:avLst/>
          </a:prstGeom>
          <a:solidFill>
            <a:schemeClr val="accent6">
              <a:lumMod val="20000"/>
              <a:lumOff val="80000"/>
              <a:alpha val="36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7624" y="915566"/>
            <a:ext cx="3927998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红公鸡，绿尾巴</a:t>
            </a: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身体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钻到地底下</a:t>
            </a: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甜又脆营养</a:t>
            </a: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大。</a:t>
            </a:r>
            <a:endParaRPr lang="en-US" altLang="zh-CN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打一蔬菜</a:t>
            </a:r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 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5"/>
          <a:stretch>
            <a:fillRect/>
          </a:stretch>
        </p:blipFill>
        <p:spPr bwMode="auto">
          <a:xfrm>
            <a:off x="5652120" y="1563638"/>
            <a:ext cx="2232248" cy="21542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690972" y="555526"/>
            <a:ext cx="7906072" cy="24560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胡萝卜先生继续往前走</a:t>
            </a: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，当他走过鸟太太家的树底下，鸟太太正在找绳子晾小鸟的尿布</a:t>
            </a:r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萝卜先生的胡子刚好在风里飘动着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云形标注 8"/>
          <p:cNvSpPr/>
          <p:nvPr/>
        </p:nvSpPr>
        <p:spPr>
          <a:xfrm>
            <a:off x="1187624" y="3274261"/>
            <a:ext cx="3581018" cy="1152128"/>
          </a:xfrm>
          <a:prstGeom prst="cloudCallout">
            <a:avLst>
              <a:gd name="adj1" fmla="val -42098"/>
              <a:gd name="adj2" fmla="val 8110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肯定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是剪一段胡须当绳子啦！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74261"/>
            <a:ext cx="1617086" cy="14225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4294967295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63" y="503555"/>
            <a:ext cx="1062809" cy="1591310"/>
          </a:xfrm>
          <a:prstGeom prst="rect">
            <a:avLst/>
          </a:prstGeom>
        </p:spPr>
      </p:pic>
      <p:sp>
        <p:nvSpPr>
          <p:cNvPr id="2" name="圆角矩形标注 1"/>
          <p:cNvSpPr/>
          <p:nvPr/>
        </p:nvSpPr>
        <p:spPr>
          <a:xfrm>
            <a:off x="3330575" y="2482215"/>
            <a:ext cx="4086225" cy="1974850"/>
          </a:xfrm>
          <a:prstGeom prst="wedgeRoundRectCallout">
            <a:avLst>
              <a:gd name="adj1" fmla="val 57840"/>
              <a:gd name="adj2" fmla="val -1430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虽然胡子在不断地长，鸟太太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又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正在找绳子晾小鸟的尿布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，但鸟太太觉得胡子不牢固，所以没有剪下来把它晾衣绳。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812360" y="2782628"/>
            <a:ext cx="1192334" cy="1374024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圆角矩形标注 4"/>
          <p:cNvSpPr/>
          <p:nvPr/>
        </p:nvSpPr>
        <p:spPr>
          <a:xfrm>
            <a:off x="2067560" y="411511"/>
            <a:ext cx="5878195" cy="1872208"/>
          </a:xfrm>
          <a:prstGeom prst="wedgeRoundRectCallout">
            <a:avLst>
              <a:gd name="adj1" fmla="val -56481"/>
              <a:gd name="adj2" fmla="val -1051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鸟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太太看到小男孩剪下长胡子做风筝线，自己又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正在找绳子晾小鸟的尿布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，而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胡萝卜先生的长胡子刚好在风里飘动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，所以我猜测鸟太太会用长胡子来晾衣裳。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流程图: 资料带 9"/>
          <p:cNvSpPr/>
          <p:nvPr/>
        </p:nvSpPr>
        <p:spPr>
          <a:xfrm>
            <a:off x="361951" y="2482215"/>
            <a:ext cx="2409849" cy="881623"/>
          </a:xfrm>
          <a:prstGeom prst="flowChartPunchedTap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鸟太太的晾衣绳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>
          <a:xfrm>
            <a:off x="2051720" y="3363838"/>
            <a:ext cx="4968552" cy="1296144"/>
          </a:xfrm>
          <a:prstGeom prst="wedgeRoundRectCallout">
            <a:avLst>
              <a:gd name="adj1" fmla="val 57745"/>
              <a:gd name="adj2" fmla="val -8734"/>
              <a:gd name="adj3" fmla="val 16667"/>
            </a:avLst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故事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讲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到了长胡子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的各种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用处，我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依据这个内容和生活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常识做了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一些预测。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112645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1" cstate="print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3538" y="3217400"/>
            <a:ext cx="1281112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3" name="矩形 2"/>
          <p:cNvSpPr/>
          <p:nvPr/>
        </p:nvSpPr>
        <p:spPr>
          <a:xfrm>
            <a:off x="1115616" y="1100716"/>
            <a:ext cx="7373071" cy="2119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模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仿课文情节，展开预测：又有谁来了？他遇到什么困难？胡萝卜先生的长胡子出现后，他是怎么做的？把胡萝卜先生的长胡子当作什么了？你为什么这样猜？</a:t>
            </a:r>
            <a:endParaRPr lang="zh-CN" altLang="en-US" sz="2800" b="1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38" y="396072"/>
            <a:ext cx="2268000" cy="69257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27584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62" y="396072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933717" y="1148636"/>
            <a:ext cx="1782128" cy="758666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秋千绳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4"/>
          <p:cNvSpPr/>
          <p:nvPr/>
        </p:nvSpPr>
        <p:spPr>
          <a:xfrm>
            <a:off x="6359253" y="1148636"/>
            <a:ext cx="1782604" cy="75866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跳绳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 2"/>
          <p:cNvSpPr/>
          <p:nvPr/>
        </p:nvSpPr>
        <p:spPr>
          <a:xfrm>
            <a:off x="981462" y="3283459"/>
            <a:ext cx="1782128" cy="759143"/>
          </a:xfrm>
          <a:prstGeom prst="roundRect">
            <a:avLst/>
          </a:prstGeom>
          <a:solidFill>
            <a:srgbClr val="5BDF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 defTabSz="457200"/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捆柴绳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任意多边形: 形状 1"/>
          <p:cNvSpPr/>
          <p:nvPr/>
        </p:nvSpPr>
        <p:spPr>
          <a:xfrm>
            <a:off x="5435262" y="2113342"/>
            <a:ext cx="3029803" cy="1460419"/>
          </a:xfrm>
          <a:custGeom>
            <a:avLst/>
            <a:gdLst>
              <a:gd name="connsiteX0" fmla="*/ 0 w 3029803"/>
              <a:gd name="connsiteY0" fmla="*/ 0 h 1460419"/>
              <a:gd name="connsiteX1" fmla="*/ 204717 w 3029803"/>
              <a:gd name="connsiteY1" fmla="*/ 232012 h 1460419"/>
              <a:gd name="connsiteX2" fmla="*/ 204717 w 3029803"/>
              <a:gd name="connsiteY2" fmla="*/ 232012 h 1460419"/>
              <a:gd name="connsiteX3" fmla="*/ 136478 w 3029803"/>
              <a:gd name="connsiteY3" fmla="*/ 423081 h 1460419"/>
              <a:gd name="connsiteX4" fmla="*/ 259308 w 3029803"/>
              <a:gd name="connsiteY4" fmla="*/ 682389 h 1460419"/>
              <a:gd name="connsiteX5" fmla="*/ 559558 w 3029803"/>
              <a:gd name="connsiteY5" fmla="*/ 614150 h 1460419"/>
              <a:gd name="connsiteX6" fmla="*/ 914400 w 3029803"/>
              <a:gd name="connsiteY6" fmla="*/ 968992 h 1460419"/>
              <a:gd name="connsiteX7" fmla="*/ 1487606 w 3029803"/>
              <a:gd name="connsiteY7" fmla="*/ 941696 h 1460419"/>
              <a:gd name="connsiteX8" fmla="*/ 1760561 w 3029803"/>
              <a:gd name="connsiteY8" fmla="*/ 1037230 h 1460419"/>
              <a:gd name="connsiteX9" fmla="*/ 2224585 w 3029803"/>
              <a:gd name="connsiteY9" fmla="*/ 1037230 h 1460419"/>
              <a:gd name="connsiteX10" fmla="*/ 2456597 w 3029803"/>
              <a:gd name="connsiteY10" fmla="*/ 1037230 h 1460419"/>
              <a:gd name="connsiteX11" fmla="*/ 2756848 w 3029803"/>
              <a:gd name="connsiteY11" fmla="*/ 1446663 h 1460419"/>
              <a:gd name="connsiteX12" fmla="*/ 3029803 w 3029803"/>
              <a:gd name="connsiteY12" fmla="*/ 1323833 h 1460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29803" h="1460419">
                <a:moveTo>
                  <a:pt x="0" y="0"/>
                </a:moveTo>
                <a:lnTo>
                  <a:pt x="204717" y="232012"/>
                </a:lnTo>
                <a:lnTo>
                  <a:pt x="204717" y="232012"/>
                </a:lnTo>
                <a:cubicBezTo>
                  <a:pt x="193344" y="263857"/>
                  <a:pt x="127380" y="348018"/>
                  <a:pt x="136478" y="423081"/>
                </a:cubicBezTo>
                <a:cubicBezTo>
                  <a:pt x="145577" y="498144"/>
                  <a:pt x="188795" y="650544"/>
                  <a:pt x="259308" y="682389"/>
                </a:cubicBezTo>
                <a:cubicBezTo>
                  <a:pt x="329821" y="714234"/>
                  <a:pt x="450376" y="566383"/>
                  <a:pt x="559558" y="614150"/>
                </a:cubicBezTo>
                <a:cubicBezTo>
                  <a:pt x="668740" y="661917"/>
                  <a:pt x="759725" y="914401"/>
                  <a:pt x="914400" y="968992"/>
                </a:cubicBezTo>
                <a:cubicBezTo>
                  <a:pt x="1069075" y="1023583"/>
                  <a:pt x="1346579" y="930323"/>
                  <a:pt x="1487606" y="941696"/>
                </a:cubicBezTo>
                <a:cubicBezTo>
                  <a:pt x="1628633" y="953069"/>
                  <a:pt x="1637731" y="1021308"/>
                  <a:pt x="1760561" y="1037230"/>
                </a:cubicBezTo>
                <a:cubicBezTo>
                  <a:pt x="1883391" y="1053152"/>
                  <a:pt x="2224585" y="1037230"/>
                  <a:pt x="2224585" y="1037230"/>
                </a:cubicBezTo>
                <a:cubicBezTo>
                  <a:pt x="2340591" y="1037230"/>
                  <a:pt x="2367887" y="968991"/>
                  <a:pt x="2456597" y="1037230"/>
                </a:cubicBezTo>
                <a:cubicBezTo>
                  <a:pt x="2545307" y="1105469"/>
                  <a:pt x="2661314" y="1398896"/>
                  <a:pt x="2756848" y="1446663"/>
                </a:cubicBezTo>
                <a:cubicBezTo>
                  <a:pt x="2852382" y="1494430"/>
                  <a:pt x="2941092" y="1409131"/>
                  <a:pt x="3029803" y="1323833"/>
                </a:cubicBezTo>
              </a:path>
            </a:pathLst>
          </a:cu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0" name=" 160"/>
          <p:cNvSpPr/>
          <p:nvPr/>
        </p:nvSpPr>
        <p:spPr>
          <a:xfrm rot="3057315">
            <a:off x="5137149" y="3049390"/>
            <a:ext cx="972026" cy="6477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2" name=" 160"/>
          <p:cNvSpPr/>
          <p:nvPr/>
        </p:nvSpPr>
        <p:spPr>
          <a:xfrm rot="15144921">
            <a:off x="2800699" y="1598247"/>
            <a:ext cx="972026" cy="6477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8" name=" 160"/>
          <p:cNvSpPr/>
          <p:nvPr/>
        </p:nvSpPr>
        <p:spPr>
          <a:xfrm>
            <a:off x="5208045" y="1517321"/>
            <a:ext cx="972026" cy="6477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4" name=" 160"/>
          <p:cNvSpPr/>
          <p:nvPr/>
        </p:nvSpPr>
        <p:spPr>
          <a:xfrm rot="11581400">
            <a:off x="2915462" y="3108776"/>
            <a:ext cx="972026" cy="6477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5" name="圆角矩形 5"/>
          <p:cNvSpPr/>
          <p:nvPr/>
        </p:nvSpPr>
        <p:spPr>
          <a:xfrm>
            <a:off x="6318590" y="3283459"/>
            <a:ext cx="1782604" cy="75914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马缰绳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 160"/>
          <p:cNvSpPr/>
          <p:nvPr/>
        </p:nvSpPr>
        <p:spPr>
          <a:xfrm rot="7232215">
            <a:off x="4118371" y="3240082"/>
            <a:ext cx="972026" cy="64770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27" name="圆角矩形 5"/>
          <p:cNvSpPr/>
          <p:nvPr/>
        </p:nvSpPr>
        <p:spPr>
          <a:xfrm>
            <a:off x="3705047" y="4185701"/>
            <a:ext cx="1782604" cy="7591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altLang="zh-CN" sz="2800" b="1" dirty="0">
                <a:solidFill>
                  <a:prstClr val="black"/>
                </a:solidFill>
              </a:rPr>
              <a:t>······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769" y="849569"/>
            <a:ext cx="1419225" cy="27336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186"/>
    </mc:Choice>
    <mc:Fallback>
      <p:transition spd="slow" advTm="601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0" grpId="0" bldLvl="0" animBg="1"/>
      <p:bldP spid="12" grpId="0" bldLvl="0" animBg="1"/>
      <p:bldP spid="20" grpId="0" bldLvl="0" animBg="1"/>
      <p:bldP spid="22" grpId="0" bldLvl="0" animBg="1"/>
      <p:bldP spid="18" grpId="0" bldLvl="0" animBg="1"/>
      <p:bldP spid="24" grpId="0" bldLvl="0" animBg="1"/>
      <p:bldP spid="25" grpId="0" bldLvl="0" animBg="1"/>
      <p:bldP spid="23" grpId="0" bldLvl="0" animBg="1"/>
      <p:bldP spid="2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4294967295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11710"/>
            <a:ext cx="1035159" cy="1549911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2067560" y="626745"/>
            <a:ext cx="6443345" cy="3876040"/>
          </a:xfrm>
          <a:prstGeom prst="wedgeRoundRectCallout">
            <a:avLst>
              <a:gd name="adj1" fmla="val -55893"/>
              <a:gd name="adj2" fmla="val 21625"/>
              <a:gd name="adj3" fmla="val 16667"/>
            </a:avLst>
          </a:prstGeom>
          <a:noFill/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小熊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砍了很多柴，需要一根绳子把柴捆起来。这时候，胡萝卜先生的长胡子刚好在风里飘动着。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这长胡子真不错！要是剪下来一段当绳子，那问题就都能解决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了。</a:t>
            </a:r>
            <a:r>
              <a:rPr lang="en-US" alt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想到这儿，小熊拿起砍刀砍了一截胡子，然后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用胡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子把柴捆好，高高兴兴地回家了。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因为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故事前面提了胡子总是在长长，所以我觉得长胡子总是能够帮助不同的人，解决他们的困难。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标注 1"/>
          <p:cNvSpPr/>
          <p:nvPr/>
        </p:nvSpPr>
        <p:spPr>
          <a:xfrm>
            <a:off x="1385570" y="1292225"/>
            <a:ext cx="5737225" cy="2559685"/>
          </a:xfrm>
          <a:prstGeom prst="wedgeRoundRectCallout">
            <a:avLst>
              <a:gd name="adj1" fmla="val 57840"/>
              <a:gd name="adj2" fmla="val -14308"/>
              <a:gd name="adj3" fmla="val 16667"/>
            </a:avLst>
          </a:prstGeom>
          <a:noFill/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觉得故事总要有点新意，每次都跟前面的差不多，就没意思了。所以，胡萝卜先生后来可能找到了一种神奇的药水，涂在长胡子上，长胡子终于停止了生长，他终于不再因为胡子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长而感到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烦恼了。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96336" y="1491630"/>
            <a:ext cx="1094607" cy="1930276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475656" y="1395107"/>
            <a:ext cx="6184265" cy="2576667"/>
          </a:xfrm>
          <a:prstGeom prst="rect">
            <a:avLst/>
          </a:prstGeom>
          <a:noFill/>
          <a:ln w="12700" cmpd="sng">
            <a:noFill/>
            <a:prstDash val="lgDash"/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很多童话故事中有类似的情节，我们可以仿照前一个情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节来模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仿预测，也可以找到一个方法来终结这个故事，这也是预测的不同角度。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511021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64933" y="48351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总结提升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515264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6"/>
          <p:cNvSpPr txBox="1"/>
          <p:nvPr/>
        </p:nvSpPr>
        <p:spPr>
          <a:xfrm>
            <a:off x="1187624" y="987574"/>
            <a:ext cx="7158816" cy="400812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Dot"/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于是，鸟太太剪了长长的一段胡子，系在两根树枝的中间，“这下好了，我总算找到一根够长的绳子了。”</a:t>
            </a:r>
            <a:endParaRPr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30000"/>
              </a:lnSpc>
            </a:pP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胡萝卜先生就这样一直走，他的胡子一直长，当胡萝卜先生走进一家眼镜店的时候，他的胡子也就不再发疯一样长了。由于一路上胡子派上了许多用处，已经不是那么长了，就挂在他的肩膀上，胡萝卜先生开始掏钱为他的近视眼买眼镜。</a:t>
            </a:r>
            <a:endParaRPr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19672" y="293348"/>
            <a:ext cx="5040560" cy="521970"/>
          </a:xfrm>
          <a:prstGeom prst="rect">
            <a:avLst/>
          </a:prstGeom>
          <a:noFill/>
          <a:ln w="28575"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那么</a:t>
            </a:r>
            <a:r>
              <a:rPr lang="zh-CN" altLang="en-US" sz="2800" b="1" dirty="0"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真实的故事是怎样的呢？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-105258"/>
            <a:ext cx="1268078" cy="9205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761365" y="648335"/>
            <a:ext cx="7621905" cy="384619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lgDash"/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眼镜店的白菜小姐是个非常机灵的女孩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，她一边给胡萝卜先生戴上眼镜，一边说</a:t>
            </a:r>
            <a:r>
              <a:rPr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：“如果你怕不小心把眼镜摔了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，那么就在眼镜框上系一根绳子，然后挂在脖子上。”白菜小姐说这些话的时候，用那根胡子系住了眼镜。</a:t>
            </a:r>
            <a:endParaRPr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  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当胡萝卜先生的眼镜不小心从鼻子上滑落下来的时候，他的胡子系住了眼镜。胡萝卜先生说：“我的胡子真是太棒了。”</a:t>
            </a:r>
            <a:endParaRPr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00000"/>
              </a:lnSpc>
            </a:pP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sz="2400" b="1" dirty="0" err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是的</a:t>
            </a:r>
            <a:r>
              <a:rPr sz="24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，胡萝卜先生的胡子确实是太棒了，大家都这么说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 </a:t>
            </a:r>
            <a:endParaRPr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19672" y="2427734"/>
            <a:ext cx="2646878" cy="584775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zh-CN" sz="3200" b="1" dirty="0"/>
              <a:t>男孩的风筝线</a:t>
            </a:r>
            <a:endParaRPr lang="zh-CN" altLang="en-US" sz="3200" b="1" dirty="0"/>
          </a:p>
        </p:txBody>
      </p:sp>
      <p:sp>
        <p:nvSpPr>
          <p:cNvPr id="3" name="矩形 2"/>
          <p:cNvSpPr/>
          <p:nvPr/>
        </p:nvSpPr>
        <p:spPr>
          <a:xfrm>
            <a:off x="1619672" y="3218661"/>
            <a:ext cx="3068469" cy="584775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3200" b="1" dirty="0"/>
              <a:t>鸟太太的晾衣绳</a:t>
            </a:r>
            <a:endParaRPr lang="zh-CN" altLang="en-US" sz="3200" b="1" dirty="0"/>
          </a:p>
        </p:txBody>
      </p:sp>
      <p:sp>
        <p:nvSpPr>
          <p:cNvPr id="5" name="矩形 4"/>
          <p:cNvSpPr/>
          <p:nvPr/>
        </p:nvSpPr>
        <p:spPr>
          <a:xfrm>
            <a:off x="1988506" y="1287800"/>
            <a:ext cx="4815742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none" anchor="ctr">
            <a:spAutoFit/>
          </a:bodyPr>
          <a:lstStyle/>
          <a:p>
            <a:r>
              <a:rPr lang="zh-CN" altLang="en-US" sz="4000" b="1" dirty="0">
                <a:solidFill>
                  <a:schemeClr val="tx1"/>
                </a:solidFill>
              </a:rPr>
              <a:t>胡萝卜先生的长胡子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6" name="右大括号 5"/>
          <p:cNvSpPr/>
          <p:nvPr/>
        </p:nvSpPr>
        <p:spPr>
          <a:xfrm>
            <a:off x="4788024" y="2427734"/>
            <a:ext cx="297554" cy="1375702"/>
          </a:xfrm>
          <a:prstGeom prst="rightBrace">
            <a:avLst>
              <a:gd name="adj1" fmla="val 55398"/>
              <a:gd name="adj2" fmla="val 50000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148064" y="2582202"/>
            <a:ext cx="183255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/>
              <a:t>帮助</a:t>
            </a:r>
            <a:r>
              <a:rPr lang="zh-CN" altLang="en-US" sz="3200" b="1" dirty="0" smtClean="0"/>
              <a:t>他人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快乐</a:t>
            </a:r>
            <a:r>
              <a:rPr lang="zh-CN" altLang="en-US" sz="3200" b="1" dirty="0"/>
              <a:t>自己</a:t>
            </a:r>
            <a:endParaRPr lang="zh-CN" altLang="en-US" sz="3200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222989"/>
            <a:ext cx="2268000" cy="6925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6931"/>
            <a:ext cx="450000" cy="559756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27584" y="17580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57393" y="2422190"/>
            <a:ext cx="3163287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rPr>
              <a:t>依据阅读经验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57393" y="3231533"/>
            <a:ext cx="3134798" cy="55880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rPr>
              <a:t>依据生活经验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657393" y="3960796"/>
            <a:ext cx="3659023" cy="53169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rPr>
              <a:t>依据上下文内容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8920" y="2332254"/>
            <a:ext cx="378661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1F497D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预</a:t>
            </a:r>
            <a:r>
              <a:rPr lang="zh-CN" altLang="en-US" sz="4000" b="1" dirty="0">
                <a:solidFill>
                  <a:srgbClr val="1F497D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测</a:t>
            </a:r>
            <a:r>
              <a:rPr lang="zh-CN" altLang="en-US" sz="4000" b="1" dirty="0" smtClean="0">
                <a:solidFill>
                  <a:srgbClr val="1F497D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的基本方法</a:t>
            </a:r>
            <a:endParaRPr lang="zh-CN" altLang="en-US" sz="2000" dirty="0">
              <a:solidFill>
                <a:srgbClr val="1F497D">
                  <a:lumMod val="5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4225344" y="1252134"/>
            <a:ext cx="299464" cy="2965227"/>
          </a:xfrm>
          <a:prstGeom prst="lef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657393" y="987574"/>
            <a:ext cx="2088232" cy="5476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依据题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rPr>
              <a:t>目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657393" y="1697550"/>
            <a:ext cx="2127055" cy="50861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</a:rPr>
              <a:t>依据插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</a:rPr>
              <a:t>图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164524"/>
            <a:ext cx="2268000" cy="692577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864933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方法回顾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155192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 bldLvl="0" animBg="1"/>
      <p:bldP spid="7" grpId="0" bldLvl="0" animBg="1"/>
      <p:bldP spid="8" grpId="0" animBg="1"/>
      <p:bldP spid="14" grpId="0" animBg="1"/>
      <p:bldP spid="15" grpId="0" bldLvl="0" animBg="1"/>
      <p:bldP spid="16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9444" y="1203598"/>
            <a:ext cx="73628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这篇课文讲述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了胡萝卜先生常常为自己的</a:t>
            </a:r>
            <a:r>
              <a:rPr lang="zh-CN" altLang="en-US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u="sng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发愁，有一天他刮胡子时剩了一根，结果这根长长的胡子帮助了放风筝的男孩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、晾尿布的鸟太太。这个故事告诉我们要</a:t>
            </a:r>
            <a:r>
              <a:rPr lang="zh-CN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，也告诉我们自己苦恼的事可能也有它的</a:t>
            </a:r>
            <a:r>
              <a:rPr lang="zh-CN" sz="2800" b="1" u="sng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5037" y="1923678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长胡子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20821" y="321943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帮助他人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67099" y="3904626"/>
            <a:ext cx="89789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好处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13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6064" y="3522811"/>
            <a:ext cx="2575816" cy="578882"/>
          </a:xfrm>
          <a:prstGeom prst="round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柔软的阳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7970" y="2120139"/>
            <a:ext cx="2736304" cy="578882"/>
          </a:xfrm>
          <a:prstGeom prst="roundRect">
            <a:avLst>
              <a:gd name="adj" fmla="val 39233"/>
            </a:avLst>
          </a:prstGeom>
          <a:noFill/>
          <a:ln w="76200">
            <a:solidFill>
              <a:schemeClr val="accent4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躲猫猫大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王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7352" y="987574"/>
            <a:ext cx="756084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读读下面这些文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章或书的题目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，猜猜里面里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面可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能写了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什么。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rot="619788">
            <a:off x="3884606" y="2262395"/>
            <a:ext cx="2371070" cy="57888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夏洛的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网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43424" y="3171190"/>
            <a:ext cx="2008696" cy="186100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团圆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/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63680" y="1742153"/>
            <a:ext cx="2700808" cy="735747"/>
          </a:xfrm>
          <a:prstGeom prst="flowChartTerminator">
            <a:avLst/>
          </a:prstGeom>
          <a:noFill/>
          <a:ln w="38100">
            <a:solidFill>
              <a:schemeClr val="accent6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帽子的秘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密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73637" y="3363225"/>
            <a:ext cx="3312368" cy="57888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小灵通漫游未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来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538" y="227232"/>
            <a:ext cx="2268000" cy="69257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拓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展阅读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62" y="227232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5" grpId="0" animBg="1"/>
      <p:bldP spid="6" grpId="0" animBg="1"/>
      <p:bldP spid="7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/>
          <p:nvPr/>
        </p:nvGraphicFramePr>
        <p:xfrm>
          <a:off x="936625" y="2838450"/>
          <a:ext cx="3321685" cy="177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1685"/>
              </a:tblGrid>
              <a:tr h="4445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预测的内容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125984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396365" y="389890"/>
            <a:ext cx="2552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《躲猫猫大王》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01725" y="3453130"/>
            <a:ext cx="315658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我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认为这个故事的主人公应该是一个很擅长隐藏自己所在位置的人</a:t>
            </a: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lum bright="6000"/>
          </a:blip>
          <a:stretch>
            <a:fillRect/>
          </a:stretch>
        </p:blipFill>
        <p:spPr>
          <a:xfrm>
            <a:off x="1872615" y="911860"/>
            <a:ext cx="1600200" cy="1758315"/>
          </a:xfrm>
          <a:prstGeom prst="rect">
            <a:avLst/>
          </a:prstGeom>
        </p:spPr>
      </p:pic>
      <p:pic>
        <p:nvPicPr>
          <p:cNvPr id="3" name="内容占位符 2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648325" y="895350"/>
            <a:ext cx="1513205" cy="18427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00345" y="389890"/>
            <a:ext cx="22085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《夏洛的网》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aphicFrame>
        <p:nvGraphicFramePr>
          <p:cNvPr id="5" name="表格 4"/>
          <p:cNvGraphicFramePr/>
          <p:nvPr/>
        </p:nvGraphicFramePr>
        <p:xfrm>
          <a:off x="4895850" y="2838450"/>
          <a:ext cx="3234690" cy="1777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4690"/>
              </a:tblGrid>
              <a:tr h="5556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预测的内容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122174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5020945" y="3453130"/>
            <a:ext cx="298513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我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认为夏洛应该是主人公，故事是围绕他的网展开的。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/>
          <p:nvPr/>
        </p:nvGraphicFramePr>
        <p:xfrm>
          <a:off x="1099820" y="3008630"/>
          <a:ext cx="3188335" cy="1475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8335"/>
              </a:tblGrid>
              <a:tr h="527050">
                <a:tc>
                  <a:txBody>
                    <a:bodyPr/>
                    <a:lstStyle/>
                    <a:p>
                      <a:pPr algn="ctr" defTabSz="685800">
                        <a:buClrTx/>
                        <a:buSzTx/>
                        <a:buFontTx/>
                        <a:buNone/>
                      </a:pPr>
                      <a:r>
                        <a:rPr lang="zh-CN" altLang="en-US" sz="28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预测的内容</a:t>
                      </a:r>
                      <a:endParaRPr lang="zh-CN" altLang="en-US" sz="28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94805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099820" y="365760"/>
            <a:ext cx="31883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《小灵通漫游未来》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51255" y="3557270"/>
            <a:ext cx="30848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我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认为这是一个科学幻想类的故事。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51660" y="960120"/>
            <a:ext cx="1685290" cy="19138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078220" y="448310"/>
            <a:ext cx="15017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《团圆》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l="13720" r="13707" b="-409"/>
          <a:stretch>
            <a:fillRect/>
          </a:stretch>
        </p:blipFill>
        <p:spPr>
          <a:xfrm>
            <a:off x="5971540" y="950595"/>
            <a:ext cx="1714500" cy="1933575"/>
          </a:xfrm>
          <a:prstGeom prst="rect">
            <a:avLst/>
          </a:prstGeom>
        </p:spPr>
      </p:pic>
      <p:graphicFrame>
        <p:nvGraphicFramePr>
          <p:cNvPr id="5" name="表格 4"/>
          <p:cNvGraphicFramePr/>
          <p:nvPr/>
        </p:nvGraphicFramePr>
        <p:xfrm>
          <a:off x="5075555" y="3032760"/>
          <a:ext cx="3209925" cy="145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9925"/>
              </a:tblGrid>
              <a:tr h="518160">
                <a:tc>
                  <a:txBody>
                    <a:bodyPr/>
                    <a:lstStyle/>
                    <a:p>
                      <a:pPr algn="ctr" defTabSz="685800">
                        <a:buClrTx/>
                        <a:buSzTx/>
                        <a:buFontTx/>
                        <a:buNone/>
                      </a:pPr>
                      <a:r>
                        <a:rPr lang="zh-CN" altLang="en-US" sz="28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预测的内容</a:t>
                      </a:r>
                      <a:endParaRPr lang="zh-CN" altLang="en-US" sz="2800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93218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 dirty="0"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5218430" y="3653155"/>
            <a:ext cx="29235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我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觉得故事是和家人有关的。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格 13"/>
          <p:cNvGraphicFramePr/>
          <p:nvPr/>
        </p:nvGraphicFramePr>
        <p:xfrm>
          <a:off x="996315" y="3117215"/>
          <a:ext cx="3288030" cy="1450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8030"/>
              </a:tblGrid>
              <a:tr h="518160">
                <a:tc>
                  <a:txBody>
                    <a:bodyPr/>
                    <a:lstStyle/>
                    <a:p>
                      <a:pPr algn="ctr" defTabSz="685800">
                        <a:buClrTx/>
                        <a:buSzTx/>
                        <a:buFontTx/>
                        <a:buNone/>
                      </a:pPr>
                      <a:r>
                        <a:rPr lang="zh-CN" altLang="en-US" sz="28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预测的内容</a:t>
                      </a:r>
                      <a:endParaRPr lang="zh-CN" altLang="en-US" sz="28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9328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405890" y="436880"/>
            <a:ext cx="24803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《帽子的秘密》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88390" y="3757295"/>
            <a:ext cx="31153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应该是围绕帽子写的。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34000" y="436880"/>
            <a:ext cx="26428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《柔软的阳光》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4294967295"/>
          </p:nvPr>
        </p:nvPicPr>
        <p:blipFill>
          <a:blip r:embed="rId1" cstate="print">
            <a:lum bright="8000"/>
          </a:blip>
          <a:stretch>
            <a:fillRect/>
          </a:stretch>
        </p:blipFill>
        <p:spPr>
          <a:xfrm>
            <a:off x="5782945" y="1032510"/>
            <a:ext cx="1744980" cy="1968500"/>
          </a:xfrm>
          <a:prstGeom prst="rect">
            <a:avLst/>
          </a:prstGeom>
        </p:spPr>
      </p:pic>
      <p:graphicFrame>
        <p:nvGraphicFramePr>
          <p:cNvPr id="5" name="表格 4"/>
          <p:cNvGraphicFramePr/>
          <p:nvPr/>
        </p:nvGraphicFramePr>
        <p:xfrm>
          <a:off x="4796155" y="3117215"/>
          <a:ext cx="3394710" cy="1450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4710"/>
              </a:tblGrid>
              <a:tr h="518160">
                <a:tc>
                  <a:txBody>
                    <a:bodyPr/>
                    <a:lstStyle/>
                    <a:p>
                      <a:pPr algn="ctr" defTabSz="685800">
                        <a:buClrTx/>
                        <a:buSzTx/>
                        <a:buFontTx/>
                        <a:buNone/>
                      </a:pPr>
                      <a:r>
                        <a:rPr lang="zh-CN" altLang="en-US" sz="2800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预测的内容</a:t>
                      </a:r>
                      <a:endParaRPr lang="zh-CN" altLang="en-US" sz="280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</a:tr>
              <a:tr h="9328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000"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4788024" y="3620770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这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是跟阳光有关的，可能还是一个美好的故事。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910715" y="1032510"/>
            <a:ext cx="1458595" cy="1946275"/>
            <a:chOff x="1910715" y="1032510"/>
            <a:chExt cx="1458595" cy="194627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0715" y="1032510"/>
              <a:ext cx="1458595" cy="194627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print"/>
            <a:srcRect l="3041" t="11231" r="48480" b="82298"/>
            <a:stretch>
              <a:fillRect/>
            </a:stretch>
          </p:blipFill>
          <p:spPr>
            <a:xfrm>
              <a:off x="2024063" y="1105967"/>
              <a:ext cx="707122" cy="163289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448310" y="861060"/>
            <a:ext cx="8045450" cy="6591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    </a:t>
            </a:r>
            <a:endParaRPr lang="zh-CN" altLang="en-US" sz="3200" b="1" dirty="0">
              <a:latin typeface="Songti SC" panose="02010600040101010101" pitchFamily="2" charset="-122"/>
              <a:ea typeface="Songti SC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66725" y="1953260"/>
            <a:ext cx="85388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b="1" dirty="0">
              <a:sym typeface="+mn-ea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sym typeface="+mn-ea"/>
              </a:rPr>
              <a:t>      萝</a:t>
            </a:r>
            <a:r>
              <a:rPr lang="zh-CN" altLang="en-US" sz="2800" b="1" dirty="0">
                <a:sym typeface="+mn-ea"/>
              </a:rPr>
              <a:t>卜</a:t>
            </a:r>
            <a:r>
              <a:rPr lang="zh-CN" altLang="en-US" sz="2800" b="1" dirty="0" smtClean="0">
                <a:sym typeface="+mn-ea"/>
              </a:rPr>
              <a:t>(</a:t>
            </a:r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luò  luó</a:t>
            </a:r>
            <a:r>
              <a:rPr lang="zh-CN" altLang="en-US" sz="2800" b="1" dirty="0" smtClean="0">
                <a:sym typeface="+mn-ea"/>
              </a:rPr>
              <a:t>)                    </a:t>
            </a:r>
            <a:r>
              <a:rPr lang="zh-CN" altLang="en-US" sz="2800" b="1" dirty="0">
                <a:sym typeface="+mn-ea"/>
              </a:rPr>
              <a:t>发</a:t>
            </a:r>
            <a:r>
              <a:rPr lang="zh-CN" altLang="en-US" sz="2800" b="1" dirty="0">
                <a:solidFill>
                  <a:srgbClr val="FF0000"/>
                </a:solidFill>
                <a:sym typeface="+mn-ea"/>
              </a:rPr>
              <a:t>愁</a:t>
            </a:r>
            <a:r>
              <a:rPr lang="zh-CN" altLang="en-US" sz="2800" b="1" dirty="0" smtClean="0">
                <a:sym typeface="+mn-ea"/>
              </a:rPr>
              <a:t>(</a:t>
            </a:r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chóu</a:t>
            </a:r>
            <a:r>
              <a:rPr lang="zh-CN" altLang="en-US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cóu</a:t>
            </a:r>
            <a:r>
              <a:rPr lang="zh-CN" altLang="en-US" sz="2800" b="1" dirty="0" smtClean="0">
                <a:sym typeface="+mn-ea"/>
              </a:rPr>
              <a:t>)</a:t>
            </a:r>
            <a:endParaRPr lang="zh-CN" altLang="en-US" sz="2800" b="1" dirty="0"/>
          </a:p>
          <a:p>
            <a:r>
              <a:rPr lang="zh-CN" altLang="en-US" sz="2800" b="1" dirty="0"/>
              <a:t>　　</a:t>
            </a:r>
            <a:endParaRPr lang="zh-CN" altLang="en-US" sz="2800" b="1" dirty="0"/>
          </a:p>
          <a:p>
            <a:r>
              <a:rPr lang="zh-CN" altLang="en-US" sz="2800" b="1" dirty="0">
                <a:solidFill>
                  <a:srgbClr val="FF0000"/>
                </a:solidFill>
                <a:sym typeface="+mn-ea"/>
              </a:rPr>
              <a:t>      沾</a:t>
            </a:r>
            <a:r>
              <a:rPr lang="zh-CN" altLang="en-US" sz="2800" b="1" dirty="0">
                <a:sym typeface="+mn-ea"/>
              </a:rPr>
              <a:t>湿</a:t>
            </a:r>
            <a:r>
              <a:rPr lang="zh-CN" altLang="en-US" sz="2800" b="1" dirty="0" smtClean="0">
                <a:sym typeface="+mn-ea"/>
              </a:rPr>
              <a:t>(</a:t>
            </a:r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</a:t>
            </a:r>
            <a:r>
              <a:rPr lang="en-US" altLang="zh-CN" sz="2800" b="1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ān</a:t>
            </a:r>
            <a:r>
              <a:rPr lang="zh-CN" altLang="en-US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</a:t>
            </a:r>
            <a:r>
              <a:rPr lang="en-US" altLang="zh-CN" sz="2800" b="1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ān</a:t>
            </a:r>
            <a:r>
              <a:rPr lang="zh-CN" altLang="en-US" sz="2800" b="1" dirty="0" smtClean="0">
                <a:sym typeface="+mn-ea"/>
              </a:rPr>
              <a:t>)               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sym typeface="+mn-ea"/>
              </a:rPr>
              <a:t>晾</a:t>
            </a:r>
            <a:r>
              <a:rPr lang="zh-CN" altLang="en-US" sz="2800" b="1" dirty="0">
                <a:sym typeface="+mn-ea"/>
              </a:rPr>
              <a:t>尿布</a:t>
            </a:r>
            <a:r>
              <a:rPr lang="zh-CN" altLang="en-US" sz="2800" b="1" dirty="0" smtClean="0">
                <a:sym typeface="+mn-ea"/>
              </a:rPr>
              <a:t>(</a:t>
            </a:r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liàng</a:t>
            </a:r>
            <a:r>
              <a:rPr lang="zh-CN" altLang="en-US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b="1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liàn</a:t>
            </a:r>
            <a:r>
              <a:rPr lang="zh-CN" altLang="en-US" sz="2800" b="1" dirty="0" smtClean="0">
                <a:sym typeface="+mn-ea"/>
              </a:rPr>
              <a:t>)</a:t>
            </a:r>
            <a:endParaRPr lang="zh-CN" altLang="en-US" sz="2400" b="1" dirty="0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566035" y="2518727"/>
            <a:ext cx="53403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5796136" y="2518727"/>
            <a:ext cx="53403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2031999" y="3317602"/>
            <a:ext cx="53403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128385" y="3291830"/>
            <a:ext cx="53403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4210" y="1262380"/>
            <a:ext cx="71215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一、给红色的字选择正确的读音，画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“√”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dirty="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170662"/>
            <a:ext cx="2268000" cy="692577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864933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160662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5576" y="688340"/>
            <a:ext cx="7632847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0025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二、小男孩用胡萝卜先生的长胡子做了什么呢？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(     )</a:t>
            </a:r>
            <a:endParaRPr lang="zh-CN" altLang="en-US" sz="28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43608" y="1473236"/>
            <a:ext cx="1144270" cy="499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A</a:t>
            </a:r>
            <a:endParaRPr 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196840" y="1641475"/>
            <a:ext cx="2936240" cy="1957705"/>
          </a:xfrm>
          <a:prstGeom prst="ellipse">
            <a:avLst/>
          </a:prstGeom>
          <a:effectLst>
            <a:softEdge rad="76200"/>
          </a:effectLst>
        </p:spPr>
      </p:pic>
      <p:sp>
        <p:nvSpPr>
          <p:cNvPr id="3" name="文本框 2"/>
          <p:cNvSpPr txBox="1"/>
          <p:nvPr/>
        </p:nvSpPr>
        <p:spPr>
          <a:xfrm>
            <a:off x="1547664" y="2139702"/>
            <a:ext cx="3957955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00025" algn="l" defTabSz="685165" fontAlgn="base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A.风筝线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indent="200025" algn="l" defTabSz="685165" fontAlgn="base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 B.</a:t>
            </a: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晾衣绳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indent="200025" algn="l" defTabSz="685165" fontAlgn="base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 C.风筝  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  <a:p>
            <a:pPr indent="200025" algn="l" defTabSz="685165" fontAlgn="base"/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1082" y="1635646"/>
            <a:ext cx="8055049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　　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1.请你们挑选一本最感兴趣的书读一读，看看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作者的想法和我们的想法又有哪些异同点。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    2.完成《七彩课堂素养提升手册》本课练习。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  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452556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64933" y="41151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443224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1331640" y="1594014"/>
            <a:ext cx="58928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胡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萝卜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发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愁</a:t>
            </a:r>
            <a:endParaRPr lang="en-US" altLang="zh-CN" sz="4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沾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en-US" altLang="zh-CN" sz="48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继</a:t>
            </a:r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续</a:t>
            </a:r>
            <a:r>
              <a:rPr lang="en-US" altLang="zh-CN" sz="4800" b="1" dirty="0" smtClean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晾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晒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85849" y="1489496"/>
            <a:ext cx="16934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luó</a:t>
            </a:r>
            <a:r>
              <a:rPr lang="en-US" altLang="zh-CN" sz="3600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36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bo</a:t>
            </a:r>
            <a:endParaRPr lang="en-US" altLang="zh-CN" sz="36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08104" y="1599568"/>
            <a:ext cx="1310087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chóu</a:t>
            </a:r>
            <a:endParaRPr lang="en-US" altLang="zh-CN" sz="36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59632" y="3172539"/>
            <a:ext cx="122999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600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zhān</a:t>
            </a:r>
            <a:endParaRPr lang="en-US" sz="36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35719" y="3165646"/>
            <a:ext cx="131254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600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liànɡ</a:t>
            </a:r>
            <a:endParaRPr lang="en-US" sz="3600" dirty="0" err="1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4" name="图文框 13"/>
          <p:cNvSpPr/>
          <p:nvPr/>
        </p:nvSpPr>
        <p:spPr>
          <a:xfrm>
            <a:off x="7092280" y="987574"/>
            <a:ext cx="1474398" cy="668698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拼音开关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937" y="286991"/>
            <a:ext cx="2269879" cy="693151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学习字词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5461"/>
            <a:ext cx="443315" cy="551442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3678496" y="3146596"/>
            <a:ext cx="614997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jì</a:t>
            </a:r>
            <a:endParaRPr lang="en-US" sz="36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 animBg="1"/>
      <p:bldP spid="18" grpId="0"/>
      <p:bldP spid="1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52" y="1321480"/>
            <a:ext cx="8064896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3200" b="1">
                <a:ln w="0"/>
                <a:effectLst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3600" dirty="0"/>
              <a:t>    </a:t>
            </a:r>
            <a:r>
              <a:rPr lang="zh-CN" altLang="en-US" sz="3600" dirty="0" smtClean="0"/>
              <a:t>读胡萝卜先生的</a:t>
            </a:r>
            <a:r>
              <a:rPr lang="zh-CN" altLang="en-US" sz="3600" dirty="0"/>
              <a:t>故事，一边读一边想</a:t>
            </a:r>
            <a:r>
              <a:rPr lang="zh-CN" altLang="en-US" sz="3600" dirty="0" smtClean="0"/>
              <a:t>：接下来</a:t>
            </a:r>
            <a:r>
              <a:rPr lang="zh-CN" altLang="en-US" sz="3600" dirty="0"/>
              <a:t>可能会发生什么事情？</a:t>
            </a:r>
            <a:endParaRPr lang="zh-CN" altLang="en-US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213" y="3038795"/>
            <a:ext cx="1897956" cy="210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8" name="文本框 14">
            <a:hlinkClick r:id="rId3" action="ppaction://hlinkfile"/>
          </p:cNvPr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3488533" y="555526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17393">
            <a:off x="2522757" y="224427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>
            <a:spLocks noChangeArrowheads="1"/>
          </p:cNvSpPr>
          <p:nvPr/>
        </p:nvSpPr>
        <p:spPr bwMode="auto">
          <a:xfrm>
            <a:off x="611560" y="2379533"/>
            <a:ext cx="79928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胡萝卜先生常常为胡子发愁，因为他长着浓密的胡子，必须每天刮。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13"/>
          <p:cNvSpPr>
            <a:spLocks noChangeArrowheads="1"/>
          </p:cNvSpPr>
          <p:nvPr/>
        </p:nvSpPr>
        <p:spPr bwMode="auto">
          <a:xfrm>
            <a:off x="664518" y="1029119"/>
            <a:ext cx="8064896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默读课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文第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然段，一边读一边想：胡萝卜先生的长胡子是怎么来的？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2411760" y="3612728"/>
            <a:ext cx="5482200" cy="1247997"/>
          </a:xfrm>
          <a:prstGeom prst="cloudCallout">
            <a:avLst>
              <a:gd name="adj1" fmla="val 38606"/>
              <a:gd name="adj2" fmla="val 83512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anchor="ctr">
            <a:spAutoFit/>
          </a:bodyPr>
          <a:lstStyle/>
          <a:p>
            <a:pPr eaLnBrk="1" hangingPunct="1">
              <a:spcBef>
                <a:spcPts val="1200"/>
              </a:spcBef>
              <a:defRPr/>
            </a:pPr>
            <a:r>
              <a:rPr lang="zh-CN" altLang="en-US" sz="3600" b="1" dirty="0">
                <a:latin typeface="+mj-ea"/>
                <a:ea typeface="+mj-ea"/>
              </a:rPr>
              <a:t>    我猜测他有天忘记刮胡子了。</a:t>
            </a:r>
            <a:endParaRPr lang="zh-CN" altLang="en-US" sz="3600" b="1" dirty="0">
              <a:latin typeface="+mj-ea"/>
              <a:ea typeface="+mj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331640" y="1347614"/>
            <a:ext cx="6696744" cy="2252924"/>
          </a:xfrm>
          <a:prstGeom prst="rect">
            <a:avLst/>
          </a:prstGeom>
          <a:noFill/>
          <a:ln w="12700" cmpd="sng">
            <a:noFill/>
            <a:prstDash val="lgDash"/>
          </a:ln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阅读第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自然段，一边读一边预测接下来会发生什么，胡子会有什么变化。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6064662" y="1688796"/>
            <a:ext cx="1971817" cy="632199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6"/>
          <p:cNvSpPr txBox="1"/>
          <p:nvPr/>
        </p:nvSpPr>
        <p:spPr>
          <a:xfrm>
            <a:off x="539552" y="555526"/>
            <a:ext cx="8136904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有一天，胡萝卜先生匆匆忙忙刮了胡子，就吃着果酱面包上街去了。因为他近视，就没有发现漏刮了一根胡子。这根胡子长在下巴的右边，胡萝卜先生吃果酱面包的时候，胡子沾到了甜甜的果酱。对一根胡子来说，果酱是多么好的营养品啊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！</a:t>
            </a:r>
            <a:endParaRPr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26754" y="3744417"/>
            <a:ext cx="7037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-5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~~~~~~~~~~~~~~~~~~~~~~~~~~~~~~~~~~~~~~~~~~~~~~~~</a:t>
            </a:r>
            <a:endParaRPr lang="en-US" altLang="zh-CN" sz="3200" spc="-5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6595" y="4291906"/>
            <a:ext cx="3365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-5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~~~~~~~~~~~~~~</a:t>
            </a:r>
            <a:r>
              <a:rPr lang="en-US" altLang="zh-CN" sz="3200" spc="-5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</a:t>
            </a:r>
            <a:r>
              <a:rPr lang="en-US" altLang="zh-CN" sz="3200" spc="-5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~~~</a:t>
            </a:r>
            <a:endParaRPr lang="en-US" altLang="zh-CN" sz="3200" spc="-55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爆炸形 1 9"/>
          <p:cNvSpPr/>
          <p:nvPr/>
        </p:nvSpPr>
        <p:spPr>
          <a:xfrm>
            <a:off x="5350992" y="3999759"/>
            <a:ext cx="2293448" cy="1052170"/>
          </a:xfrm>
          <a:prstGeom prst="irregularSeal1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/>
              <a:t>伏笔</a:t>
            </a:r>
            <a:endParaRPr lang="zh-CN" altLang="en-US" sz="3600" b="1" dirty="0"/>
          </a:p>
        </p:txBody>
      </p:sp>
      <p:sp>
        <p:nvSpPr>
          <p:cNvPr id="24" name="矩形 23"/>
          <p:cNvSpPr/>
          <p:nvPr/>
        </p:nvSpPr>
        <p:spPr>
          <a:xfrm>
            <a:off x="5220072" y="2373170"/>
            <a:ext cx="1309236" cy="425686"/>
          </a:xfrm>
          <a:prstGeom prst="rect">
            <a:avLst/>
          </a:prstGeom>
          <a:solidFill>
            <a:srgbClr val="FFFF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C0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zhān</a:t>
            </a:r>
            <a:endParaRPr lang="en-US" sz="3600" dirty="0" smtClean="0">
              <a:solidFill>
                <a:srgbClr val="C0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636165" y="2848165"/>
            <a:ext cx="560546" cy="532941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400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1"/>
      <p:bldP spid="3" grpId="2"/>
      <p:bldP spid="4" grpId="1"/>
      <p:bldP spid="4" grpId="2"/>
      <p:bldP spid="10" grpId="0" animBg="1"/>
      <p:bldP spid="24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标注 6"/>
          <p:cNvSpPr/>
          <p:nvPr/>
        </p:nvSpPr>
        <p:spPr>
          <a:xfrm>
            <a:off x="1051691" y="618009"/>
            <a:ext cx="7768781" cy="1185565"/>
          </a:xfrm>
          <a:prstGeom prst="wedgeRoundRectCallout">
            <a:avLst>
              <a:gd name="adj1" fmla="val -52680"/>
              <a:gd name="adj2" fmla="val -8859"/>
              <a:gd name="adj3" fmla="val 16667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我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猜这根胡子在得到果酱的营养之后，会长的比其他胡子都要快。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834286" y="1873902"/>
            <a:ext cx="6762050" cy="1637125"/>
          </a:xfrm>
          <a:prstGeom prst="wedgeRoundRectCallout">
            <a:avLst>
              <a:gd name="adj1" fmla="val 55033"/>
              <a:gd name="adj2" fmla="val 24546"/>
              <a:gd name="adj3" fmla="val 16667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文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中说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“对一根胡子来说，果酱是多么好的营养品啊！”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那胡子应该会长得更长。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1809750" y="3605899"/>
            <a:ext cx="6722690" cy="1169736"/>
          </a:xfrm>
          <a:prstGeom prst="wedgeRoundRectCallout">
            <a:avLst>
              <a:gd name="adj1" fmla="val -57197"/>
              <a:gd name="adj2" fmla="val -3851"/>
              <a:gd name="adj3" fmla="val 16667"/>
            </a:avLst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algn="l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  可能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胡子不太喜欢果酱，这根胡子就不会再长了。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4294967295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2" y="629072"/>
            <a:ext cx="849908" cy="1272540"/>
          </a:xfrm>
          <a:prstGeom prst="rect">
            <a:avLst/>
          </a:prstGeom>
        </p:spPr>
      </p:pic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7740352" y="2274193"/>
            <a:ext cx="1080120" cy="12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54" y="3498329"/>
            <a:ext cx="861447" cy="1314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 bldLvl="0" animBg="1"/>
      <p:bldP spid="5" grpId="0" bldLvl="0" animBg="1"/>
    </p:bldLst>
  </p:timing>
</p:sld>
</file>

<file path=ppt/tags/tag1.xml><?xml version="1.0" encoding="utf-8"?>
<p:tagLst xmlns:p="http://schemas.openxmlformats.org/presentationml/2006/main">
  <p:tag name="TIMING" val="|11.5|13.5|11.1|10.2"/>
</p:tagLst>
</file>

<file path=ppt/tags/tag2.xml><?xml version="1.0" encoding="utf-8"?>
<p:tagLst xmlns:p="http://schemas.openxmlformats.org/presentationml/2006/main">
  <p:tag name="KSO_WM_DOC_GUID" val="{65d62cf3-ba69-4e78-8179-df8a2bb9c958}"/>
  <p:tag name="KSO_WPP_MARK_KEY" val="1a21e2a5-15c5-4c8b-8adb-babad099d921"/>
  <p:tag name="COMMONDATA" val="eyJoZGlkIjoiMDUzMmRhYzhkNzM3Y2ZlODExZjhhYzliMDJjYzA0ZGIifQ==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3152</Words>
  <Application>WPS 演示</Application>
  <PresentationFormat>全屏显示(16:9)</PresentationFormat>
  <Paragraphs>287</Paragraphs>
  <Slides>37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Arial</vt:lpstr>
      <vt:lpstr>宋体</vt:lpstr>
      <vt:lpstr>Wingdings</vt:lpstr>
      <vt:lpstr>黑体</vt:lpstr>
      <vt:lpstr>楷体</vt:lpstr>
      <vt:lpstr>Calibri</vt:lpstr>
      <vt:lpstr>汉语拼音</vt:lpstr>
      <vt:lpstr>Kaiti SC</vt:lpstr>
      <vt:lpstr>微软雅黑</vt:lpstr>
      <vt:lpstr>Arial Unicode MS</vt:lpstr>
      <vt:lpstr>Songti SC</vt:lpstr>
      <vt:lpstr>Times New Roman</vt:lpstr>
      <vt:lpstr>Xingkai SC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313</cp:revision>
  <dcterms:created xsi:type="dcterms:W3CDTF">2017-03-17T02:28:00Z</dcterms:created>
  <dcterms:modified xsi:type="dcterms:W3CDTF">2022-11-29T11:43:27Z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DC598751B8F8412090F24B1287C9D612</vt:lpwstr>
  </property>
</Properties>
</file>