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7" r:id="rId3"/>
  </p:sldMasterIdLst>
  <p:notesMasterIdLst>
    <p:notesMasterId r:id="rId5"/>
  </p:notesMasterIdLst>
  <p:handoutMasterIdLst>
    <p:handoutMasterId r:id="rId37"/>
  </p:handoutMasterIdLst>
  <p:sldIdLst>
    <p:sldId id="1261" r:id="rId4"/>
    <p:sldId id="1747" r:id="rId6"/>
    <p:sldId id="1588" r:id="rId7"/>
    <p:sldId id="1794" r:id="rId8"/>
    <p:sldId id="1792" r:id="rId9"/>
    <p:sldId id="1793" r:id="rId10"/>
    <p:sldId id="1790" r:id="rId11"/>
    <p:sldId id="1590" r:id="rId12"/>
    <p:sldId id="1594" r:id="rId13"/>
    <p:sldId id="1751" r:id="rId14"/>
    <p:sldId id="1595" r:id="rId15"/>
    <p:sldId id="1601" r:id="rId16"/>
    <p:sldId id="1763" r:id="rId17"/>
    <p:sldId id="1679" r:id="rId18"/>
    <p:sldId id="1658" r:id="rId19"/>
    <p:sldId id="1659" r:id="rId20"/>
    <p:sldId id="1765" r:id="rId21"/>
    <p:sldId id="1774" r:id="rId22"/>
    <p:sldId id="1766" r:id="rId23"/>
    <p:sldId id="1672" r:id="rId24"/>
    <p:sldId id="1673" r:id="rId25"/>
    <p:sldId id="1674" r:id="rId26"/>
    <p:sldId id="1768" r:id="rId27"/>
    <p:sldId id="1769" r:id="rId28"/>
    <p:sldId id="1770" r:id="rId29"/>
    <p:sldId id="1796" r:id="rId30"/>
    <p:sldId id="937" r:id="rId31"/>
    <p:sldId id="938" r:id="rId32"/>
    <p:sldId id="1263" r:id="rId33"/>
    <p:sldId id="1264" r:id="rId34"/>
    <p:sldId id="1745" r:id="rId35"/>
    <p:sldId id="1008" r:id="rId36"/>
  </p:sldIdLst>
  <p:sldSz cx="9144000" cy="5143500" type="screen16x9"/>
  <p:notesSz cx="6858000" cy="9144000"/>
  <p:embeddedFontLst>
    <p:embeddedFont>
      <p:font typeface="微软雅黑" panose="020B0503020204020204" charset="-122"/>
      <p:regular r:id="rId42"/>
    </p:embeddedFont>
    <p:embeddedFont>
      <p:font typeface="黑体" panose="02010609060101010101" pitchFamily="49" charset="-122"/>
      <p:regular r:id="rId43"/>
    </p:embeddedFont>
    <p:embeddedFont>
      <p:font typeface="楷体" panose="02010609060101010101" pitchFamily="49" charset="-122"/>
      <p:regular r:id="rId44"/>
    </p:embeddedFont>
    <p:embeddedFont>
      <p:font typeface="汉语拼音" panose="000B0604020202020204" pitchFamily="34" charset="0"/>
      <p:regular r:id="rId45"/>
    </p:embeddedFont>
    <p:embeddedFont>
      <p:font typeface="幼圆" panose="02010509060101010101" pitchFamily="49" charset="-122"/>
      <p:regular r:id="rId46"/>
    </p:embeddedFont>
    <p:embeddedFont>
      <p:font typeface="Impact" panose="020B0806030902050204" charset="0"/>
      <p:regular r:id="rId47"/>
    </p:embeddedFont>
    <p:embeddedFont>
      <p:font typeface="Calibri" panose="020F0502020204030204" charset="0"/>
      <p:regular r:id="rId48"/>
      <p:bold r:id="rId49"/>
      <p:italic r:id="rId50"/>
      <p:boldItalic r:id="rId51"/>
    </p:embeddedFont>
    <p:embeddedFont>
      <p:font typeface="华文宋体" panose="02010600040101010101" charset="-122"/>
      <p:regular r:id="rId52"/>
    </p:embeddedFont>
  </p:embeddedFontLst>
  <p:custDataLst>
    <p:tags r:id="rId5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B050"/>
    <a:srgbClr val="FF0000"/>
    <a:srgbClr val="0066FF"/>
    <a:srgbClr val="0000FF"/>
    <a:srgbClr val="DFFF75"/>
    <a:srgbClr val="A38302"/>
    <a:srgbClr val="FEFCDE"/>
    <a:srgbClr val="FF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06" autoAdjust="0"/>
    <p:restoredTop sz="99262" autoAdjust="0"/>
  </p:normalViewPr>
  <p:slideViewPr>
    <p:cSldViewPr>
      <p:cViewPr varScale="1">
        <p:scale>
          <a:sx n="119" d="100"/>
          <a:sy n="119" d="100"/>
        </p:scale>
        <p:origin x="108" y="150"/>
      </p:cViewPr>
      <p:guideLst>
        <p:guide orient="horz" pos="1530"/>
        <p:guide pos="295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3256"/>
        <p:guide pos="221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3" Type="http://schemas.openxmlformats.org/officeDocument/2006/relationships/tags" Target="tags/tag9.xml"/><Relationship Id="rId52" Type="http://schemas.openxmlformats.org/officeDocument/2006/relationships/font" Target="fonts/font11.fntdata"/><Relationship Id="rId51" Type="http://schemas.openxmlformats.org/officeDocument/2006/relationships/font" Target="fonts/font10.fntdata"/><Relationship Id="rId50" Type="http://schemas.openxmlformats.org/officeDocument/2006/relationships/font" Target="fonts/font9.fntdata"/><Relationship Id="rId5" Type="http://schemas.openxmlformats.org/officeDocument/2006/relationships/notesMaster" Target="notesMasters/notesMaster1.xml"/><Relationship Id="rId49" Type="http://schemas.openxmlformats.org/officeDocument/2006/relationships/font" Target="fonts/font8.fntdata"/><Relationship Id="rId48" Type="http://schemas.openxmlformats.org/officeDocument/2006/relationships/font" Target="fonts/font7.fntdata"/><Relationship Id="rId47" Type="http://schemas.openxmlformats.org/officeDocument/2006/relationships/font" Target="fonts/font6.fntdata"/><Relationship Id="rId46" Type="http://schemas.openxmlformats.org/officeDocument/2006/relationships/font" Target="fonts/font5.fntdata"/><Relationship Id="rId45" Type="http://schemas.openxmlformats.org/officeDocument/2006/relationships/font" Target="fonts/font4.fntdata"/><Relationship Id="rId44" Type="http://schemas.openxmlformats.org/officeDocument/2006/relationships/font" Target="fonts/font3.fntdata"/><Relationship Id="rId43" Type="http://schemas.openxmlformats.org/officeDocument/2006/relationships/font" Target="fonts/font2.fntdata"/><Relationship Id="rId42" Type="http://schemas.openxmlformats.org/officeDocument/2006/relationships/font" Target="fonts/font1.fntdata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同上一堂课背景-11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759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4CC7C05-C7A4-2C45-8E0A-99988343CF53}" type="datetimeFigureOut">
              <a:rPr kumimoji="1" lang="zh-CN" altLang="en-US" smtClean="0">
                <a:solidFill>
                  <a:prstClr val="black"/>
                </a:solidFill>
              </a:rPr>
            </a:fld>
            <a:endParaRPr kumimoji="1"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>
              <a:solidFill>
                <a:prstClr val="black"/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E01B852-5EB7-4C46-9D6A-06EDC9C8BDEB}" type="slidenum">
              <a:rPr kumimoji="1" lang="zh-CN" altLang="en-US" smtClean="0">
                <a:solidFill>
                  <a:prstClr val="black"/>
                </a:solidFill>
              </a:rPr>
            </a:fld>
            <a:endParaRPr kumimoji="1" lang="zh-CN" altLang="en-US">
              <a:solidFill>
                <a:prstClr val="black"/>
              </a:solidFill>
            </a:endParaRPr>
          </a:p>
        </p:txBody>
      </p:sp>
      <p:pic>
        <p:nvPicPr>
          <p:cNvPr id="8" name="图片 7" descr="同上一堂课色块-绿色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" y="-11650"/>
            <a:ext cx="9144000" cy="419403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7092093" y="15498"/>
            <a:ext cx="25262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prstClr val="white"/>
                </a:solidFill>
                <a:latin typeface="Hei"/>
                <a:ea typeface="Hei"/>
                <a:cs typeface="Hei"/>
              </a:rPr>
              <a:t>  </a:t>
            </a:r>
            <a:r>
              <a:rPr lang="zh-CN" altLang="en-US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国家中小学课程资源</a:t>
            </a:r>
            <a:endParaRPr lang="zh-CN" altLang="en-US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同上一堂课背景-11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759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4CC7C05-C7A4-2C45-8E0A-99988343CF5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E01B852-5EB7-4C46-9D6A-06EDC9C8BDEB}" type="slidenum">
              <a:rPr kumimoji="1" lang="zh-CN" altLang="en-US" smtClean="0"/>
            </a:fld>
            <a:endParaRPr kumimoji="1" lang="zh-CN" altLang="en-US"/>
          </a:p>
        </p:txBody>
      </p:sp>
      <p:pic>
        <p:nvPicPr>
          <p:cNvPr id="8" name="图片 7" descr="同上一堂课色块-绿色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" y="-11650"/>
            <a:ext cx="9144000" cy="419403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7092093" y="15498"/>
            <a:ext cx="25262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Hei"/>
                <a:ea typeface="Hei"/>
                <a:cs typeface="Hei"/>
              </a:rPr>
              <a:t>  </a:t>
            </a:r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Hei"/>
              </a:rPr>
              <a:t>国家中小学课程资源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He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8.png"/><Relationship Id="rId13" Type="http://schemas.openxmlformats.org/officeDocument/2006/relationships/image" Target="../media/image7.png"/><Relationship Id="rId12" Type="http://schemas.openxmlformats.org/officeDocument/2006/relationships/image" Target="../media/image6.png"/><Relationship Id="rId11" Type="http://schemas.openxmlformats.org/officeDocument/2006/relationships/image" Target="../media/image5.png"/><Relationship Id="rId10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5" Type="http://schemas.openxmlformats.org/officeDocument/2006/relationships/theme" Target="../theme/theme2.xml"/><Relationship Id="rId14" Type="http://schemas.openxmlformats.org/officeDocument/2006/relationships/image" Target="../media/image8.png"/><Relationship Id="rId13" Type="http://schemas.openxmlformats.org/officeDocument/2006/relationships/image" Target="../media/image7.png"/><Relationship Id="rId12" Type="http://schemas.openxmlformats.org/officeDocument/2006/relationships/image" Target="../media/image6.png"/><Relationship Id="rId11" Type="http://schemas.openxmlformats.org/officeDocument/2006/relationships/image" Target="../media/image5.png"/><Relationship Id="rId10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23477"/>
            <a:ext cx="1132008" cy="4449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 userDrawn="1"/>
        </p:nvPicPr>
        <p:blipFill rotWithShape="1">
          <a:blip r:embed="rId10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7" t="11059" r="22093" b="6124"/>
          <a:stretch>
            <a:fillRect/>
          </a:stretch>
        </p:blipFill>
        <p:spPr bwMode="auto">
          <a:xfrm>
            <a:off x="107268" y="3687417"/>
            <a:ext cx="1321904" cy="1431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 userDrawn="1"/>
        </p:nvPicPr>
        <p:blipFill rotWithShape="1">
          <a:blip r:embed="rId1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7" t="20329" r="15014" b="59342"/>
          <a:stretch>
            <a:fillRect/>
          </a:stretch>
        </p:blipFill>
        <p:spPr bwMode="auto">
          <a:xfrm>
            <a:off x="6519988" y="3997981"/>
            <a:ext cx="2584744" cy="1153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 userDrawn="1"/>
        </p:nvPicPr>
        <p:blipFill rotWithShape="1"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15"/>
          <a:stretch>
            <a:fillRect/>
          </a:stretch>
        </p:blipFill>
        <p:spPr bwMode="auto">
          <a:xfrm>
            <a:off x="5220072" y="4700976"/>
            <a:ext cx="485192" cy="4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12" descr="https://p0.ssl.qhimgs1.com/sdr/400__/t01a5b5297f57a4fcc4.webp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4" name="Picture 10"/>
          <p:cNvPicPr>
            <a:picLocks noChangeAspect="1" noChangeArrowheads="1"/>
          </p:cNvPicPr>
          <p:nvPr userDrawn="1"/>
        </p:nvPicPr>
        <p:blipFill rotWithShape="1"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94"/>
          <a:stretch>
            <a:fillRect/>
          </a:stretch>
        </p:blipFill>
        <p:spPr bwMode="auto">
          <a:xfrm>
            <a:off x="3059832" y="4825562"/>
            <a:ext cx="320824" cy="2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0"/>
          <p:cNvPicPr>
            <a:picLocks noChangeAspect="1" noChangeArrowheads="1"/>
          </p:cNvPicPr>
          <p:nvPr userDrawn="1"/>
        </p:nvPicPr>
        <p:blipFill rotWithShape="1">
          <a:blip r:embed="rId1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94"/>
          <a:stretch>
            <a:fillRect/>
          </a:stretch>
        </p:blipFill>
        <p:spPr bwMode="auto">
          <a:xfrm>
            <a:off x="3845012" y="4560624"/>
            <a:ext cx="648072" cy="558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23477"/>
            <a:ext cx="1132008" cy="4449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 userDrawn="1"/>
        </p:nvPicPr>
        <p:blipFill rotWithShape="1">
          <a:blip r:embed="rId10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7" t="11059" r="22093" b="6124"/>
          <a:stretch>
            <a:fillRect/>
          </a:stretch>
        </p:blipFill>
        <p:spPr bwMode="auto">
          <a:xfrm>
            <a:off x="107268" y="3687417"/>
            <a:ext cx="1321904" cy="1431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 userDrawn="1"/>
        </p:nvPicPr>
        <p:blipFill rotWithShape="1">
          <a:blip r:embed="rId1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7" t="20329" r="15014" b="59342"/>
          <a:stretch>
            <a:fillRect/>
          </a:stretch>
        </p:blipFill>
        <p:spPr bwMode="auto">
          <a:xfrm>
            <a:off x="6519988" y="3997981"/>
            <a:ext cx="2584744" cy="1153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 userDrawn="1"/>
        </p:nvPicPr>
        <p:blipFill rotWithShape="1"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15"/>
          <a:stretch>
            <a:fillRect/>
          </a:stretch>
        </p:blipFill>
        <p:spPr bwMode="auto">
          <a:xfrm>
            <a:off x="5220072" y="4700976"/>
            <a:ext cx="485192" cy="4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12" descr="https://p0.ssl.qhimgs1.com/sdr/400__/t01a5b5297f57a4fcc4.webp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4" name="Picture 10"/>
          <p:cNvPicPr>
            <a:picLocks noChangeAspect="1" noChangeArrowheads="1"/>
          </p:cNvPicPr>
          <p:nvPr userDrawn="1"/>
        </p:nvPicPr>
        <p:blipFill rotWithShape="1"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94"/>
          <a:stretch>
            <a:fillRect/>
          </a:stretch>
        </p:blipFill>
        <p:spPr bwMode="auto">
          <a:xfrm>
            <a:off x="3059832" y="4825562"/>
            <a:ext cx="320824" cy="2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0"/>
          <p:cNvPicPr>
            <a:picLocks noChangeAspect="1" noChangeArrowheads="1"/>
          </p:cNvPicPr>
          <p:nvPr userDrawn="1"/>
        </p:nvPicPr>
        <p:blipFill rotWithShape="1">
          <a:blip r:embed="rId1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94"/>
          <a:stretch>
            <a:fillRect/>
          </a:stretch>
        </p:blipFill>
        <p:spPr bwMode="auto">
          <a:xfrm>
            <a:off x="3845012" y="4560624"/>
            <a:ext cx="648072" cy="558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microsoft.com/office/2007/relationships/hdphoto" Target="../media/image26.wdp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png"/><Relationship Id="rId3" Type="http://schemas.openxmlformats.org/officeDocument/2006/relationships/tags" Target="../tags/tag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tags" Target="../tags/tag4.xml"/><Relationship Id="rId4" Type="http://schemas.openxmlformats.org/officeDocument/2006/relationships/image" Target="../media/image32.png"/><Relationship Id="rId3" Type="http://schemas.openxmlformats.org/officeDocument/2006/relationships/tags" Target="../tags/tag3.xml"/><Relationship Id="rId2" Type="http://schemas.openxmlformats.org/officeDocument/2006/relationships/image" Target="../media/image34.png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9.png"/><Relationship Id="rId2" Type="http://schemas.openxmlformats.org/officeDocument/2006/relationships/image" Target="../media/image38.emf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microsoft.com/office/2007/relationships/hdphoto" Target="../media/image41.wdp"/><Relationship Id="rId4" Type="http://schemas.openxmlformats.org/officeDocument/2006/relationships/image" Target="../media/image40.png"/><Relationship Id="rId3" Type="http://schemas.openxmlformats.org/officeDocument/2006/relationships/hyperlink" Target="&#22768;&#38899;5&#65306;&#22902;&#29275;&#21483;&#22768;.wav" TargetMode="External"/><Relationship Id="rId2" Type="http://schemas.openxmlformats.org/officeDocument/2006/relationships/image" Target="../media/image32.png"/><Relationship Id="rId1" Type="http://schemas.openxmlformats.org/officeDocument/2006/relationships/tags" Target="../tags/tag5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32.png"/><Relationship Id="rId3" Type="http://schemas.openxmlformats.org/officeDocument/2006/relationships/tags" Target="../tags/tag7.xml"/><Relationship Id="rId2" Type="http://schemas.openxmlformats.org/officeDocument/2006/relationships/image" Target="../media/image34.png"/><Relationship Id="rId1" Type="http://schemas.openxmlformats.org/officeDocument/2006/relationships/tags" Target="../tags/tag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2.png"/><Relationship Id="rId1" Type="http://schemas.openxmlformats.org/officeDocument/2006/relationships/tags" Target="../tags/tag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3.png"/><Relationship Id="rId1" Type="http://schemas.openxmlformats.org/officeDocument/2006/relationships/image" Target="../media/image42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5.png"/><Relationship Id="rId1" Type="http://schemas.openxmlformats.org/officeDocument/2006/relationships/image" Target="../media/image44.emf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48.png"/><Relationship Id="rId2" Type="http://schemas.openxmlformats.org/officeDocument/2006/relationships/image" Target="../media/image47.emf"/><Relationship Id="rId1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0.png"/><Relationship Id="rId1" Type="http://schemas.openxmlformats.org/officeDocument/2006/relationships/image" Target="../media/image49.em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0.png"/><Relationship Id="rId1" Type="http://schemas.openxmlformats.org/officeDocument/2006/relationships/image" Target="../media/image49.emf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GIF"/><Relationship Id="rId3" Type="http://schemas.openxmlformats.org/officeDocument/2006/relationships/image" Target="../media/image19.png"/><Relationship Id="rId2" Type="http://schemas.openxmlformats.org/officeDocument/2006/relationships/hyperlink" Target="&#36164;&#26009;&#38142;&#25509;/&#35270;&#39057;/&#35838;&#25991;&#26391;&#35835;%20%20&#19977;&#19978;-14-&#23567;&#29399;&#23398;&#21483;.mp4" TargetMode="External"/><Relationship Id="rId1" Type="http://schemas.openxmlformats.org/officeDocument/2006/relationships/image" Target="../media/image1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4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820" y="87475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48"/>
          <p:cNvSpPr txBox="1"/>
          <p:nvPr/>
        </p:nvSpPr>
        <p:spPr>
          <a:xfrm>
            <a:off x="2915816" y="1755221"/>
            <a:ext cx="4824536" cy="1084912"/>
          </a:xfrm>
          <a:prstGeom prst="rect">
            <a:avLst/>
          </a:prstGeom>
          <a:solidFill>
            <a:srgbClr val="FFFFFF">
              <a:alpha val="70000"/>
            </a:srgbClr>
          </a:solidFill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dirty="0" smtClean="0">
                <a:ln w="0"/>
                <a:latin typeface="宋体" panose="02010600030101010101" pitchFamily="2" charset="-122"/>
                <a:ea typeface="宋体" panose="02010600030101010101" pitchFamily="2" charset="-122"/>
              </a:rPr>
              <a:t>   小狗学叫</a:t>
            </a:r>
            <a:endParaRPr lang="zh-CN" altLang="en-US" sz="6600" b="1" dirty="0" smtClean="0">
              <a:ln w="0"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552" y="1827229"/>
            <a:ext cx="1040376" cy="1032553"/>
          </a:xfrm>
          <a:prstGeom prst="rect">
            <a:avLst/>
          </a:prstGeom>
        </p:spPr>
      </p:pic>
      <p:sp>
        <p:nvSpPr>
          <p:cNvPr id="11" name="文本框 6"/>
          <p:cNvSpPr txBox="1"/>
          <p:nvPr/>
        </p:nvSpPr>
        <p:spPr>
          <a:xfrm>
            <a:off x="2987824" y="1884769"/>
            <a:ext cx="8786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4800" b="1" dirty="0" smtClean="0">
                <a:solidFill>
                  <a:srgbClr val="92D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</a:t>
            </a:r>
            <a:endParaRPr kumimoji="1" lang="zh-CN" altLang="en-US" sz="5400" b="1" dirty="0">
              <a:solidFill>
                <a:srgbClr val="92D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3419873" y="1563638"/>
            <a:ext cx="909613" cy="1076573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*</a:t>
            </a:r>
            <a:endParaRPr lang="zh-CN" altLang="en-US" sz="40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三年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C:\Users\Administrator\AppData\Roaming\Tencent\Users\516595749\QQ\WinTemp\RichOle\[$X31(UW@S3~F9~6DS)DAGV.pn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476" y="1542251"/>
            <a:ext cx="2520280" cy="235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3331190" y="1745305"/>
            <a:ext cx="4403408" cy="1210032"/>
            <a:chOff x="3331190" y="1745305"/>
            <a:chExt cx="4403408" cy="1210032"/>
          </a:xfrm>
        </p:grpSpPr>
        <p:sp>
          <p:nvSpPr>
            <p:cNvPr id="7" name="云形标注 6"/>
            <p:cNvSpPr/>
            <p:nvPr/>
          </p:nvSpPr>
          <p:spPr>
            <a:xfrm>
              <a:off x="3331190" y="1745305"/>
              <a:ext cx="4403408" cy="1210032"/>
            </a:xfrm>
            <a:prstGeom prst="cloudCallout">
              <a:avLst/>
            </a:prstGeom>
            <a:no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851920" y="1981703"/>
              <a:ext cx="3706464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仔细看图，猜想小狗、公鸡、</a:t>
              </a:r>
              <a:endParaRPr lang="zh-CN" altLang="zh-CN" sz="2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r>
                <a:rPr lang="zh-CN" altLang="zh-CN" sz="21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狐狸之间发生了什么</a:t>
              </a:r>
              <a:r>
                <a:rPr lang="zh-CN" altLang="zh-CN" sz="21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故事</a:t>
              </a:r>
              <a:r>
                <a:rPr lang="zh-CN" altLang="en-US" sz="21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zh-CN" altLang="zh-CN" sz="21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47664" y="4084193"/>
            <a:ext cx="246888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>
                <a:solidFill>
                  <a:srgbClr val="C00000"/>
                </a:solidFill>
              </a:rPr>
              <a:t>根据插图预测</a:t>
            </a:r>
            <a:endParaRPr lang="zh-CN" altLang="en-US" sz="3000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Administrator\AppData\Roaming\Tencent\Users\516595749\QQ\WinTemp\RichOle\B9K8AP2MO{)9C65DMHUOCL3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354" b="96367" l="5620" r="937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728" y="2274013"/>
            <a:ext cx="2808312" cy="242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1"/>
          <p:cNvSpPr txBox="1"/>
          <p:nvPr/>
        </p:nvSpPr>
        <p:spPr>
          <a:xfrm>
            <a:off x="546552" y="411510"/>
            <a:ext cx="7318791" cy="7155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那小狗会跟别人学叫吗？能学会吗？</a:t>
            </a:r>
            <a:endParaRPr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云形标注 22"/>
          <p:cNvSpPr/>
          <p:nvPr/>
        </p:nvSpPr>
        <p:spPr>
          <a:xfrm>
            <a:off x="2270842" y="3879706"/>
            <a:ext cx="2239010" cy="954108"/>
          </a:xfrm>
          <a:prstGeom prst="cloudCallout">
            <a:avLst>
              <a:gd name="adj1" fmla="val 29805"/>
              <a:gd name="adj2" fmla="val -11915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2" name="文本框 1"/>
          <p:cNvSpPr txBox="1"/>
          <p:nvPr/>
        </p:nvSpPr>
        <p:spPr>
          <a:xfrm>
            <a:off x="755576" y="411510"/>
            <a:ext cx="7560840" cy="7155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自读第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10-24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自然段，完成下面的填空。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5" name="文本框 5"/>
          <p:cNvSpPr txBox="1"/>
          <p:nvPr/>
        </p:nvSpPr>
        <p:spPr>
          <a:xfrm>
            <a:off x="901264" y="1253773"/>
            <a:ext cx="75681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       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       小狗跟（    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）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学叫。一开始小狗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觉得（       ），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吓走了旁边的小母鸡，小狗</a:t>
            </a:r>
            <a:r>
              <a:rPr lang="zh-CN" altLang="en-US" sz="24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试了一次</a:t>
            </a:r>
            <a:r>
              <a:rPr lang="zh-CN" altLang="en-US" sz="2400" b="1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，两</a:t>
            </a:r>
            <a:r>
              <a:rPr lang="zh-CN" altLang="en-US" sz="24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次，三次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后来它</a:t>
            </a:r>
            <a:r>
              <a:rPr lang="zh-CN" altLang="en-US" sz="24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天天练，从早到晚练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。最后终于能把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公鸡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的叫声学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得（         ）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华文宋体" panose="02010600040101010101" charset="-122"/>
              </a:rPr>
              <a:t>了。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华文宋体" panose="02010600040101010101" charset="-122"/>
            </a:endParaRPr>
          </a:p>
        </p:txBody>
      </p:sp>
      <p:sp>
        <p:nvSpPr>
          <p:cNvPr id="16" name="文本框 6"/>
          <p:cNvSpPr txBox="1"/>
          <p:nvPr/>
        </p:nvSpPr>
        <p:spPr>
          <a:xfrm>
            <a:off x="3540661" y="170765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公鸡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7"/>
          <p:cNvSpPr txBox="1"/>
          <p:nvPr/>
        </p:nvSpPr>
        <p:spPr>
          <a:xfrm>
            <a:off x="1547664" y="224702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很难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9"/>
          <p:cNvSpPr txBox="1"/>
          <p:nvPr/>
        </p:nvSpPr>
        <p:spPr>
          <a:xfrm>
            <a:off x="4026044" y="3359801"/>
            <a:ext cx="10325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逼 真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文本框 14"/>
          <p:cNvSpPr txBox="1"/>
          <p:nvPr/>
        </p:nvSpPr>
        <p:spPr>
          <a:xfrm>
            <a:off x="2797393" y="3879706"/>
            <a:ext cx="1486535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努力、不放弃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502103"/>
            <a:ext cx="1440160" cy="13501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15" grpId="0"/>
      <p:bldP spid="16" grpId="0"/>
      <p:bldP spid="17" grpId="0"/>
      <p:bldP spid="18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标注 15"/>
          <p:cNvSpPr/>
          <p:nvPr/>
        </p:nvSpPr>
        <p:spPr>
          <a:xfrm>
            <a:off x="1259632" y="267494"/>
            <a:ext cx="6696744" cy="2426196"/>
          </a:xfrm>
          <a:prstGeom prst="wedgeRoundRectCallout">
            <a:avLst>
              <a:gd name="adj1" fmla="val -48858"/>
              <a:gd name="adj2" fmla="val 402"/>
              <a:gd name="adj3" fmla="val 16667"/>
            </a:avLst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这么努力学叫的小狗却受到了狐狸的嘲笑，受了委屈的小狗还会不会接着学呢？它又会遇到谁呢？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7"/>
          <a:stretch>
            <a:fillRect/>
          </a:stretch>
        </p:blipFill>
        <p:spPr bwMode="auto">
          <a:xfrm>
            <a:off x="3523940" y="2931790"/>
            <a:ext cx="2168128" cy="18329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40106" y="691058"/>
            <a:ext cx="6192688" cy="1131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按照</a:t>
            </a:r>
            <a:r>
              <a:rPr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10-24</a:t>
            </a:r>
            <a:r>
              <a:rPr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自然段的阅读方法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，读</a:t>
            </a:r>
            <a:r>
              <a:rPr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25-37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自然段</a:t>
            </a:r>
            <a:r>
              <a:rPr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，完成下面的填空吧。</a:t>
            </a:r>
            <a:endParaRPr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1475656" y="2025634"/>
            <a:ext cx="7012940" cy="1574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狗跟（  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学叫。一开始小狗就觉得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    ），</a:t>
            </a:r>
            <a:r>
              <a:rPr lang="zh-CN" altLang="en-US" sz="2800" b="1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28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个星期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过后，就学得（        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了。 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4020170" y="204974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杜鹃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3031797" y="2571750"/>
            <a:ext cx="1628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2800" b="1" dirty="0"/>
              <a:t>很容易  </a:t>
            </a:r>
            <a:endParaRPr lang="zh-CN" altLang="en-US" sz="2800" b="1" dirty="0"/>
          </a:p>
        </p:txBody>
      </p:sp>
      <p:sp>
        <p:nvSpPr>
          <p:cNvPr id="12" name="文本框 7"/>
          <p:cNvSpPr txBox="1"/>
          <p:nvPr/>
        </p:nvSpPr>
        <p:spPr>
          <a:xfrm>
            <a:off x="2656001" y="307580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2800" b="1" dirty="0"/>
              <a:t>相当不错</a:t>
            </a:r>
            <a:endParaRPr lang="zh-CN" altLang="en-US" sz="2800" b="1" dirty="0"/>
          </a:p>
        </p:txBody>
      </p:sp>
      <p:sp>
        <p:nvSpPr>
          <p:cNvPr id="18" name="云形标注 17"/>
          <p:cNvSpPr/>
          <p:nvPr/>
        </p:nvSpPr>
        <p:spPr>
          <a:xfrm>
            <a:off x="5692871" y="3475341"/>
            <a:ext cx="2081431" cy="968617"/>
          </a:xfrm>
          <a:prstGeom prst="cloudCallout">
            <a:avLst>
              <a:gd name="adj1" fmla="val -30470"/>
              <a:gd name="adj2" fmla="val -74738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19" name="文本框 12"/>
          <p:cNvSpPr txBox="1"/>
          <p:nvPr/>
        </p:nvSpPr>
        <p:spPr>
          <a:xfrm>
            <a:off x="5742632" y="3667549"/>
            <a:ext cx="198190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有语言天赋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132" y="3795886"/>
            <a:ext cx="1703106" cy="106444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8" grpId="0" bldLvl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24965" y="76200"/>
            <a:ext cx="1044575" cy="1012190"/>
          </a:xfrm>
          <a:prstGeom prst="rect">
            <a:avLst/>
          </a:prstGeom>
        </p:spPr>
      </p:pic>
      <p:sp>
        <p:nvSpPr>
          <p:cNvPr id="4" name="文本框 6"/>
          <p:cNvSpPr txBox="1"/>
          <p:nvPr/>
        </p:nvSpPr>
        <p:spPr>
          <a:xfrm>
            <a:off x="699135" y="829945"/>
            <a:ext cx="7572375" cy="6647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latin typeface="+mj-ea"/>
                <a:ea typeface="+mj-ea"/>
              </a:rPr>
              <a:t>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小狗学会了杜鹃叫，后来又发生了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1130" y="2382520"/>
            <a:ext cx="1617970" cy="1917422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2098040" y="2444750"/>
            <a:ext cx="4064000" cy="900430"/>
          </a:xfrm>
          <a:prstGeom prst="wedgeRoundRectCallout">
            <a:avLst>
              <a:gd name="adj1" fmla="val -57197"/>
              <a:gd name="adj2" fmla="val -3851"/>
              <a:gd name="adj3" fmla="val 16667"/>
            </a:avLst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小狗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被猎人当作杜鹃，差点被猎人击中了。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98" y="2199640"/>
            <a:ext cx="973323" cy="1457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000 0.000000 L 0.031528 0.853951 " pathEditMode="relative" ptsTypes="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19672" y="3507854"/>
            <a:ext cx="6084570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接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下来还会有相似的经历吗？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32"/>
          <a:stretch>
            <a:fillRect/>
          </a:stretch>
        </p:blipFill>
        <p:spPr bwMode="auto">
          <a:xfrm>
            <a:off x="179512" y="1131590"/>
            <a:ext cx="1685156" cy="16059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2267744" y="681539"/>
            <a:ext cx="2016224" cy="954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向小公鸡学习喔喔喔叫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64088" y="897563"/>
            <a:ext cx="1980029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被狐狸嘲笑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39752" y="1977683"/>
            <a:ext cx="1944216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向杜鹃学习咕咕叫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64088" y="2121699"/>
            <a:ext cx="2736304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差点被猎人击中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>
            <a:off x="1835696" y="915566"/>
            <a:ext cx="5622166" cy="841375"/>
          </a:xfrm>
          <a:prstGeom prst="wedgeRoundRectCallout">
            <a:avLst>
              <a:gd name="adj1" fmla="val 56341"/>
              <a:gd name="adj2" fmla="val -2534"/>
              <a:gd name="adj3" fmla="val 16667"/>
            </a:avLst>
          </a:prstGeom>
          <a:noFill/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可能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有第三次经历，还会学一种叫声，又经历了挫折。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981903" y="2254275"/>
            <a:ext cx="5502275" cy="890905"/>
          </a:xfrm>
          <a:prstGeom prst="wedgeRoundRectCallout">
            <a:avLst>
              <a:gd name="adj1" fmla="val -57197"/>
              <a:gd name="adj2" fmla="val -3851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小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狗不想学习叫声了，因为不会叫也挺好的，干吗要和别人一样呢？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45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848500" y="1009548"/>
            <a:ext cx="1080135" cy="124472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07" y="2124100"/>
            <a:ext cx="973323" cy="1457325"/>
          </a:xfrm>
          <a:prstGeom prst="rect">
            <a:avLst/>
          </a:prstGeom>
        </p:spPr>
      </p:pic>
      <p:pic>
        <p:nvPicPr>
          <p:cNvPr id="8" name="内容占位符 7"/>
          <p:cNvPicPr>
            <a:picLocks noGrp="1" noChangeAspect="1"/>
          </p:cNvPicPr>
          <p:nvPr>
            <p:ph idx="4294967295"/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900" y="3009290"/>
            <a:ext cx="721623" cy="1272540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1911419" y="3440455"/>
            <a:ext cx="5502275" cy="841375"/>
          </a:xfrm>
          <a:prstGeom prst="wedgeRoundRectCallout">
            <a:avLst>
              <a:gd name="adj1" fmla="val 56855"/>
              <a:gd name="adj2" fmla="val -36716"/>
              <a:gd name="adj3" fmla="val 16667"/>
            </a:avLst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应该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结束了，会有一个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出乎意料的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结局。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74451" y="966636"/>
            <a:ext cx="7886700" cy="3263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遇到了牛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遇到了农民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遇到了狗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1403648" y="929295"/>
            <a:ext cx="2841625" cy="592137"/>
            <a:chOff x="2887951" y="172361"/>
            <a:chExt cx="3437415" cy="592137"/>
          </a:xfrm>
        </p:grpSpPr>
        <p:pic>
          <p:nvPicPr>
            <p:cNvPr id="6" name="Picture 2" descr="C:\Users\Administrator\Desktop\资源 3@3x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7951" y="172361"/>
              <a:ext cx="3437415" cy="592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3406602" y="209703"/>
              <a:ext cx="2372009" cy="521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defTabSz="6096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第一种结局</a:t>
              </a:r>
              <a:endParaRPr lang="zh-CN" altLang="en-US" sz="28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1456988" y="1925442"/>
            <a:ext cx="2841625" cy="592137"/>
            <a:chOff x="2887951" y="172361"/>
            <a:chExt cx="3437415" cy="592137"/>
          </a:xfrm>
        </p:grpSpPr>
        <p:pic>
          <p:nvPicPr>
            <p:cNvPr id="9" name="Picture 2" descr="C:\Users\Administrator\Desktop\资源 3@3x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7951" y="172361"/>
              <a:ext cx="3437415" cy="592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3420653" y="218384"/>
              <a:ext cx="2372009" cy="521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defTabSz="6096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第二种结局</a:t>
              </a:r>
              <a:endParaRPr lang="zh-CN" altLang="en-US" sz="28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1456988" y="3010037"/>
            <a:ext cx="2841625" cy="592137"/>
            <a:chOff x="2887951" y="172361"/>
            <a:chExt cx="3437415" cy="592137"/>
          </a:xfrm>
        </p:grpSpPr>
        <p:pic>
          <p:nvPicPr>
            <p:cNvPr id="12" name="Picture 2" descr="C:\Users\Administrator\Desktop\资源 3@3x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7951" y="172361"/>
              <a:ext cx="3437415" cy="592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矩形 12"/>
            <p:cNvSpPr>
              <a:spLocks noChangeArrowheads="1"/>
            </p:cNvSpPr>
            <p:nvPr/>
          </p:nvSpPr>
          <p:spPr bwMode="auto">
            <a:xfrm>
              <a:off x="3406602" y="209703"/>
              <a:ext cx="2372009" cy="521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defTabSz="6096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第三种结局</a:t>
              </a:r>
              <a:endParaRPr lang="zh-CN" altLang="en-US" sz="28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54353" y="1635646"/>
            <a:ext cx="717931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从前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文可以看出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叫声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遭遇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是贯穿全文的线索，可关注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叫声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和思考各个情节中的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遭遇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339752" y="399078"/>
            <a:ext cx="4104456" cy="923627"/>
            <a:chOff x="2339752" y="399078"/>
            <a:chExt cx="4104456" cy="923627"/>
          </a:xfrm>
        </p:grpSpPr>
        <p:sp>
          <p:nvSpPr>
            <p:cNvPr id="2" name="文本框 1"/>
            <p:cNvSpPr txBox="1"/>
            <p:nvPr/>
          </p:nvSpPr>
          <p:spPr>
            <a:xfrm>
              <a:off x="2843808" y="800735"/>
              <a:ext cx="3600400" cy="52197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92D050"/>
              </a:solidFill>
              <a:prstDash val="sysDot"/>
            </a:ln>
          </p:spPr>
          <p:txBody>
            <a:bodyPr wrap="square" rtlCol="0" anchor="t">
              <a:spAutoFit/>
            </a:bodyPr>
            <a:lstStyle/>
            <a:p>
              <a:pPr indent="457200" algn="l" fontAlgn="auto">
                <a:lnSpc>
                  <a:spcPct val="10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预测的方法和角度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9752" y="399078"/>
              <a:ext cx="1268078" cy="92057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690" y="1276152"/>
            <a:ext cx="6898160" cy="185614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讨论本组如何进行预测，记录预测依据。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分角色进行预测并记录。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根据本组预测，结合前面情节推测童话寓意。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9093" y="3132301"/>
            <a:ext cx="7935355" cy="1383665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1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任务</a:t>
            </a:r>
            <a:r>
              <a:rPr lang="zh-CN" altLang="zh-CN" sz="21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分配：</a:t>
            </a:r>
            <a:r>
              <a:rPr lang="en-US" altLang="zh-CN" sz="21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zh-CN" sz="21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人预测不会叫的狗的语言</a:t>
            </a:r>
            <a:r>
              <a:rPr lang="zh-CN" altLang="zh-CN" sz="21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endParaRPr lang="en-US" altLang="zh-CN" sz="21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>
              <a:spcAft>
                <a:spcPts val="0"/>
              </a:spcAft>
            </a:pPr>
            <a:r>
              <a:rPr lang="zh-CN" altLang="en-US" sz="21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1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</a:t>
            </a:r>
            <a:r>
              <a:rPr lang="en-US" altLang="zh-CN" sz="21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zh-CN" sz="21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人预测牛</a:t>
            </a:r>
            <a:r>
              <a:rPr lang="en-US" altLang="zh-CN" sz="21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zh-CN" sz="21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农民</a:t>
            </a:r>
            <a:r>
              <a:rPr lang="en-US" altLang="zh-CN" sz="21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zh-CN" sz="21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狗的语言；</a:t>
            </a:r>
            <a:endParaRPr lang="zh-CN" altLang="zh-CN" sz="2100" b="1" kern="1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just">
              <a:spcAft>
                <a:spcPts val="0"/>
              </a:spcAft>
            </a:pPr>
            <a:r>
              <a:rPr lang="zh-CN" altLang="en-US" sz="21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en-US" altLang="zh-CN" sz="21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1</a:t>
            </a:r>
            <a:r>
              <a:rPr lang="zh-CN" altLang="zh-CN" sz="21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人记录员：负责记录</a:t>
            </a:r>
            <a:r>
              <a:rPr lang="zh-CN" altLang="zh-CN" sz="21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endParaRPr lang="en-US" altLang="zh-CN" sz="21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just">
              <a:spcAft>
                <a:spcPts val="0"/>
              </a:spcAft>
            </a:pPr>
            <a:r>
              <a:rPr lang="zh-CN" altLang="en-US" sz="21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1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en-US" altLang="zh-CN" sz="21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zh-CN" sz="21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人汇报员（监督员）：组织、汇报本组预测情况</a:t>
            </a:r>
            <a:r>
              <a:rPr lang="zh-CN" altLang="zh-CN" sz="21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21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3193553"/>
            <a:ext cx="851445" cy="10014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512" y="222989"/>
            <a:ext cx="2268000" cy="692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7232"/>
            <a:ext cx="450000" cy="559756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10877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小组合作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547664" y="1255885"/>
            <a:ext cx="3672408" cy="2308324"/>
          </a:xfrm>
          <a:prstGeom prst="rect">
            <a:avLst/>
          </a:prstGeom>
          <a:noFill/>
          <a:ln w="28575">
            <a:solidFill>
              <a:srgbClr val="92D050"/>
            </a:solidFill>
            <a:prstDash val="dash"/>
          </a:ln>
        </p:spPr>
        <p:txBody>
          <a:bodyPr wrap="square">
            <a:spAutoFit/>
          </a:bodyPr>
          <a:lstStyle/>
          <a:p>
            <a:pPr indent="0"/>
            <a:r>
              <a:rPr 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走起路来落梅花，</a:t>
            </a:r>
            <a:endParaRPr 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从早到晚守着家，</a:t>
            </a:r>
            <a:endParaRPr 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见了</a:t>
            </a:r>
            <a:r>
              <a:rPr 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生人</a:t>
            </a:r>
            <a:r>
              <a:rPr 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就想咬，</a:t>
            </a:r>
            <a:endParaRPr 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见了主人摇尾巴。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303547"/>
            <a:ext cx="2409056" cy="22886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>
            <a:off x="1763395" y="1407160"/>
            <a:ext cx="5575935" cy="1137920"/>
          </a:xfrm>
          <a:prstGeom prst="wedgeRoundRectCallout">
            <a:avLst>
              <a:gd name="adj1" fmla="val 56341"/>
              <a:gd name="adj2" fmla="val -2534"/>
              <a:gd name="adj3" fmla="val 16667"/>
            </a:avLst>
          </a:prstGeom>
          <a:noFill/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小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狗向小母牛学习叫声，被牧场主赶走了。是依据小狗向小鸡、杜鹃学叫的故事情节进行预测的。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pic>
        <p:nvPicPr>
          <p:cNvPr id="112645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573645" y="1407160"/>
            <a:ext cx="1079349" cy="1616075"/>
          </a:xfrm>
          <a:prstGeom prst="rect">
            <a:avLst/>
          </a:prstGeom>
          <a:ln>
            <a:noFill/>
          </a:ln>
          <a:effectLst/>
        </p:spPr>
      </p:pic>
      <p:sp>
        <p:nvSpPr>
          <p:cNvPr id="2" name="矩形 1"/>
          <p:cNvSpPr/>
          <p:nvPr/>
        </p:nvSpPr>
        <p:spPr>
          <a:xfrm>
            <a:off x="3180824" y="339502"/>
            <a:ext cx="2903344" cy="6661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</a:t>
            </a:r>
            <a:r>
              <a:rPr lang="zh-CN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种结局</a:t>
            </a:r>
            <a:endParaRPr lang="zh-CN" altLang="zh-CN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: 圆角 4"/>
          <p:cNvSpPr/>
          <p:nvPr/>
        </p:nvSpPr>
        <p:spPr>
          <a:xfrm>
            <a:off x="3832225" y="3051175"/>
            <a:ext cx="2491740" cy="119253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遇到杜鹃</a:t>
            </a:r>
            <a:endParaRPr lang="en-US" altLang="zh-CN" sz="21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学“咕咕叫”</a:t>
            </a:r>
            <a:endParaRPr lang="en-US" altLang="zh-CN" sz="21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差点儿被猎人射杀</a:t>
            </a:r>
            <a:endParaRPr lang="zh-CN" altLang="en-US" sz="21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: 圆角 5"/>
          <p:cNvSpPr/>
          <p:nvPr/>
        </p:nvSpPr>
        <p:spPr>
          <a:xfrm>
            <a:off x="1527810" y="3070225"/>
            <a:ext cx="1927860" cy="119253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遇到小公鸡，</a:t>
            </a:r>
            <a:endParaRPr lang="en-US" altLang="zh-CN" sz="21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学“喔喔叫”</a:t>
            </a:r>
            <a:endParaRPr lang="en-US" altLang="zh-CN" sz="21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被狐狸嘲笑</a:t>
            </a:r>
            <a:endParaRPr lang="zh-CN" altLang="en-US" sz="21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: 圆角 6"/>
          <p:cNvSpPr/>
          <p:nvPr/>
        </p:nvSpPr>
        <p:spPr>
          <a:xfrm>
            <a:off x="6609715" y="3070225"/>
            <a:ext cx="1927860" cy="119253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遇到</a:t>
            </a:r>
            <a:r>
              <a:rPr lang="zh-CN" altLang="en-US" sz="21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endParaRPr lang="en-US" altLang="zh-CN" sz="21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1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学“哞哞叫”</a:t>
            </a:r>
            <a:r>
              <a:rPr lang="en-US" altLang="zh-CN" sz="21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1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1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被牧场主赶走</a:t>
            </a:r>
            <a:endParaRPr lang="zh-CN" altLang="en-US" sz="21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329565" y="3435846"/>
            <a:ext cx="845820" cy="46744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反复</a:t>
            </a:r>
            <a:endParaRPr lang="zh-CN" altLang="en-US" sz="2400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99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2639" y="990166"/>
            <a:ext cx="1023871" cy="12001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>
            <a:off x="2097405" y="1412240"/>
            <a:ext cx="5241290" cy="801370"/>
          </a:xfrm>
          <a:prstGeom prst="wedgeRoundRectCallout">
            <a:avLst>
              <a:gd name="adj1" fmla="val -57656"/>
              <a:gd name="adj2" fmla="val -26694"/>
              <a:gd name="adj3" fmla="val 16667"/>
            </a:avLst>
          </a:prstGeom>
          <a:noFill/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小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狗向农民学习说话，居然学会了人话，和人生活在一起。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2183130" y="2452370"/>
            <a:ext cx="5155565" cy="1235075"/>
          </a:xfrm>
          <a:prstGeom prst="wedgeRoundRectCallout">
            <a:avLst>
              <a:gd name="adj1" fmla="val 59311"/>
              <a:gd name="adj2" fmla="val -13444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小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狗不想学农民说话，农民觉得小狗可怜，就收留了它，让它看家，因为生活中的狗都是这样的。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45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620669" y="2416551"/>
            <a:ext cx="1080135" cy="124472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95044"/>
            <a:ext cx="973323" cy="14573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987824" y="417829"/>
            <a:ext cx="2880320" cy="6661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</a:t>
            </a:r>
            <a:r>
              <a:rPr lang="zh-CN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种结局</a:t>
            </a:r>
            <a:endParaRPr lang="zh-CN" altLang="zh-CN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2183130" y="3829685"/>
            <a:ext cx="5242560" cy="811530"/>
          </a:xfrm>
          <a:prstGeom prst="wedgeRoundRectCallout">
            <a:avLst>
              <a:gd name="adj1" fmla="val -57656"/>
              <a:gd name="adj2" fmla="val -26694"/>
              <a:gd name="adj3" fmla="val 16667"/>
            </a:avLst>
          </a:prstGeom>
          <a:noFill/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农民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觉得小狗会很多叫声，把它留下来，当宠物饲养。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pic>
        <p:nvPicPr>
          <p:cNvPr id="8" name="内容占位符 7"/>
          <p:cNvPicPr>
            <a:picLocks noGrp="1" noChangeAspect="1"/>
          </p:cNvPicPr>
          <p:nvPr>
            <p:ph idx="429496729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291830"/>
            <a:ext cx="833981" cy="1272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>
            <a:off x="1763688" y="2008505"/>
            <a:ext cx="4881250" cy="1211317"/>
          </a:xfrm>
          <a:prstGeom prst="wedgeRoundRectCallout">
            <a:avLst>
              <a:gd name="adj1" fmla="val 56341"/>
              <a:gd name="adj2" fmla="val -2534"/>
              <a:gd name="adj3" fmla="val 16667"/>
            </a:avLst>
          </a:prstGeom>
          <a:noFill/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小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狗遇见了真正的狗，它学会了汪汪叫，终于没有人嘲笑它不会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叫了。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pic>
        <p:nvPicPr>
          <p:cNvPr id="112645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092280" y="1923678"/>
            <a:ext cx="1079349" cy="1616075"/>
          </a:xfrm>
          <a:prstGeom prst="rect">
            <a:avLst/>
          </a:prstGeom>
          <a:ln>
            <a:noFill/>
          </a:ln>
          <a:effectLst/>
        </p:spPr>
      </p:pic>
      <p:sp>
        <p:nvSpPr>
          <p:cNvPr id="2" name="矩形 1"/>
          <p:cNvSpPr/>
          <p:nvPr/>
        </p:nvSpPr>
        <p:spPr>
          <a:xfrm>
            <a:off x="3092971" y="699541"/>
            <a:ext cx="2687320" cy="6661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lnSpc>
                <a:spcPct val="12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</a:t>
            </a:r>
            <a:r>
              <a:rPr lang="zh-CN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种结局</a:t>
            </a:r>
            <a:endParaRPr lang="zh-CN" altLang="zh-CN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7843" y="235927"/>
            <a:ext cx="8716645" cy="51441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 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不错，但我没有把握这是不是正确的叫法。你是一头母牛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“我当然是头母牛。”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“我不是，我是一只狗。”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“你当然是只狗。这又怎么样？这并不妨碍你学习我的语言。”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“好主意！好主意！”狗大声说道。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“什么主意？”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“此时此刻我想起来的那种主意。我将学会所有动物的叫法，我将让一个马戏团聘请我。我将获得极大的成功，我将变得很有钱，娶国王的女儿为妻。当然是狗中之王的女儿。”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“你真不简单，想得真妙。那你就开始学吧。你听好了：哞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哞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哞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“哞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”狗学着。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这是一只不会叫的狗，但它却很有学习语言的天赋。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endParaRPr kumimoji="1"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483518"/>
            <a:ext cx="594235" cy="224676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第一种结局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311998"/>
            <a:ext cx="8103870" cy="52120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狗</a:t>
            </a:r>
            <a:r>
              <a:rPr kumimoji="1"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跑啊，跑啊，它碰见了一个农民。</a:t>
            </a:r>
            <a:endParaRPr kumimoji="1" lang="en-US" altLang="zh-CN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kumimoji="1"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“你往哪儿跑啊？”</a:t>
            </a:r>
            <a:endParaRPr kumimoji="1" lang="en-US" altLang="zh-CN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kumimoji="1"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“我自己也不知道。”</a:t>
            </a:r>
            <a:endParaRPr kumimoji="1" lang="en-US" altLang="zh-CN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kumimoji="1"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“那就到我家来吧，我正需要一只狗替我看守鸡舍。”</a:t>
            </a:r>
            <a:endParaRPr kumimoji="1" lang="en-US" altLang="zh-CN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kumimoji="1"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“我愿意去，但我得告诉您：我不会叫。”</a:t>
            </a:r>
            <a:endParaRPr kumimoji="1" lang="en-US" altLang="zh-CN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kumimoji="1"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“那更好。会叫的狗会把贼吓跑的。而你却不会让他们听见，他们一靠近，你就叼住他们，这样，他们就会得到应有的惩罚。”</a:t>
            </a:r>
            <a:endParaRPr kumimoji="1" lang="en-US" altLang="zh-CN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kumimoji="1"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“行。”狗说道。</a:t>
            </a:r>
            <a:endParaRPr kumimoji="1" lang="en-US" altLang="zh-CN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kumimoji="1"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kumimoji="1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就这样，不会叫的狗找到了一个工作，它戴着锁链，每天都能喝上一大碗浓汤。</a:t>
            </a:r>
            <a:endParaRPr kumimoji="1"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endParaRPr kumimoji="1"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483518"/>
            <a:ext cx="594235" cy="224676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第二种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结局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9452" y="507871"/>
            <a:ext cx="8161020" cy="41521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 “可能是长颈鹿吧？不，也许是鳄鱼。鳄鱼是一种凶猛的动物，我得小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心地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靠近它。”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小狗在树丛中向传来汪汪叫声的方向匍匐前进，不知为什么，它的心跳得十分厉害。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“汪汪。”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“哦，也是一条狗。”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你们知道吗？就是刚才听见咕咕叫声后开枪打鸟的那个猎人的狗。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“你好，狗。”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“你好，狗。”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“你能否告诉我，你发出的是什么声音？”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“发出的什么声音？我不是发什么声音，我是在吠，供你参考。”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“你这是狗叫？你会狗叫？”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“当然喽。你总不能要求我像大象那样叫，或者像狮子那样怒吼吧。”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“那你能教我吗？”“你不会叫？”“不会。”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“你好好听着，好好看着，得这样叫：汪，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汪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“汪，</a:t>
            </a:r>
            <a:r>
              <a:rPr lang="zh-CN" altLang="en-US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汪</a:t>
            </a:r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1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我们的小狗很快就学会了。它又激动又高兴地想道：“我终于找到我应找的老师。”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endParaRPr kumimoji="1"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106" y="1419622"/>
            <a:ext cx="594235" cy="224676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第三种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结局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76762" y="1923678"/>
            <a:ext cx="630942" cy="16850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txBody>
          <a:bodyPr vert="eaVert" wrap="none" lIns="68580" tIns="34290" rIns="68580" bIns="34290" rtlCol="0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小狗学叫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11876" y="1059582"/>
            <a:ext cx="5140444" cy="33009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受到批评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向小公鸡学叫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狐狸嘲笑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向杜鹃学叫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差点中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枪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预测结局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2077098" y="1364514"/>
            <a:ext cx="190646" cy="2727067"/>
          </a:xfrm>
          <a:prstGeom prst="leftBrace">
            <a:avLst/>
          </a:prstGeom>
          <a:ln w="25400">
            <a:solidFill>
              <a:schemeClr val="accent6">
                <a:lumMod val="50000"/>
              </a:schemeClr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39952" y="2988697"/>
            <a:ext cx="36724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遇到了牛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 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遇到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了农民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 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遇到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了狗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3923928" y="3291830"/>
            <a:ext cx="190646" cy="1399417"/>
          </a:xfrm>
          <a:prstGeom prst="leftBrace">
            <a:avLst/>
          </a:prstGeom>
          <a:ln w="25400">
            <a:solidFill>
              <a:schemeClr val="accent6">
                <a:lumMod val="50000"/>
              </a:schemeClr>
            </a:solidFill>
          </a:ln>
          <a:effectLst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6" grpId="0" animBg="1"/>
      <p:bldP spid="19" grpId="0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24205" y="1510665"/>
            <a:ext cx="7620000" cy="20072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这篇课文描写了一只不会叫的狗向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800" b="1" u="sng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学习啼叫，结果险遭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毒手，最后安排三种结局，启发我们想象故事的结尾。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13880" y="1563638"/>
            <a:ext cx="12553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小公鸡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4851" y="2253297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杜鹃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86278" y="2253297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狐狸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61125" y="2253297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猎人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06177"/>
            <a:ext cx="2268000" cy="69257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24205" y="1591841"/>
            <a:ext cx="79057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　　</a:t>
            </a:r>
            <a:r>
              <a:rPr lang="zh-CN" altLang="en-US" sz="2000" dirty="0" smtClean="0"/>
              <a:t>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，有一只小变色龙，它挑食，只吃绿色的食物。妈妈对它说：“孩子，你可不能挑食，只吃绿色的昆虫，你就不会变成别的颜色了，要是被抓，到那时怎么办都晚了!”但小变色龙不以为然。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5960" y="915566"/>
            <a:ext cx="270939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挑食的小变色龙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4294967295"/>
          </p:nvPr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0375" y="2866083"/>
            <a:ext cx="1719580" cy="14897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58029" y="3195966"/>
            <a:ext cx="60452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有一天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，小变色龙躺在花上晒太阳。一个小姑娘走到这里，看见了小变色龙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883612" y="1923678"/>
            <a:ext cx="7576820" cy="187897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汪汪叫　　   猫　　　　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奇怪的　　  吃草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　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0002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哞哞叫       牛   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安详地      叫声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0002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喵喵叫       公鸡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美味可口的     青草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20002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喔喔叫       狗  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鲜嫩的       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午餐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486275" y="1979950"/>
            <a:ext cx="26670" cy="17792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223770" y="2223155"/>
            <a:ext cx="1209040" cy="13195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223770" y="2664480"/>
            <a:ext cx="1209040" cy="146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223770" y="2319040"/>
            <a:ext cx="1209040" cy="7734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223770" y="3110885"/>
            <a:ext cx="1209040" cy="4318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319520" y="2223155"/>
            <a:ext cx="1073785" cy="4559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454140" y="3110885"/>
            <a:ext cx="939165" cy="4318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174740" y="3182640"/>
            <a:ext cx="1218565" cy="3600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6314440" y="2319040"/>
            <a:ext cx="1151255" cy="3600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46735" y="1131590"/>
            <a:ext cx="2516505" cy="6076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200025" algn="l" eaLnBrk="0" fontAlgn="base" hangingPunct="0">
              <a:lnSpc>
                <a:spcPct val="12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一、连一连。</a:t>
            </a:r>
            <a:endParaRPr lang="zh-CN" altLang="en-US" dirty="0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0662"/>
            <a:ext cx="2268000" cy="692577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864933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160662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标注 10"/>
          <p:cNvSpPr/>
          <p:nvPr/>
        </p:nvSpPr>
        <p:spPr>
          <a:xfrm>
            <a:off x="1259632" y="1270258"/>
            <a:ext cx="5292090" cy="1271270"/>
          </a:xfrm>
          <a:prstGeom prst="wedgeRoundRectCallout">
            <a:avLst>
              <a:gd name="adj1" fmla="val 56341"/>
              <a:gd name="adj2" fmla="val -2534"/>
              <a:gd name="adj3" fmla="val 16667"/>
            </a:avLst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这只狗可能一生下来就没有了妈妈，没有人告诉他怎样叫，所以才不会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叫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2523899" y="2835687"/>
            <a:ext cx="5316855" cy="1033780"/>
          </a:xfrm>
          <a:prstGeom prst="wedgeRoundRectCallout">
            <a:avLst>
              <a:gd name="adj1" fmla="val -57197"/>
              <a:gd name="adj2" fmla="val -3851"/>
              <a:gd name="adj3" fmla="val 16667"/>
            </a:avLst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这只狗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有可能因为不会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叫而被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别人嘲笑，受到很多不公平的待遇。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50" y="1406062"/>
            <a:ext cx="566881" cy="9996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835687"/>
            <a:ext cx="707078" cy="107890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32612" y="246739"/>
            <a:ext cx="2653089" cy="746562"/>
            <a:chOff x="232612" y="246739"/>
            <a:chExt cx="2653089" cy="746562"/>
          </a:xfrm>
        </p:grpSpPr>
        <p:sp>
          <p:nvSpPr>
            <p:cNvPr id="7" name="圆角矩形 6"/>
            <p:cNvSpPr/>
            <p:nvPr/>
          </p:nvSpPr>
          <p:spPr>
            <a:xfrm>
              <a:off x="981758" y="246739"/>
              <a:ext cx="1903943" cy="662404"/>
            </a:xfrm>
            <a:prstGeom prst="round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r>
                <a:rPr lang="zh-CN" altLang="en-US" sz="3200" dirty="0" smtClean="0">
                  <a:solidFill>
                    <a:schemeClr val="tx1"/>
                  </a:solidFill>
                </a:rPr>
                <a:t>标题预测</a:t>
              </a:r>
              <a:endParaRPr lang="zh-CN" altLang="en-US" sz="3200" dirty="0">
                <a:solidFill>
                  <a:schemeClr val="tx1"/>
                </a:solidFill>
              </a:endParaRPr>
            </a:p>
          </p:txBody>
        </p:sp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41" t="10720" r="10176" b="13060"/>
            <a:stretch>
              <a:fillRect/>
            </a:stretch>
          </p:blipFill>
          <p:spPr bwMode="auto">
            <a:xfrm>
              <a:off x="232612" y="246739"/>
              <a:ext cx="749146" cy="746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566384" y="1923678"/>
            <a:ext cx="8205028" cy="21375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第一种(　　)，第二种(　　)，第三种(　　)。</a:t>
            </a:r>
            <a:endParaRPr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indent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A．过于平庸，安于现状，比较保守  </a:t>
            </a:r>
            <a:endParaRPr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indent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B．迷失了自我</a:t>
            </a:r>
            <a:endParaRPr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indent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C．找对老师，找到自己真正的位置</a:t>
            </a:r>
            <a:endParaRPr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496585" y="1935846"/>
            <a:ext cx="716280" cy="499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938395" y="1948014"/>
            <a:ext cx="716280" cy="499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A</a:t>
            </a:r>
            <a:endParaRPr 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466965" y="1948014"/>
            <a:ext cx="716280" cy="499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C</a:t>
            </a:r>
            <a:endParaRPr 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8620" y="591820"/>
            <a:ext cx="836739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00025" algn="l" fontAlgn="base"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r>
              <a:rPr 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二、</a:t>
            </a:r>
            <a:r>
              <a:rPr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课文为小狗设计了三种结局，这三种结局</a:t>
            </a:r>
            <a:r>
              <a:rPr 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可能</a:t>
            </a:r>
            <a:r>
              <a:rPr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会带来</a:t>
            </a:r>
            <a:r>
              <a:rPr 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怎样</a:t>
            </a:r>
            <a:r>
              <a:rPr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的后果</a:t>
            </a: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？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4136" y="1798970"/>
            <a:ext cx="8055049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　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 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179512" y="1798969"/>
            <a:ext cx="8424936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 fontAlgn="auto"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请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你自选一个课外故事读给同学听，听 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的同学一边听一边预测后面可能会发生什么。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l" fontAlgn="auto"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完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成《七彩课堂素养提升手册》本课练习。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452556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64933" y="41151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443224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83562" y="1419622"/>
            <a:ext cx="7369325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  <a:endParaRPr kumimoji="1" lang="zh-CN" altLang="en-US" sz="6600" b="1" dirty="0">
              <a:solidFill>
                <a:srgbClr val="FF6600"/>
              </a:solidFill>
              <a:latin typeface="Xingkai SC" panose="02010800040101010101" pitchFamily="2" charset="-122"/>
              <a:ea typeface="Xingkai SC" panose="0201080004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968256" y="-1"/>
            <a:ext cx="1927372" cy="771551"/>
            <a:chOff x="6968256" y="-1"/>
            <a:chExt cx="1927372" cy="77155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81921" y="509940"/>
              <a:ext cx="94609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 smtClean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"/>
          <p:cNvSpPr/>
          <p:nvPr/>
        </p:nvSpPr>
        <p:spPr>
          <a:xfrm>
            <a:off x="494030" y="1691477"/>
            <a:ext cx="8353425" cy="3046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讨厌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发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怒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批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评  来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访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不多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默默   模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发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疯     汪汪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 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搞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不清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12"/>
          <p:cNvSpPr txBox="1"/>
          <p:nvPr/>
        </p:nvSpPr>
        <p:spPr>
          <a:xfrm>
            <a:off x="1573530" y="1351291"/>
            <a:ext cx="1658938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800" b="1" dirty="0" err="1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tǎo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 </a:t>
            </a:r>
            <a:r>
              <a:rPr lang="en-US" altLang="zh-CN" sz="2800" b="1" dirty="0" err="1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yàn</a:t>
            </a:r>
            <a:endParaRPr lang="zh-CN" altLang="en-US" sz="2800" b="1" dirty="0">
              <a:solidFill>
                <a:prstClr val="black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41" name="TextBox 12"/>
          <p:cNvSpPr txBox="1"/>
          <p:nvPr/>
        </p:nvSpPr>
        <p:spPr>
          <a:xfrm>
            <a:off x="3554730" y="1351291"/>
            <a:ext cx="950913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800" b="1" dirty="0" err="1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nù</a:t>
            </a:r>
            <a:endParaRPr lang="zh-CN" altLang="en-US" sz="2800" b="1" dirty="0">
              <a:solidFill>
                <a:prstClr val="black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42" name="TextBox 12"/>
          <p:cNvSpPr txBox="1"/>
          <p:nvPr/>
        </p:nvSpPr>
        <p:spPr>
          <a:xfrm>
            <a:off x="4580255" y="1351291"/>
            <a:ext cx="950913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800" b="1" dirty="0" err="1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pī</a:t>
            </a:r>
            <a:endParaRPr lang="zh-CN" altLang="en-US" sz="2800" b="1" dirty="0">
              <a:solidFill>
                <a:prstClr val="black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43" name="TextBox 12"/>
          <p:cNvSpPr txBox="1"/>
          <p:nvPr/>
        </p:nvSpPr>
        <p:spPr>
          <a:xfrm>
            <a:off x="6084168" y="1343461"/>
            <a:ext cx="131635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altLang="zh-CN" sz="2800" b="1" dirty="0" err="1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fǎnɡ</a:t>
            </a:r>
            <a:endParaRPr lang="zh-CN" altLang="en-US" sz="2800" b="1" dirty="0">
              <a:solidFill>
                <a:prstClr val="black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4" name="TextBox 12"/>
          <p:cNvSpPr txBox="1"/>
          <p:nvPr/>
        </p:nvSpPr>
        <p:spPr>
          <a:xfrm>
            <a:off x="1735455" y="2508578"/>
            <a:ext cx="950913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800" b="1" dirty="0" err="1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chà</a:t>
            </a:r>
            <a:endParaRPr lang="zh-CN" altLang="en-US" sz="2800" b="1" dirty="0">
              <a:solidFill>
                <a:prstClr val="black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47" name="TextBox 12"/>
          <p:cNvSpPr txBox="1"/>
          <p:nvPr/>
        </p:nvSpPr>
        <p:spPr>
          <a:xfrm>
            <a:off x="3679349" y="2508578"/>
            <a:ext cx="950913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800" b="1" dirty="0" smtClean="0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mò</a:t>
            </a:r>
            <a:endParaRPr lang="zh-CN" altLang="en-US" sz="2800" b="1" dirty="0">
              <a:solidFill>
                <a:prstClr val="black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48" name="TextBox 12"/>
          <p:cNvSpPr txBox="1"/>
          <p:nvPr/>
        </p:nvSpPr>
        <p:spPr>
          <a:xfrm>
            <a:off x="5040312" y="2508578"/>
            <a:ext cx="950913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800" b="1" dirty="0" err="1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mó</a:t>
            </a:r>
            <a:endParaRPr lang="zh-CN" altLang="en-US" sz="2800" b="1" dirty="0">
              <a:solidFill>
                <a:prstClr val="black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49" name="TextBox 12"/>
          <p:cNvSpPr txBox="1"/>
          <p:nvPr/>
        </p:nvSpPr>
        <p:spPr>
          <a:xfrm>
            <a:off x="3559016" y="3671833"/>
            <a:ext cx="1191578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altLang="zh-CN" sz="2800" b="1" dirty="0" err="1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wānɡ</a:t>
            </a:r>
            <a:endParaRPr lang="zh-CN" altLang="en-US" sz="2800" b="1" dirty="0">
              <a:solidFill>
                <a:prstClr val="black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51" name="TextBox 12"/>
          <p:cNvSpPr txBox="1"/>
          <p:nvPr/>
        </p:nvSpPr>
        <p:spPr>
          <a:xfrm>
            <a:off x="2267744" y="3680492"/>
            <a:ext cx="110680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altLang="zh-CN" sz="2800" b="1" dirty="0" err="1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fēnɡ</a:t>
            </a:r>
            <a:endParaRPr lang="zh-CN" altLang="en-US" sz="2800" b="1" dirty="0">
              <a:solidFill>
                <a:prstClr val="black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5" name="TextBox 12"/>
          <p:cNvSpPr txBox="1"/>
          <p:nvPr/>
        </p:nvSpPr>
        <p:spPr>
          <a:xfrm>
            <a:off x="5436096" y="3649377"/>
            <a:ext cx="1548289" cy="553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000" b="1" dirty="0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  ɡǎo</a:t>
            </a:r>
            <a:endParaRPr lang="zh-CN" altLang="en-US" sz="3000" b="1" dirty="0">
              <a:solidFill>
                <a:prstClr val="black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6" name="图文框 15"/>
          <p:cNvSpPr/>
          <p:nvPr/>
        </p:nvSpPr>
        <p:spPr>
          <a:xfrm>
            <a:off x="5740020" y="465160"/>
            <a:ext cx="1474398" cy="668698"/>
          </a:xfrm>
          <a:prstGeom prst="fram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拼音开关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355747"/>
            <a:ext cx="431626" cy="558077"/>
          </a:xfrm>
          <a:prstGeom prst="rect">
            <a:avLst/>
          </a:prstGeom>
        </p:spPr>
      </p:pic>
      <p:sp>
        <p:nvSpPr>
          <p:cNvPr id="18" name="文本框 15"/>
          <p:cNvSpPr txBox="1"/>
          <p:nvPr/>
        </p:nvSpPr>
        <p:spPr>
          <a:xfrm>
            <a:off x="827584" y="267494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33" grpId="0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" grpId="0"/>
      <p:bldP spid="4" grpId="1"/>
      <p:bldP spid="47" grpId="0"/>
      <p:bldP spid="47" grpId="1"/>
      <p:bldP spid="48" grpId="0"/>
      <p:bldP spid="48" grpId="1"/>
      <p:bldP spid="49" grpId="0"/>
      <p:bldP spid="49" grpId="1"/>
      <p:bldP spid="51" grpId="0"/>
      <p:bldP spid="51" grpId="1"/>
      <p:bldP spid="5" grpId="0"/>
      <p:bldP spid="5" grpId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"/>
          <p:cNvSpPr/>
          <p:nvPr/>
        </p:nvSpPr>
        <p:spPr>
          <a:xfrm>
            <a:off x="716710" y="3768653"/>
            <a:ext cx="8353425" cy="60478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担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压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   百发百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弹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971600" y="3278041"/>
            <a:ext cx="8604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800" b="1" dirty="0" err="1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má</a:t>
            </a:r>
            <a:endParaRPr lang="zh-CN" altLang="en-US" sz="2800" b="1" dirty="0">
              <a:solidFill>
                <a:prstClr val="black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44" name="TextBox 12"/>
          <p:cNvSpPr txBox="1"/>
          <p:nvPr/>
        </p:nvSpPr>
        <p:spPr>
          <a:xfrm>
            <a:off x="1946596" y="3225441"/>
            <a:ext cx="950913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800" b="1" dirty="0" err="1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dān</a:t>
            </a:r>
            <a:endParaRPr lang="zh-CN" altLang="en-US" sz="2800" b="1" dirty="0">
              <a:solidFill>
                <a:prstClr val="black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45" name="TextBox 12"/>
          <p:cNvSpPr txBox="1"/>
          <p:nvPr/>
        </p:nvSpPr>
        <p:spPr>
          <a:xfrm>
            <a:off x="3412430" y="3221047"/>
            <a:ext cx="871538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800" b="1" dirty="0" err="1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yà</a:t>
            </a:r>
            <a:endParaRPr lang="zh-CN" altLang="en-US" sz="2800" b="1" dirty="0">
              <a:solidFill>
                <a:prstClr val="black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50" name="TextBox 12"/>
          <p:cNvSpPr txBox="1"/>
          <p:nvPr/>
        </p:nvSpPr>
        <p:spPr>
          <a:xfrm>
            <a:off x="5135437" y="1491630"/>
            <a:ext cx="145351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altLang="zh-CN" sz="2800" b="1" dirty="0" err="1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zhōnɡ</a:t>
            </a:r>
            <a:endParaRPr lang="zh-CN" altLang="en-US" sz="2800" b="1" dirty="0">
              <a:solidFill>
                <a:prstClr val="black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52" name="TextBox 12"/>
          <p:cNvSpPr txBox="1"/>
          <p:nvPr/>
        </p:nvSpPr>
        <p:spPr>
          <a:xfrm>
            <a:off x="7437511" y="3221047"/>
            <a:ext cx="950913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800" b="1" dirty="0" err="1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dàn</a:t>
            </a:r>
            <a:endParaRPr lang="zh-CN" altLang="en-US" sz="2800" b="1" dirty="0">
              <a:solidFill>
                <a:prstClr val="black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52847" y="339502"/>
            <a:ext cx="3326501" cy="678828"/>
            <a:chOff x="324097" y="195486"/>
            <a:chExt cx="3326501" cy="678828"/>
          </a:xfrm>
        </p:grpSpPr>
        <p:pic>
          <p:nvPicPr>
            <p:cNvPr id="27" name="Picture 2"/>
            <p:cNvPicPr>
              <a:picLocks noChangeAspect="1" noChangeArrowheads="1"/>
            </p:cNvPicPr>
            <p:nvPr/>
          </p:nvPicPr>
          <p:blipFill rotWithShape="1">
            <a:blip r:embed="rId1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98" t="13756" r="8976" b="15640"/>
            <a:stretch>
              <a:fillRect/>
            </a:stretch>
          </p:blipFill>
          <p:spPr bwMode="auto">
            <a:xfrm>
              <a:off x="324097" y="195486"/>
              <a:ext cx="791519" cy="678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文本框 14"/>
            <p:cNvSpPr txBox="1"/>
            <p:nvPr/>
          </p:nvSpPr>
          <p:spPr>
            <a:xfrm>
              <a:off x="1043607" y="195486"/>
              <a:ext cx="26069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accent2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r>
                <a:rPr lang="zh-CN" altLang="en-US" dirty="0">
                  <a:solidFill>
                    <a:srgbClr val="F07474">
                      <a:lumMod val="50000"/>
                    </a:srgbClr>
                  </a:solidFill>
                </a:rPr>
                <a:t>读准多音字</a:t>
              </a:r>
              <a:endParaRPr lang="zh-CN" altLang="en-US" dirty="0">
                <a:solidFill>
                  <a:srgbClr val="F07474">
                    <a:lumMod val="50000"/>
                  </a:srgbClr>
                </a:solidFill>
              </a:endParaRPr>
            </a:p>
          </p:txBody>
        </p:sp>
      </p:grpSp>
      <p:sp>
        <p:nvSpPr>
          <p:cNvPr id="21" name="矩形 3"/>
          <p:cNvSpPr/>
          <p:nvPr/>
        </p:nvSpPr>
        <p:spPr>
          <a:xfrm>
            <a:off x="683568" y="1851497"/>
            <a:ext cx="8353425" cy="60478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扁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担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压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下来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   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弹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钢琴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2"/>
          <p:cNvSpPr txBox="1"/>
          <p:nvPr/>
        </p:nvSpPr>
        <p:spPr>
          <a:xfrm>
            <a:off x="7020272" y="1491630"/>
            <a:ext cx="950913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t</a:t>
            </a:r>
            <a:r>
              <a:rPr lang="en-US" altLang="zh-CN" sz="2800" b="1" dirty="0" err="1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án</a:t>
            </a:r>
            <a:endParaRPr lang="zh-CN" altLang="en-US" sz="2800" b="1" dirty="0">
              <a:solidFill>
                <a:prstClr val="black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23" name="TextBox 12"/>
          <p:cNvSpPr txBox="1"/>
          <p:nvPr/>
        </p:nvSpPr>
        <p:spPr>
          <a:xfrm>
            <a:off x="5876528" y="3219822"/>
            <a:ext cx="145351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altLang="zh-CN" sz="2800" b="1" dirty="0" err="1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zhònɡ</a:t>
            </a:r>
            <a:endParaRPr lang="zh-CN" altLang="en-US" sz="2800" b="1" dirty="0">
              <a:solidFill>
                <a:prstClr val="black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24" name="TextBox 12"/>
          <p:cNvSpPr txBox="1"/>
          <p:nvPr/>
        </p:nvSpPr>
        <p:spPr>
          <a:xfrm>
            <a:off x="3396115" y="1479352"/>
            <a:ext cx="871538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800" b="1" dirty="0" err="1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yā</a:t>
            </a:r>
            <a:endParaRPr lang="zh-CN" altLang="en-US" sz="2800" b="1" dirty="0">
              <a:solidFill>
                <a:prstClr val="black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26" name="TextBox 12"/>
          <p:cNvSpPr txBox="1"/>
          <p:nvPr/>
        </p:nvSpPr>
        <p:spPr>
          <a:xfrm>
            <a:off x="2339752" y="1491630"/>
            <a:ext cx="950913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dan</a:t>
            </a:r>
            <a:endParaRPr lang="zh-CN" altLang="en-US" sz="2800" b="1" dirty="0">
              <a:solidFill>
                <a:prstClr val="black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29" name="TextBox 12"/>
          <p:cNvSpPr txBox="1"/>
          <p:nvPr/>
        </p:nvSpPr>
        <p:spPr>
          <a:xfrm>
            <a:off x="971600" y="1479352"/>
            <a:ext cx="8604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914400"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ma</a:t>
            </a:r>
            <a:endParaRPr lang="zh-CN" altLang="en-US" sz="2800" b="1" dirty="0">
              <a:solidFill>
                <a:prstClr val="black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" grpId="0"/>
      <p:bldP spid="45" grpId="0"/>
      <p:bldP spid="50" grpId="0"/>
      <p:bldP spid="52" grpId="0"/>
      <p:bldP spid="22" grpId="0"/>
      <p:bldP spid="23" grpId="0"/>
      <p:bldP spid="24" grpId="0"/>
      <p:bldP spid="26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2847" y="596778"/>
            <a:ext cx="8611641" cy="678828"/>
            <a:chOff x="324097" y="195486"/>
            <a:chExt cx="8611641" cy="678828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 rotWithShape="1">
            <a:blip r:embed="rId1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98" t="13756" r="8976" b="15640"/>
            <a:stretch>
              <a:fillRect/>
            </a:stretch>
          </p:blipFill>
          <p:spPr bwMode="auto">
            <a:xfrm>
              <a:off x="324097" y="195486"/>
              <a:ext cx="791519" cy="678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文本框 14"/>
            <p:cNvSpPr txBox="1"/>
            <p:nvPr/>
          </p:nvSpPr>
          <p:spPr>
            <a:xfrm>
              <a:off x="1043607" y="195486"/>
              <a:ext cx="7892131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accent2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r>
                <a:rPr lang="zh-CN" altLang="en-US" sz="2800" dirty="0">
                  <a:solidFill>
                    <a:srgbClr val="F07474">
                      <a:lumMod val="50000"/>
                    </a:srgbClr>
                  </a:solidFill>
                </a:rPr>
                <a:t>读准句子，说说带多音字的词在句子中的意思。</a:t>
              </a:r>
              <a:endParaRPr lang="zh-CN" altLang="en-US" sz="2800" dirty="0">
                <a:solidFill>
                  <a:srgbClr val="F07474">
                    <a:lumMod val="50000"/>
                  </a:srgbClr>
                </a:solidFill>
              </a:endParaRPr>
            </a:p>
          </p:txBody>
        </p:sp>
      </p:grpSp>
      <p:sp>
        <p:nvSpPr>
          <p:cNvPr id="5" name="矩形 3"/>
          <p:cNvSpPr/>
          <p:nvPr/>
        </p:nvSpPr>
        <p:spPr>
          <a:xfrm>
            <a:off x="352847" y="1491422"/>
            <a:ext cx="8353425" cy="29685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要叫？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我向你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担保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，我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压根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就没想抓你。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树林里来了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百发百中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的神枪手。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子弹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擦过小狗的耳边。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2153295" y="1611543"/>
            <a:ext cx="23762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（干什么。）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" name="TextBox 12"/>
          <p:cNvSpPr txBox="1"/>
          <p:nvPr/>
        </p:nvSpPr>
        <p:spPr>
          <a:xfrm>
            <a:off x="1000919" y="2775619"/>
            <a:ext cx="43202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（担保：保证。压根：根本。）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5825455" y="3363631"/>
            <a:ext cx="33843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（形容射箭或射击非常准。）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9" name="TextBox 12"/>
          <p:cNvSpPr txBox="1"/>
          <p:nvPr/>
        </p:nvSpPr>
        <p:spPr>
          <a:xfrm>
            <a:off x="4154094" y="3971633"/>
            <a:ext cx="33843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（枪支发射的弹药。）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691680" y="1491630"/>
            <a:ext cx="5760639" cy="2192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故事，一边读一边预测后面的内容。想一想：故事的结局可能是什么？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714664" y="3147814"/>
            <a:ext cx="913120" cy="481641"/>
          </a:xfrm>
          <a:prstGeom prst="round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9" name="文本框 14">
            <a:hlinkClick r:id="rId2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3550493" y="734206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7393">
            <a:off x="2571322" y="403107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843"/>
    </mc:Choice>
    <mc:Fallback>
      <p:transition spd="slow" advTm="308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47664" y="1491630"/>
            <a:ext cx="648072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自由阅读课文第</a:t>
            </a:r>
            <a:r>
              <a:rPr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1-9</a:t>
            </a:r>
            <a:r>
              <a:rPr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自然段，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思考：这是一条什么样的小狗？和你猜想的一样吗？</a:t>
            </a:r>
            <a:endParaRPr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AutoShape 2" descr="https://p0.ssl.qhimgs1.com/sdr/400__/t01a5b5297f57a4fcc4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AutoShape 4" descr="https://p0.ssl.qhimgs1.com/sdr/400__/t01a5b5297f57a4fcc4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227498"/>
            <a:ext cx="2268000" cy="692577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27584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22749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标注 6"/>
          <p:cNvSpPr/>
          <p:nvPr/>
        </p:nvSpPr>
        <p:spPr>
          <a:xfrm>
            <a:off x="2292350" y="627380"/>
            <a:ext cx="5402580" cy="1706880"/>
          </a:xfrm>
          <a:prstGeom prst="wedgeRoundRectCallout">
            <a:avLst>
              <a:gd name="adj1" fmla="val -58320"/>
              <a:gd name="adj2" fmla="val -4842"/>
              <a:gd name="adj3" fmla="val 16667"/>
            </a:avLst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我猜想不一样，原来这条小狗学叫是因为它从来没有听到过狗的叫声，因此也不知道该怎么叫，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并不是不好好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叫才学的。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1907704" y="2787774"/>
            <a:ext cx="5292090" cy="1032510"/>
          </a:xfrm>
          <a:prstGeom prst="wedgeRoundRectCallout">
            <a:avLst>
              <a:gd name="adj1" fmla="val 56341"/>
              <a:gd name="adj2" fmla="val -2534"/>
              <a:gd name="adj3" fmla="val 16667"/>
            </a:avLst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和我猜想的一样，这只小狗是没听过别的狗叫，所以他才不会叫。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2662376"/>
            <a:ext cx="1131162" cy="12833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99542"/>
            <a:ext cx="1008112" cy="15382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2295,&quot;width&quot;:1942}"/>
</p:tagLst>
</file>

<file path=ppt/tags/tag2.xml><?xml version="1.0" encoding="utf-8"?>
<p:tagLst xmlns:p="http://schemas.openxmlformats.org/presentationml/2006/main">
  <p:tag name="KSO_WM_UNIT_PLACING_PICTURE_USER_VIEWPORT" val="{&quot;height&quot;:2930,&quot;width&quot;:1958}"/>
</p:tagLst>
</file>

<file path=ppt/tags/tag3.xml><?xml version="1.0" encoding="utf-8"?>
<p:tagLst xmlns:p="http://schemas.openxmlformats.org/presentationml/2006/main">
  <p:tag name="KSO_WM_UNIT_PLACING_PICTURE_USER_VIEWPORT" val="{&quot;height&quot;:2295,&quot;width&quot;:1942}"/>
</p:tagLst>
</file>

<file path=ppt/tags/tag4.xml><?xml version="1.0" encoding="utf-8"?>
<p:tagLst xmlns:p="http://schemas.openxmlformats.org/presentationml/2006/main">
  <p:tag name="REFSHAPE" val="445520468"/>
  <p:tag name="KSO_WM_UNIT_PLACING_PICTURE_USER_VIEWPORT" val="{&quot;height&quot;:2004,&quot;width&quot;:1763}"/>
</p:tagLst>
</file>

<file path=ppt/tags/tag5.xml><?xml version="1.0" encoding="utf-8"?>
<p:tagLst xmlns:p="http://schemas.openxmlformats.org/presentationml/2006/main">
  <p:tag name="KSO_WM_UNIT_PLACING_PICTURE_USER_VIEWPORT" val="{&quot;height&quot;:2930,&quot;width&quot;:1958}"/>
</p:tagLst>
</file>

<file path=ppt/tags/tag6.xml><?xml version="1.0" encoding="utf-8"?>
<p:tagLst xmlns:p="http://schemas.openxmlformats.org/presentationml/2006/main">
  <p:tag name="KSO_WM_UNIT_PLACING_PICTURE_USER_VIEWPORT" val="{&quot;height&quot;:2930,&quot;width&quot;:1958}"/>
</p:tagLst>
</file>

<file path=ppt/tags/tag7.xml><?xml version="1.0" encoding="utf-8"?>
<p:tagLst xmlns:p="http://schemas.openxmlformats.org/presentationml/2006/main">
  <p:tag name="KSO_WM_UNIT_PLACING_PICTURE_USER_VIEWPORT" val="{&quot;height&quot;:2295,&quot;width&quot;:1942}"/>
</p:tagLst>
</file>

<file path=ppt/tags/tag8.xml><?xml version="1.0" encoding="utf-8"?>
<p:tagLst xmlns:p="http://schemas.openxmlformats.org/presentationml/2006/main">
  <p:tag name="KSO_WM_UNIT_PLACING_PICTURE_USER_VIEWPORT" val="{&quot;height&quot;:2930,&quot;width&quot;:1958}"/>
</p:tagLst>
</file>

<file path=ppt/tags/tag9.xml><?xml version="1.0" encoding="utf-8"?>
<p:tagLst xmlns:p="http://schemas.openxmlformats.org/presentationml/2006/main">
  <p:tag name="KSO_WM_DOC_GUID" val="{ecc802d2-b70f-4e3f-b611-ebfde0d8e8a0}"/>
  <p:tag name="KSO_WPP_MARK_KEY" val="240a4d97-e906-4c27-acbb-e631ff4b9f6f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3185</Words>
  <Application>WPS 演示</Application>
  <PresentationFormat>全屏显示(16:9)</PresentationFormat>
  <Paragraphs>331</Paragraphs>
  <Slides>32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50" baseType="lpstr">
      <vt:lpstr>Arial</vt:lpstr>
      <vt:lpstr>宋体</vt:lpstr>
      <vt:lpstr>Wingdings</vt:lpstr>
      <vt:lpstr>Hei</vt:lpstr>
      <vt:lpstr>微软雅黑</vt:lpstr>
      <vt:lpstr>黑体</vt:lpstr>
      <vt:lpstr>楷体</vt:lpstr>
      <vt:lpstr>汉语拼音</vt:lpstr>
      <vt:lpstr>幼圆</vt:lpstr>
      <vt:lpstr>Kaiti SC</vt:lpstr>
      <vt:lpstr>Times New Roman</vt:lpstr>
      <vt:lpstr>Impact</vt:lpstr>
      <vt:lpstr>Calibri</vt:lpstr>
      <vt:lpstr>Arial Unicode MS</vt:lpstr>
      <vt:lpstr>华文宋体</vt:lpstr>
      <vt:lpstr>Xingkai SC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221</cp:revision>
  <dcterms:created xsi:type="dcterms:W3CDTF">2017-03-17T02:28:00Z</dcterms:created>
  <dcterms:modified xsi:type="dcterms:W3CDTF">2022-11-29T11:45:35Z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A125EA5981E44F6888047DFD67C02402</vt:lpwstr>
  </property>
</Properties>
</file>