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323" r:id="rId3"/>
    <p:sldId id="833" r:id="rId5"/>
    <p:sldId id="868" r:id="rId6"/>
    <p:sldId id="834" r:id="rId7"/>
    <p:sldId id="850" r:id="rId8"/>
    <p:sldId id="835" r:id="rId9"/>
    <p:sldId id="851" r:id="rId10"/>
    <p:sldId id="852" r:id="rId11"/>
    <p:sldId id="781" r:id="rId12"/>
    <p:sldId id="829" r:id="rId13"/>
    <p:sldId id="869" r:id="rId14"/>
    <p:sldId id="837" r:id="rId15"/>
    <p:sldId id="853" r:id="rId16"/>
    <p:sldId id="854" r:id="rId17"/>
    <p:sldId id="855" r:id="rId18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3"/>
    </p:embeddedFont>
    <p:embeddedFont>
      <p:font typeface="楷体" panose="02010609060101010101" charset="-122"/>
      <p:regular r:id="rId24"/>
    </p:embeddedFont>
    <p:embeddedFont>
      <p:font typeface="微软雅黑" panose="020B0503020204020204" charset="-122"/>
      <p:regular r:id="rId25"/>
    </p:embeddedFont>
    <p:embeddedFont>
      <p:font typeface="Calibri" panose="020F0502020204030204" charset="0"/>
      <p:regular r:id="rId26"/>
      <p:bold r:id="rId27"/>
      <p:italic r:id="rId28"/>
      <p:boldItalic r:id="rId29"/>
    </p:embeddedFont>
  </p:embeddedFontLst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  <a:srgbClr val="FF0000"/>
    <a:srgbClr val="EE6060"/>
    <a:srgbClr val="FF9933"/>
    <a:srgbClr val="0000FF"/>
    <a:srgbClr val="0070C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 varScale="1">
        <p:scale>
          <a:sx n="109" d="100"/>
          <a:sy n="109" d="100"/>
        </p:scale>
        <p:origin x="-324" y="-90"/>
      </p:cViewPr>
      <p:guideLst>
        <p:guide orient="horz" pos="140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7.xml"/><Relationship Id="rId3" Type="http://schemas.openxmlformats.org/officeDocument/2006/relationships/slide" Target="slides/slide1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844"/>
            <a:ext cx="9144238" cy="51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组合 6"/>
          <p:cNvGrpSpPr/>
          <p:nvPr userDrawn="1"/>
        </p:nvGrpSpPr>
        <p:grpSpPr>
          <a:xfrm>
            <a:off x="1" y="92978"/>
            <a:ext cx="2771800" cy="275590"/>
            <a:chOff x="1" y="92978"/>
            <a:chExt cx="2771800" cy="275590"/>
          </a:xfrm>
        </p:grpSpPr>
        <p:sp>
          <p:nvSpPr>
            <p:cNvPr id="8" name="矩形 7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10"/>
            <p:cNvSpPr txBox="1"/>
            <p:nvPr userDrawn="1"/>
          </p:nvSpPr>
          <p:spPr>
            <a:xfrm>
              <a:off x="193237" y="92978"/>
              <a:ext cx="1859280" cy="275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口语交际：名字里的故事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决策 4"/>
          <p:cNvSpPr/>
          <p:nvPr/>
        </p:nvSpPr>
        <p:spPr>
          <a:xfrm>
            <a:off x="2303505" y="2842276"/>
            <a:ext cx="685907" cy="458700"/>
          </a:xfrm>
          <a:prstGeom prst="flowChartDecision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" name="组合 1"/>
          <p:cNvGrpSpPr/>
          <p:nvPr/>
        </p:nvGrpSpPr>
        <p:grpSpPr>
          <a:xfrm>
            <a:off x="-2540" y="105410"/>
            <a:ext cx="5366628" cy="276999"/>
            <a:chOff x="-43001" y="136086"/>
            <a:chExt cx="4176534" cy="276999"/>
          </a:xfrm>
          <a:solidFill>
            <a:schemeClr val="bg1"/>
          </a:solidFill>
        </p:grpSpPr>
        <p:sp>
          <p:nvSpPr>
            <p:cNvPr id="3" name="矩形 2"/>
            <p:cNvSpPr/>
            <p:nvPr/>
          </p:nvSpPr>
          <p:spPr>
            <a:xfrm flipH="1">
              <a:off x="-36512" y="159581"/>
              <a:ext cx="4170045" cy="252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文本框 1"/>
            <p:cNvSpPr txBox="1"/>
            <p:nvPr/>
          </p:nvSpPr>
          <p:spPr>
            <a:xfrm>
              <a:off x="-43001" y="136086"/>
              <a:ext cx="2205068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 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语文  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三年级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文本框 7"/>
          <p:cNvSpPr txBox="1"/>
          <p:nvPr/>
        </p:nvSpPr>
        <p:spPr>
          <a:xfrm>
            <a:off x="683568" y="1779662"/>
            <a:ext cx="7758788" cy="830997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口语交际：名字里的故事</a:t>
            </a:r>
            <a:endParaRPr lang="zh-CN" altLang="en-US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流程图: 可选过程 7"/>
          <p:cNvSpPr/>
          <p:nvPr/>
        </p:nvSpPr>
        <p:spPr>
          <a:xfrm>
            <a:off x="702310" y="1224280"/>
            <a:ext cx="7740015" cy="3550285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50000"/>
              </a:lnSpc>
            </a:pPr>
            <a:r>
              <a:rPr lang="en-US" altLang="zh-CN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我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的名字叫周亮，是我爷爷给我取的。为了给我取名，爷爷可是费了老大的劲儿了。差不多在我出生那会儿，有一部叫《上海滩》的电视剧风靡全国，里面的男主角叫许文强，大家都很喜欢他。所以一开始，家人想给我取名叫“文强”，当然是周文强哦。爷爷一听没同意，他觉得跟着电视剧取名字，太俗气了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1030" y="555625"/>
            <a:ext cx="92900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示例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流程图: 可选过程 7"/>
          <p:cNvSpPr/>
          <p:nvPr/>
        </p:nvSpPr>
        <p:spPr>
          <a:xfrm>
            <a:off x="702310" y="771550"/>
            <a:ext cx="7740015" cy="3573780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他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要给孙子取一个简单又有含义的名字。他想过叫我“周强”“周斌”“周华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……可是家里的其他人没同意。爷爷喜欢读三国，最后他决定就叫周亮吧。“周”是“周瑜”的“周”，“亮”是“诸葛亮的“亮”。原来他是把三国里自己最喜欢的两个人的名字合在一起了呀! 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739775" y="1078865"/>
            <a:ext cx="6250305" cy="1181735"/>
          </a:xfrm>
          <a:prstGeom prst="roundRect">
            <a:avLst/>
          </a:prstGeom>
          <a:gradFill rotWithShape="1">
            <a:gsLst>
              <a:gs pos="0">
                <a:srgbClr val="02B3C5">
                  <a:tint val="50000"/>
                  <a:satMod val="300000"/>
                </a:srgbClr>
              </a:gs>
              <a:gs pos="35000">
                <a:srgbClr val="02B3C5">
                  <a:tint val="37000"/>
                  <a:satMod val="300000"/>
                </a:srgbClr>
              </a:gs>
              <a:gs pos="100000">
                <a:srgbClr val="02B3C5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2B3C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提问，可以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围绕你听不明白的地方或想进一步了解的内容展开。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739775" y="2718435"/>
            <a:ext cx="6250305" cy="1005840"/>
          </a:xfrm>
          <a:prstGeom prst="roundRect">
            <a:avLst/>
          </a:prstGeom>
          <a:gradFill rotWithShape="1">
            <a:gsLst>
              <a:gs pos="0">
                <a:srgbClr val="FFBF53">
                  <a:tint val="50000"/>
                  <a:satMod val="300000"/>
                </a:srgbClr>
              </a:gs>
              <a:gs pos="35000">
                <a:srgbClr val="FFBF53">
                  <a:tint val="37000"/>
                  <a:satMod val="300000"/>
                </a:srgbClr>
              </a:gs>
              <a:gs pos="100000">
                <a:srgbClr val="FFBF53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FBF53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思考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：在听的过程中，我们除了可以有礼貌地提问外，还可以怎么做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rcRect b="9243"/>
          <a:stretch>
            <a:fillRect/>
          </a:stretch>
        </p:blipFill>
        <p:spPr>
          <a:xfrm>
            <a:off x="7134225" y="1754505"/>
            <a:ext cx="1801495" cy="16351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490345" y="1283335"/>
            <a:ext cx="5771515" cy="2277745"/>
          </a:xfrm>
          <a:prstGeom prst="roundRect">
            <a:avLst/>
          </a:prstGeom>
          <a:gradFill rotWithShape="1">
            <a:gsLst>
              <a:gs pos="0">
                <a:srgbClr val="02B3C5">
                  <a:tint val="50000"/>
                  <a:satMod val="300000"/>
                </a:srgbClr>
              </a:gs>
              <a:gs pos="35000">
                <a:srgbClr val="02B3C5">
                  <a:tint val="37000"/>
                  <a:satMod val="300000"/>
                </a:srgbClr>
              </a:gs>
              <a:gs pos="100000">
                <a:srgbClr val="02B3C5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2B3C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en-US" altLang="zh-CN" dirty="0"/>
              <a:t>       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除了有礼貌地提出自己不明白的地方，对于自己听明白的内容或者认同的地方，可以给予微笑赞许，眼神鼓励，这些都是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礼貌回应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6333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流程图: 可选过程 7"/>
          <p:cNvSpPr/>
          <p:nvPr/>
        </p:nvSpPr>
        <p:spPr>
          <a:xfrm>
            <a:off x="755576" y="1347614"/>
            <a:ext cx="7740015" cy="1261673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628650"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任务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：一人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说说家人名字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的来历；一人说说收集到的名人名字里的故事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4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4668" y="530860"/>
            <a:ext cx="3521308" cy="5730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8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小组合作，展示评价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971600" y="3094371"/>
            <a:ext cx="7416824" cy="1421595"/>
            <a:chOff x="971600" y="3153791"/>
            <a:chExt cx="7416824" cy="1292359"/>
          </a:xfrm>
        </p:grpSpPr>
        <p:sp>
          <p:nvSpPr>
            <p:cNvPr id="6" name="任意多边形 5"/>
            <p:cNvSpPr/>
            <p:nvPr/>
          </p:nvSpPr>
          <p:spPr>
            <a:xfrm>
              <a:off x="971600" y="3358587"/>
              <a:ext cx="7416824" cy="1087563"/>
            </a:xfrm>
            <a:custGeom>
              <a:avLst/>
              <a:gdLst>
                <a:gd name="connsiteX0" fmla="*/ 0 w 6388835"/>
                <a:gd name="connsiteY0" fmla="*/ 0 h 1087563"/>
                <a:gd name="connsiteX1" fmla="*/ 6388835 w 6388835"/>
                <a:gd name="connsiteY1" fmla="*/ 0 h 1087563"/>
                <a:gd name="connsiteX2" fmla="*/ 6388835 w 6388835"/>
                <a:gd name="connsiteY2" fmla="*/ 1087563 h 1087563"/>
                <a:gd name="connsiteX3" fmla="*/ 0 w 6388835"/>
                <a:gd name="connsiteY3" fmla="*/ 1087563 h 1087563"/>
                <a:gd name="connsiteX4" fmla="*/ 0 w 6388835"/>
                <a:gd name="connsiteY4" fmla="*/ 0 h 1087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8835" h="1087563">
                  <a:moveTo>
                    <a:pt x="0" y="0"/>
                  </a:moveTo>
                  <a:lnTo>
                    <a:pt x="6388835" y="0"/>
                  </a:lnTo>
                  <a:lnTo>
                    <a:pt x="6388835" y="1087563"/>
                  </a:lnTo>
                  <a:lnTo>
                    <a:pt x="0" y="108756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845" tIns="137131" rIns="495845" bIns="128016" numCol="1" spcCol="1270" anchor="b" anchorCtr="0">
              <a:noAutofit/>
            </a:bodyPr>
            <a:lstStyle/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sz="2000" b="1" kern="1200" dirty="0" smtClean="0"/>
                <a:t>从讲的角度</a:t>
              </a:r>
              <a:r>
                <a:rPr lang="en-US" sz="2000" b="1" kern="1200" dirty="0" smtClean="0"/>
                <a:t>——</a:t>
              </a:r>
              <a:r>
                <a:rPr lang="zh-CN" sz="2000" b="1" kern="1200" dirty="0" smtClean="0"/>
                <a:t>是否讲清楚了名字的含义或里面的故事；</a:t>
              </a:r>
              <a:endParaRPr lang="zh-CN" sz="2000" kern="1200" dirty="0"/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sz="2000" b="1" kern="1200" dirty="0" smtClean="0"/>
                <a:t>从听的角度</a:t>
              </a:r>
              <a:r>
                <a:rPr lang="en-US" sz="2000" b="1" kern="1200" dirty="0" smtClean="0"/>
                <a:t>——</a:t>
              </a:r>
              <a:r>
                <a:rPr lang="zh-CN" sz="2000" b="1" kern="1200" dirty="0" smtClean="0"/>
                <a:t>是否做到了礼貌回应。</a:t>
              </a:r>
              <a:endParaRPr lang="zh-CN" sz="2000" kern="1200" dirty="0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403649" y="3153791"/>
              <a:ext cx="1368152" cy="441355"/>
            </a:xfrm>
            <a:custGeom>
              <a:avLst/>
              <a:gdLst>
                <a:gd name="connsiteX0" fmla="*/ 0 w 1945287"/>
                <a:gd name="connsiteY0" fmla="*/ 28361 h 170161"/>
                <a:gd name="connsiteX1" fmla="*/ 28361 w 1945287"/>
                <a:gd name="connsiteY1" fmla="*/ 0 h 170161"/>
                <a:gd name="connsiteX2" fmla="*/ 1916926 w 1945287"/>
                <a:gd name="connsiteY2" fmla="*/ 0 h 170161"/>
                <a:gd name="connsiteX3" fmla="*/ 1945287 w 1945287"/>
                <a:gd name="connsiteY3" fmla="*/ 28361 h 170161"/>
                <a:gd name="connsiteX4" fmla="*/ 1945287 w 1945287"/>
                <a:gd name="connsiteY4" fmla="*/ 141800 h 170161"/>
                <a:gd name="connsiteX5" fmla="*/ 1916926 w 1945287"/>
                <a:gd name="connsiteY5" fmla="*/ 170161 h 170161"/>
                <a:gd name="connsiteX6" fmla="*/ 28361 w 1945287"/>
                <a:gd name="connsiteY6" fmla="*/ 170161 h 170161"/>
                <a:gd name="connsiteX7" fmla="*/ 0 w 1945287"/>
                <a:gd name="connsiteY7" fmla="*/ 141800 h 170161"/>
                <a:gd name="connsiteX8" fmla="*/ 0 w 1945287"/>
                <a:gd name="connsiteY8" fmla="*/ 28361 h 170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45287" h="170161">
                  <a:moveTo>
                    <a:pt x="0" y="28361"/>
                  </a:moveTo>
                  <a:cubicBezTo>
                    <a:pt x="0" y="12698"/>
                    <a:pt x="12698" y="0"/>
                    <a:pt x="28361" y="0"/>
                  </a:cubicBezTo>
                  <a:lnTo>
                    <a:pt x="1916926" y="0"/>
                  </a:lnTo>
                  <a:cubicBezTo>
                    <a:pt x="1932589" y="0"/>
                    <a:pt x="1945287" y="12698"/>
                    <a:pt x="1945287" y="28361"/>
                  </a:cubicBezTo>
                  <a:lnTo>
                    <a:pt x="1945287" y="141800"/>
                  </a:lnTo>
                  <a:cubicBezTo>
                    <a:pt x="1945287" y="157463"/>
                    <a:pt x="1932589" y="170161"/>
                    <a:pt x="1916926" y="170161"/>
                  </a:cubicBezTo>
                  <a:lnTo>
                    <a:pt x="28361" y="170161"/>
                  </a:lnTo>
                  <a:cubicBezTo>
                    <a:pt x="12698" y="170161"/>
                    <a:pt x="0" y="157463"/>
                    <a:pt x="0" y="141800"/>
                  </a:cubicBezTo>
                  <a:lnTo>
                    <a:pt x="0" y="2836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345" tIns="8307" rIns="177345" bIns="8307" numCol="1" spcCol="1270" anchor="ctr" anchorCtr="0">
              <a:noAutofit/>
            </a:bodyPr>
            <a:lstStyle/>
            <a:p>
              <a:pPr lvl="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b="1" kern="1200" dirty="0" smtClean="0"/>
                <a:t>评价维度</a:t>
              </a:r>
              <a:endParaRPr lang="zh-CN" altLang="en-US" sz="1800" kern="1200" dirty="0"/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13534" y="554355"/>
            <a:ext cx="1870234" cy="5730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课后延伸</a:t>
            </a:r>
            <a:endParaRPr lang="zh-CN" altLang="en-US" sz="2800" b="1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731168" y="1131590"/>
            <a:ext cx="7441232" cy="1518752"/>
          </a:xfrm>
          <a:custGeom>
            <a:avLst/>
            <a:gdLst>
              <a:gd name="connsiteX0" fmla="*/ 0 w 6847840"/>
              <a:gd name="connsiteY0" fmla="*/ 0 h 1837690"/>
              <a:gd name="connsiteX1" fmla="*/ 6847840 w 6847840"/>
              <a:gd name="connsiteY1" fmla="*/ 0 h 1837690"/>
              <a:gd name="connsiteX2" fmla="*/ 6847840 w 6847840"/>
              <a:gd name="connsiteY2" fmla="*/ 1837690 h 1837690"/>
              <a:gd name="connsiteX3" fmla="*/ 0 w 6847840"/>
              <a:gd name="connsiteY3" fmla="*/ 1837690 h 1837690"/>
              <a:gd name="connsiteX4" fmla="*/ 0 w 6847840"/>
              <a:gd name="connsiteY4" fmla="*/ 0 h 183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47840" h="1837690">
                <a:moveTo>
                  <a:pt x="0" y="0"/>
                </a:moveTo>
                <a:lnTo>
                  <a:pt x="6847840" y="0"/>
                </a:lnTo>
                <a:lnTo>
                  <a:pt x="6847840" y="1837690"/>
                </a:lnTo>
                <a:lnTo>
                  <a:pt x="0" y="1837690"/>
                </a:lnTo>
                <a:lnTo>
                  <a:pt x="0" y="0"/>
                </a:lnTo>
                <a:close/>
              </a:path>
            </a:pathLst>
          </a:custGeom>
          <a:grpFill/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628650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同学名字里的含义或故事，你们猜到了吗？刚才你又听到谁说的名字里的故事特别新鲜有趣呢？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576" y="2859782"/>
            <a:ext cx="7441232" cy="1347657"/>
          </a:xfrm>
          <a:prstGeom prst="rect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indent="628650">
              <a:lnSpc>
                <a:spcPct val="150000"/>
              </a:lnSpc>
              <a:defRPr sz="24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2800" dirty="0" smtClean="0">
                <a:solidFill>
                  <a:schemeClr val="tx1"/>
                </a:solidFill>
              </a:rPr>
              <a:t>运用</a:t>
            </a:r>
            <a:r>
              <a:rPr lang="zh-CN" altLang="en-US" sz="2800" dirty="0">
                <a:solidFill>
                  <a:schemeClr val="tx1"/>
                </a:solidFill>
              </a:rPr>
              <a:t>学到的方法，向家人讲述你</a:t>
            </a:r>
            <a:r>
              <a:rPr lang="zh-CN" altLang="en-US" sz="2800" dirty="0" smtClean="0">
                <a:solidFill>
                  <a:schemeClr val="tx1"/>
                </a:solidFill>
              </a:rPr>
              <a:t>了解到的</a:t>
            </a:r>
            <a:r>
              <a:rPr lang="zh-CN" altLang="en-US" sz="2800" dirty="0">
                <a:solidFill>
                  <a:schemeClr val="tx1"/>
                </a:solidFill>
              </a:rPr>
              <a:t>同学或名人名字里的故事。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085" y="430530"/>
            <a:ext cx="31064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sz="20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一起来读读《姓氏歌》</a:t>
            </a:r>
            <a:r>
              <a:rPr lang="zh-CN" sz="20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。</a:t>
            </a:r>
            <a:endParaRPr lang="zh-CN" sz="20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552" y="890905"/>
            <a:ext cx="5887943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/>
              <a:t>                      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姓氏歌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姓什么? 我姓李。什么李? 木子李。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姓什么? 他姓张。什么张? 弓长张。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古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月胡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，口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天吴，双人徐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，言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午许。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中国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姓氏有很多，赵、钱、孙、李，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周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、吴、郑、王，诸葛、东方，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上官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、欧阳……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49513" y="1738630"/>
            <a:ext cx="2654935" cy="265493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913510"/>
            <a:ext cx="4821555" cy="3329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 fontAlgn="auto">
              <a:lnSpc>
                <a:spcPct val="150000"/>
              </a:lnSpc>
            </a:pP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自由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“猜测”</a:t>
            </a: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同学名字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：</a:t>
            </a: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除了姓之外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，</a:t>
            </a: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每个人都有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自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己的名字。</a:t>
            </a: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班里同学的名字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，</a:t>
            </a: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你对哪些感兴趣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？</a:t>
            </a: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你觉得这些名字可能有什么含义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？</a:t>
            </a: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先自己猜猜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，一会儿请名字的主人来讲一讲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96136" y="627534"/>
            <a:ext cx="2925767" cy="390171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651163" y="1203598"/>
            <a:ext cx="5022215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>
              <a:lnSpc>
                <a:spcPct val="12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这些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名字里，同学们想知道谁名字里的故事?现在就请他(她)来为我们讲一讲吧。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1203598"/>
            <a:ext cx="2736304" cy="27363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8923" y="1203598"/>
            <a:ext cx="67434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ct val="150000"/>
              </a:lnSpc>
            </a:pP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看来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我们每个人的名字都有着特殊的含义，今天这堂课，咱们就来讲讲名字里藏着的那些故事。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6499"/>
          <a:stretch>
            <a:fillRect/>
          </a:stretch>
        </p:blipFill>
        <p:spPr>
          <a:xfrm>
            <a:off x="1379220" y="1397000"/>
            <a:ext cx="5752465" cy="235458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290174" y="1995686"/>
            <a:ext cx="211391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E72424"/>
              </a:buClr>
              <a:buFont typeface="Wingdings" panose="05000000000000000000" charset="0"/>
              <a:buChar char="l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把了解到的信息讲清楚。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  <a:p>
            <a:pPr marL="285750" indent="-285750">
              <a:buClr>
                <a:srgbClr val="E72424"/>
              </a:buClr>
              <a:buFont typeface="Wingdings" panose="05000000000000000000" charset="0"/>
              <a:buChar char="l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听别人讲话的时候，要礼貌地回应。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708524" y="2595880"/>
            <a:ext cx="71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148064" y="3147814"/>
            <a:ext cx="11303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4653279" y="3435846"/>
            <a:ext cx="2787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815082" y="795020"/>
            <a:ext cx="1236638" cy="553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小贴士：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261820" y="1425818"/>
            <a:ext cx="5910580" cy="27757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400" dirty="0"/>
              <a:t>    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我们的名字可都不简单，寄托了长辈对我们的期望。课前同学们已经根据学习单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收集了自己名字的含文和文化内涵的相关信息，也查了一些名人名字的含义，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可以在课堂上自由讲一讲，和大家分享。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4810" y="485140"/>
            <a:ext cx="5234125" cy="6524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800" b="1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sym typeface="+mn-ea"/>
              </a:rPr>
              <a:t>练讲名字，明确“讲”的要求。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" y="1746885"/>
            <a:ext cx="205041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704231" y="595333"/>
            <a:ext cx="515947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 defTabSz="685800" fontAlgn="auto">
              <a:lnSpc>
                <a:spcPct val="150000"/>
              </a:lnSpc>
            </a:pP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讲述自己名字里的故事</a:t>
            </a:r>
            <a:r>
              <a:rPr 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。</a:t>
            </a:r>
            <a:endParaRPr sz="24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9632" y="2859782"/>
            <a:ext cx="622808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 defTabSz="685800">
              <a:lnSpc>
                <a:spcPct val="150000"/>
              </a:lnSpc>
            </a:pPr>
            <a:r>
              <a:rPr lang="en-US" sz="20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sz="2000" b="1" dirty="0" err="1" smtClean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讲的时候要先说明自己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讲</a:t>
            </a:r>
            <a:r>
              <a:rPr sz="2000" b="1" dirty="0" err="1" smtClean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的名字</a:t>
            </a:r>
            <a:r>
              <a:rPr sz="2000" b="1" dirty="0" err="1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，再有条理、有顺序地讲清这个名字的含义或来历，就可以做到“讲清楚”以及“清楚地表达想法，简要地说明</a:t>
            </a:r>
            <a:r>
              <a:rPr lang="zh-CN" sz="2000" b="1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理由</a:t>
            </a:r>
            <a:r>
              <a:rPr lang="en-US" altLang="zh-CN" sz="2000" b="1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000" b="1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000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840" y="3034665"/>
            <a:ext cx="1193800" cy="14528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43608" y="1491630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3400" defTabSz="68580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刚才同学讲述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了自己的名字及其由来。哪个地方讲得最有趣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?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你们还有什么好建议吗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?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80425" y="839152"/>
            <a:ext cx="5360521" cy="650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练听名字，明确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听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的要求。</a:t>
            </a:r>
            <a:endParaRPr lang="zh-CN" altLang="en-US" sz="2800" b="1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6027" y="1995686"/>
            <a:ext cx="7304737" cy="18148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62865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）提出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听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的要求：认真听，听完后可以自由提问。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indent="62865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）展示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听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的内容。教师讲述自己名字里的故事。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p="http://schemas.openxmlformats.org/presentationml/2006/main">
  <p:tag name="KSO_WPP_MARK_KEY" val="8559dd71-fb73-40f9-bf89-6c9adab58a23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1215</Words>
  <Application>WPS 演示</Application>
  <PresentationFormat>全屏显示(16:9)</PresentationFormat>
  <Paragraphs>67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黑体</vt:lpstr>
      <vt:lpstr>楷体</vt:lpstr>
      <vt:lpstr>Wingdings</vt:lpstr>
      <vt:lpstr>Xingkai SC</vt:lpstr>
      <vt:lpstr>微软雅黑</vt:lpstr>
      <vt:lpstr>Times New Roman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130</cp:revision>
  <dcterms:created xsi:type="dcterms:W3CDTF">2017-03-17T02:28:00Z</dcterms:created>
  <dcterms:modified xsi:type="dcterms:W3CDTF">2022-11-29T11:46:08Z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89F299535CE44E24AFE6E137709BC5A1</vt:lpwstr>
  </property>
</Properties>
</file>