
<file path=[Content_Types].xml><?xml version="1.0" encoding="utf-8"?>
<Types xmlns="http://schemas.openxmlformats.org/package/2006/content-types">
  <Default Extension="png" ContentType="image/png"/>
  <Default Extension="jpeg" ContentType="image/jpeg"/>
  <Default Extension="JPG" ContentType="image/.jp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fonts/font1.fntdata" ContentType="application/x-fontdata"/>
  <Override PartName="/ppt/fonts/font10.fntdata" ContentType="application/x-fontdata"/>
  <Override PartName="/ppt/fonts/font2.fntdata" ContentType="application/x-fontdata"/>
  <Override PartName="/ppt/fonts/font3.fntdata" ContentType="application/x-fontdata"/>
  <Override PartName="/ppt/fonts/font4.fntdata" ContentType="application/x-fontdata"/>
  <Override PartName="/ppt/fonts/font5.fntdata" ContentType="application/x-fontdata"/>
  <Override PartName="/ppt/fonts/font6.fntdata" ContentType="application/x-fontdata"/>
  <Override PartName="/ppt/fonts/font7.fntdata" ContentType="application/x-fontdata"/>
  <Override PartName="/ppt/fonts/font8.fntdata" ContentType="application/x-fontdata"/>
  <Override PartName="/ppt/fonts/font9.fntdata" ContentType="application/x-fontdata"/>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embedTrueTypeFonts="1" saveSubsetFonts="1">
  <p:sldMasterIdLst>
    <p:sldMasterId id="2147483648" r:id="rId1"/>
  </p:sldMasterIdLst>
  <p:notesMasterIdLst>
    <p:notesMasterId r:id="rId7"/>
  </p:notesMasterIdLst>
  <p:handoutMasterIdLst>
    <p:handoutMasterId r:id="rId22"/>
  </p:handoutMasterIdLst>
  <p:sldIdLst>
    <p:sldId id="545" r:id="rId3"/>
    <p:sldId id="1186" r:id="rId4"/>
    <p:sldId id="1307" r:id="rId5"/>
    <p:sldId id="1061" r:id="rId6"/>
    <p:sldId id="1405" r:id="rId8"/>
    <p:sldId id="1063" r:id="rId9"/>
    <p:sldId id="1432" r:id="rId10"/>
    <p:sldId id="1433" r:id="rId11"/>
    <p:sldId id="1248" r:id="rId12"/>
    <p:sldId id="1441" r:id="rId13"/>
    <p:sldId id="1443" r:id="rId14"/>
    <p:sldId id="1444" r:id="rId15"/>
    <p:sldId id="1450" r:id="rId16"/>
    <p:sldId id="1451" r:id="rId17"/>
    <p:sldId id="1452" r:id="rId18"/>
    <p:sldId id="1445" r:id="rId19"/>
    <p:sldId id="1449" r:id="rId20"/>
    <p:sldId id="1434" r:id="rId21"/>
  </p:sldIdLst>
  <p:sldSz cx="9144000" cy="5143500" type="screen16x9"/>
  <p:notesSz cx="6858000" cy="9144000"/>
  <p:embeddedFontLst>
    <p:embeddedFont>
      <p:font typeface="黑体" panose="02010609060101010101" pitchFamily="49" charset="-122"/>
      <p:regular r:id="rId27"/>
    </p:embeddedFont>
    <p:embeddedFont>
      <p:font typeface="Calibri" panose="020F0502020204030204" charset="0"/>
      <p:regular r:id="rId28"/>
      <p:bold r:id="rId29"/>
      <p:italic r:id="rId30"/>
      <p:boldItalic r:id="rId31"/>
    </p:embeddedFont>
    <p:embeddedFont>
      <p:font typeface="楷体" panose="02010609060101010101" charset="-122"/>
      <p:regular r:id="rId32"/>
    </p:embeddedFont>
    <p:embeddedFont>
      <p:font typeface="微软雅黑" panose="020B0503020204020204" charset="-122"/>
      <p:regular r:id="rId33"/>
    </p:embeddedFont>
    <p:embeddedFont>
      <p:font typeface="汉语拼音" panose="000B0604020202020204" charset="0"/>
      <p:regular r:id="rId34"/>
    </p:embeddedFont>
    <p:embeddedFont>
      <p:font typeface="华文楷体" panose="02010600040101010101" pitchFamily="2" charset="-122"/>
      <p:regular r:id="rId35"/>
    </p:embeddedFont>
    <p:embeddedFont>
      <p:font typeface="幼圆" panose="02010509060101010101" pitchFamily="49" charset="-122"/>
      <p:regular r:id="rId36"/>
    </p:embeddedFont>
  </p:embeddedFontLst>
  <p:custDataLst>
    <p:tags r:id="rId3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默认节" id="{20CEB7BA-57BC-404C-9576-6A7C589B65E2}">
          <p14:sldIdLst>
            <p14:sldId id="545"/>
            <p14:sldId id="1186"/>
            <p14:sldId id="1307"/>
            <p14:sldId id="1061"/>
            <p14:sldId id="1405"/>
            <p14:sldId id="1063"/>
            <p14:sldId id="1432"/>
            <p14:sldId id="1433"/>
            <p14:sldId id="1248"/>
            <p14:sldId id="1441"/>
            <p14:sldId id="1443"/>
            <p14:sldId id="1444"/>
            <p14:sldId id="1450"/>
            <p14:sldId id="1451"/>
            <p14:sldId id="1452"/>
            <p14:sldId id="1445"/>
            <p14:sldId id="1449"/>
            <p14:sldId id="1434"/>
          </p14:sldIdLst>
        </p14:section>
      </p14:section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0C0"/>
    <a:srgbClr val="FF0000"/>
    <a:srgbClr val="2E2ED0"/>
    <a:srgbClr val="FF6600"/>
    <a:srgbClr val="009900"/>
    <a:srgbClr val="FF9933"/>
    <a:srgbClr val="EE6060"/>
    <a:srgbClr val="FF9F9F"/>
    <a:srgbClr val="FFBF5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245" autoAdjust="0"/>
    <p:restoredTop sz="94660"/>
  </p:normalViewPr>
  <p:slideViewPr>
    <p:cSldViewPr>
      <p:cViewPr>
        <p:scale>
          <a:sx n="50" d="100"/>
          <a:sy n="50" d="100"/>
        </p:scale>
        <p:origin x="-204" y="-900"/>
      </p:cViewPr>
      <p:guideLst>
        <p:guide orient="horz" pos="1522"/>
        <p:guide pos="2602"/>
      </p:guideLst>
    </p:cSldViewPr>
  </p:slideViewPr>
  <p:notesTextViewPr>
    <p:cViewPr>
      <p:scale>
        <a:sx n="1" d="1"/>
        <a:sy n="1" d="1"/>
      </p:scale>
      <p:origin x="0" y="0"/>
    </p:cViewPr>
  </p:notesTextViewPr>
  <p:sorterViewPr>
    <p:cViewPr>
      <p:scale>
        <a:sx n="66" d="100"/>
        <a:sy n="66" d="100"/>
      </p:scale>
      <p:origin x="0" y="0"/>
    </p:cViewPr>
  </p:sorterViewPr>
  <p:notesViewPr>
    <p:cSldViewPr>
      <p:cViewPr varScale="1">
        <p:scale>
          <a:sx n="68" d="100"/>
          <a:sy n="68" d="100"/>
        </p:scale>
        <p:origin x="-2856"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notesMaster" Target="notesMasters/notesMaster1.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7" Type="http://schemas.openxmlformats.org/officeDocument/2006/relationships/tags" Target="tags/tag6.xml"/><Relationship Id="rId36" Type="http://schemas.openxmlformats.org/officeDocument/2006/relationships/font" Target="fonts/font10.fntdata"/><Relationship Id="rId35" Type="http://schemas.openxmlformats.org/officeDocument/2006/relationships/font" Target="fonts/font9.fntdata"/><Relationship Id="rId34" Type="http://schemas.openxmlformats.org/officeDocument/2006/relationships/font" Target="fonts/font8.fntdata"/><Relationship Id="rId33" Type="http://schemas.openxmlformats.org/officeDocument/2006/relationships/font" Target="fonts/font7.fntdata"/><Relationship Id="rId32" Type="http://schemas.openxmlformats.org/officeDocument/2006/relationships/font" Target="fonts/font6.fntdata"/><Relationship Id="rId31" Type="http://schemas.openxmlformats.org/officeDocument/2006/relationships/font" Target="fonts/font5.fntdata"/><Relationship Id="rId30" Type="http://schemas.openxmlformats.org/officeDocument/2006/relationships/font" Target="fonts/font4.fntdata"/><Relationship Id="rId3" Type="http://schemas.openxmlformats.org/officeDocument/2006/relationships/slide" Target="slides/slide1.xml"/><Relationship Id="rId29" Type="http://schemas.openxmlformats.org/officeDocument/2006/relationships/font" Target="fonts/font3.fntdata"/><Relationship Id="rId28" Type="http://schemas.openxmlformats.org/officeDocument/2006/relationships/font" Target="fonts/font2.fntdata"/><Relationship Id="rId27" Type="http://schemas.openxmlformats.org/officeDocument/2006/relationships/font" Target="fonts/font1.fntdata"/><Relationship Id="rId26" Type="http://schemas.openxmlformats.org/officeDocument/2006/relationships/commentAuthors" Target="commentAuthors.xml"/><Relationship Id="rId25" Type="http://schemas.openxmlformats.org/officeDocument/2006/relationships/tableStyles" Target="tableStyles.xml"/><Relationship Id="rId24" Type="http://schemas.openxmlformats.org/officeDocument/2006/relationships/viewProps" Target="viewProps.xml"/><Relationship Id="rId23" Type="http://schemas.openxmlformats.org/officeDocument/2006/relationships/presProps" Target="presProps.xml"/><Relationship Id="rId22" Type="http://schemas.openxmlformats.org/officeDocument/2006/relationships/handoutMaster" Target="handoutMasters/handoutMaster1.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FD2E35E-6DB1-4671-AA13-E9173BD066DF}"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381534" y="685800"/>
            <a:ext cx="6094934"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E1CD010-A9A3-4117-BFBF-9C1583B3E142}"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C2EC719-7A77-4601-83F2-2D6597F43620}"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cSld>
  <p:clrMapOvr>
    <a:masterClrMapping/>
  </p:clrMapOvr>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Tree>
  </p:cSld>
  <p:clrMapOvr>
    <a:masterClrMapping/>
  </p:clrMapOvr>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Tree>
  </p:cSld>
  <p:clrMapOvr>
    <a:masterClrMapping/>
  </p:clrMapOvr>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内页">
    <p:spTree>
      <p:nvGrpSpPr>
        <p:cNvPr id="1" name=""/>
        <p:cNvGrpSpPr/>
        <p:nvPr/>
      </p:nvGrpSpPr>
      <p:grpSpPr>
        <a:xfrm>
          <a:off x="0" y="0"/>
          <a:ext cx="0" cy="0"/>
          <a:chOff x="0" y="0"/>
          <a:chExt cx="0" cy="0"/>
        </a:xfrm>
      </p:grpSpPr>
    </p:spTree>
  </p:cSld>
  <p:clrMapOvr>
    <a:masterClrMapping/>
  </p:clrMapOvr>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内页">
    <p:spTree>
      <p:nvGrpSpPr>
        <p:cNvPr id="1" name=""/>
        <p:cNvGrpSpPr/>
        <p:nvPr/>
      </p:nvGrpSpPr>
      <p:grpSpPr>
        <a:xfrm>
          <a:off x="0" y="0"/>
          <a:ext cx="0" cy="0"/>
          <a:chOff x="0" y="0"/>
          <a:chExt cx="0" cy="0"/>
        </a:xfrm>
      </p:grpSpPr>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
        <p:nvSpPr>
          <p:cNvPr id="3" name="日期占位符 3"/>
          <p:cNvSpPr>
            <a:spLocks noGrp="1"/>
          </p:cNvSpPr>
          <p:nvPr>
            <p:ph type="dt" sz="half" idx="10"/>
          </p:nvPr>
        </p:nvSpPr>
        <p:spPr>
          <a:xfrm>
            <a:off x="428625" y="5006579"/>
            <a:ext cx="2133600" cy="273844"/>
          </a:xfrm>
        </p:spPr>
        <p:txBody>
          <a:bodyPr/>
          <a:lstStyle>
            <a:lvl1pPr fontAlgn="auto">
              <a:spcBef>
                <a:spcPts val="0"/>
              </a:spcBef>
              <a:spcAft>
                <a:spcPts val="0"/>
              </a:spcAft>
              <a:defRPr>
                <a:latin typeface="+mn-lt"/>
                <a:ea typeface="+mn-ea"/>
              </a:defRPr>
            </a:lvl1pPr>
          </a:lstStyle>
          <a:p>
            <a:pPr>
              <a:defRPr/>
            </a:pPr>
            <a:fld id="{5358702B-0765-4F54-BFF4-9FCF3491E0D5}" type="datetimeFigureOut">
              <a:rPr lang="zh-CN" altLang="en-US"/>
            </a:fld>
            <a:endParaRPr lang="zh-CN" altLang="en-US"/>
          </a:p>
        </p:txBody>
      </p:sp>
      <p:sp>
        <p:nvSpPr>
          <p:cNvPr id="4" name="页脚占位符 4"/>
          <p:cNvSpPr>
            <a:spLocks noGrp="1"/>
          </p:cNvSpPr>
          <p:nvPr>
            <p:ph type="ftr" sz="quarter" idx="11"/>
          </p:nvPr>
        </p:nvSpPr>
        <p:spPr>
          <a:xfrm>
            <a:off x="3143250" y="5006579"/>
            <a:ext cx="2895600" cy="273844"/>
          </a:xfrm>
        </p:spPr>
        <p:txBody>
          <a:bodyPr/>
          <a:lstStyle>
            <a:lvl1pPr algn="ctr" fontAlgn="auto">
              <a:spcBef>
                <a:spcPts val="0"/>
              </a:spcBef>
              <a:spcAft>
                <a:spcPts val="0"/>
              </a:spcAft>
              <a:defRPr sz="900">
                <a:solidFill>
                  <a:schemeClr val="tx1">
                    <a:tint val="75000"/>
                  </a:schemeClr>
                </a:solidFill>
                <a:latin typeface="+mn-lt"/>
                <a:ea typeface="+mn-ea"/>
              </a:defRPr>
            </a:lvl1pPr>
          </a:lstStyle>
          <a:p>
            <a:pPr>
              <a:defRPr/>
            </a:pPr>
            <a:endParaRPr lang="zh-CN" altLang="en-US"/>
          </a:p>
        </p:txBody>
      </p:sp>
      <p:sp>
        <p:nvSpPr>
          <p:cNvPr id="5" name="灯片编号占位符 5"/>
          <p:cNvSpPr>
            <a:spLocks noGrp="1"/>
          </p:cNvSpPr>
          <p:nvPr>
            <p:ph type="sldNum" sz="quarter" idx="12"/>
          </p:nvPr>
        </p:nvSpPr>
        <p:spPr>
          <a:xfrm>
            <a:off x="6572250" y="5006579"/>
            <a:ext cx="2133600" cy="273844"/>
          </a:xfrm>
        </p:spPr>
        <p:txBody>
          <a:bodyPr/>
          <a:lstStyle>
            <a:lvl1pPr algn="r">
              <a:defRPr>
                <a:latin typeface="Calibri" panose="020F0502020204030204" charset="0"/>
              </a:defRPr>
            </a:lvl1pPr>
          </a:lstStyle>
          <a:p>
            <a:fld id="{B642DB04-B197-41B8-94B4-532FE486D84F}" type="slidenum">
              <a:rPr lang="zh-CN" altLang="en-US"/>
            </a:fld>
            <a:endParaRPr lang="zh-CN" altLang="en-US"/>
          </a:p>
        </p:txBody>
      </p:sp>
    </p:spTree>
  </p:cSld>
  <p:clrMapOvr>
    <a:masterClrMapping/>
  </p:clrMapOvr>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9" Type="http://schemas.openxmlformats.org/officeDocument/2006/relationships/image" Target="../media/image2.jpeg"/><Relationship Id="rId8" Type="http://schemas.openxmlformats.org/officeDocument/2006/relationships/image" Target="../media/image1.png"/><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0"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00B050">
            <a:alpha val="8000"/>
          </a:srgbClr>
        </a:solidFill>
        <a:effectLst/>
      </p:bgPr>
    </p:bg>
    <p:spTree>
      <p:nvGrpSpPr>
        <p:cNvPr id="1" name=""/>
        <p:cNvGrpSpPr/>
        <p:nvPr/>
      </p:nvGrpSpPr>
      <p:grpSpPr>
        <a:xfrm>
          <a:off x="0" y="0"/>
          <a:ext cx="0" cy="0"/>
          <a:chOff x="0" y="0"/>
          <a:chExt cx="0" cy="0"/>
        </a:xfrm>
      </p:grpSpPr>
      <p:sp>
        <p:nvSpPr>
          <p:cNvPr id="4" name="日期占位符 3"/>
          <p:cNvSpPr>
            <a:spLocks noGrp="1"/>
          </p:cNvSpPr>
          <p:nvPr>
            <p:ph type="dt" sz="half" idx="2"/>
          </p:nvPr>
        </p:nvSpPr>
        <p:spPr>
          <a:xfrm>
            <a:off x="457271" y="4768096"/>
            <a:ext cx="2133933" cy="273892"/>
          </a:xfrm>
          <a:prstGeom prst="rect">
            <a:avLst/>
          </a:prstGeom>
        </p:spPr>
        <p:txBody>
          <a:bodyPr vert="horz" lIns="91440" tIns="45720" rIns="91440" bIns="45720" rtlCol="0" anchor="ctr"/>
          <a:lstStyle>
            <a:lvl1pPr algn="l">
              <a:defRPr sz="900">
                <a:solidFill>
                  <a:schemeClr val="tx1">
                    <a:tint val="75000"/>
                  </a:schemeClr>
                </a:solidFill>
              </a:defRPr>
            </a:lvl1pPr>
          </a:lstStyle>
          <a:p>
            <a:fld id="{D4DCBEE1-2FDF-4E67-B289-6F0CB0ED4004}" type="datetimeFigureOut">
              <a:rPr lang="zh-CN" altLang="en-US" smtClean="0"/>
            </a:fld>
            <a:endParaRPr lang="zh-CN" altLang="en-US"/>
          </a:p>
        </p:txBody>
      </p:sp>
      <p:sp>
        <p:nvSpPr>
          <p:cNvPr id="5" name="页脚占位符 4"/>
          <p:cNvSpPr>
            <a:spLocks noGrp="1"/>
          </p:cNvSpPr>
          <p:nvPr>
            <p:ph type="ftr" sz="quarter" idx="3"/>
          </p:nvPr>
        </p:nvSpPr>
        <p:spPr>
          <a:xfrm>
            <a:off x="3124688" y="4768096"/>
            <a:ext cx="2894862" cy="273892"/>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034" y="4768096"/>
            <a:ext cx="2133933" cy="273892"/>
          </a:xfrm>
          <a:prstGeom prst="rect">
            <a:avLst/>
          </a:prstGeom>
        </p:spPr>
        <p:txBody>
          <a:bodyPr vert="horz" lIns="91440" tIns="45720" rIns="91440" bIns="45720" rtlCol="0" anchor="ctr"/>
          <a:lstStyle>
            <a:lvl1pPr algn="r">
              <a:defRPr sz="900">
                <a:solidFill>
                  <a:schemeClr val="tx1">
                    <a:tint val="75000"/>
                  </a:schemeClr>
                </a:solidFill>
              </a:defRPr>
            </a:lvl1pPr>
          </a:lstStyle>
          <a:p>
            <a:fld id="{6AB22C2E-CAB4-4932-B1DA-131F1D28A512}" type="slidenum">
              <a:rPr lang="zh-CN" altLang="en-US" smtClean="0"/>
            </a:fld>
            <a:endParaRPr lang="zh-CN" altLang="en-US"/>
          </a:p>
        </p:txBody>
      </p:sp>
      <p:pic>
        <p:nvPicPr>
          <p:cNvPr id="9" name="Picture 2"/>
          <p:cNvPicPr>
            <a:picLocks noChangeAspect="1" noChangeArrowheads="1"/>
          </p:cNvPicPr>
          <p:nvPr userDrawn="1"/>
        </p:nvPicPr>
        <p:blipFill>
          <a:blip r:embed="rId8"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975029" y="87489"/>
            <a:ext cx="1026274" cy="4891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descr="C:\Users\wzsdth\Desktop\图片1_副本.jpg"/>
          <p:cNvPicPr>
            <a:picLocks noChangeAspect="1" noChangeArrowheads="1"/>
          </p:cNvPicPr>
          <p:nvPr userDrawn="1"/>
        </p:nvPicPr>
        <p:blipFill>
          <a:blip r:embed="rId9"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0" y="3488817"/>
            <a:ext cx="9163795" cy="1676125"/>
          </a:xfrm>
          <a:prstGeom prst="rect">
            <a:avLst/>
          </a:prstGeom>
          <a:noFill/>
          <a:extLst>
            <a:ext uri="{909E8E84-426E-40DD-AFC4-6F175D3DCCD1}">
              <a14:hiddenFill xmlns:a14="http://schemas.microsoft.com/office/drawing/2010/main">
                <a:solidFill>
                  <a:srgbClr val="FFFFFF"/>
                </a:solidFill>
              </a14:hiddenFill>
            </a:ext>
          </a:extLst>
        </p:spPr>
      </p:pic>
      <p:sp>
        <p:nvSpPr>
          <p:cNvPr id="10" name="矩形 9"/>
          <p:cNvSpPr/>
          <p:nvPr userDrawn="1"/>
        </p:nvSpPr>
        <p:spPr>
          <a:xfrm flipH="1">
            <a:off x="35496" y="98078"/>
            <a:ext cx="2771800" cy="216000"/>
          </a:xfrm>
          <a:prstGeom prst="rect">
            <a:avLst/>
          </a:prstGeom>
          <a:gradFill flip="none" rotWithShape="1">
            <a:gsLst>
              <a:gs pos="40000">
                <a:srgbClr val="33CCFF"/>
              </a:gs>
              <a:gs pos="97000">
                <a:srgbClr val="FFFFFF">
                  <a:alpha val="0"/>
                </a:srgbClr>
              </a:gs>
              <a:gs pos="0">
                <a:srgbClr val="99CCFF">
                  <a:alpha val="75686"/>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1" name="文本框 10"/>
          <p:cNvSpPr txBox="1"/>
          <p:nvPr userDrawn="1"/>
        </p:nvSpPr>
        <p:spPr>
          <a:xfrm>
            <a:off x="387405" y="67578"/>
            <a:ext cx="800219" cy="276999"/>
          </a:xfrm>
          <a:prstGeom prst="rect">
            <a:avLst/>
          </a:prstGeom>
          <a:noFill/>
        </p:spPr>
        <p:txBody>
          <a:bodyPr wrap="none" rtlCol="0">
            <a:spAutoFit/>
          </a:bodyPr>
          <a:lstStyle/>
          <a:p>
            <a:r>
              <a:rPr kumimoji="1" lang="zh-CN" altLang="en-US" sz="1200" dirty="0" smtClean="0">
                <a:latin typeface="黑体" panose="02010609060101010101" pitchFamily="49" charset="-122"/>
                <a:ea typeface="黑体" panose="02010609060101010101" pitchFamily="49" charset="-122"/>
              </a:rPr>
              <a:t>语文园地</a:t>
            </a:r>
            <a:endParaRPr kumimoji="1" lang="zh-CN" altLang="en-US" sz="1200" dirty="0">
              <a:latin typeface="黑体" panose="02010609060101010101" pitchFamily="49" charset="-122"/>
              <a:ea typeface="黑体" panose="02010609060101010101" pitchFamily="49" charset="-122"/>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Lst>
  <p:transition/>
  <p:timing>
    <p:tnLst>
      <p:par>
        <p:cTn id="1" dur="indefinite" restart="never" nodeType="tmRoot"/>
      </p:par>
    </p:tnLst>
  </p:timing>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15000"/>
        </a:spcBef>
        <a:buFont typeface="Arial" panose="020B0604020202020204" pitchFamily="34" charset="0"/>
        <a:buChar char="•"/>
        <a:defRPr sz="2400" kern="1200">
          <a:solidFill>
            <a:schemeClr val="tx1"/>
          </a:solidFill>
          <a:latin typeface="+mn-lt"/>
          <a:ea typeface="+mn-ea"/>
          <a:cs typeface="+mn-cs"/>
        </a:defRPr>
      </a:lvl1pPr>
      <a:lvl2pPr marL="557530" indent="-214630" algn="l" defTabSz="685800" rtl="0" eaLnBrk="1" latinLnBrk="0" hangingPunct="1">
        <a:spcBef>
          <a:spcPct val="15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15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15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15000"/>
        </a:spcBef>
        <a:buFont typeface="Arial" panose="020B0604020202020204" pitchFamily="34" charset="0"/>
        <a:buChar char="»"/>
        <a:defRPr sz="1500" kern="1200">
          <a:solidFill>
            <a:schemeClr val="tx1"/>
          </a:solidFill>
          <a:latin typeface="+mn-lt"/>
          <a:ea typeface="+mn-ea"/>
          <a:cs typeface="+mn-cs"/>
        </a:defRPr>
      </a:lvl5pPr>
      <a:lvl6pPr marL="1886585" indent="-171450" algn="l" defTabSz="685800" rtl="0" eaLnBrk="1" latinLnBrk="0" hangingPunct="1">
        <a:spcBef>
          <a:spcPct val="15000"/>
        </a:spcBef>
        <a:buFont typeface="Arial" panose="020B0604020202020204" pitchFamily="34" charset="0"/>
        <a:buChar char="•"/>
        <a:defRPr sz="1500" kern="1200">
          <a:solidFill>
            <a:schemeClr val="tx1"/>
          </a:solidFill>
          <a:latin typeface="+mn-lt"/>
          <a:ea typeface="+mn-ea"/>
          <a:cs typeface="+mn-cs"/>
        </a:defRPr>
      </a:lvl6pPr>
      <a:lvl7pPr marL="2229485" indent="-171450" algn="l" defTabSz="685800" rtl="0" eaLnBrk="1" latinLnBrk="0" hangingPunct="1">
        <a:spcBef>
          <a:spcPct val="15000"/>
        </a:spcBef>
        <a:buFont typeface="Arial" panose="020B0604020202020204" pitchFamily="34" charset="0"/>
        <a:buChar char="•"/>
        <a:defRPr sz="1500" kern="1200">
          <a:solidFill>
            <a:schemeClr val="tx1"/>
          </a:solidFill>
          <a:latin typeface="+mn-lt"/>
          <a:ea typeface="+mn-ea"/>
          <a:cs typeface="+mn-cs"/>
        </a:defRPr>
      </a:lvl7pPr>
      <a:lvl8pPr marL="2572385" indent="-171450" algn="l" defTabSz="685800" rtl="0" eaLnBrk="1" latinLnBrk="0" hangingPunct="1">
        <a:spcBef>
          <a:spcPct val="15000"/>
        </a:spcBef>
        <a:buFont typeface="Arial" panose="020B0604020202020204" pitchFamily="34" charset="0"/>
        <a:buChar char="•"/>
        <a:defRPr sz="1500" kern="1200">
          <a:solidFill>
            <a:schemeClr val="tx1"/>
          </a:solidFill>
          <a:latin typeface="+mn-lt"/>
          <a:ea typeface="+mn-ea"/>
          <a:cs typeface="+mn-cs"/>
        </a:defRPr>
      </a:lvl8pPr>
      <a:lvl9pPr marL="2915285" indent="-171450" algn="l" defTabSz="685800" rtl="0" eaLnBrk="1" latinLnBrk="0" hangingPunct="1">
        <a:spcBef>
          <a:spcPct val="15000"/>
        </a:spcBef>
        <a:buFont typeface="Arial" panose="020B0604020202020204" pitchFamily="34" charset="0"/>
        <a:buChar char="•"/>
        <a:defRPr sz="150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8035" algn="l" defTabSz="685800" rtl="0" eaLnBrk="1" latinLnBrk="0" hangingPunct="1">
        <a:defRPr sz="1350" kern="1200">
          <a:solidFill>
            <a:schemeClr val="tx1"/>
          </a:solidFill>
          <a:latin typeface="+mn-lt"/>
          <a:ea typeface="+mn-ea"/>
          <a:cs typeface="+mn-cs"/>
        </a:defRPr>
      </a:lvl7pPr>
      <a:lvl8pPr marL="2400935"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slideLayout" Target="../slideLayouts/slideLayout2.xml"/><Relationship Id="rId7" Type="http://schemas.openxmlformats.org/officeDocument/2006/relationships/tags" Target="../tags/tag1.xml"/><Relationship Id="rId6" Type="http://schemas.openxmlformats.org/officeDocument/2006/relationships/image" Target="../media/image7.jpeg"/><Relationship Id="rId5" Type="http://schemas.microsoft.com/office/2007/relationships/hdphoto" Target="../media/image6.wdp"/><Relationship Id="rId4" Type="http://schemas.openxmlformats.org/officeDocument/2006/relationships/image" Target="../media/image5.png"/><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0.pn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0.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0.png"/><Relationship Id="rId1" Type="http://schemas.openxmlformats.org/officeDocument/2006/relationships/image" Target="../media/image21.pn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0.png"/><Relationship Id="rId1" Type="http://schemas.openxmlformats.org/officeDocument/2006/relationships/image" Target="../media/image22.pn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0.png"/><Relationship Id="rId1" Type="http://schemas.openxmlformats.org/officeDocument/2006/relationships/image" Target="../media/image23.pn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0.png"/><Relationship Id="rId1" Type="http://schemas.openxmlformats.org/officeDocument/2006/relationships/image" Target="../media/image24.pn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0.pn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0.png"/></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image" Target="../media/image25.png"/></Relationships>
</file>

<file path=ppt/slides/_rels/slide2.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tags" Target="../tags/tag2.xml"/><Relationship Id="rId2" Type="http://schemas.openxmlformats.org/officeDocument/2006/relationships/image" Target="../media/image9.png"/><Relationship Id="rId1" Type="http://schemas.openxmlformats.org/officeDocument/2006/relationships/image" Target="../media/image8.png"/></Relationships>
</file>

<file path=ppt/slides/_rels/slide3.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tags" Target="../tags/tag3.xml"/><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image" Target="../media/image10.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image" Target="../media/image13.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tags" Target="../tags/tag4.xml"/><Relationship Id="rId3" Type="http://schemas.openxmlformats.org/officeDocument/2006/relationships/image" Target="../media/image15.png"/><Relationship Id="rId2" Type="http://schemas.openxmlformats.org/officeDocument/2006/relationships/image" Target="../media/image8.png"/><Relationship Id="rId1" Type="http://schemas.openxmlformats.org/officeDocument/2006/relationships/image" Target="../media/image12.png"/></Relationships>
</file>

<file path=ppt/slides/_rels/slide8.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tags" Target="../tags/tag5.xml"/><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image" Target="../media/image16.pn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rgbClr val="00B050">
            <a:alpha val="8000"/>
          </a:srgbClr>
        </a:solidFill>
        <a:effectLst/>
      </p:bgPr>
    </p:bg>
    <p:spTree>
      <p:nvGrpSpPr>
        <p:cNvPr id="1" name=""/>
        <p:cNvGrpSpPr/>
        <p:nvPr/>
      </p:nvGrpSpPr>
      <p:grpSpPr>
        <a:xfrm>
          <a:off x="0" y="0"/>
          <a:ext cx="0" cy="0"/>
          <a:chOff x="0" y="0"/>
          <a:chExt cx="0" cy="0"/>
        </a:xfrm>
      </p:grpSpPr>
      <p:pic>
        <p:nvPicPr>
          <p:cNvPr id="11" name="Picture 2" descr="C:\Users\wzsdth\Desktop\图片1_副本.jpg"/>
          <p:cNvPicPr>
            <a:picLocks noChangeAspect="1" noChangeArrowheads="1"/>
          </p:cNvPicPr>
          <p:nvPr/>
        </p:nvPicPr>
        <p:blipFill>
          <a:blip r:embed="rId1"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0" y="3488817"/>
            <a:ext cx="9163795" cy="1676125"/>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http://pic.51yuansu.com/pic3/cover/01/94/52/59834c614ab83_610.jpg"/>
          <p:cNvPicPr>
            <a:picLocks noChangeAspect="1" noChangeArrowheads="1"/>
          </p:cNvPicPr>
          <p:nvPr/>
        </p:nvPicPr>
        <p:blipFill>
          <a:blip r:embed="rId2">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a:off x="1855714" y="2015133"/>
            <a:ext cx="5810250" cy="1485900"/>
          </a:xfrm>
          <a:prstGeom prst="rect">
            <a:avLst/>
          </a:prstGeom>
          <a:noFill/>
          <a:extLst>
            <a:ext uri="{909E8E84-426E-40DD-AFC4-6F175D3DCCD1}">
              <a14:hiddenFill xmlns:a14="http://schemas.microsoft.com/office/drawing/2010/main">
                <a:solidFill>
                  <a:srgbClr val="FFFFFF"/>
                </a:solidFill>
              </a14:hiddenFill>
            </a:ext>
          </a:extLst>
        </p:spPr>
      </p:pic>
      <p:sp>
        <p:nvSpPr>
          <p:cNvPr id="3" name="文本框 2"/>
          <p:cNvSpPr txBox="1"/>
          <p:nvPr/>
        </p:nvSpPr>
        <p:spPr>
          <a:xfrm>
            <a:off x="2060103" y="3501033"/>
            <a:ext cx="309880" cy="299085"/>
          </a:xfrm>
          <a:prstGeom prst="rect">
            <a:avLst/>
          </a:prstGeom>
          <a:noFill/>
        </p:spPr>
        <p:txBody>
          <a:bodyPr wrap="none" rtlCol="0">
            <a:spAutoFit/>
          </a:bodyPr>
          <a:lstStyle/>
          <a:p>
            <a:endParaRPr lang="zh-CN" altLang="en-US" sz="1350"/>
          </a:p>
        </p:txBody>
      </p:sp>
      <p:sp>
        <p:nvSpPr>
          <p:cNvPr id="9" name="文本框 1"/>
          <p:cNvSpPr txBox="1"/>
          <p:nvPr/>
        </p:nvSpPr>
        <p:spPr>
          <a:xfrm>
            <a:off x="0" y="195486"/>
            <a:ext cx="2702332" cy="275590"/>
          </a:xfrm>
          <a:prstGeom prst="rect">
            <a:avLst/>
          </a:prstGeom>
          <a:solidFill>
            <a:schemeClr val="bg1"/>
          </a:solidFill>
        </p:spPr>
        <p:txBody>
          <a:bodyPr wrap="square" rtlCol="0">
            <a:spAutoFit/>
          </a:bodyPr>
          <a:lstStyle/>
          <a:p>
            <a:r>
              <a:rPr kumimoji="1" lang="zh-CN" altLang="en-US" sz="1200" smtClean="0">
                <a:latin typeface="黑体" panose="02010609060101010101" pitchFamily="49" charset="-122"/>
                <a:ea typeface="黑体" panose="02010609060101010101" pitchFamily="49" charset="-122"/>
              </a:rPr>
              <a:t>  语文  </a:t>
            </a:r>
            <a:r>
              <a:rPr kumimoji="1" lang="zh-CN" altLang="en-US" sz="1200" dirty="0">
                <a:latin typeface="黑体" panose="02010609060101010101" pitchFamily="49" charset="-122"/>
                <a:ea typeface="黑体" panose="02010609060101010101" pitchFamily="49" charset="-122"/>
              </a:rPr>
              <a:t>三</a:t>
            </a:r>
            <a:r>
              <a:rPr kumimoji="1" lang="zh-CN" altLang="en-US" sz="1200" dirty="0" smtClean="0">
                <a:latin typeface="黑体" panose="02010609060101010101" pitchFamily="49" charset="-122"/>
                <a:ea typeface="黑体" panose="02010609060101010101" pitchFamily="49" charset="-122"/>
              </a:rPr>
              <a:t>年级  上册</a:t>
            </a:r>
            <a:endParaRPr kumimoji="1" lang="zh-CN" altLang="en-US" sz="1200" dirty="0">
              <a:latin typeface="黑体" panose="02010609060101010101" pitchFamily="49" charset="-122"/>
              <a:ea typeface="黑体" panose="02010609060101010101" pitchFamily="49" charset="-122"/>
            </a:endParaRPr>
          </a:p>
        </p:txBody>
      </p:sp>
      <p:sp>
        <p:nvSpPr>
          <p:cNvPr id="16" name="TextBox 15"/>
          <p:cNvSpPr txBox="1"/>
          <p:nvPr/>
        </p:nvSpPr>
        <p:spPr>
          <a:xfrm>
            <a:off x="2033212" y="1779662"/>
            <a:ext cx="5275092" cy="1107996"/>
          </a:xfrm>
          <a:prstGeom prst="rect">
            <a:avLst/>
          </a:prstGeom>
          <a:solidFill>
            <a:schemeClr val="bg1">
              <a:alpha val="0"/>
            </a:schemeClr>
          </a:solidFill>
        </p:spPr>
        <p:txBody>
          <a:bodyPr wrap="square" rtlCol="0">
            <a:spAutoFit/>
          </a:bodyPr>
          <a:lstStyle/>
          <a:p>
            <a:r>
              <a:rPr lang="zh-CN" altLang="en-US" sz="6600" dirty="0" smtClean="0">
                <a:latin typeface="黑体" panose="02010609060101010101" pitchFamily="49" charset="-122"/>
                <a:ea typeface="黑体" panose="02010609060101010101" pitchFamily="49" charset="-122"/>
              </a:rPr>
              <a:t>  语文园地</a:t>
            </a:r>
            <a:endParaRPr lang="zh-CN" altLang="en-US" sz="6600" dirty="0">
              <a:latin typeface="黑体" panose="02010609060101010101" pitchFamily="49" charset="-122"/>
              <a:ea typeface="黑体" panose="02010609060101010101" pitchFamily="49" charset="-122"/>
            </a:endParaRPr>
          </a:p>
        </p:txBody>
      </p:sp>
      <p:pic>
        <p:nvPicPr>
          <p:cNvPr id="17" name="图片 1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18035" y="3992713"/>
            <a:ext cx="1438370" cy="334166"/>
          </a:xfrm>
          <a:prstGeom prst="rect">
            <a:avLst/>
          </a:prstGeom>
          <a:ln>
            <a:noFill/>
          </a:ln>
          <a:effectLst>
            <a:outerShdw blurRad="292100" dist="139700" dir="2700000" algn="tl" rotWithShape="0">
              <a:srgbClr val="333333">
                <a:alpha val="65000"/>
              </a:srgbClr>
            </a:outerShdw>
          </a:effectLst>
        </p:spPr>
      </p:pic>
      <p:sp>
        <p:nvSpPr>
          <p:cNvPr id="22" name="文本框 15"/>
          <p:cNvSpPr txBox="1"/>
          <p:nvPr/>
        </p:nvSpPr>
        <p:spPr>
          <a:xfrm>
            <a:off x="7587741" y="3992713"/>
            <a:ext cx="1086986" cy="346249"/>
          </a:xfrm>
          <a:prstGeom prst="rect">
            <a:avLst/>
          </a:prstGeom>
          <a:noFill/>
        </p:spPr>
        <p:txBody>
          <a:bodyPr wrap="square" lIns="68580" tIns="34290" rIns="68580" bIns="34290" rtlCol="0">
            <a:spAutoFit/>
          </a:bodyPr>
          <a:lstStyle/>
          <a:p>
            <a:pPr algn="ctr"/>
            <a:r>
              <a:rPr kumimoji="1" lang="zh-CN" altLang="en-US" sz="1800" dirty="0">
                <a:solidFill>
                  <a:schemeClr val="bg1"/>
                </a:solidFill>
              </a:rPr>
              <a:t>第一课时</a:t>
            </a:r>
            <a:endParaRPr kumimoji="1" lang="zh-CN" altLang="en-US" sz="1800" dirty="0">
              <a:solidFill>
                <a:schemeClr val="bg1"/>
              </a:solidFill>
            </a:endParaRPr>
          </a:p>
        </p:txBody>
      </p:sp>
      <p:pic>
        <p:nvPicPr>
          <p:cNvPr id="10" name="Picture 2" descr="http://pic.51yuansu.com/pic3/cover/03/02/88/5af3ffa0b47e7_610.jpg"/>
          <p:cNvPicPr>
            <a:picLocks noChangeAspect="1" noChangeArrowheads="1"/>
          </p:cNvPicPr>
          <p:nvPr/>
        </p:nvPicPr>
        <p:blipFill>
          <a:blip r:embed="rId4" cstate="print">
            <a:extLst>
              <a:ext uri="{BEBA8EAE-BF5A-486C-A8C5-ECC9F3942E4B}">
                <a14:imgProps xmlns:a14="http://schemas.microsoft.com/office/drawing/2010/main">
                  <a14:imgLayer r:embed="rId5">
                    <a14:imgEffect>
                      <a14:backgroundRemoval t="0" b="96640" l="0" r="90000"/>
                    </a14:imgEffect>
                  </a14:imgLayer>
                </a14:imgProps>
              </a:ext>
              <a:ext uri="{28A0092B-C50C-407E-A947-70E740481C1C}">
                <a14:useLocalDpi xmlns:a14="http://schemas.microsoft.com/office/drawing/2010/main" val="0"/>
              </a:ext>
            </a:extLst>
          </a:blip>
          <a:srcRect/>
          <a:stretch>
            <a:fillRect/>
          </a:stretch>
        </p:blipFill>
        <p:spPr bwMode="auto">
          <a:xfrm>
            <a:off x="899592" y="1131590"/>
            <a:ext cx="1547781" cy="2189729"/>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pic.51yuansu.com/pic3/cover/03/85/72/5c11e33ac61e6_610.jpg"/>
          <p:cNvPicPr>
            <a:picLocks noChangeAspect="1" noChangeArrowheads="1"/>
          </p:cNvPicPr>
          <p:nvPr/>
        </p:nvPicPr>
        <p:blipFill>
          <a:blip r:embed="rId6">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a:off x="836821" y="1236269"/>
            <a:ext cx="2756443" cy="2756444"/>
          </a:xfrm>
          <a:prstGeom prst="rect">
            <a:avLst/>
          </a:prstGeom>
          <a:noFill/>
          <a:extLst>
            <a:ext uri="{909E8E84-426E-40DD-AFC4-6F175D3DCCD1}">
              <a14:hiddenFill xmlns:a14="http://schemas.microsoft.com/office/drawing/2010/main">
                <a:solidFill>
                  <a:srgbClr val="FFFFFF"/>
                </a:solidFill>
              </a14:hiddenFill>
            </a:ext>
          </a:extLst>
        </p:spPr>
      </p:pic>
    </p:spTree>
    <p:custDataLst>
      <p:tags r:id="rId7"/>
    </p:custData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矩形: 圆角 25"/>
          <p:cNvSpPr/>
          <p:nvPr/>
        </p:nvSpPr>
        <p:spPr>
          <a:xfrm>
            <a:off x="2729862" y="818835"/>
            <a:ext cx="1680879" cy="734317"/>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100" b="1" dirty="0">
                <a:solidFill>
                  <a:schemeClr val="tx1"/>
                </a:solidFill>
                <a:latin typeface="华文楷体" panose="02010600040101010101" pitchFamily="2" charset="-122"/>
                <a:ea typeface="华文楷体" panose="02010600040101010101" pitchFamily="2" charset="-122"/>
              </a:rPr>
              <a:t>二人同心，其利断金。</a:t>
            </a:r>
            <a:endParaRPr lang="zh-CN" altLang="en-US" sz="2100" b="1" dirty="0">
              <a:solidFill>
                <a:schemeClr val="tx1"/>
              </a:solidFill>
              <a:latin typeface="华文楷体" panose="02010600040101010101" pitchFamily="2" charset="-122"/>
              <a:ea typeface="华文楷体" panose="02010600040101010101" pitchFamily="2" charset="-122"/>
            </a:endParaRPr>
          </a:p>
        </p:txBody>
      </p:sp>
      <p:sp>
        <p:nvSpPr>
          <p:cNvPr id="4" name="矩形: 圆角 3"/>
          <p:cNvSpPr/>
          <p:nvPr/>
        </p:nvSpPr>
        <p:spPr>
          <a:xfrm>
            <a:off x="4724857" y="818835"/>
            <a:ext cx="1405972" cy="71558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100" b="1" dirty="0">
                <a:solidFill>
                  <a:schemeClr val="tx1"/>
                </a:solidFill>
                <a:latin typeface="华文楷体" panose="02010600040101010101" pitchFamily="2" charset="-122"/>
                <a:ea typeface="华文楷体" panose="02010600040101010101" pitchFamily="2" charset="-122"/>
              </a:rPr>
              <a:t>人心齐，泰山移。</a:t>
            </a:r>
            <a:endParaRPr lang="zh-CN" altLang="en-US" sz="2100" b="1" dirty="0">
              <a:solidFill>
                <a:schemeClr val="tx1"/>
              </a:solidFill>
              <a:latin typeface="华文楷体" panose="02010600040101010101" pitchFamily="2" charset="-122"/>
              <a:ea typeface="华文楷体" panose="02010600040101010101" pitchFamily="2" charset="-122"/>
            </a:endParaRPr>
          </a:p>
        </p:txBody>
      </p:sp>
      <p:sp>
        <p:nvSpPr>
          <p:cNvPr id="21" name="矩形: 圆角 20"/>
          <p:cNvSpPr/>
          <p:nvPr/>
        </p:nvSpPr>
        <p:spPr>
          <a:xfrm>
            <a:off x="2615506" y="2828786"/>
            <a:ext cx="1515678" cy="2030597"/>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zh-CN" altLang="en-US" dirty="0">
                <a:solidFill>
                  <a:srgbClr val="FF0000"/>
                </a:solidFill>
                <a:latin typeface="楷体" panose="02010609060101010101" charset="-122"/>
                <a:ea typeface="楷体" panose="02010609060101010101" charset="-122"/>
              </a:rPr>
              <a:t>一个人的能力是很单薄的，但是如果有大家的帮忙就能办得更好。</a:t>
            </a:r>
            <a:endParaRPr lang="zh-CN" altLang="en-US" dirty="0">
              <a:solidFill>
                <a:srgbClr val="FF0000"/>
              </a:solidFill>
              <a:latin typeface="楷体" panose="02010609060101010101" charset="-122"/>
              <a:ea typeface="楷体" panose="02010609060101010101" charset="-122"/>
            </a:endParaRPr>
          </a:p>
        </p:txBody>
      </p:sp>
      <p:sp>
        <p:nvSpPr>
          <p:cNvPr id="22" name="矩形: 圆角 21"/>
          <p:cNvSpPr/>
          <p:nvPr/>
        </p:nvSpPr>
        <p:spPr>
          <a:xfrm>
            <a:off x="4479290" y="2828925"/>
            <a:ext cx="2066925" cy="203073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zh-CN" altLang="en-US" dirty="0">
                <a:solidFill>
                  <a:srgbClr val="FF0000"/>
                </a:solidFill>
                <a:latin typeface="楷体" panose="02010609060101010101" charset="-122"/>
                <a:ea typeface="楷体" panose="02010609060101010101" charset="-122"/>
              </a:rPr>
              <a:t>三个才能平庸的人，若能同心协力、集思广益，也能提出比诸葛亮还周到的计策。比喻人多智慧多。</a:t>
            </a:r>
            <a:endParaRPr lang="en-US" altLang="zh-CN" dirty="0">
              <a:solidFill>
                <a:srgbClr val="FF0000"/>
              </a:solidFill>
              <a:latin typeface="楷体" panose="02010609060101010101" charset="-122"/>
              <a:ea typeface="楷体" panose="02010609060101010101" charset="-122"/>
            </a:endParaRPr>
          </a:p>
        </p:txBody>
      </p:sp>
      <p:sp>
        <p:nvSpPr>
          <p:cNvPr id="23" name="矩形: 圆角 22"/>
          <p:cNvSpPr/>
          <p:nvPr/>
        </p:nvSpPr>
        <p:spPr>
          <a:xfrm>
            <a:off x="6733921" y="2828785"/>
            <a:ext cx="1944044" cy="203059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zh-CN" altLang="en-US" dirty="0">
                <a:solidFill>
                  <a:srgbClr val="FF0000"/>
                </a:solidFill>
                <a:latin typeface="楷体" panose="02010609060101010101" charset="-122"/>
                <a:ea typeface="楷体" panose="02010609060101010101" charset="-122"/>
              </a:rPr>
              <a:t>两个人同心合意，其锋利程度能把金属切开。比喻只要两个人一条心，就能发挥很大的力量。</a:t>
            </a:r>
            <a:endParaRPr lang="en-US" altLang="zh-CN" dirty="0">
              <a:solidFill>
                <a:srgbClr val="FF0000"/>
              </a:solidFill>
              <a:latin typeface="楷体" panose="02010609060101010101" charset="-122"/>
              <a:ea typeface="楷体" panose="02010609060101010101" charset="-122"/>
            </a:endParaRPr>
          </a:p>
        </p:txBody>
      </p:sp>
      <p:sp>
        <p:nvSpPr>
          <p:cNvPr id="24" name="矩形: 圆角 23"/>
          <p:cNvSpPr/>
          <p:nvPr/>
        </p:nvSpPr>
        <p:spPr>
          <a:xfrm>
            <a:off x="619423" y="2828786"/>
            <a:ext cx="1685638" cy="2030596"/>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zh-CN" altLang="en-US" dirty="0">
                <a:solidFill>
                  <a:srgbClr val="FF0000"/>
                </a:solidFill>
                <a:latin typeface="楷体" panose="02010609060101010101" charset="-122"/>
                <a:ea typeface="楷体" panose="02010609060101010101" charset="-122"/>
              </a:rPr>
              <a:t>只要人们心向一处，共同努力，就能发挥出移动高山的巨大力量，克服任何困难。</a:t>
            </a:r>
            <a:endParaRPr lang="en-US" altLang="zh-CN" dirty="0">
              <a:solidFill>
                <a:srgbClr val="FF0000"/>
              </a:solidFill>
              <a:latin typeface="楷体" panose="02010609060101010101" charset="-122"/>
              <a:ea typeface="楷体" panose="02010609060101010101" charset="-122"/>
            </a:endParaRPr>
          </a:p>
        </p:txBody>
      </p:sp>
      <p:sp>
        <p:nvSpPr>
          <p:cNvPr id="27" name="矩形: 圆角 26"/>
          <p:cNvSpPr/>
          <p:nvPr/>
        </p:nvSpPr>
        <p:spPr>
          <a:xfrm>
            <a:off x="480844" y="826902"/>
            <a:ext cx="1897307" cy="734317"/>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100" b="1" dirty="0">
                <a:solidFill>
                  <a:schemeClr val="tx1"/>
                </a:solidFill>
                <a:latin typeface="华文楷体" panose="02010600040101010101" pitchFamily="2" charset="-122"/>
                <a:ea typeface="华文楷体" panose="02010600040101010101" pitchFamily="2" charset="-122"/>
              </a:rPr>
              <a:t>三个臭皮匠，</a:t>
            </a:r>
            <a:endParaRPr lang="en-US" altLang="zh-CN" sz="2100" b="1" dirty="0">
              <a:solidFill>
                <a:schemeClr val="tx1"/>
              </a:solidFill>
              <a:latin typeface="华文楷体" panose="02010600040101010101" pitchFamily="2" charset="-122"/>
              <a:ea typeface="华文楷体" panose="02010600040101010101" pitchFamily="2" charset="-122"/>
            </a:endParaRPr>
          </a:p>
          <a:p>
            <a:pPr algn="ctr"/>
            <a:r>
              <a:rPr lang="zh-CN" altLang="en-US" sz="2100" b="1" dirty="0">
                <a:solidFill>
                  <a:schemeClr val="tx1"/>
                </a:solidFill>
                <a:latin typeface="华文楷体" panose="02010600040101010101" pitchFamily="2" charset="-122"/>
                <a:ea typeface="华文楷体" panose="02010600040101010101" pitchFamily="2" charset="-122"/>
              </a:rPr>
              <a:t>顶个诸葛亮。</a:t>
            </a:r>
            <a:endParaRPr lang="zh-CN" altLang="en-US" sz="2100" b="1" dirty="0">
              <a:solidFill>
                <a:schemeClr val="tx1"/>
              </a:solidFill>
              <a:latin typeface="华文楷体" panose="02010600040101010101" pitchFamily="2" charset="-122"/>
              <a:ea typeface="华文楷体" panose="02010600040101010101" pitchFamily="2" charset="-122"/>
            </a:endParaRPr>
          </a:p>
        </p:txBody>
      </p:sp>
      <p:sp>
        <p:nvSpPr>
          <p:cNvPr id="28" name="矩形: 圆角 27"/>
          <p:cNvSpPr/>
          <p:nvPr/>
        </p:nvSpPr>
        <p:spPr>
          <a:xfrm>
            <a:off x="6391676" y="811285"/>
            <a:ext cx="2316956" cy="715804"/>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100" b="1" dirty="0">
                <a:solidFill>
                  <a:schemeClr val="tx1"/>
                </a:solidFill>
                <a:latin typeface="华文楷体" panose="02010600040101010101" pitchFamily="2" charset="-122"/>
                <a:ea typeface="华文楷体" panose="02010600040101010101" pitchFamily="2" charset="-122"/>
              </a:rPr>
              <a:t> 一个篱笆三个桩，     </a:t>
            </a:r>
            <a:endParaRPr lang="en-US" altLang="zh-CN" sz="2100" b="1" dirty="0">
              <a:solidFill>
                <a:schemeClr val="tx1"/>
              </a:solidFill>
              <a:latin typeface="华文楷体" panose="02010600040101010101" pitchFamily="2" charset="-122"/>
              <a:ea typeface="华文楷体" panose="02010600040101010101" pitchFamily="2" charset="-122"/>
            </a:endParaRPr>
          </a:p>
          <a:p>
            <a:pPr algn="ctr"/>
            <a:r>
              <a:rPr lang="en-US" altLang="zh-CN" sz="2100" b="1" dirty="0">
                <a:solidFill>
                  <a:schemeClr val="tx1"/>
                </a:solidFill>
                <a:latin typeface="华文楷体" panose="02010600040101010101" pitchFamily="2" charset="-122"/>
                <a:ea typeface="华文楷体" panose="02010600040101010101" pitchFamily="2" charset="-122"/>
              </a:rPr>
              <a:t> </a:t>
            </a:r>
            <a:r>
              <a:rPr lang="zh-CN" altLang="en-US" sz="2100" b="1" dirty="0">
                <a:solidFill>
                  <a:schemeClr val="tx1"/>
                </a:solidFill>
                <a:latin typeface="华文楷体" panose="02010600040101010101" pitchFamily="2" charset="-122"/>
                <a:ea typeface="华文楷体" panose="02010600040101010101" pitchFamily="2" charset="-122"/>
              </a:rPr>
              <a:t>一个好汉三个帮。</a:t>
            </a:r>
            <a:endParaRPr lang="zh-CN" altLang="en-US" sz="1350" b="1" dirty="0">
              <a:solidFill>
                <a:schemeClr val="tx1"/>
              </a:solidFill>
              <a:latin typeface="华文楷体" panose="02010600040101010101" pitchFamily="2" charset="-122"/>
              <a:ea typeface="华文楷体" panose="02010600040101010101" pitchFamily="2" charset="-122"/>
            </a:endParaRPr>
          </a:p>
        </p:txBody>
      </p:sp>
      <p:pic>
        <p:nvPicPr>
          <p:cNvPr id="30" name="图片 29"/>
          <p:cNvPicPr>
            <a:picLocks noChangeAspect="1"/>
          </p:cNvPicPr>
          <p:nvPr/>
        </p:nvPicPr>
        <p:blipFill rotWithShape="1">
          <a:blip r:embed="rId1" cstate="print">
            <a:extLst>
              <a:ext uri="{28A0092B-C50C-407E-A947-70E740481C1C}">
                <a14:useLocalDpi xmlns:a14="http://schemas.microsoft.com/office/drawing/2010/main" val="0"/>
              </a:ext>
            </a:extLst>
          </a:blip>
          <a:srcRect/>
          <a:stretch>
            <a:fillRect/>
          </a:stretch>
        </p:blipFill>
        <p:spPr>
          <a:xfrm>
            <a:off x="3444652" y="-92546"/>
            <a:ext cx="2423492" cy="870999"/>
          </a:xfrm>
          <a:prstGeom prst="rect">
            <a:avLst/>
          </a:prstGeom>
        </p:spPr>
      </p:pic>
      <p:sp>
        <p:nvSpPr>
          <p:cNvPr id="2" name="文本框 1"/>
          <p:cNvSpPr txBox="1"/>
          <p:nvPr/>
        </p:nvSpPr>
        <p:spPr>
          <a:xfrm>
            <a:off x="3923928" y="123478"/>
            <a:ext cx="1325880" cy="553085"/>
          </a:xfrm>
          <a:prstGeom prst="rect">
            <a:avLst/>
          </a:prstGeom>
          <a:noFill/>
        </p:spPr>
        <p:txBody>
          <a:bodyPr wrap="none" rtlCol="0">
            <a:spAutoFit/>
          </a:bodyPr>
          <a:lstStyle/>
          <a:p>
            <a:r>
              <a:rPr lang="zh-CN" altLang="en-US" sz="3000" dirty="0">
                <a:solidFill>
                  <a:srgbClr val="0000CC"/>
                </a:solidFill>
                <a:latin typeface="黑体" panose="02010609060101010101" pitchFamily="49" charset="-122"/>
                <a:ea typeface="黑体" panose="02010609060101010101" pitchFamily="49" charset="-122"/>
              </a:rPr>
              <a:t>我会连</a:t>
            </a:r>
            <a:endParaRPr lang="zh-CN" altLang="en-US" sz="3000" dirty="0">
              <a:solidFill>
                <a:srgbClr val="0000CC"/>
              </a:solidFill>
              <a:latin typeface="黑体" panose="02010609060101010101" pitchFamily="49" charset="-122"/>
              <a:ea typeface="黑体" panose="02010609060101010101" pitchFamily="49" charset="-122"/>
            </a:endParaRPr>
          </a:p>
        </p:txBody>
      </p:sp>
      <p:cxnSp>
        <p:nvCxnSpPr>
          <p:cNvPr id="31" name="直接连接符 30"/>
          <p:cNvCxnSpPr/>
          <p:nvPr/>
        </p:nvCxnSpPr>
        <p:spPr>
          <a:xfrm flipH="1" flipV="1">
            <a:off x="1429498" y="1561219"/>
            <a:ext cx="4130730" cy="1248108"/>
          </a:xfrm>
          <a:prstGeom prst="line">
            <a:avLst/>
          </a:prstGeom>
          <a:ln w="76200" cap="rnd" cmpd="sng">
            <a:gradFill flip="none" rotWithShape="1">
              <a:gsLst>
                <a:gs pos="0">
                  <a:srgbClr val="A603AB"/>
                </a:gs>
                <a:gs pos="0">
                  <a:srgbClr val="0819FB"/>
                </a:gs>
                <a:gs pos="0">
                  <a:srgbClr val="1A8D48"/>
                </a:gs>
                <a:gs pos="100000">
                  <a:srgbClr val="FFFF00"/>
                </a:gs>
                <a:gs pos="100000">
                  <a:srgbClr val="EE3F17"/>
                </a:gs>
                <a:gs pos="100000">
                  <a:srgbClr val="E81766"/>
                </a:gs>
                <a:gs pos="100000">
                  <a:srgbClr val="A603AB"/>
                </a:gs>
              </a:gsLst>
              <a:path path="circle">
                <a:fillToRect l="100000" t="100000"/>
              </a:path>
              <a:tileRect r="-100000" b="-100000"/>
            </a:gradFill>
            <a:prstDash val="solid"/>
            <a:round/>
            <a:headEnd type="none" w="med" len="med"/>
            <a:tailEnd type="none" w="med" len="med"/>
          </a:ln>
        </p:spPr>
        <p:style>
          <a:lnRef idx="1">
            <a:schemeClr val="accent3"/>
          </a:lnRef>
          <a:fillRef idx="0">
            <a:schemeClr val="accent3"/>
          </a:fillRef>
          <a:effectRef idx="0">
            <a:schemeClr val="accent3"/>
          </a:effectRef>
          <a:fontRef idx="minor">
            <a:schemeClr val="tx1"/>
          </a:fontRef>
        </p:style>
      </p:cxnSp>
      <p:cxnSp>
        <p:nvCxnSpPr>
          <p:cNvPr id="34" name="直接连接符 33"/>
          <p:cNvCxnSpPr/>
          <p:nvPr/>
        </p:nvCxnSpPr>
        <p:spPr>
          <a:xfrm flipH="1" flipV="1">
            <a:off x="3570302" y="1553152"/>
            <a:ext cx="3979853" cy="1228789"/>
          </a:xfrm>
          <a:prstGeom prst="line">
            <a:avLst/>
          </a:prstGeom>
          <a:ln w="76200" cap="rnd" cmpd="sng">
            <a:gradFill flip="none" rotWithShape="1">
              <a:gsLst>
                <a:gs pos="0">
                  <a:srgbClr val="A603AB"/>
                </a:gs>
                <a:gs pos="0">
                  <a:srgbClr val="0819FB"/>
                </a:gs>
                <a:gs pos="0">
                  <a:srgbClr val="1A8D48"/>
                </a:gs>
                <a:gs pos="100000">
                  <a:srgbClr val="FFFF00"/>
                </a:gs>
                <a:gs pos="100000">
                  <a:srgbClr val="EE3F17"/>
                </a:gs>
                <a:gs pos="100000">
                  <a:srgbClr val="E81766"/>
                </a:gs>
                <a:gs pos="100000">
                  <a:srgbClr val="A603AB"/>
                </a:gs>
              </a:gsLst>
              <a:path path="circle">
                <a:fillToRect l="100000" t="100000"/>
              </a:path>
              <a:tileRect r="-100000" b="-100000"/>
            </a:gradFill>
            <a:prstDash val="solid"/>
            <a:round/>
            <a:headEnd type="none" w="med" len="med"/>
            <a:tailEnd type="none" w="med" len="med"/>
          </a:ln>
        </p:spPr>
        <p:style>
          <a:lnRef idx="1">
            <a:schemeClr val="accent3"/>
          </a:lnRef>
          <a:fillRef idx="0">
            <a:schemeClr val="accent3"/>
          </a:fillRef>
          <a:effectRef idx="0">
            <a:schemeClr val="accent3"/>
          </a:effectRef>
          <a:fontRef idx="minor">
            <a:schemeClr val="tx1"/>
          </a:fontRef>
        </p:style>
      </p:cxnSp>
      <p:cxnSp>
        <p:nvCxnSpPr>
          <p:cNvPr id="35" name="直接连接符 34"/>
          <p:cNvCxnSpPr/>
          <p:nvPr/>
        </p:nvCxnSpPr>
        <p:spPr>
          <a:xfrm flipH="1">
            <a:off x="1479105" y="1534415"/>
            <a:ext cx="3948738" cy="1274912"/>
          </a:xfrm>
          <a:prstGeom prst="line">
            <a:avLst/>
          </a:prstGeom>
          <a:ln w="76200" cap="rnd" cmpd="sng">
            <a:gradFill flip="none" rotWithShape="1">
              <a:gsLst>
                <a:gs pos="0">
                  <a:srgbClr val="A603AB"/>
                </a:gs>
                <a:gs pos="0">
                  <a:srgbClr val="0819FB"/>
                </a:gs>
                <a:gs pos="0">
                  <a:srgbClr val="1A8D48"/>
                </a:gs>
                <a:gs pos="100000">
                  <a:srgbClr val="FFFF00"/>
                </a:gs>
                <a:gs pos="100000">
                  <a:srgbClr val="EE3F17"/>
                </a:gs>
                <a:gs pos="100000">
                  <a:srgbClr val="E81766"/>
                </a:gs>
                <a:gs pos="100000">
                  <a:srgbClr val="A603AB"/>
                </a:gs>
              </a:gsLst>
              <a:path path="circle">
                <a:fillToRect l="100000" t="100000"/>
              </a:path>
              <a:tileRect r="-100000" b="-100000"/>
            </a:gradFill>
            <a:prstDash val="solid"/>
            <a:round/>
            <a:headEnd type="none" w="med" len="med"/>
            <a:tailEnd type="none" w="med" len="med"/>
          </a:ln>
        </p:spPr>
        <p:style>
          <a:lnRef idx="1">
            <a:schemeClr val="accent3"/>
          </a:lnRef>
          <a:fillRef idx="0">
            <a:schemeClr val="accent3"/>
          </a:fillRef>
          <a:effectRef idx="0">
            <a:schemeClr val="accent3"/>
          </a:effectRef>
          <a:fontRef idx="minor">
            <a:schemeClr val="tx1"/>
          </a:fontRef>
        </p:style>
      </p:cxnSp>
      <p:cxnSp>
        <p:nvCxnSpPr>
          <p:cNvPr id="37" name="直接连接符 36"/>
          <p:cNvCxnSpPr/>
          <p:nvPr/>
        </p:nvCxnSpPr>
        <p:spPr>
          <a:xfrm flipH="1">
            <a:off x="3555842" y="1561219"/>
            <a:ext cx="3979853" cy="1267566"/>
          </a:xfrm>
          <a:prstGeom prst="line">
            <a:avLst/>
          </a:prstGeom>
          <a:ln w="76200" cap="rnd" cmpd="sng">
            <a:gradFill flip="none" rotWithShape="1">
              <a:gsLst>
                <a:gs pos="0">
                  <a:srgbClr val="A603AB"/>
                </a:gs>
                <a:gs pos="0">
                  <a:srgbClr val="0819FB"/>
                </a:gs>
                <a:gs pos="0">
                  <a:srgbClr val="1A8D48"/>
                </a:gs>
                <a:gs pos="100000">
                  <a:srgbClr val="FFFF00"/>
                </a:gs>
                <a:gs pos="100000">
                  <a:srgbClr val="EE3F17"/>
                </a:gs>
                <a:gs pos="100000">
                  <a:srgbClr val="E81766"/>
                </a:gs>
                <a:gs pos="100000">
                  <a:srgbClr val="A603AB"/>
                </a:gs>
              </a:gsLst>
              <a:path path="circle">
                <a:fillToRect l="100000" t="100000"/>
              </a:path>
              <a:tileRect r="-100000" b="-100000"/>
            </a:gradFill>
            <a:prstDash val="solid"/>
            <a:round/>
            <a:headEnd type="none" w="med" len="med"/>
            <a:tailEnd type="none" w="med" len="med"/>
          </a:ln>
        </p:spPr>
        <p:style>
          <a:lnRef idx="1">
            <a:schemeClr val="accent3"/>
          </a:lnRef>
          <a:fillRef idx="0">
            <a:schemeClr val="accent3"/>
          </a:fillRef>
          <a:effectRef idx="0">
            <a:schemeClr val="accent3"/>
          </a:effectRef>
          <a:fontRef idx="minor">
            <a:schemeClr val="tx1"/>
          </a:fontRef>
        </p:style>
      </p:cxn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with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circle(in)">
                                      <p:cBhvr>
                                        <p:cTn id="7" dur="2000"/>
                                        <p:tgtEl>
                                          <p:spTgt spid="31"/>
                                        </p:tgtEl>
                                      </p:cBhvr>
                                    </p:animEffect>
                                  </p:childTnLst>
                                </p:cTn>
                              </p:par>
                              <p:par>
                                <p:cTn id="8" presetID="6" presetClass="entr" presetSubtype="16" fill="hold" nodeType="withEffect">
                                  <p:stCondLst>
                                    <p:cond delay="0"/>
                                  </p:stCondLst>
                                  <p:childTnLst>
                                    <p:set>
                                      <p:cBhvr>
                                        <p:cTn id="9" dur="1" fill="hold">
                                          <p:stCondLst>
                                            <p:cond delay="0"/>
                                          </p:stCondLst>
                                        </p:cTn>
                                        <p:tgtEl>
                                          <p:spTgt spid="34"/>
                                        </p:tgtEl>
                                        <p:attrNameLst>
                                          <p:attrName>style.visibility</p:attrName>
                                        </p:attrNameLst>
                                      </p:cBhvr>
                                      <p:to>
                                        <p:strVal val="visible"/>
                                      </p:to>
                                    </p:set>
                                    <p:animEffect transition="in" filter="circle(in)">
                                      <p:cBhvr>
                                        <p:cTn id="10" dur="2000"/>
                                        <p:tgtEl>
                                          <p:spTgt spid="34"/>
                                        </p:tgtEl>
                                      </p:cBhvr>
                                    </p:animEffect>
                                  </p:childTnLst>
                                </p:cTn>
                              </p:par>
                            </p:childTnLst>
                          </p:cTn>
                        </p:par>
                      </p:childTnLst>
                    </p:cTn>
                  </p:par>
                  <p:par>
                    <p:cTn id="11" fill="hold">
                      <p:stCondLst>
                        <p:cond delay="indefinite"/>
                      </p:stCondLst>
                      <p:childTnLst>
                        <p:par>
                          <p:cTn id="12" fill="hold">
                            <p:stCondLst>
                              <p:cond delay="0"/>
                            </p:stCondLst>
                            <p:childTnLst>
                              <p:par>
                                <p:cTn id="13" presetID="6" presetClass="entr" presetSubtype="16" fill="hold" nodeType="clickEffect">
                                  <p:stCondLst>
                                    <p:cond delay="0"/>
                                  </p:stCondLst>
                                  <p:childTnLst>
                                    <p:set>
                                      <p:cBhvr>
                                        <p:cTn id="14" dur="1" fill="hold">
                                          <p:stCondLst>
                                            <p:cond delay="0"/>
                                          </p:stCondLst>
                                        </p:cTn>
                                        <p:tgtEl>
                                          <p:spTgt spid="35"/>
                                        </p:tgtEl>
                                        <p:attrNameLst>
                                          <p:attrName>style.visibility</p:attrName>
                                        </p:attrNameLst>
                                      </p:cBhvr>
                                      <p:to>
                                        <p:strVal val="visible"/>
                                      </p:to>
                                    </p:set>
                                    <p:animEffect transition="in" filter="circle(in)">
                                      <p:cBhvr>
                                        <p:cTn id="15" dur="2000"/>
                                        <p:tgtEl>
                                          <p:spTgt spid="35"/>
                                        </p:tgtEl>
                                      </p:cBhvr>
                                    </p:animEffect>
                                  </p:childTnLst>
                                </p:cTn>
                              </p:par>
                              <p:par>
                                <p:cTn id="16" presetID="6" presetClass="entr" presetSubtype="16" fill="hold" nodeType="withEffect">
                                  <p:stCondLst>
                                    <p:cond delay="0"/>
                                  </p:stCondLst>
                                  <p:childTnLst>
                                    <p:set>
                                      <p:cBhvr>
                                        <p:cTn id="17" dur="1" fill="hold">
                                          <p:stCondLst>
                                            <p:cond delay="0"/>
                                          </p:stCondLst>
                                        </p:cTn>
                                        <p:tgtEl>
                                          <p:spTgt spid="37"/>
                                        </p:tgtEl>
                                        <p:attrNameLst>
                                          <p:attrName>style.visibility</p:attrName>
                                        </p:attrNameLst>
                                      </p:cBhvr>
                                      <p:to>
                                        <p:strVal val="visible"/>
                                      </p:to>
                                    </p:set>
                                    <p:animEffect transition="in" filter="circle(in)">
                                      <p:cBhvr>
                                        <p:cTn id="18" dur="20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158604" y="693019"/>
            <a:ext cx="5669280" cy="3830955"/>
          </a:xfrm>
          <a:prstGeom prst="rect">
            <a:avLst/>
          </a:prstGeom>
          <a:noFill/>
        </p:spPr>
        <p:txBody>
          <a:bodyPr wrap="none" rtlCol="0">
            <a:spAutoFit/>
          </a:bodyPr>
          <a:lstStyle/>
          <a:p>
            <a:r>
              <a:rPr lang="en-US" altLang="zh-CN" sz="2700" dirty="0">
                <a:latin typeface="黑体" panose="02010609060101010101" pitchFamily="49" charset="-122"/>
                <a:ea typeface="黑体" panose="02010609060101010101" pitchFamily="49" charset="-122"/>
              </a:rPr>
              <a:t>           </a:t>
            </a:r>
            <a:endParaRPr lang="en-US" altLang="zh-CN" sz="2700" dirty="0">
              <a:latin typeface="黑体" panose="02010609060101010101" pitchFamily="49" charset="-122"/>
              <a:ea typeface="黑体" panose="02010609060101010101" pitchFamily="49" charset="-122"/>
            </a:endParaRPr>
          </a:p>
          <a:p>
            <a:r>
              <a:rPr lang="zh-CN" altLang="en-US" sz="2700" dirty="0">
                <a:latin typeface="黑体" panose="02010609060101010101" pitchFamily="49" charset="-122"/>
                <a:ea typeface="黑体" panose="02010609060101010101" pitchFamily="49" charset="-122"/>
              </a:rPr>
              <a:t>人心齐，泰山移。</a:t>
            </a:r>
            <a:endParaRPr lang="en-US" altLang="zh-CN" sz="2700" dirty="0">
              <a:latin typeface="黑体" panose="02010609060101010101" pitchFamily="49" charset="-122"/>
              <a:ea typeface="黑体" panose="02010609060101010101" pitchFamily="49" charset="-122"/>
            </a:endParaRPr>
          </a:p>
          <a:p>
            <a:endParaRPr lang="en-US" altLang="zh-CN" sz="2700" dirty="0">
              <a:latin typeface="黑体" panose="02010609060101010101" pitchFamily="49" charset="-122"/>
              <a:ea typeface="黑体" panose="02010609060101010101" pitchFamily="49" charset="-122"/>
            </a:endParaRPr>
          </a:p>
          <a:p>
            <a:r>
              <a:rPr lang="zh-CN" altLang="en-US" sz="2700" dirty="0">
                <a:latin typeface="黑体" panose="02010609060101010101" pitchFamily="49" charset="-122"/>
                <a:ea typeface="黑体" panose="02010609060101010101" pitchFamily="49" charset="-122"/>
              </a:rPr>
              <a:t>二人同心，其利断金。 </a:t>
            </a:r>
            <a:endParaRPr lang="en-US" altLang="zh-CN" sz="2700" dirty="0">
              <a:latin typeface="黑体" panose="02010609060101010101" pitchFamily="49" charset="-122"/>
              <a:ea typeface="黑体" panose="02010609060101010101" pitchFamily="49" charset="-122"/>
            </a:endParaRPr>
          </a:p>
          <a:p>
            <a:endParaRPr lang="en-US" altLang="zh-CN" sz="2700" dirty="0">
              <a:latin typeface="黑体" panose="02010609060101010101" pitchFamily="49" charset="-122"/>
              <a:ea typeface="黑体" panose="02010609060101010101" pitchFamily="49" charset="-122"/>
            </a:endParaRPr>
          </a:p>
          <a:p>
            <a:r>
              <a:rPr lang="zh-CN" altLang="en-US" sz="2700" dirty="0">
                <a:latin typeface="黑体" panose="02010609060101010101" pitchFamily="49" charset="-122"/>
                <a:ea typeface="黑体" panose="02010609060101010101" pitchFamily="49" charset="-122"/>
              </a:rPr>
              <a:t>三个臭皮匠，顶个诸葛亮。</a:t>
            </a:r>
            <a:endParaRPr lang="en-US" altLang="zh-CN" sz="2700" dirty="0">
              <a:latin typeface="黑体" panose="02010609060101010101" pitchFamily="49" charset="-122"/>
              <a:ea typeface="黑体" panose="02010609060101010101" pitchFamily="49" charset="-122"/>
            </a:endParaRPr>
          </a:p>
          <a:p>
            <a:endParaRPr lang="en-US" altLang="zh-CN" sz="2700" dirty="0">
              <a:latin typeface="黑体" panose="02010609060101010101" pitchFamily="49" charset="-122"/>
              <a:ea typeface="黑体" panose="02010609060101010101" pitchFamily="49" charset="-122"/>
            </a:endParaRPr>
          </a:p>
          <a:p>
            <a:r>
              <a:rPr lang="zh-CN" altLang="en-US" sz="2700" dirty="0">
                <a:latin typeface="黑体" panose="02010609060101010101" pitchFamily="49" charset="-122"/>
                <a:ea typeface="黑体" panose="02010609060101010101" pitchFamily="49" charset="-122"/>
              </a:rPr>
              <a:t>一个篱笆三个桩，一个好汉三个帮。</a:t>
            </a:r>
            <a:endParaRPr lang="zh-CN" altLang="en-US" sz="2700" dirty="0">
              <a:latin typeface="黑体" panose="02010609060101010101" pitchFamily="49" charset="-122"/>
              <a:ea typeface="黑体" panose="02010609060101010101" pitchFamily="49" charset="-122"/>
            </a:endParaRPr>
          </a:p>
          <a:p>
            <a:endParaRPr lang="zh-CN" altLang="en-US" sz="1350" dirty="0"/>
          </a:p>
          <a:p>
            <a:endParaRPr lang="zh-CN" altLang="en-US" sz="1350" dirty="0"/>
          </a:p>
        </p:txBody>
      </p:sp>
      <p:pic>
        <p:nvPicPr>
          <p:cNvPr id="17" name="图片 16"/>
          <p:cNvPicPr>
            <a:picLocks noChangeAspect="1"/>
          </p:cNvPicPr>
          <p:nvPr/>
        </p:nvPicPr>
        <p:blipFill rotWithShape="1">
          <a:blip r:embed="rId1" cstate="print">
            <a:extLst>
              <a:ext uri="{28A0092B-C50C-407E-A947-70E740481C1C}">
                <a14:useLocalDpi xmlns:a14="http://schemas.microsoft.com/office/drawing/2010/main" val="0"/>
              </a:ext>
            </a:extLst>
          </a:blip>
          <a:srcRect/>
          <a:stretch>
            <a:fillRect/>
          </a:stretch>
        </p:blipFill>
        <p:spPr>
          <a:xfrm>
            <a:off x="3216797" y="-109560"/>
            <a:ext cx="2423492" cy="870999"/>
          </a:xfrm>
          <a:prstGeom prst="rect">
            <a:avLst/>
          </a:prstGeom>
        </p:spPr>
      </p:pic>
      <p:sp>
        <p:nvSpPr>
          <p:cNvPr id="3" name="文本框 2"/>
          <p:cNvSpPr txBox="1"/>
          <p:nvPr/>
        </p:nvSpPr>
        <p:spPr>
          <a:xfrm>
            <a:off x="3577855" y="155840"/>
            <a:ext cx="1706880" cy="553085"/>
          </a:xfrm>
          <a:prstGeom prst="rect">
            <a:avLst/>
          </a:prstGeom>
          <a:noFill/>
        </p:spPr>
        <p:txBody>
          <a:bodyPr wrap="none" rtlCol="0">
            <a:spAutoFit/>
          </a:bodyPr>
          <a:lstStyle/>
          <a:p>
            <a:r>
              <a:rPr lang="zh-CN" altLang="en-US" sz="3000" dirty="0">
                <a:solidFill>
                  <a:srgbClr val="0000CC"/>
                </a:solidFill>
                <a:latin typeface="黑体" panose="02010609060101010101" pitchFamily="49" charset="-122"/>
                <a:ea typeface="黑体" panose="02010609060101010101" pitchFamily="49" charset="-122"/>
              </a:rPr>
              <a:t>熟读成诵</a:t>
            </a:r>
            <a:endParaRPr lang="zh-CN" altLang="en-US" sz="3000" dirty="0">
              <a:solidFill>
                <a:srgbClr val="0000CC"/>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453191" y="850754"/>
            <a:ext cx="8789455" cy="2768600"/>
          </a:xfrm>
          <a:prstGeom prst="rect">
            <a:avLst/>
          </a:prstGeom>
          <a:noFill/>
        </p:spPr>
        <p:txBody>
          <a:bodyPr wrap="square" rtlCol="0">
            <a:spAutoFit/>
          </a:bodyPr>
          <a:lstStyle/>
          <a:p>
            <a:r>
              <a:rPr lang="en-US" altLang="zh-CN" sz="2700" dirty="0">
                <a:latin typeface="黑体" panose="02010609060101010101" pitchFamily="49" charset="-122"/>
                <a:ea typeface="黑体" panose="02010609060101010101" pitchFamily="49" charset="-122"/>
              </a:rPr>
              <a:t>           </a:t>
            </a:r>
            <a:endParaRPr lang="en-US" altLang="zh-CN" sz="2700" dirty="0">
              <a:latin typeface="黑体" panose="02010609060101010101" pitchFamily="49" charset="-122"/>
              <a:ea typeface="黑体" panose="02010609060101010101" pitchFamily="49" charset="-122"/>
            </a:endParaRPr>
          </a:p>
          <a:p>
            <a:r>
              <a:rPr lang="zh-CN" altLang="en-US" sz="2400" dirty="0">
                <a:latin typeface="黑体" panose="02010609060101010101" pitchFamily="49" charset="-122"/>
                <a:ea typeface="黑体" panose="02010609060101010101" pitchFamily="49" charset="-122"/>
              </a:rPr>
              <a:t>    </a:t>
            </a:r>
            <a:endParaRPr lang="en-US" altLang="zh-CN" sz="2400" dirty="0">
              <a:latin typeface="黑体" panose="02010609060101010101" pitchFamily="49" charset="-122"/>
              <a:ea typeface="黑体" panose="02010609060101010101" pitchFamily="49" charset="-122"/>
            </a:endParaRPr>
          </a:p>
          <a:p>
            <a:endParaRPr lang="en-US" altLang="zh-CN" sz="2400" dirty="0">
              <a:latin typeface="黑体" panose="02010609060101010101" pitchFamily="49" charset="-122"/>
              <a:ea typeface="黑体" panose="02010609060101010101" pitchFamily="49" charset="-122"/>
            </a:endParaRPr>
          </a:p>
          <a:p>
            <a:endParaRPr lang="en-US" altLang="zh-CN" sz="2400" dirty="0">
              <a:latin typeface="黑体" panose="02010609060101010101" pitchFamily="49" charset="-122"/>
              <a:ea typeface="黑体" panose="02010609060101010101" pitchFamily="49" charset="-122"/>
            </a:endParaRPr>
          </a:p>
          <a:p>
            <a:endParaRPr lang="en-US" altLang="zh-CN" sz="2400" dirty="0">
              <a:latin typeface="黑体" panose="02010609060101010101" pitchFamily="49" charset="-122"/>
              <a:ea typeface="黑体" panose="02010609060101010101" pitchFamily="49" charset="-122"/>
            </a:endParaRPr>
          </a:p>
          <a:p>
            <a:endParaRPr lang="en-US" altLang="zh-CN" sz="2400" dirty="0">
              <a:latin typeface="黑体" panose="02010609060101010101" pitchFamily="49" charset="-122"/>
              <a:ea typeface="黑体" panose="02010609060101010101" pitchFamily="49" charset="-122"/>
            </a:endParaRPr>
          </a:p>
          <a:p>
            <a:endParaRPr lang="zh-CN" altLang="en-US" sz="1350" dirty="0"/>
          </a:p>
          <a:p>
            <a:endParaRPr lang="zh-CN" altLang="en-US" sz="1350" dirty="0"/>
          </a:p>
        </p:txBody>
      </p:sp>
      <p:pic>
        <p:nvPicPr>
          <p:cNvPr id="18" name="Picture 2"/>
          <p:cNvPicPr>
            <a:picLocks noChangeAspect="1" noChangeArrowheads="1"/>
          </p:cNvPicPr>
          <p:nvPr/>
        </p:nvPicPr>
        <p:blipFill>
          <a:blip r:embed="rId1" cstate="print"/>
          <a:srcRect/>
          <a:stretch>
            <a:fillRect/>
          </a:stretch>
        </p:blipFill>
        <p:spPr bwMode="auto">
          <a:xfrm>
            <a:off x="1848757" y="1059582"/>
            <a:ext cx="5159571" cy="2745787"/>
          </a:xfrm>
          <a:prstGeom prst="rect">
            <a:avLst/>
          </a:prstGeom>
          <a:ln>
            <a:noFill/>
          </a:ln>
          <a:effectLst>
            <a:outerShdw blurRad="292100" dist="139700" dir="2700000" algn="tl" rotWithShape="0">
              <a:srgbClr val="333333">
                <a:alpha val="65000"/>
              </a:srgbClr>
            </a:outerShdw>
          </a:effectLst>
        </p:spPr>
      </p:pic>
      <p:pic>
        <p:nvPicPr>
          <p:cNvPr id="24" name="图片 23"/>
          <p:cNvPicPr>
            <a:picLocks noChangeAspect="1"/>
          </p:cNvPicPr>
          <p:nvPr/>
        </p:nvPicPr>
        <p:blipFill rotWithShape="1">
          <a:blip r:embed="rId2" cstate="print">
            <a:extLst>
              <a:ext uri="{28A0092B-C50C-407E-A947-70E740481C1C}">
                <a14:useLocalDpi xmlns:a14="http://schemas.microsoft.com/office/drawing/2010/main" val="0"/>
              </a:ext>
            </a:extLst>
          </a:blip>
          <a:srcRect/>
          <a:stretch>
            <a:fillRect/>
          </a:stretch>
        </p:blipFill>
        <p:spPr>
          <a:xfrm>
            <a:off x="3216797" y="-109560"/>
            <a:ext cx="2423492" cy="870999"/>
          </a:xfrm>
          <a:prstGeom prst="rect">
            <a:avLst/>
          </a:prstGeom>
        </p:spPr>
      </p:pic>
      <p:sp>
        <p:nvSpPr>
          <p:cNvPr id="5" name="文本框 4"/>
          <p:cNvSpPr txBox="1"/>
          <p:nvPr/>
        </p:nvSpPr>
        <p:spPr>
          <a:xfrm>
            <a:off x="3683385" y="125901"/>
            <a:ext cx="1325880" cy="553085"/>
          </a:xfrm>
          <a:prstGeom prst="rect">
            <a:avLst/>
          </a:prstGeom>
          <a:noFill/>
        </p:spPr>
        <p:txBody>
          <a:bodyPr wrap="none" rtlCol="0">
            <a:spAutoFit/>
          </a:bodyPr>
          <a:lstStyle/>
          <a:p>
            <a:r>
              <a:rPr lang="zh-CN" altLang="en-US" sz="3000" dirty="0">
                <a:solidFill>
                  <a:srgbClr val="0000CC"/>
                </a:solidFill>
                <a:latin typeface="黑体" panose="02010609060101010101" pitchFamily="49" charset="-122"/>
                <a:ea typeface="黑体" panose="02010609060101010101" pitchFamily="49" charset="-122"/>
              </a:rPr>
              <a:t>我会背</a:t>
            </a:r>
            <a:endParaRPr lang="zh-CN" altLang="en-US" sz="3000" dirty="0">
              <a:solidFill>
                <a:srgbClr val="0000CC"/>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barn(inVertical)">
                                      <p:cBhvr>
                                        <p:cTn id="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1" cstate="print"/>
          <a:srcRect/>
          <a:stretch>
            <a:fillRect/>
          </a:stretch>
        </p:blipFill>
        <p:spPr bwMode="auto">
          <a:xfrm>
            <a:off x="1886525" y="1131590"/>
            <a:ext cx="5414944" cy="2838592"/>
          </a:xfrm>
          <a:prstGeom prst="rect">
            <a:avLst/>
          </a:prstGeom>
          <a:ln>
            <a:noFill/>
          </a:ln>
          <a:effectLst>
            <a:outerShdw blurRad="292100" dist="139700" dir="2700000" algn="tl" rotWithShape="0">
              <a:srgbClr val="333333">
                <a:alpha val="65000"/>
              </a:srgbClr>
            </a:outerShdw>
          </a:effectLst>
        </p:spPr>
      </p:pic>
      <p:pic>
        <p:nvPicPr>
          <p:cNvPr id="7" name="图片 6"/>
          <p:cNvPicPr>
            <a:picLocks noChangeAspect="1"/>
          </p:cNvPicPr>
          <p:nvPr/>
        </p:nvPicPr>
        <p:blipFill rotWithShape="1">
          <a:blip r:embed="rId2" cstate="print">
            <a:extLst>
              <a:ext uri="{28A0092B-C50C-407E-A947-70E740481C1C}">
                <a14:useLocalDpi xmlns:a14="http://schemas.microsoft.com/office/drawing/2010/main" val="0"/>
              </a:ext>
            </a:extLst>
          </a:blip>
          <a:srcRect/>
          <a:stretch>
            <a:fillRect/>
          </a:stretch>
        </p:blipFill>
        <p:spPr>
          <a:xfrm>
            <a:off x="3216797" y="-109560"/>
            <a:ext cx="2423492" cy="870999"/>
          </a:xfrm>
          <a:prstGeom prst="rect">
            <a:avLst/>
          </a:prstGeom>
        </p:spPr>
      </p:pic>
      <p:sp>
        <p:nvSpPr>
          <p:cNvPr id="8" name="文本框 4"/>
          <p:cNvSpPr txBox="1"/>
          <p:nvPr/>
        </p:nvSpPr>
        <p:spPr>
          <a:xfrm>
            <a:off x="3683385" y="125901"/>
            <a:ext cx="1325880" cy="553085"/>
          </a:xfrm>
          <a:prstGeom prst="rect">
            <a:avLst/>
          </a:prstGeom>
          <a:noFill/>
        </p:spPr>
        <p:txBody>
          <a:bodyPr wrap="none" rtlCol="0">
            <a:spAutoFit/>
          </a:bodyPr>
          <a:lstStyle/>
          <a:p>
            <a:r>
              <a:rPr lang="zh-CN" altLang="en-US" sz="3000" dirty="0">
                <a:solidFill>
                  <a:srgbClr val="0000CC"/>
                </a:solidFill>
                <a:latin typeface="黑体" panose="02010609060101010101" pitchFamily="49" charset="-122"/>
                <a:ea typeface="黑体" panose="02010609060101010101" pitchFamily="49" charset="-122"/>
              </a:rPr>
              <a:t>我会背</a:t>
            </a:r>
            <a:endParaRPr lang="zh-CN" altLang="en-US" sz="3000" dirty="0">
              <a:solidFill>
                <a:srgbClr val="0000CC"/>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1" cstate="print"/>
          <a:srcRect/>
          <a:stretch>
            <a:fillRect/>
          </a:stretch>
        </p:blipFill>
        <p:spPr bwMode="auto">
          <a:xfrm>
            <a:off x="1654484" y="1131590"/>
            <a:ext cx="5548118" cy="2952328"/>
          </a:xfrm>
          <a:prstGeom prst="rect">
            <a:avLst/>
          </a:prstGeom>
          <a:ln>
            <a:noFill/>
          </a:ln>
          <a:effectLst>
            <a:outerShdw blurRad="292100" dist="139700" dir="2700000" algn="tl" rotWithShape="0">
              <a:srgbClr val="333333">
                <a:alpha val="65000"/>
              </a:srgbClr>
            </a:outerShdw>
          </a:effectLst>
        </p:spPr>
      </p:pic>
      <p:pic>
        <p:nvPicPr>
          <p:cNvPr id="4" name="图片 3"/>
          <p:cNvPicPr>
            <a:picLocks noChangeAspect="1"/>
          </p:cNvPicPr>
          <p:nvPr/>
        </p:nvPicPr>
        <p:blipFill rotWithShape="1">
          <a:blip r:embed="rId2" cstate="print">
            <a:extLst>
              <a:ext uri="{28A0092B-C50C-407E-A947-70E740481C1C}">
                <a14:useLocalDpi xmlns:a14="http://schemas.microsoft.com/office/drawing/2010/main" val="0"/>
              </a:ext>
            </a:extLst>
          </a:blip>
          <a:srcRect/>
          <a:stretch>
            <a:fillRect/>
          </a:stretch>
        </p:blipFill>
        <p:spPr>
          <a:xfrm>
            <a:off x="3216797" y="-109560"/>
            <a:ext cx="2423492" cy="870999"/>
          </a:xfrm>
          <a:prstGeom prst="rect">
            <a:avLst/>
          </a:prstGeom>
        </p:spPr>
      </p:pic>
      <p:sp>
        <p:nvSpPr>
          <p:cNvPr id="5" name="文本框 4"/>
          <p:cNvSpPr txBox="1"/>
          <p:nvPr/>
        </p:nvSpPr>
        <p:spPr>
          <a:xfrm>
            <a:off x="3683385" y="125901"/>
            <a:ext cx="1325880" cy="553085"/>
          </a:xfrm>
          <a:prstGeom prst="rect">
            <a:avLst/>
          </a:prstGeom>
          <a:noFill/>
        </p:spPr>
        <p:txBody>
          <a:bodyPr wrap="none" rtlCol="0">
            <a:spAutoFit/>
          </a:bodyPr>
          <a:lstStyle/>
          <a:p>
            <a:r>
              <a:rPr lang="zh-CN" altLang="en-US" sz="3000" dirty="0">
                <a:solidFill>
                  <a:srgbClr val="0000CC"/>
                </a:solidFill>
                <a:latin typeface="黑体" panose="02010609060101010101" pitchFamily="49" charset="-122"/>
                <a:ea typeface="黑体" panose="02010609060101010101" pitchFamily="49" charset="-122"/>
              </a:rPr>
              <a:t>我会背</a:t>
            </a:r>
            <a:endParaRPr lang="zh-CN" altLang="en-US" sz="3000" dirty="0">
              <a:solidFill>
                <a:srgbClr val="0000CC"/>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1" cstate="print"/>
          <a:srcRect/>
          <a:stretch>
            <a:fillRect/>
          </a:stretch>
        </p:blipFill>
        <p:spPr bwMode="auto">
          <a:xfrm>
            <a:off x="1894828" y="1146857"/>
            <a:ext cx="5067429" cy="2649029"/>
          </a:xfrm>
          <a:prstGeom prst="rect">
            <a:avLst/>
          </a:prstGeom>
          <a:ln>
            <a:noFill/>
          </a:ln>
          <a:effectLst>
            <a:outerShdw blurRad="292100" dist="139700" dir="2700000" algn="tl" rotWithShape="0">
              <a:srgbClr val="333333">
                <a:alpha val="65000"/>
              </a:srgbClr>
            </a:outerShdw>
          </a:effectLst>
        </p:spPr>
      </p:pic>
      <p:pic>
        <p:nvPicPr>
          <p:cNvPr id="6" name="图片 5"/>
          <p:cNvPicPr>
            <a:picLocks noChangeAspect="1"/>
          </p:cNvPicPr>
          <p:nvPr/>
        </p:nvPicPr>
        <p:blipFill rotWithShape="1">
          <a:blip r:embed="rId2" cstate="print">
            <a:extLst>
              <a:ext uri="{28A0092B-C50C-407E-A947-70E740481C1C}">
                <a14:useLocalDpi xmlns:a14="http://schemas.microsoft.com/office/drawing/2010/main" val="0"/>
              </a:ext>
            </a:extLst>
          </a:blip>
          <a:srcRect/>
          <a:stretch>
            <a:fillRect/>
          </a:stretch>
        </p:blipFill>
        <p:spPr>
          <a:xfrm>
            <a:off x="3216797" y="-109560"/>
            <a:ext cx="2423492" cy="870999"/>
          </a:xfrm>
          <a:prstGeom prst="rect">
            <a:avLst/>
          </a:prstGeom>
        </p:spPr>
      </p:pic>
      <p:sp>
        <p:nvSpPr>
          <p:cNvPr id="7" name="文本框 4"/>
          <p:cNvSpPr txBox="1"/>
          <p:nvPr/>
        </p:nvSpPr>
        <p:spPr>
          <a:xfrm>
            <a:off x="3683385" y="125901"/>
            <a:ext cx="1325880" cy="553085"/>
          </a:xfrm>
          <a:prstGeom prst="rect">
            <a:avLst/>
          </a:prstGeom>
          <a:noFill/>
        </p:spPr>
        <p:txBody>
          <a:bodyPr wrap="none" rtlCol="0">
            <a:spAutoFit/>
          </a:bodyPr>
          <a:lstStyle/>
          <a:p>
            <a:r>
              <a:rPr lang="zh-CN" altLang="en-US" sz="3000" dirty="0">
                <a:solidFill>
                  <a:srgbClr val="0000CC"/>
                </a:solidFill>
                <a:latin typeface="黑体" panose="02010609060101010101" pitchFamily="49" charset="-122"/>
                <a:ea typeface="黑体" panose="02010609060101010101" pitchFamily="49" charset="-122"/>
              </a:rPr>
              <a:t>我会背</a:t>
            </a:r>
            <a:endParaRPr lang="zh-CN" altLang="en-US" sz="3000" dirty="0">
              <a:solidFill>
                <a:srgbClr val="0000CC"/>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24"/>
          <p:cNvSpPr txBox="1">
            <a:spLocks noChangeArrowheads="1"/>
          </p:cNvSpPr>
          <p:nvPr/>
        </p:nvSpPr>
        <p:spPr bwMode="auto">
          <a:xfrm>
            <a:off x="1331640" y="843558"/>
            <a:ext cx="6840760" cy="3046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fontAlgn="base" hangingPunct="1">
              <a:lnSpc>
                <a:spcPct val="200000"/>
              </a:lnSpc>
              <a:spcBef>
                <a:spcPct val="0"/>
              </a:spcBef>
              <a:spcAft>
                <a:spcPct val="0"/>
              </a:spcAft>
            </a:pPr>
            <a:r>
              <a:rPr lang="zh-CN" altLang="en-US" sz="3200" dirty="0">
                <a:solidFill>
                  <a:srgbClr val="333333"/>
                </a:solidFill>
                <a:latin typeface="黑体" panose="02010609060101010101" pitchFamily="49" charset="-122"/>
                <a:ea typeface="黑体" panose="02010609060101010101" pitchFamily="49" charset="-122"/>
              </a:rPr>
              <a:t>一根线容易断，万根线能拉船。</a:t>
            </a:r>
            <a:endParaRPr lang="zh-CN" altLang="en-US" sz="3200" dirty="0">
              <a:solidFill>
                <a:prstClr val="black"/>
              </a:solidFill>
              <a:latin typeface="黑体" panose="02010609060101010101" pitchFamily="49" charset="-122"/>
              <a:ea typeface="黑体" panose="02010609060101010101" pitchFamily="49" charset="-122"/>
            </a:endParaRPr>
          </a:p>
          <a:p>
            <a:pPr eaLnBrk="1" fontAlgn="base" hangingPunct="1">
              <a:lnSpc>
                <a:spcPct val="200000"/>
              </a:lnSpc>
              <a:spcBef>
                <a:spcPct val="0"/>
              </a:spcBef>
              <a:spcAft>
                <a:spcPct val="0"/>
              </a:spcAft>
            </a:pPr>
            <a:r>
              <a:rPr lang="zh-CN" altLang="en-US" sz="3200" dirty="0">
                <a:solidFill>
                  <a:prstClr val="black"/>
                </a:solidFill>
                <a:latin typeface="黑体" panose="02010609060101010101" pitchFamily="49" charset="-122"/>
                <a:ea typeface="黑体" panose="02010609060101010101" pitchFamily="49" charset="-122"/>
              </a:rPr>
              <a:t>一人拾柴火不旺，众人拾柴火焰高。</a:t>
            </a:r>
            <a:endParaRPr lang="zh-CN" altLang="en-US" sz="3200" dirty="0">
              <a:solidFill>
                <a:prstClr val="black"/>
              </a:solidFill>
              <a:latin typeface="黑体" panose="02010609060101010101" pitchFamily="49" charset="-122"/>
              <a:ea typeface="黑体" panose="02010609060101010101" pitchFamily="49" charset="-122"/>
            </a:endParaRPr>
          </a:p>
          <a:p>
            <a:pPr eaLnBrk="1" fontAlgn="base" hangingPunct="1">
              <a:lnSpc>
                <a:spcPct val="200000"/>
              </a:lnSpc>
              <a:spcBef>
                <a:spcPct val="0"/>
              </a:spcBef>
              <a:spcAft>
                <a:spcPct val="0"/>
              </a:spcAft>
            </a:pPr>
            <a:r>
              <a:rPr lang="zh-CN" altLang="en-US" sz="3200" dirty="0">
                <a:solidFill>
                  <a:prstClr val="black"/>
                </a:solidFill>
                <a:latin typeface="黑体" panose="02010609060101010101" pitchFamily="49" charset="-122"/>
                <a:ea typeface="黑体" panose="02010609060101010101" pitchFamily="49" charset="-122"/>
              </a:rPr>
              <a:t>一根筷子容易折，一把筷子难折断。</a:t>
            </a:r>
            <a:endParaRPr lang="zh-CN" altLang="en-US" sz="3200" dirty="0">
              <a:solidFill>
                <a:prstClr val="black"/>
              </a:solidFill>
              <a:latin typeface="黑体" panose="02010609060101010101" pitchFamily="49" charset="-122"/>
              <a:ea typeface="黑体" panose="02010609060101010101" pitchFamily="49" charset="-122"/>
            </a:endParaRPr>
          </a:p>
        </p:txBody>
      </p:sp>
      <p:pic>
        <p:nvPicPr>
          <p:cNvPr id="17" name="图片 16"/>
          <p:cNvPicPr>
            <a:picLocks noChangeAspect="1"/>
          </p:cNvPicPr>
          <p:nvPr/>
        </p:nvPicPr>
        <p:blipFill rotWithShape="1">
          <a:blip r:embed="rId1" cstate="print">
            <a:extLst>
              <a:ext uri="{28A0092B-C50C-407E-A947-70E740481C1C}">
                <a14:useLocalDpi xmlns:a14="http://schemas.microsoft.com/office/drawing/2010/main" val="0"/>
              </a:ext>
            </a:extLst>
          </a:blip>
          <a:srcRect/>
          <a:stretch>
            <a:fillRect/>
          </a:stretch>
        </p:blipFill>
        <p:spPr>
          <a:xfrm>
            <a:off x="3216797" y="-109560"/>
            <a:ext cx="2423492" cy="870999"/>
          </a:xfrm>
          <a:prstGeom prst="rect">
            <a:avLst/>
          </a:prstGeom>
        </p:spPr>
      </p:pic>
      <p:sp>
        <p:nvSpPr>
          <p:cNvPr id="2" name="文本框 1"/>
          <p:cNvSpPr txBox="1"/>
          <p:nvPr/>
        </p:nvSpPr>
        <p:spPr>
          <a:xfrm>
            <a:off x="3589852" y="169336"/>
            <a:ext cx="1706880" cy="553085"/>
          </a:xfrm>
          <a:prstGeom prst="rect">
            <a:avLst/>
          </a:prstGeom>
          <a:noFill/>
        </p:spPr>
        <p:txBody>
          <a:bodyPr wrap="none" rtlCol="0">
            <a:spAutoFit/>
          </a:bodyPr>
          <a:lstStyle/>
          <a:p>
            <a:r>
              <a:rPr lang="zh-CN" altLang="en-US" sz="3000" dirty="0">
                <a:solidFill>
                  <a:srgbClr val="0000CC"/>
                </a:solidFill>
                <a:latin typeface="黑体" panose="02010609060101010101" pitchFamily="49" charset="-122"/>
                <a:ea typeface="黑体" panose="02010609060101010101" pitchFamily="49" charset="-122"/>
              </a:rPr>
              <a:t>拓展积累</a:t>
            </a:r>
            <a:endParaRPr lang="zh-CN" altLang="en-US" sz="3000" dirty="0">
              <a:solidFill>
                <a:srgbClr val="0000CC"/>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图片 18"/>
          <p:cNvPicPr>
            <a:picLocks noChangeAspect="1"/>
          </p:cNvPicPr>
          <p:nvPr/>
        </p:nvPicPr>
        <p:blipFill rotWithShape="1">
          <a:blip r:embed="rId1" cstate="print">
            <a:extLst>
              <a:ext uri="{28A0092B-C50C-407E-A947-70E740481C1C}">
                <a14:useLocalDpi xmlns:a14="http://schemas.microsoft.com/office/drawing/2010/main" val="0"/>
              </a:ext>
            </a:extLst>
          </a:blip>
          <a:srcRect/>
          <a:stretch>
            <a:fillRect/>
          </a:stretch>
        </p:blipFill>
        <p:spPr>
          <a:xfrm>
            <a:off x="3216797" y="-109560"/>
            <a:ext cx="2423492" cy="870999"/>
          </a:xfrm>
          <a:prstGeom prst="rect">
            <a:avLst/>
          </a:prstGeom>
        </p:spPr>
      </p:pic>
      <p:sp>
        <p:nvSpPr>
          <p:cNvPr id="25" name="TextBox 24"/>
          <p:cNvSpPr txBox="1">
            <a:spLocks noChangeArrowheads="1"/>
          </p:cNvSpPr>
          <p:nvPr/>
        </p:nvSpPr>
        <p:spPr bwMode="auto">
          <a:xfrm>
            <a:off x="715617" y="1382438"/>
            <a:ext cx="8428383" cy="829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fontAlgn="base" hangingPunct="1">
              <a:spcBef>
                <a:spcPct val="0"/>
              </a:spcBef>
              <a:spcAft>
                <a:spcPct val="0"/>
              </a:spcAft>
            </a:pPr>
            <a:r>
              <a:rPr lang="en-US" altLang="zh-CN" sz="2400" dirty="0">
                <a:solidFill>
                  <a:prstClr val="black"/>
                </a:solidFill>
                <a:latin typeface="黑体" panose="02010609060101010101" pitchFamily="49" charset="-122"/>
                <a:ea typeface="黑体" panose="02010609060101010101" pitchFamily="49" charset="-122"/>
              </a:rPr>
              <a:t>1.</a:t>
            </a:r>
            <a:r>
              <a:rPr lang="zh-CN" altLang="en-US" sz="2400" dirty="0">
                <a:solidFill>
                  <a:prstClr val="black"/>
                </a:solidFill>
                <a:latin typeface="黑体" panose="02010609060101010101" pitchFamily="49" charset="-122"/>
                <a:ea typeface="黑体" panose="02010609060101010101" pitchFamily="49" charset="-122"/>
              </a:rPr>
              <a:t>我相信只要我们齐心协力</a:t>
            </a:r>
            <a:r>
              <a:rPr lang="en-US" altLang="zh-CN" sz="2400" dirty="0">
                <a:solidFill>
                  <a:prstClr val="black"/>
                </a:solidFill>
                <a:latin typeface="黑体" panose="02010609060101010101" pitchFamily="49" charset="-122"/>
                <a:ea typeface="黑体" panose="02010609060101010101" pitchFamily="49" charset="-122"/>
              </a:rPr>
              <a:t>,</a:t>
            </a:r>
            <a:r>
              <a:rPr lang="zh-CN" altLang="en-US" sz="2400" dirty="0" smtClean="0">
                <a:solidFill>
                  <a:prstClr val="black"/>
                </a:solidFill>
                <a:latin typeface="黑体" panose="02010609060101010101" pitchFamily="49" charset="-122"/>
                <a:ea typeface="黑体" panose="02010609060101010101" pitchFamily="49" charset="-122"/>
              </a:rPr>
              <a:t>一定可以</a:t>
            </a:r>
            <a:r>
              <a:rPr lang="zh-CN" altLang="en-US" sz="2400" dirty="0">
                <a:solidFill>
                  <a:prstClr val="black"/>
                </a:solidFill>
                <a:latin typeface="黑体" panose="02010609060101010101" pitchFamily="49" charset="-122"/>
                <a:ea typeface="黑体" panose="02010609060101010101" pitchFamily="49" charset="-122"/>
              </a:rPr>
              <a:t>解决这个难题的</a:t>
            </a:r>
            <a:r>
              <a:rPr lang="en-US" altLang="zh-CN" sz="2400" dirty="0">
                <a:solidFill>
                  <a:prstClr val="black"/>
                </a:solidFill>
                <a:latin typeface="黑体" panose="02010609060101010101" pitchFamily="49" charset="-122"/>
                <a:ea typeface="黑体" panose="02010609060101010101" pitchFamily="49" charset="-122"/>
              </a:rPr>
              <a:t>,</a:t>
            </a:r>
            <a:endParaRPr lang="en-US" altLang="zh-CN" sz="2400" dirty="0">
              <a:solidFill>
                <a:prstClr val="black"/>
              </a:solidFill>
              <a:latin typeface="黑体" panose="02010609060101010101" pitchFamily="49" charset="-122"/>
              <a:ea typeface="黑体" panose="02010609060101010101" pitchFamily="49" charset="-122"/>
            </a:endParaRPr>
          </a:p>
          <a:p>
            <a:pPr eaLnBrk="1" fontAlgn="base" hangingPunct="1">
              <a:spcBef>
                <a:spcPct val="0"/>
              </a:spcBef>
              <a:spcAft>
                <a:spcPct val="0"/>
              </a:spcAft>
            </a:pPr>
            <a:r>
              <a:rPr lang="zh-CN" altLang="en-US" sz="2400" dirty="0">
                <a:solidFill>
                  <a:prstClr val="black"/>
                </a:solidFill>
                <a:latin typeface="黑体" panose="02010609060101010101" pitchFamily="49" charset="-122"/>
                <a:ea typeface="黑体" panose="02010609060101010101" pitchFamily="49" charset="-122"/>
              </a:rPr>
              <a:t>  正所谓（               ）。</a:t>
            </a:r>
            <a:endParaRPr lang="en-US" altLang="zh-CN" sz="2400" dirty="0">
              <a:solidFill>
                <a:prstClr val="black"/>
              </a:solidFill>
              <a:latin typeface="黑体" panose="02010609060101010101" pitchFamily="49" charset="-122"/>
              <a:ea typeface="黑体" panose="02010609060101010101" pitchFamily="49" charset="-122"/>
            </a:endParaRPr>
          </a:p>
        </p:txBody>
      </p:sp>
      <p:sp>
        <p:nvSpPr>
          <p:cNvPr id="3" name="文本框 2"/>
          <p:cNvSpPr txBox="1"/>
          <p:nvPr/>
        </p:nvSpPr>
        <p:spPr>
          <a:xfrm>
            <a:off x="715617" y="2572472"/>
            <a:ext cx="7832914" cy="1198880"/>
          </a:xfrm>
          <a:prstGeom prst="rect">
            <a:avLst/>
          </a:prstGeom>
          <a:noFill/>
        </p:spPr>
        <p:txBody>
          <a:bodyPr wrap="square" rtlCol="0">
            <a:spAutoFit/>
          </a:bodyPr>
          <a:lstStyle/>
          <a:p>
            <a:pPr fontAlgn="base">
              <a:spcBef>
                <a:spcPct val="0"/>
              </a:spcBef>
              <a:spcAft>
                <a:spcPct val="0"/>
              </a:spcAft>
            </a:pPr>
            <a:r>
              <a:rPr lang="en-US" altLang="zh-CN" sz="2400" dirty="0">
                <a:solidFill>
                  <a:prstClr val="black"/>
                </a:solidFill>
                <a:latin typeface="黑体" panose="02010609060101010101" pitchFamily="49" charset="-122"/>
                <a:ea typeface="黑体" panose="02010609060101010101" pitchFamily="49" charset="-122"/>
              </a:rPr>
              <a:t>2.</a:t>
            </a:r>
            <a:r>
              <a:rPr lang="zh-CN" altLang="en-US" sz="2400" dirty="0">
                <a:solidFill>
                  <a:prstClr val="black"/>
                </a:solidFill>
                <a:latin typeface="黑体" panose="02010609060101010101" pitchFamily="49" charset="-122"/>
                <a:ea typeface="黑体" panose="02010609060101010101" pitchFamily="49" charset="-122"/>
              </a:rPr>
              <a:t>俗话说（                          ），这件事我们</a:t>
            </a:r>
            <a:endParaRPr lang="en-US" altLang="zh-CN" sz="2400" dirty="0">
              <a:solidFill>
                <a:prstClr val="black"/>
              </a:solidFill>
              <a:latin typeface="黑体" panose="02010609060101010101" pitchFamily="49" charset="-122"/>
              <a:ea typeface="黑体" panose="02010609060101010101" pitchFamily="49" charset="-122"/>
            </a:endParaRPr>
          </a:p>
          <a:p>
            <a:pPr fontAlgn="base">
              <a:spcBef>
                <a:spcPct val="0"/>
              </a:spcBef>
              <a:spcAft>
                <a:spcPct val="0"/>
              </a:spcAft>
            </a:pPr>
            <a:r>
              <a:rPr lang="zh-CN" altLang="en-US" sz="2400" dirty="0">
                <a:solidFill>
                  <a:prstClr val="black"/>
                </a:solidFill>
                <a:latin typeface="黑体" panose="02010609060101010101" pitchFamily="49" charset="-122"/>
                <a:ea typeface="黑体" panose="02010609060101010101" pitchFamily="49" charset="-122"/>
              </a:rPr>
              <a:t>  多商量商量，也许就能想出解决的办法。</a:t>
            </a:r>
            <a:endParaRPr lang="zh-CN" altLang="en-US" sz="2400" dirty="0">
              <a:solidFill>
                <a:prstClr val="black"/>
              </a:solidFill>
              <a:latin typeface="黑体" panose="02010609060101010101" pitchFamily="49" charset="-122"/>
              <a:ea typeface="黑体" panose="02010609060101010101" pitchFamily="49" charset="-122"/>
            </a:endParaRPr>
          </a:p>
          <a:p>
            <a:pPr lvl="0" fontAlgn="base">
              <a:spcBef>
                <a:spcPct val="0"/>
              </a:spcBef>
              <a:spcAft>
                <a:spcPct val="0"/>
              </a:spcAft>
            </a:pPr>
            <a:endParaRPr lang="en-US" altLang="zh-CN" sz="2400" dirty="0">
              <a:solidFill>
                <a:prstClr val="black"/>
              </a:solidFill>
              <a:latin typeface="楷体" panose="02010609060101010101" charset="-122"/>
              <a:ea typeface="楷体" panose="02010609060101010101" charset="-122"/>
            </a:endParaRPr>
          </a:p>
        </p:txBody>
      </p:sp>
      <p:sp>
        <p:nvSpPr>
          <p:cNvPr id="7" name="文本框 6"/>
          <p:cNvSpPr txBox="1"/>
          <p:nvPr/>
        </p:nvSpPr>
        <p:spPr>
          <a:xfrm>
            <a:off x="3589853" y="155514"/>
            <a:ext cx="1706880" cy="553085"/>
          </a:xfrm>
          <a:prstGeom prst="rect">
            <a:avLst/>
          </a:prstGeom>
          <a:noFill/>
        </p:spPr>
        <p:txBody>
          <a:bodyPr wrap="none" rtlCol="0">
            <a:spAutoFit/>
          </a:bodyPr>
          <a:lstStyle/>
          <a:p>
            <a:r>
              <a:rPr lang="zh-CN" altLang="en-US" sz="3000" dirty="0">
                <a:solidFill>
                  <a:srgbClr val="0000CC"/>
                </a:solidFill>
                <a:latin typeface="黑体" panose="02010609060101010101" pitchFamily="49" charset="-122"/>
                <a:ea typeface="黑体" panose="02010609060101010101" pitchFamily="49" charset="-122"/>
              </a:rPr>
              <a:t>拓展运用</a:t>
            </a:r>
            <a:endParaRPr lang="zh-CN" altLang="en-US" sz="3000" dirty="0">
              <a:solidFill>
                <a:srgbClr val="0000CC"/>
              </a:solidFill>
              <a:latin typeface="黑体" panose="02010609060101010101" pitchFamily="49" charset="-122"/>
              <a:ea typeface="黑体" panose="02010609060101010101" pitchFamily="49" charset="-122"/>
            </a:endParaRPr>
          </a:p>
        </p:txBody>
      </p:sp>
      <p:sp>
        <p:nvSpPr>
          <p:cNvPr id="6" name="文本框 1"/>
          <p:cNvSpPr txBox="1"/>
          <p:nvPr/>
        </p:nvSpPr>
        <p:spPr>
          <a:xfrm>
            <a:off x="2279065" y="1741742"/>
            <a:ext cx="2325370" cy="460375"/>
          </a:xfrm>
          <a:prstGeom prst="rect">
            <a:avLst/>
          </a:prstGeom>
          <a:noFill/>
        </p:spPr>
        <p:txBody>
          <a:bodyPr wrap="none" rtlCol="0">
            <a:spAutoFit/>
          </a:bodyPr>
          <a:lstStyle/>
          <a:p>
            <a:r>
              <a:rPr lang="zh-CN" altLang="en-US" sz="2400" b="1" dirty="0">
                <a:solidFill>
                  <a:srgbClr val="FF0000"/>
                </a:solidFill>
                <a:latin typeface="黑体" panose="02010609060101010101" pitchFamily="49" charset="-122"/>
                <a:ea typeface="黑体" panose="02010609060101010101" pitchFamily="49" charset="-122"/>
              </a:rPr>
              <a:t>人心齐，泰山移</a:t>
            </a:r>
            <a:endParaRPr lang="zh-CN" altLang="en-US" sz="1350" b="1" dirty="0">
              <a:solidFill>
                <a:srgbClr val="FF0000"/>
              </a:solidFill>
              <a:latin typeface="黑体" panose="02010609060101010101" pitchFamily="49" charset="-122"/>
              <a:ea typeface="黑体" panose="02010609060101010101" pitchFamily="49" charset="-122"/>
            </a:endParaRPr>
          </a:p>
        </p:txBody>
      </p:sp>
      <p:sp>
        <p:nvSpPr>
          <p:cNvPr id="8" name="文本框 3"/>
          <p:cNvSpPr txBox="1"/>
          <p:nvPr/>
        </p:nvSpPr>
        <p:spPr>
          <a:xfrm>
            <a:off x="2403345" y="2556959"/>
            <a:ext cx="3855720" cy="460375"/>
          </a:xfrm>
          <a:prstGeom prst="rect">
            <a:avLst/>
          </a:prstGeom>
          <a:noFill/>
        </p:spPr>
        <p:txBody>
          <a:bodyPr wrap="none" rtlCol="0">
            <a:spAutoFit/>
          </a:bodyPr>
          <a:lstStyle/>
          <a:p>
            <a:r>
              <a:rPr lang="zh-CN" altLang="en-US" sz="2400" b="1" dirty="0">
                <a:solidFill>
                  <a:srgbClr val="FF0000"/>
                </a:solidFill>
                <a:latin typeface="黑体" panose="02010609060101010101" pitchFamily="49" charset="-122"/>
                <a:ea typeface="黑体" panose="02010609060101010101" pitchFamily="49" charset="-122"/>
              </a:rPr>
              <a:t>三个臭皮匠</a:t>
            </a:r>
            <a:r>
              <a:rPr lang="en-US" altLang="zh-CN" sz="2400" b="1" dirty="0">
                <a:solidFill>
                  <a:srgbClr val="FF0000"/>
                </a:solidFill>
                <a:latin typeface="黑体" panose="02010609060101010101" pitchFamily="49" charset="-122"/>
                <a:ea typeface="黑体" panose="02010609060101010101" pitchFamily="49" charset="-122"/>
              </a:rPr>
              <a:t>——</a:t>
            </a:r>
            <a:r>
              <a:rPr lang="zh-CN" altLang="en-US" sz="2400" b="1" dirty="0">
                <a:solidFill>
                  <a:srgbClr val="FF0000"/>
                </a:solidFill>
                <a:latin typeface="黑体" panose="02010609060101010101" pitchFamily="49" charset="-122"/>
                <a:ea typeface="黑体" panose="02010609060101010101" pitchFamily="49" charset="-122"/>
              </a:rPr>
              <a:t>顶个诸葛亮</a:t>
            </a:r>
            <a:endParaRPr lang="zh-CN" altLang="en-US" sz="1350" b="1"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77145" y="411510"/>
            <a:ext cx="2306623" cy="560705"/>
            <a:chOff x="236194" y="315846"/>
            <a:chExt cx="3075496" cy="747606"/>
          </a:xfrm>
        </p:grpSpPr>
        <p:sp>
          <p:nvSpPr>
            <p:cNvPr id="3" name="文本框 14"/>
            <p:cNvSpPr txBox="1"/>
            <p:nvPr/>
          </p:nvSpPr>
          <p:spPr>
            <a:xfrm>
              <a:off x="723431" y="315846"/>
              <a:ext cx="2588259" cy="747606"/>
            </a:xfrm>
            <a:prstGeom prst="rect">
              <a:avLst/>
            </a:prstGeom>
            <a:noFill/>
          </p:spPr>
          <p:txBody>
            <a:bodyPr wrap="square" lIns="68580" tIns="34290" rIns="68580" bIns="34290" rtlCol="0">
              <a:spAutoFit/>
            </a:bodyPr>
            <a:lstStyle/>
            <a:p>
              <a:r>
                <a:rPr lang="zh-CN" altLang="en-US" sz="3200" b="1" dirty="0" smtClean="0">
                  <a:solidFill>
                    <a:srgbClr val="875000"/>
                  </a:solidFill>
                  <a:latin typeface="幼圆" panose="02010509060101010101" pitchFamily="49" charset="-122"/>
                  <a:ea typeface="幼圆" panose="02010509060101010101" pitchFamily="49" charset="-122"/>
                </a:rPr>
                <a:t>课堂小结</a:t>
              </a:r>
              <a:endParaRPr lang="zh-CN" altLang="en-US" sz="3200" b="1" dirty="0">
                <a:solidFill>
                  <a:srgbClr val="875000"/>
                </a:solidFill>
                <a:latin typeface="幼圆" panose="02010509060101010101" pitchFamily="49" charset="-122"/>
                <a:ea typeface="幼圆" panose="02010509060101010101" pitchFamily="49" charset="-122"/>
              </a:endParaRPr>
            </a:p>
          </p:txBody>
        </p:sp>
        <p:pic>
          <p:nvPicPr>
            <p:cNvPr id="4" name="图片 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236194" y="464003"/>
              <a:ext cx="441960" cy="550333"/>
            </a:xfrm>
            <a:prstGeom prst="rect">
              <a:avLst/>
            </a:prstGeom>
          </p:spPr>
        </p:pic>
      </p:grpSp>
      <p:sp>
        <p:nvSpPr>
          <p:cNvPr id="100" name="文本框 99"/>
          <p:cNvSpPr txBox="1"/>
          <p:nvPr/>
        </p:nvSpPr>
        <p:spPr>
          <a:xfrm>
            <a:off x="899795" y="1347614"/>
            <a:ext cx="7343775" cy="2553335"/>
          </a:xfrm>
          <a:prstGeom prst="rect">
            <a:avLst/>
          </a:prstGeom>
          <a:noFill/>
          <a:ln w="9525">
            <a:noFill/>
          </a:ln>
        </p:spPr>
        <p:txBody>
          <a:bodyPr wrap="square">
            <a:spAutoFit/>
          </a:bodyPr>
          <a:lstStyle/>
          <a:p>
            <a:pPr indent="0"/>
            <a:r>
              <a:rPr lang="en-US" altLang="zh-CN" sz="3200" b="0" dirty="0">
                <a:latin typeface="黑体" panose="02010609060101010101" pitchFamily="49" charset="-122"/>
                <a:ea typeface="黑体" panose="02010609060101010101" pitchFamily="49" charset="-122"/>
              </a:rPr>
              <a:t>    </a:t>
            </a:r>
            <a:r>
              <a:rPr lang="zh-CN" altLang="en-US" sz="3200" b="0" dirty="0">
                <a:latin typeface="黑体" panose="02010609060101010101" pitchFamily="49" charset="-122"/>
                <a:ea typeface="黑体" panose="02010609060101010101" pitchFamily="49" charset="-122"/>
              </a:rPr>
              <a:t>同学们，这节课我们</a:t>
            </a:r>
            <a:r>
              <a:rPr lang="zh-CN" altLang="en-US" sz="3200" b="0" dirty="0" smtClean="0">
                <a:latin typeface="黑体" panose="02010609060101010101" pitchFamily="49" charset="-122"/>
                <a:ea typeface="黑体" panose="02010609060101010101" pitchFamily="49" charset="-122"/>
              </a:rPr>
              <a:t>一起回顾</a:t>
            </a:r>
            <a:r>
              <a:rPr lang="zh-CN" altLang="en-US" sz="3200" b="0" dirty="0">
                <a:latin typeface="黑体" panose="02010609060101010101" pitchFamily="49" charset="-122"/>
                <a:ea typeface="黑体" panose="02010609060101010101" pitchFamily="49" charset="-122"/>
              </a:rPr>
              <a:t>了本单元预测的阅读方法，学习了识字加油站的字，还有日积月累，大家收获很多。以后，我们还要学习更多的阅读方法，字词</a:t>
            </a:r>
            <a:r>
              <a:rPr lang="zh-CN" altLang="en-US" sz="3200" b="0" dirty="0" smtClean="0">
                <a:latin typeface="黑体" panose="02010609060101010101" pitchFamily="49" charset="-122"/>
                <a:ea typeface="黑体" panose="02010609060101010101" pitchFamily="49" charset="-122"/>
              </a:rPr>
              <a:t>和俗语</a:t>
            </a:r>
            <a:r>
              <a:rPr lang="zh-CN" altLang="en-US" sz="3200" b="0" dirty="0">
                <a:latin typeface="黑体" panose="02010609060101010101" pitchFamily="49" charset="-122"/>
                <a:ea typeface="黑体" panose="02010609060101010101" pitchFamily="49" charset="-122"/>
              </a:rPr>
              <a:t>。 </a:t>
            </a:r>
            <a:endParaRPr lang="zh-CN" altLang="en-US" sz="3200" b="0" dirty="0">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331640" y="1383678"/>
            <a:ext cx="6607175" cy="829945"/>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altLang="zh-CN" sz="2400" b="1" dirty="0">
                <a:latin typeface="宋体" panose="02010600030101010101" pitchFamily="2" charset="-122"/>
                <a:ea typeface="宋体" panose="02010600030101010101" pitchFamily="2" charset="-122"/>
                <a:cs typeface="楷体" panose="02010609060101010101" charset="-122"/>
              </a:rPr>
              <a:t>    </a:t>
            </a:r>
            <a:r>
              <a:rPr lang="zh-CN" altLang="en-US" sz="2400" b="1" dirty="0">
                <a:latin typeface="宋体" panose="02010600030101010101" pitchFamily="2" charset="-122"/>
                <a:ea typeface="宋体" panose="02010600030101010101" pitchFamily="2" charset="-122"/>
                <a:cs typeface="楷体" panose="02010609060101010101" charset="-122"/>
              </a:rPr>
              <a:t>这一单元我学会了</a:t>
            </a:r>
            <a:r>
              <a:rPr lang="zh-CN" altLang="en-US" sz="2400" b="1" dirty="0" smtClean="0">
                <a:latin typeface="宋体" panose="02010600030101010101" pitchFamily="2" charset="-122"/>
                <a:ea typeface="宋体" panose="02010600030101010101" pitchFamily="2" charset="-122"/>
                <a:cs typeface="楷体" panose="02010609060101010101" charset="-122"/>
              </a:rPr>
              <a:t>预测，这增加了我</a:t>
            </a:r>
            <a:r>
              <a:rPr lang="zh-CN" altLang="en-US" sz="2400" b="1" dirty="0">
                <a:latin typeface="宋体" panose="02010600030101010101" pitchFamily="2" charset="-122"/>
                <a:ea typeface="宋体" panose="02010600030101010101" pitchFamily="2" charset="-122"/>
                <a:cs typeface="楷体" panose="02010609060101010101" charset="-122"/>
              </a:rPr>
              <a:t>阅读的乐趣，也</a:t>
            </a:r>
            <a:r>
              <a:rPr lang="zh-CN" altLang="en-US" sz="2400" b="1" dirty="0" smtClean="0">
                <a:latin typeface="宋体" panose="02010600030101010101" pitchFamily="2" charset="-122"/>
                <a:ea typeface="宋体" panose="02010600030101010101" pitchFamily="2" charset="-122"/>
                <a:cs typeface="楷体" panose="02010609060101010101" charset="-122"/>
              </a:rPr>
              <a:t>提高了阅读</a:t>
            </a:r>
            <a:r>
              <a:rPr lang="zh-CN" altLang="en-US" sz="2400" b="1" dirty="0">
                <a:latin typeface="宋体" panose="02010600030101010101" pitchFamily="2" charset="-122"/>
                <a:ea typeface="宋体" panose="02010600030101010101" pitchFamily="2" charset="-122"/>
                <a:cs typeface="楷体" panose="02010609060101010101" charset="-122"/>
              </a:rPr>
              <a:t>的效率。</a:t>
            </a:r>
            <a:endParaRPr lang="zh-CN" altLang="en-US" sz="2400" b="1" dirty="0">
              <a:latin typeface="宋体" panose="02010600030101010101" pitchFamily="2" charset="-122"/>
              <a:ea typeface="宋体" panose="02010600030101010101" pitchFamily="2" charset="-122"/>
              <a:cs typeface="楷体" panose="02010609060101010101" charset="-122"/>
            </a:endParaRPr>
          </a:p>
        </p:txBody>
      </p:sp>
      <p:pic>
        <p:nvPicPr>
          <p:cNvPr id="9" name="图片 8"/>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H="1">
            <a:off x="7554951" y="1202547"/>
            <a:ext cx="1034557" cy="1192205"/>
          </a:xfrm>
          <a:prstGeom prst="rect">
            <a:avLst/>
          </a:prstGeom>
        </p:spPr>
      </p:pic>
      <p:sp>
        <p:nvSpPr>
          <p:cNvPr id="11" name="文本框 3"/>
          <p:cNvSpPr txBox="1"/>
          <p:nvPr/>
        </p:nvSpPr>
        <p:spPr>
          <a:xfrm>
            <a:off x="1763688" y="2965941"/>
            <a:ext cx="6607175" cy="829945"/>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r>
              <a:rPr lang="en-US" altLang="zh-CN" sz="2400" b="1" dirty="0">
                <a:latin typeface="宋体" panose="02010600030101010101" pitchFamily="2" charset="-122"/>
                <a:ea typeface="宋体" panose="02010600030101010101" pitchFamily="2" charset="-122"/>
                <a:cs typeface="楷体" panose="02010609060101010101" charset="-122"/>
              </a:rPr>
              <a:t>    </a:t>
            </a:r>
            <a:r>
              <a:rPr lang="zh-CN" altLang="en-US" sz="2400" b="1" dirty="0">
                <a:latin typeface="宋体" panose="02010600030101010101" pitchFamily="2" charset="-122"/>
                <a:ea typeface="宋体" panose="02010600030101010101" pitchFamily="2" charset="-122"/>
                <a:cs typeface="楷体" panose="02010609060101010101" charset="-122"/>
              </a:rPr>
              <a:t>让我变换了阅读的方式，以前就是一直读，现在我会停下来去猜一猜接下来的故事情节。</a:t>
            </a:r>
            <a:endParaRPr lang="zh-CN" altLang="en-US" sz="2400" b="1" dirty="0">
              <a:latin typeface="宋体" panose="02010600030101010101" pitchFamily="2" charset="-122"/>
              <a:ea typeface="宋体" panose="02010600030101010101" pitchFamily="2" charset="-122"/>
              <a:cs typeface="楷体" panose="02010609060101010101" charset="-122"/>
            </a:endParaRPr>
          </a:p>
        </p:txBody>
      </p:sp>
      <p:pic>
        <p:nvPicPr>
          <p:cNvPr id="12" name="图片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87624" y="2525969"/>
            <a:ext cx="890765" cy="1333715"/>
          </a:xfrm>
          <a:prstGeom prst="rect">
            <a:avLst/>
          </a:prstGeom>
        </p:spPr>
      </p:pic>
    </p:spTree>
    <p:custDataLst>
      <p:tags r:id="rId3"/>
    </p:custData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圆角矩形 7"/>
          <p:cNvSpPr/>
          <p:nvPr/>
        </p:nvSpPr>
        <p:spPr>
          <a:xfrm>
            <a:off x="2014049" y="3267074"/>
            <a:ext cx="5132070" cy="1007745"/>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altLang="zh-CN" sz="2000" b="1">
                <a:latin typeface="宋体" panose="02010600030101010101" pitchFamily="2" charset="-122"/>
                <a:ea typeface="宋体" panose="02010600030101010101" pitchFamily="2" charset="-122"/>
              </a:rPr>
              <a:t>    </a:t>
            </a:r>
            <a:r>
              <a:rPr lang="zh-CN" altLang="en-US" sz="2000" b="1">
                <a:latin typeface="宋体" panose="02010600030101010101" pitchFamily="2" charset="-122"/>
                <a:ea typeface="宋体" panose="02010600030101010101" pitchFamily="2" charset="-122"/>
              </a:rPr>
              <a:t>我在图书馆里找书看时，会先看标题，猜猜书的大致内容，再决定不要看这本书。</a:t>
            </a:r>
            <a:endParaRPr lang="zh-CN" altLang="en-US" sz="2000" b="1">
              <a:latin typeface="宋体" panose="02010600030101010101" pitchFamily="2" charset="-122"/>
              <a:ea typeface="宋体" panose="02010600030101010101" pitchFamily="2" charset="-122"/>
            </a:endParaRPr>
          </a:p>
        </p:txBody>
      </p:sp>
      <p:sp>
        <p:nvSpPr>
          <p:cNvPr id="7" name="圆角矩形 6"/>
          <p:cNvSpPr/>
          <p:nvPr/>
        </p:nvSpPr>
        <p:spPr>
          <a:xfrm>
            <a:off x="1907325" y="2089785"/>
            <a:ext cx="5132705" cy="791845"/>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pPr algn="l"/>
            <a:r>
              <a:rPr lang="en-US" altLang="zh-CN" sz="2000" b="1">
                <a:latin typeface="宋体" panose="02010600030101010101" pitchFamily="2" charset="-122"/>
                <a:ea typeface="宋体" panose="02010600030101010101" pitchFamily="2" charset="-122"/>
              </a:rPr>
              <a:t>    </a:t>
            </a:r>
            <a:r>
              <a:rPr lang="zh-CN" altLang="en-US" sz="2000" b="1">
                <a:latin typeface="宋体" panose="02010600030101010101" pitchFamily="2" charset="-122"/>
                <a:ea typeface="宋体" panose="02010600030101010101" pitchFamily="2" charset="-122"/>
              </a:rPr>
              <a:t>为了预测得更准确，我读书更仔细了，注意到了更多的细节。</a:t>
            </a:r>
            <a:endParaRPr lang="zh-CN" altLang="en-US" sz="2000" b="1">
              <a:latin typeface="宋体" panose="02010600030101010101" pitchFamily="2" charset="-122"/>
              <a:ea typeface="宋体" panose="02010600030101010101" pitchFamily="2" charset="-122"/>
            </a:endParaRPr>
          </a:p>
        </p:txBody>
      </p:sp>
      <p:sp>
        <p:nvSpPr>
          <p:cNvPr id="6" name="圆角矩形 5"/>
          <p:cNvSpPr/>
          <p:nvPr/>
        </p:nvSpPr>
        <p:spPr>
          <a:xfrm>
            <a:off x="2051720" y="753813"/>
            <a:ext cx="5157470" cy="904875"/>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l" fontAlgn="auto">
              <a:lnSpc>
                <a:spcPct val="150000"/>
              </a:lnSpc>
            </a:pPr>
            <a:r>
              <a:rPr lang="en-US" altLang="zh-CN" sz="2000" b="1" dirty="0">
                <a:latin typeface="宋体" panose="02010600030101010101" pitchFamily="2" charset="-122"/>
                <a:ea typeface="宋体" panose="02010600030101010101" pitchFamily="2" charset="-122"/>
              </a:rPr>
              <a:t>    </a:t>
            </a:r>
            <a:r>
              <a:rPr lang="zh-CN" altLang="en-US" sz="2000" b="1" dirty="0">
                <a:latin typeface="宋体" panose="02010600030101010101" pitchFamily="2" charset="-122"/>
                <a:ea typeface="宋体" panose="02010600030101010101" pitchFamily="2" charset="-122"/>
              </a:rPr>
              <a:t>一边读，一边预测后面的内容，可以帮助我们更好地理解文章的意思。</a:t>
            </a:r>
            <a:endParaRPr lang="zh-CN" altLang="en-US" sz="2000" b="1" dirty="0">
              <a:latin typeface="宋体" panose="02010600030101010101" pitchFamily="2" charset="-122"/>
              <a:ea typeface="宋体" panose="02010600030101010101" pitchFamily="2" charset="-122"/>
            </a:endParaRPr>
          </a:p>
        </p:txBody>
      </p:sp>
      <p:pic>
        <p:nvPicPr>
          <p:cNvPr id="17" name="图片 1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583599" y="2941813"/>
            <a:ext cx="835406" cy="1362075"/>
          </a:xfrm>
          <a:prstGeom prst="rect">
            <a:avLst/>
          </a:prstGeom>
        </p:spPr>
      </p:pic>
      <p:pic>
        <p:nvPicPr>
          <p:cNvPr id="16" name="图片 1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05468" y="1680193"/>
            <a:ext cx="681302" cy="1201437"/>
          </a:xfrm>
          <a:prstGeom prst="rect">
            <a:avLst/>
          </a:prstGeom>
        </p:spPr>
      </p:pic>
      <p:pic>
        <p:nvPicPr>
          <p:cNvPr id="12" name="图片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47664" y="484530"/>
            <a:ext cx="767720" cy="1171437"/>
          </a:xfrm>
          <a:prstGeom prst="rect">
            <a:avLst/>
          </a:prstGeom>
        </p:spPr>
      </p:pic>
    </p:spTree>
    <p:custDataLst>
      <p:tags r:id="rId4"/>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additive="base">
                                        <p:cTn id="17" dur="500" fill="hold"/>
                                        <p:tgtEl>
                                          <p:spTgt spid="16"/>
                                        </p:tgtEl>
                                        <p:attrNameLst>
                                          <p:attrName>ppt_x</p:attrName>
                                        </p:attrNameLst>
                                      </p:cBhvr>
                                      <p:tavLst>
                                        <p:tav tm="0">
                                          <p:val>
                                            <p:strVal val="#ppt_x"/>
                                          </p:val>
                                        </p:tav>
                                        <p:tav tm="100000">
                                          <p:val>
                                            <p:strVal val="#ppt_x"/>
                                          </p:val>
                                        </p:tav>
                                      </p:tavLst>
                                    </p:anim>
                                    <p:anim calcmode="lin" valueType="num">
                                      <p:cBhvr additive="base">
                                        <p:cTn id="18" dur="500" fill="hold"/>
                                        <p:tgtEl>
                                          <p:spTgt spid="16"/>
                                        </p:tgtEl>
                                        <p:attrNameLst>
                                          <p:attrName>ppt_y</p:attrName>
                                        </p:attrNameLst>
                                      </p:cBhvr>
                                      <p:tavLst>
                                        <p:tav tm="0">
                                          <p:val>
                                            <p:strVal val="1+#ppt_h/2"/>
                                          </p:val>
                                        </p:tav>
                                        <p:tav tm="100000">
                                          <p:val>
                                            <p:strVal val="#ppt_y"/>
                                          </p:val>
                                        </p:tav>
                                      </p:tavLst>
                                    </p:anim>
                                  </p:childTnLst>
                                </p:cTn>
                              </p:par>
                            </p:childTnLst>
                          </p:cTn>
                        </p:par>
                        <p:par>
                          <p:cTn id="19" fill="hold">
                            <p:stCondLst>
                              <p:cond delay="500"/>
                            </p:stCondLst>
                            <p:childTnLst>
                              <p:par>
                                <p:cTn id="20" presetID="6" presetClass="entr" presetSubtype="16"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circle(in)">
                                      <p:cBhvr>
                                        <p:cTn id="22" dur="20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500" fill="hold"/>
                                        <p:tgtEl>
                                          <p:spTgt spid="17"/>
                                        </p:tgtEl>
                                        <p:attrNameLst>
                                          <p:attrName>ppt_x</p:attrName>
                                        </p:attrNameLst>
                                      </p:cBhvr>
                                      <p:tavLst>
                                        <p:tav tm="0">
                                          <p:val>
                                            <p:strVal val="#ppt_x"/>
                                          </p:val>
                                        </p:tav>
                                        <p:tav tm="100000">
                                          <p:val>
                                            <p:strVal val="#ppt_x"/>
                                          </p:val>
                                        </p:tav>
                                      </p:tavLst>
                                    </p:anim>
                                    <p:anim calcmode="lin" valueType="num">
                                      <p:cBhvr additive="base">
                                        <p:cTn id="28" dur="500" fill="hold"/>
                                        <p:tgtEl>
                                          <p:spTgt spid="17"/>
                                        </p:tgtEl>
                                        <p:attrNameLst>
                                          <p:attrName>ppt_y</p:attrName>
                                        </p:attrNameLst>
                                      </p:cBhvr>
                                      <p:tavLst>
                                        <p:tav tm="0">
                                          <p:val>
                                            <p:strVal val="1+#ppt_h/2"/>
                                          </p:val>
                                        </p:tav>
                                        <p:tav tm="100000">
                                          <p:val>
                                            <p:strVal val="#ppt_y"/>
                                          </p:val>
                                        </p:tav>
                                      </p:tavLst>
                                    </p:anim>
                                  </p:childTnLst>
                                </p:cTn>
                              </p:par>
                            </p:childTnLst>
                          </p:cTn>
                        </p:par>
                        <p:par>
                          <p:cTn id="29" fill="hold">
                            <p:stCondLst>
                              <p:cond delay="500"/>
                            </p:stCondLst>
                            <p:childTnLst>
                              <p:par>
                                <p:cTn id="30" presetID="2" presetClass="entr" presetSubtype="4" fill="hold" grpId="0" nodeType="after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additive="base">
                                        <p:cTn id="32" dur="500" fill="hold"/>
                                        <p:tgtEl>
                                          <p:spTgt spid="8"/>
                                        </p:tgtEl>
                                        <p:attrNameLst>
                                          <p:attrName>ppt_x</p:attrName>
                                        </p:attrNameLst>
                                      </p:cBhvr>
                                      <p:tavLst>
                                        <p:tav tm="0">
                                          <p:val>
                                            <p:strVal val="#ppt_x"/>
                                          </p:val>
                                        </p:tav>
                                        <p:tav tm="100000">
                                          <p:val>
                                            <p:strVal val="#ppt_x"/>
                                          </p:val>
                                        </p:tav>
                                      </p:tavLst>
                                    </p:anim>
                                    <p:anim calcmode="lin" valueType="num">
                                      <p:cBhvr additive="base">
                                        <p:cTn id="33"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7" grpId="0" animBg="1"/>
      <p:bldP spid="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圆角矩形标注 15"/>
          <p:cNvSpPr/>
          <p:nvPr/>
        </p:nvSpPr>
        <p:spPr>
          <a:xfrm>
            <a:off x="2240279" y="1304821"/>
            <a:ext cx="6076315" cy="2257425"/>
          </a:xfrm>
          <a:prstGeom prst="wedgeRoundRectCallout">
            <a:avLst>
              <a:gd name="adj1" fmla="val -49360"/>
              <a:gd name="adj2" fmla="val 3862"/>
              <a:gd name="adj3" fmla="val 16667"/>
            </a:avLst>
          </a:prstGeom>
        </p:spPr>
        <p:style>
          <a:lnRef idx="1">
            <a:schemeClr val="accent3"/>
          </a:lnRef>
          <a:fillRef idx="2">
            <a:schemeClr val="accent3"/>
          </a:fillRef>
          <a:effectRef idx="1">
            <a:schemeClr val="accent3"/>
          </a:effectRef>
          <a:fontRef idx="minor">
            <a:schemeClr val="dk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fontAlgn="auto">
              <a:lnSpc>
                <a:spcPct val="150000"/>
              </a:lnSpc>
            </a:pPr>
            <a:r>
              <a:rPr lang="en-US" altLang="zh-CN" sz="2400" dirty="0" smtClean="0">
                <a:solidFill>
                  <a:schemeClr val="tx1"/>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微软雅黑" panose="020B0503020204020204" charset="-122"/>
              </a:rPr>
              <a:t>       </a:t>
            </a:r>
            <a:r>
              <a:rPr lang="zh-CN" altLang="en-US" sz="2400" b="1" dirty="0" smtClean="0">
                <a:solidFill>
                  <a:schemeClr val="tx1"/>
                </a:solidFill>
                <a:effectLst>
                  <a:outerShdw blurRad="38100" dist="38100" dir="2700000" algn="tl">
                    <a:srgbClr val="000000">
                      <a:alpha val="43137"/>
                    </a:srgbClr>
                  </a:outerShdw>
                </a:effectLst>
                <a:latin typeface="宋体" panose="02010600030101010101" pitchFamily="2" charset="-122"/>
                <a:ea typeface="宋体" panose="02010600030101010101" pitchFamily="2" charset="-122"/>
                <a:cs typeface="微软雅黑" panose="020B0503020204020204" charset="-122"/>
              </a:rPr>
              <a:t>如果我们在课外阅读、日常生活等情境中也运用预测，根据已有的线索猜测故事的发展和结局，这样还可以增加读书、观影的乐趣。</a:t>
            </a:r>
            <a:endParaRPr lang="zh-CN" altLang="en-US" sz="2400" b="1" dirty="0" smtClean="0">
              <a:solidFill>
                <a:schemeClr val="tx1"/>
              </a:solidFill>
              <a:effectLst>
                <a:outerShdw blurRad="38100" dist="38100" dir="2700000" algn="tl">
                  <a:srgbClr val="000000">
                    <a:alpha val="43137"/>
                  </a:srgbClr>
                </a:outerShdw>
              </a:effectLst>
              <a:latin typeface="宋体" panose="02010600030101010101" pitchFamily="2" charset="-122"/>
              <a:ea typeface="宋体" panose="02010600030101010101" pitchFamily="2" charset="-122"/>
              <a:cs typeface="微软雅黑" panose="020B0503020204020204" charset="-122"/>
            </a:endParaRPr>
          </a:p>
        </p:txBody>
      </p:sp>
      <p:pic>
        <p:nvPicPr>
          <p:cNvPr id="3" name="图片 2"/>
          <p:cNvPicPr>
            <a:picLocks noChangeAspect="1"/>
          </p:cNvPicPr>
          <p:nvPr/>
        </p:nvPicPr>
        <p:blipFill>
          <a:blip r:embed="rId1" cstate="print">
            <a:clrChange>
              <a:clrFrom>
                <a:srgbClr val="FFFFFF">
                  <a:alpha val="100000"/>
                </a:srgbClr>
              </a:clrFrom>
              <a:clrTo>
                <a:srgbClr val="FFFFFF">
                  <a:alpha val="100000"/>
                  <a:alpha val="0"/>
                </a:srgbClr>
              </a:clrTo>
            </a:clrChange>
          </a:blip>
          <a:stretch>
            <a:fillRect/>
          </a:stretch>
        </p:blipFill>
        <p:spPr>
          <a:xfrm>
            <a:off x="395536" y="915566"/>
            <a:ext cx="2050415" cy="2646680"/>
          </a:xfrm>
          <a:prstGeom prst="rect">
            <a:avLst/>
          </a:prstGeom>
        </p:spPr>
      </p:pic>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923928" y="446727"/>
            <a:ext cx="1469390" cy="460375"/>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zh-CN" altLang="en-US" sz="2400" dirty="0">
                <a:latin typeface="黑体" panose="02010609060101010101" pitchFamily="49" charset="-122"/>
                <a:ea typeface="黑体" panose="02010609060101010101" pitchFamily="49" charset="-122"/>
              </a:rPr>
              <a:t>预测游戏</a:t>
            </a:r>
            <a:endParaRPr lang="zh-CN" altLang="en-US" sz="2400" dirty="0">
              <a:latin typeface="黑体" panose="02010609060101010101" pitchFamily="49" charset="-122"/>
              <a:ea typeface="黑体" panose="02010609060101010101" pitchFamily="49" charset="-122"/>
            </a:endParaRPr>
          </a:p>
        </p:txBody>
      </p:sp>
      <p:sp>
        <p:nvSpPr>
          <p:cNvPr id="5" name="文本框 4"/>
          <p:cNvSpPr txBox="1"/>
          <p:nvPr/>
        </p:nvSpPr>
        <p:spPr>
          <a:xfrm>
            <a:off x="971600" y="1059582"/>
            <a:ext cx="7632848" cy="3323987"/>
          </a:xfrm>
          <a:prstGeom prst="rect">
            <a:avLst/>
          </a:prstGeom>
          <a:ln w="28575">
            <a:prstDash val="sysDot"/>
          </a:ln>
        </p:spPr>
        <p:style>
          <a:lnRef idx="2">
            <a:schemeClr val="accent1"/>
          </a:lnRef>
          <a:fillRef idx="1">
            <a:schemeClr val="lt1"/>
          </a:fillRef>
          <a:effectRef idx="0">
            <a:schemeClr val="accent1"/>
          </a:effectRef>
          <a:fontRef idx="minor">
            <a:schemeClr val="dk1"/>
          </a:fontRef>
        </p:style>
        <p:txBody>
          <a:bodyPr wrap="square" rtlCol="0">
            <a:spAutoFit/>
          </a:bodyPr>
          <a:lstStyle/>
          <a:p>
            <a:pPr fontAlgn="auto">
              <a:lnSpc>
                <a:spcPct val="150000"/>
              </a:lnSpc>
            </a:pPr>
            <a:r>
              <a:rPr lang="en-US" sz="2800" b="1" dirty="0" smtClean="0">
                <a:latin typeface="宋体" panose="02010600030101010101" pitchFamily="2" charset="-122"/>
                <a:ea typeface="宋体" panose="02010600030101010101" pitchFamily="2" charset="-122"/>
                <a:cs typeface="楷体" panose="02010609060101010101" charset="-122"/>
              </a:rPr>
              <a:t>    1. </a:t>
            </a:r>
            <a:r>
              <a:rPr sz="2800" b="1" dirty="0" err="1" smtClean="0">
                <a:latin typeface="宋体" panose="02010600030101010101" pitchFamily="2" charset="-122"/>
                <a:ea typeface="宋体" panose="02010600030101010101" pitchFamily="2" charset="-122"/>
                <a:cs typeface="楷体" panose="02010609060101010101" charset="-122"/>
              </a:rPr>
              <a:t>同学们组成四人小组交流</a:t>
            </a:r>
            <a:r>
              <a:rPr lang="zh-CN" altLang="en-US" sz="2800" b="1" dirty="0" smtClean="0">
                <a:latin typeface="宋体" panose="02010600030101010101" pitchFamily="2" charset="-122"/>
                <a:ea typeface="宋体" panose="02010600030101010101" pitchFamily="2" charset="-122"/>
                <a:cs typeface="楷体" panose="02010609060101010101" charset="-122"/>
              </a:rPr>
              <a:t>。</a:t>
            </a:r>
            <a:endParaRPr lang="en-US" altLang="zh-CN" sz="2800" b="1" dirty="0" smtClean="0">
              <a:latin typeface="宋体" panose="02010600030101010101" pitchFamily="2" charset="-122"/>
              <a:ea typeface="宋体" panose="02010600030101010101" pitchFamily="2" charset="-122"/>
              <a:cs typeface="楷体" panose="02010609060101010101" charset="-122"/>
            </a:endParaRPr>
          </a:p>
          <a:p>
            <a:pPr fontAlgn="auto">
              <a:lnSpc>
                <a:spcPct val="150000"/>
              </a:lnSpc>
            </a:pPr>
            <a:r>
              <a:rPr lang="en-US" sz="2800" b="1" dirty="0">
                <a:latin typeface="宋体" panose="02010600030101010101" pitchFamily="2" charset="-122"/>
                <a:ea typeface="宋体" panose="02010600030101010101" pitchFamily="2" charset="-122"/>
                <a:cs typeface="楷体" panose="02010609060101010101" charset="-122"/>
              </a:rPr>
              <a:t> </a:t>
            </a:r>
            <a:r>
              <a:rPr lang="en-US" sz="2800" b="1" dirty="0" smtClean="0">
                <a:latin typeface="宋体" panose="02010600030101010101" pitchFamily="2" charset="-122"/>
                <a:ea typeface="宋体" panose="02010600030101010101" pitchFamily="2" charset="-122"/>
                <a:cs typeface="楷体" panose="02010609060101010101" charset="-122"/>
              </a:rPr>
              <a:t>   2. </a:t>
            </a:r>
            <a:r>
              <a:rPr sz="2800" b="1" dirty="0" err="1" smtClean="0">
                <a:latin typeface="宋体" panose="02010600030101010101" pitchFamily="2" charset="-122"/>
                <a:ea typeface="宋体" panose="02010600030101010101" pitchFamily="2" charset="-122"/>
                <a:cs typeface="楷体" panose="02010609060101010101" charset="-122"/>
              </a:rPr>
              <a:t>每组推荐一位同学说一本自己看过的书的书名或一篇读过的文章的题目</a:t>
            </a:r>
            <a:r>
              <a:rPr sz="2800" b="1" dirty="0" err="1">
                <a:latin typeface="宋体" panose="02010600030101010101" pitchFamily="2" charset="-122"/>
                <a:ea typeface="宋体" panose="02010600030101010101" pitchFamily="2" charset="-122"/>
                <a:cs typeface="楷体" panose="02010609060101010101" charset="-122"/>
              </a:rPr>
              <a:t>，并把它写在黑板上</a:t>
            </a:r>
            <a:r>
              <a:rPr sz="2800" b="1" dirty="0" smtClean="0">
                <a:latin typeface="宋体" panose="02010600030101010101" pitchFamily="2" charset="-122"/>
                <a:ea typeface="宋体" panose="02010600030101010101" pitchFamily="2" charset="-122"/>
                <a:cs typeface="楷体" panose="02010609060101010101" charset="-122"/>
              </a:rPr>
              <a:t>。</a:t>
            </a:r>
            <a:endParaRPr lang="en-US" sz="2800" b="1" dirty="0" smtClean="0">
              <a:latin typeface="宋体" panose="02010600030101010101" pitchFamily="2" charset="-122"/>
              <a:ea typeface="宋体" panose="02010600030101010101" pitchFamily="2" charset="-122"/>
              <a:cs typeface="楷体" panose="02010609060101010101" charset="-122"/>
            </a:endParaRPr>
          </a:p>
          <a:p>
            <a:pPr fontAlgn="auto">
              <a:lnSpc>
                <a:spcPct val="150000"/>
              </a:lnSpc>
            </a:pPr>
            <a:r>
              <a:rPr lang="en-US" sz="2800" b="1" dirty="0">
                <a:latin typeface="宋体" panose="02010600030101010101" pitchFamily="2" charset="-122"/>
                <a:ea typeface="宋体" panose="02010600030101010101" pitchFamily="2" charset="-122"/>
                <a:cs typeface="楷体" panose="02010609060101010101" charset="-122"/>
              </a:rPr>
              <a:t> </a:t>
            </a:r>
            <a:r>
              <a:rPr lang="en-US" sz="2800" b="1" dirty="0" smtClean="0">
                <a:latin typeface="宋体" panose="02010600030101010101" pitchFamily="2" charset="-122"/>
                <a:ea typeface="宋体" panose="02010600030101010101" pitchFamily="2" charset="-122"/>
                <a:cs typeface="楷体" panose="02010609060101010101" charset="-122"/>
              </a:rPr>
              <a:t>   3. </a:t>
            </a:r>
            <a:r>
              <a:rPr sz="2800" b="1" dirty="0" err="1" smtClean="0">
                <a:latin typeface="宋体" panose="02010600030101010101" pitchFamily="2" charset="-122"/>
                <a:ea typeface="宋体" panose="02010600030101010101" pitchFamily="2" charset="-122"/>
                <a:cs typeface="楷体" panose="02010609060101010101" charset="-122"/>
              </a:rPr>
              <a:t>其他同学根据书名预测一下内容</a:t>
            </a:r>
            <a:r>
              <a:rPr sz="2800" b="1" dirty="0" smtClean="0">
                <a:latin typeface="宋体" panose="02010600030101010101" pitchFamily="2" charset="-122"/>
                <a:ea typeface="宋体" panose="02010600030101010101" pitchFamily="2" charset="-122"/>
                <a:cs typeface="楷体" panose="02010609060101010101" charset="-122"/>
              </a:rPr>
              <a:t>。</a:t>
            </a:r>
            <a:endParaRPr sz="2800" b="1" dirty="0">
              <a:latin typeface="宋体" panose="02010600030101010101" pitchFamily="2" charset="-122"/>
              <a:ea typeface="宋体" panose="02010600030101010101" pitchFamily="2" charset="-122"/>
              <a:cs typeface="楷体" panose="02010609060101010101" charset="-122"/>
            </a:endParaRPr>
          </a:p>
        </p:txBody>
      </p:sp>
      <p:pic>
        <p:nvPicPr>
          <p:cNvPr id="3" name="图片 2"/>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5148064" y="51470"/>
            <a:ext cx="801661" cy="942937"/>
          </a:xfrm>
          <a:prstGeom prst="rect">
            <a:avLst/>
          </a:prstGeom>
        </p:spPr>
      </p:pic>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827584" y="483518"/>
            <a:ext cx="7560255" cy="1384995"/>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altLang="zh-CN" dirty="0">
                <a:sym typeface="+mn-ea"/>
              </a:rPr>
              <a:t>        </a:t>
            </a:r>
            <a:r>
              <a:rPr lang="en-US" altLang="zh-CN" sz="2800" dirty="0">
                <a:latin typeface="楷体" panose="02010609060101010101" charset="-122"/>
                <a:ea typeface="楷体" panose="02010609060101010101" charset="-122"/>
                <a:cs typeface="楷体" panose="02010609060101010101" charset="-122"/>
                <a:sym typeface="+mn-ea"/>
              </a:rPr>
              <a:t>  </a:t>
            </a:r>
            <a:r>
              <a:rPr lang="zh-CN" altLang="en-US" sz="2800" dirty="0">
                <a:latin typeface="黑体" panose="02010609060101010101" pitchFamily="49" charset="-122"/>
                <a:ea typeface="黑体" panose="02010609060101010101" pitchFamily="49" charset="-122"/>
                <a:cs typeface="楷体" panose="02010609060101010101" charset="-122"/>
                <a:sym typeface="+mn-ea"/>
              </a:rPr>
              <a:t>看</a:t>
            </a:r>
            <a:r>
              <a:rPr lang="en-US" altLang="zh-CN" sz="2800" dirty="0">
                <a:latin typeface="黑体" panose="02010609060101010101" pitchFamily="49" charset="-122"/>
                <a:ea typeface="黑体" panose="02010609060101010101" pitchFamily="49" charset="-122"/>
                <a:cs typeface="楷体" panose="02010609060101010101" charset="-122"/>
                <a:sym typeface="+mn-ea"/>
              </a:rPr>
              <a:t>“</a:t>
            </a:r>
            <a:r>
              <a:rPr lang="zh-CN" altLang="en-US" sz="2800" dirty="0">
                <a:latin typeface="黑体" panose="02010609060101010101" pitchFamily="49" charset="-122"/>
                <a:ea typeface="黑体" panose="02010609060101010101" pitchFamily="49" charset="-122"/>
                <a:cs typeface="楷体" panose="02010609060101010101" charset="-122"/>
                <a:sym typeface="+mn-ea"/>
              </a:rPr>
              <a:t>识字加油站</a:t>
            </a:r>
            <a:r>
              <a:rPr lang="en-US" altLang="zh-CN" sz="2800" dirty="0">
                <a:latin typeface="黑体" panose="02010609060101010101" pitchFamily="49" charset="-122"/>
                <a:ea typeface="黑体" panose="02010609060101010101" pitchFamily="49" charset="-122"/>
                <a:cs typeface="楷体" panose="02010609060101010101" charset="-122"/>
                <a:sym typeface="+mn-ea"/>
              </a:rPr>
              <a:t>”</a:t>
            </a:r>
            <a:r>
              <a:rPr lang="zh-CN" altLang="en-US" sz="2800" dirty="0">
                <a:latin typeface="黑体" panose="02010609060101010101" pitchFamily="49" charset="-122"/>
                <a:ea typeface="黑体" panose="02010609060101010101" pitchFamily="49" charset="-122"/>
                <a:cs typeface="楷体" panose="02010609060101010101" charset="-122"/>
                <a:sym typeface="+mn-ea"/>
              </a:rPr>
              <a:t>中的词语，你认识这些加点的</a:t>
            </a:r>
            <a:r>
              <a:rPr lang="zh-CN" altLang="en-US" sz="2800" dirty="0" smtClean="0">
                <a:latin typeface="黑体" panose="02010609060101010101" pitchFamily="49" charset="-122"/>
                <a:ea typeface="黑体" panose="02010609060101010101" pitchFamily="49" charset="-122"/>
                <a:cs typeface="楷体" panose="02010609060101010101" charset="-122"/>
                <a:sym typeface="+mn-ea"/>
              </a:rPr>
              <a:t>字词吗</a:t>
            </a:r>
            <a:r>
              <a:rPr lang="zh-CN" altLang="en-US" sz="2800" dirty="0">
                <a:latin typeface="黑体" panose="02010609060101010101" pitchFamily="49" charset="-122"/>
                <a:ea typeface="黑体" panose="02010609060101010101" pitchFamily="49" charset="-122"/>
                <a:cs typeface="楷体" panose="02010609060101010101" charset="-122"/>
                <a:sym typeface="+mn-ea"/>
              </a:rPr>
              <a:t>？哪些是你不认识的呢？把它们圈出来。</a:t>
            </a:r>
            <a:endParaRPr lang="zh-CN" altLang="en-US" sz="2800" dirty="0">
              <a:latin typeface="黑体" panose="02010609060101010101" pitchFamily="49" charset="-122"/>
              <a:ea typeface="黑体" panose="02010609060101010101" pitchFamily="49" charset="-122"/>
              <a:cs typeface="楷体" panose="02010609060101010101" charset="-122"/>
              <a:sym typeface="+mn-ea"/>
            </a:endParaRPr>
          </a:p>
        </p:txBody>
      </p:sp>
      <p:sp>
        <p:nvSpPr>
          <p:cNvPr id="6" name="文本框 6"/>
          <p:cNvSpPr txBox="1"/>
          <p:nvPr/>
        </p:nvSpPr>
        <p:spPr>
          <a:xfrm>
            <a:off x="2518068" y="1665213"/>
            <a:ext cx="4407540" cy="1569660"/>
          </a:xfrm>
          <a:prstGeom prst="rect">
            <a:avLst/>
          </a:prstGeom>
          <a:noFill/>
        </p:spPr>
        <p:txBody>
          <a:bodyPr wrap="square" rtlCol="0">
            <a:spAutoFit/>
          </a:bodyPr>
          <a:lstStyle/>
          <a:p>
            <a:r>
              <a:rPr lang="zh-CN" altLang="en-US" sz="3200" b="1" dirty="0" smtClean="0">
                <a:latin typeface="楷体" panose="02010609060101010101" charset="-122"/>
                <a:ea typeface="楷体" panose="02010609060101010101" charset="-122"/>
                <a:cs typeface="楷体" panose="02010609060101010101" charset="-122"/>
              </a:rPr>
              <a:t>车轴   </a:t>
            </a:r>
            <a:r>
              <a:rPr lang="zh-CN" altLang="en-US" sz="3200" b="1" dirty="0">
                <a:latin typeface="楷体" panose="02010609060101010101" charset="-122"/>
                <a:ea typeface="楷体" panose="02010609060101010101" charset="-122"/>
                <a:cs typeface="楷体" panose="02010609060101010101" charset="-122"/>
              </a:rPr>
              <a:t>基础    阁楼</a:t>
            </a:r>
            <a:endParaRPr lang="zh-CN" altLang="en-US" sz="3200" b="1" dirty="0">
              <a:latin typeface="楷体" panose="02010609060101010101" charset="-122"/>
              <a:ea typeface="楷体" panose="02010609060101010101" charset="-122"/>
              <a:cs typeface="楷体" panose="02010609060101010101" charset="-122"/>
            </a:endParaRPr>
          </a:p>
          <a:p>
            <a:endParaRPr lang="zh-CN" altLang="en-US" sz="3200" b="1" dirty="0">
              <a:latin typeface="楷体" panose="02010609060101010101" charset="-122"/>
              <a:ea typeface="楷体" panose="02010609060101010101" charset="-122"/>
              <a:cs typeface="楷体" panose="02010609060101010101" charset="-122"/>
            </a:endParaRPr>
          </a:p>
          <a:p>
            <a:r>
              <a:rPr lang="zh-CN" altLang="en-US" sz="3200" b="1" dirty="0">
                <a:latin typeface="楷体" panose="02010609060101010101" charset="-122"/>
                <a:ea typeface="楷体" panose="02010609060101010101" charset="-122"/>
                <a:cs typeface="楷体" panose="02010609060101010101" charset="-122"/>
              </a:rPr>
              <a:t>佳节   盲人    唐朝</a:t>
            </a:r>
            <a:endParaRPr lang="zh-CN" altLang="en-US" sz="3200" b="1" dirty="0">
              <a:latin typeface="楷体" panose="02010609060101010101" charset="-122"/>
              <a:ea typeface="楷体" panose="02010609060101010101" charset="-122"/>
              <a:cs typeface="楷体" panose="02010609060101010101" charset="-122"/>
            </a:endParaRPr>
          </a:p>
        </p:txBody>
      </p:sp>
      <p:sp>
        <p:nvSpPr>
          <p:cNvPr id="7" name="文本框 5"/>
          <p:cNvSpPr txBox="1"/>
          <p:nvPr/>
        </p:nvSpPr>
        <p:spPr>
          <a:xfrm>
            <a:off x="2454994" y="3578706"/>
            <a:ext cx="5213350" cy="398780"/>
          </a:xfrm>
          <a:prstGeom prst="rect">
            <a:avLst/>
          </a:prstGeom>
          <a:noFill/>
        </p:spPr>
        <p:txBody>
          <a:bodyPr wrap="square" rtlCol="0">
            <a:spAutoFit/>
          </a:bodyPr>
          <a:lstStyle/>
          <a:p>
            <a:r>
              <a:rPr lang="en-US" altLang="zh-CN" sz="2000" dirty="0" err="1" smtClean="0">
                <a:solidFill>
                  <a:srgbClr val="FF0000"/>
                </a:solidFill>
                <a:latin typeface="汉语拼音" panose="000B0604020202020204" charset="0"/>
                <a:cs typeface="汉语拼音" panose="000B0604020202020204" charset="0"/>
              </a:rPr>
              <a:t>zhóu</a:t>
            </a:r>
            <a:r>
              <a:rPr lang="en-US" altLang="zh-CN" sz="2000" dirty="0" smtClean="0">
                <a:solidFill>
                  <a:srgbClr val="FF0000"/>
                </a:solidFill>
                <a:latin typeface="汉语拼音" panose="000B0604020202020204" charset="0"/>
                <a:cs typeface="汉语拼音" panose="000B0604020202020204" charset="0"/>
              </a:rPr>
              <a:t>   </a:t>
            </a:r>
            <a:r>
              <a:rPr lang="en-US" altLang="zh-CN" sz="2000" dirty="0" err="1">
                <a:solidFill>
                  <a:srgbClr val="FF0000"/>
                </a:solidFill>
                <a:latin typeface="汉语拼音" panose="000B0604020202020204" charset="0"/>
                <a:cs typeface="汉语拼音" panose="000B0604020202020204" charset="0"/>
              </a:rPr>
              <a:t>jī</a:t>
            </a:r>
            <a:r>
              <a:rPr lang="en-US" altLang="zh-CN" sz="2000" dirty="0">
                <a:solidFill>
                  <a:srgbClr val="FF0000"/>
                </a:solidFill>
                <a:latin typeface="汉语拼音" panose="000B0604020202020204" charset="0"/>
                <a:cs typeface="汉语拼音" panose="000B0604020202020204" charset="0"/>
              </a:rPr>
              <a:t>    </a:t>
            </a:r>
            <a:r>
              <a:rPr lang="en-US" altLang="zh-CN" sz="2000" dirty="0" err="1">
                <a:solidFill>
                  <a:srgbClr val="FF0000"/>
                </a:solidFill>
                <a:latin typeface="汉语拼音" panose="000B0604020202020204" charset="0"/>
                <a:cs typeface="汉语拼音" panose="000B0604020202020204" charset="0"/>
              </a:rPr>
              <a:t>chǔ</a:t>
            </a:r>
            <a:r>
              <a:rPr lang="en-US" altLang="zh-CN" sz="2000" dirty="0">
                <a:solidFill>
                  <a:srgbClr val="FF0000"/>
                </a:solidFill>
                <a:latin typeface="汉语拼音" panose="000B0604020202020204" charset="0"/>
                <a:cs typeface="汉语拼音" panose="000B0604020202020204" charset="0"/>
              </a:rPr>
              <a:t>   </a:t>
            </a:r>
            <a:r>
              <a:rPr lang="en-US" altLang="zh-CN" sz="2000" dirty="0" err="1">
                <a:solidFill>
                  <a:srgbClr val="FF0000"/>
                </a:solidFill>
                <a:latin typeface="汉语拼音" panose="000B0604020202020204" charset="0"/>
                <a:cs typeface="汉语拼音" panose="000B0604020202020204" charset="0"/>
              </a:rPr>
              <a:t>gé</a:t>
            </a:r>
            <a:r>
              <a:rPr lang="en-US" altLang="zh-CN" sz="2000" dirty="0">
                <a:solidFill>
                  <a:srgbClr val="FF0000"/>
                </a:solidFill>
                <a:latin typeface="汉语拼音" panose="000B0604020202020204" charset="0"/>
                <a:cs typeface="汉语拼音" panose="000B0604020202020204" charset="0"/>
              </a:rPr>
              <a:t>     </a:t>
            </a:r>
            <a:r>
              <a:rPr lang="en-US" altLang="zh-CN" sz="2000" dirty="0" err="1">
                <a:solidFill>
                  <a:srgbClr val="FF0000"/>
                </a:solidFill>
                <a:latin typeface="汉语拼音" panose="000B0604020202020204" charset="0"/>
                <a:cs typeface="汉语拼音" panose="000B0604020202020204" charset="0"/>
              </a:rPr>
              <a:t>jiā</a:t>
            </a:r>
            <a:r>
              <a:rPr lang="en-US" altLang="zh-CN" sz="2000" dirty="0">
                <a:solidFill>
                  <a:srgbClr val="FF0000"/>
                </a:solidFill>
                <a:latin typeface="汉语拼音" panose="000B0604020202020204" charset="0"/>
                <a:cs typeface="汉语拼音" panose="000B0604020202020204" charset="0"/>
              </a:rPr>
              <a:t>  </a:t>
            </a:r>
            <a:r>
              <a:rPr lang="en-US" altLang="zh-CN" sz="2000" dirty="0" err="1">
                <a:solidFill>
                  <a:srgbClr val="FF0000"/>
                </a:solidFill>
                <a:latin typeface="汉语拼音" panose="000B0604020202020204" charset="0"/>
                <a:cs typeface="汉语拼音" panose="000B0604020202020204" charset="0"/>
              </a:rPr>
              <a:t>máng</a:t>
            </a:r>
            <a:r>
              <a:rPr lang="en-US" altLang="zh-CN" sz="2000" dirty="0">
                <a:solidFill>
                  <a:srgbClr val="FF0000"/>
                </a:solidFill>
                <a:latin typeface="汉语拼音" panose="000B0604020202020204" charset="0"/>
                <a:cs typeface="汉语拼音" panose="000B0604020202020204" charset="0"/>
              </a:rPr>
              <a:t>  </a:t>
            </a:r>
            <a:r>
              <a:rPr lang="en-US" altLang="zh-CN" sz="2000" dirty="0" err="1">
                <a:solidFill>
                  <a:srgbClr val="FF0000"/>
                </a:solidFill>
                <a:latin typeface="汉语拼音" panose="000B0604020202020204" charset="0"/>
                <a:cs typeface="汉语拼音" panose="000B0604020202020204" charset="0"/>
              </a:rPr>
              <a:t>táng</a:t>
            </a:r>
            <a:endParaRPr lang="zh-CN" altLang="en-US" sz="2000" dirty="0">
              <a:solidFill>
                <a:srgbClr val="FF0000"/>
              </a:solidFill>
              <a:latin typeface="汉语拼音" panose="000B0604020202020204" charset="0"/>
              <a:cs typeface="汉语拼音" panose="000B0604020202020204" charset="0"/>
            </a:endParaRPr>
          </a:p>
        </p:txBody>
      </p:sp>
      <p:cxnSp>
        <p:nvCxnSpPr>
          <p:cNvPr id="8" name="直接连接符 7"/>
          <p:cNvCxnSpPr/>
          <p:nvPr/>
        </p:nvCxnSpPr>
        <p:spPr>
          <a:xfrm>
            <a:off x="2317532" y="3563607"/>
            <a:ext cx="4824100" cy="15099"/>
          </a:xfrm>
          <a:prstGeom prst="line">
            <a:avLst/>
          </a:prstGeom>
          <a:ln w="28575" cmpd="sng">
            <a:solidFill>
              <a:schemeClr val="accent1">
                <a:shade val="50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2317532" y="4515966"/>
            <a:ext cx="4774748" cy="0"/>
          </a:xfrm>
          <a:prstGeom prst="line">
            <a:avLst/>
          </a:prstGeom>
          <a:ln w="28575" cmpd="sng">
            <a:solidFill>
              <a:schemeClr val="accent1">
                <a:shade val="50000"/>
              </a:schemeClr>
            </a:solidFill>
            <a:prstDash val="solid"/>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2273384" y="3977486"/>
            <a:ext cx="4566920" cy="461665"/>
          </a:xfrm>
          <a:prstGeom prst="rect">
            <a:avLst/>
          </a:prstGeom>
          <a:noFill/>
        </p:spPr>
        <p:txBody>
          <a:bodyPr wrap="square" rtlCol="0">
            <a:spAutoFit/>
          </a:bodyPr>
          <a:lstStyle/>
          <a:p>
            <a:pPr marL="255905" lvl="3" fontAlgn="auto"/>
            <a:r>
              <a:rPr lang="zh-CN" altLang="en-US" sz="2400" dirty="0" smtClean="0">
                <a:latin typeface="楷体" panose="02010609060101010101" charset="-122"/>
                <a:ea typeface="楷体" panose="02010609060101010101" charset="-122"/>
                <a:cs typeface="楷体" panose="02010609060101010101" charset="-122"/>
              </a:rPr>
              <a:t>轴  </a:t>
            </a:r>
            <a:r>
              <a:rPr lang="zh-CN" altLang="en-US" sz="2400" dirty="0">
                <a:latin typeface="楷体" panose="02010609060101010101" charset="-122"/>
                <a:ea typeface="楷体" panose="02010609060101010101" charset="-122"/>
                <a:cs typeface="楷体" panose="02010609060101010101" charset="-122"/>
              </a:rPr>
              <a:t>基  础  阁  佳  盲   唐 </a:t>
            </a:r>
            <a:endParaRPr lang="zh-CN" altLang="en-US" sz="2400" dirty="0">
              <a:latin typeface="楷体" panose="02010609060101010101" charset="-122"/>
              <a:ea typeface="楷体" panose="02010609060101010101" charset="-122"/>
              <a:cs typeface="楷体" panose="02010609060101010101" charset="-122"/>
            </a:endParaRPr>
          </a:p>
        </p:txBody>
      </p:sp>
      <p:sp>
        <p:nvSpPr>
          <p:cNvPr id="11" name="文本框 6"/>
          <p:cNvSpPr txBox="1"/>
          <p:nvPr/>
        </p:nvSpPr>
        <p:spPr>
          <a:xfrm>
            <a:off x="2783750" y="1635646"/>
            <a:ext cx="780138" cy="769441"/>
          </a:xfrm>
          <a:prstGeom prst="rect">
            <a:avLst/>
          </a:prstGeom>
          <a:noFill/>
        </p:spPr>
        <p:txBody>
          <a:bodyPr wrap="square" rtlCol="0">
            <a:spAutoFit/>
          </a:bodyPr>
          <a:lstStyle/>
          <a:p>
            <a:r>
              <a:rPr lang="en-US" altLang="zh-CN" sz="4400" b="1" dirty="0" smtClean="0">
                <a:solidFill>
                  <a:srgbClr val="FF0000"/>
                </a:solidFill>
                <a:latin typeface="楷体" panose="02010609060101010101" charset="-122"/>
                <a:ea typeface="楷体" panose="02010609060101010101" charset="-122"/>
                <a:cs typeface="楷体" panose="02010609060101010101" charset="-122"/>
              </a:rPr>
              <a:t> .  </a:t>
            </a:r>
            <a:endParaRPr lang="zh-CN" altLang="en-US" sz="4400" b="1" dirty="0">
              <a:solidFill>
                <a:srgbClr val="FF0000"/>
              </a:solidFill>
              <a:latin typeface="楷体" panose="02010609060101010101" charset="-122"/>
              <a:ea typeface="楷体" panose="02010609060101010101" charset="-122"/>
              <a:cs typeface="楷体" panose="02010609060101010101" charset="-122"/>
            </a:endParaRPr>
          </a:p>
        </p:txBody>
      </p:sp>
      <p:sp>
        <p:nvSpPr>
          <p:cNvPr id="12" name="矩形 11"/>
          <p:cNvSpPr/>
          <p:nvPr/>
        </p:nvSpPr>
        <p:spPr>
          <a:xfrm>
            <a:off x="4548030" y="1635646"/>
            <a:ext cx="816058" cy="769441"/>
          </a:xfrm>
          <a:prstGeom prst="rect">
            <a:avLst/>
          </a:prstGeom>
        </p:spPr>
        <p:txBody>
          <a:bodyPr wrap="square">
            <a:spAutoFit/>
          </a:bodyPr>
          <a:lstStyle/>
          <a:p>
            <a:pPr lvl="0"/>
            <a:r>
              <a:rPr lang="en-US" altLang="zh-CN" sz="4400" b="1" dirty="0">
                <a:solidFill>
                  <a:srgbClr val="FF0000"/>
                </a:solidFill>
                <a:latin typeface="楷体" panose="02010609060101010101" charset="-122"/>
                <a:ea typeface="楷体" panose="02010609060101010101" charset="-122"/>
                <a:cs typeface="楷体" panose="02010609060101010101" charset="-122"/>
              </a:rPr>
              <a:t>. </a:t>
            </a:r>
            <a:endParaRPr lang="zh-CN" altLang="en-US" sz="4400" b="1" dirty="0">
              <a:solidFill>
                <a:srgbClr val="FF0000"/>
              </a:solidFill>
              <a:latin typeface="楷体" panose="02010609060101010101" charset="-122"/>
              <a:ea typeface="楷体" panose="02010609060101010101" charset="-122"/>
              <a:cs typeface="楷体" panose="02010609060101010101" charset="-122"/>
            </a:endParaRPr>
          </a:p>
        </p:txBody>
      </p:sp>
      <p:sp>
        <p:nvSpPr>
          <p:cNvPr id="13" name="矩形 12"/>
          <p:cNvSpPr/>
          <p:nvPr/>
        </p:nvSpPr>
        <p:spPr>
          <a:xfrm>
            <a:off x="4073069" y="1637387"/>
            <a:ext cx="816058" cy="769441"/>
          </a:xfrm>
          <a:prstGeom prst="rect">
            <a:avLst/>
          </a:prstGeom>
        </p:spPr>
        <p:txBody>
          <a:bodyPr wrap="square">
            <a:spAutoFit/>
          </a:bodyPr>
          <a:lstStyle/>
          <a:p>
            <a:pPr lvl="0"/>
            <a:r>
              <a:rPr lang="en-US" altLang="zh-CN" sz="4400" b="1" dirty="0">
                <a:solidFill>
                  <a:srgbClr val="FF0000"/>
                </a:solidFill>
                <a:latin typeface="楷体" panose="02010609060101010101" charset="-122"/>
                <a:ea typeface="楷体" panose="02010609060101010101" charset="-122"/>
                <a:cs typeface="楷体" panose="02010609060101010101" charset="-122"/>
              </a:rPr>
              <a:t>. </a:t>
            </a:r>
            <a:endParaRPr lang="zh-CN" altLang="en-US" sz="4400" b="1" dirty="0">
              <a:solidFill>
                <a:srgbClr val="FF0000"/>
              </a:solidFill>
              <a:latin typeface="楷体" panose="02010609060101010101" charset="-122"/>
              <a:ea typeface="楷体" panose="02010609060101010101" charset="-122"/>
              <a:cs typeface="楷体" panose="02010609060101010101" charset="-122"/>
            </a:endParaRPr>
          </a:p>
        </p:txBody>
      </p:sp>
      <p:sp>
        <p:nvSpPr>
          <p:cNvPr id="14" name="矩形 13"/>
          <p:cNvSpPr/>
          <p:nvPr/>
        </p:nvSpPr>
        <p:spPr>
          <a:xfrm>
            <a:off x="5700158" y="1635646"/>
            <a:ext cx="816058" cy="769441"/>
          </a:xfrm>
          <a:prstGeom prst="rect">
            <a:avLst/>
          </a:prstGeom>
        </p:spPr>
        <p:txBody>
          <a:bodyPr wrap="square">
            <a:spAutoFit/>
          </a:bodyPr>
          <a:lstStyle/>
          <a:p>
            <a:pPr lvl="0"/>
            <a:r>
              <a:rPr lang="en-US" altLang="zh-CN" sz="4400" b="1" dirty="0">
                <a:solidFill>
                  <a:srgbClr val="FF0000"/>
                </a:solidFill>
                <a:latin typeface="楷体" panose="02010609060101010101" charset="-122"/>
                <a:ea typeface="楷体" panose="02010609060101010101" charset="-122"/>
                <a:cs typeface="楷体" panose="02010609060101010101" charset="-122"/>
              </a:rPr>
              <a:t>. </a:t>
            </a:r>
            <a:endParaRPr lang="zh-CN" altLang="en-US" sz="4400" b="1" dirty="0">
              <a:solidFill>
                <a:srgbClr val="FF0000"/>
              </a:solidFill>
              <a:latin typeface="楷体" panose="02010609060101010101" charset="-122"/>
              <a:ea typeface="楷体" panose="02010609060101010101" charset="-122"/>
              <a:cs typeface="楷体" panose="02010609060101010101" charset="-122"/>
            </a:endParaRPr>
          </a:p>
        </p:txBody>
      </p:sp>
      <p:sp>
        <p:nvSpPr>
          <p:cNvPr id="15" name="矩形 14"/>
          <p:cNvSpPr/>
          <p:nvPr/>
        </p:nvSpPr>
        <p:spPr>
          <a:xfrm>
            <a:off x="2675822" y="2666405"/>
            <a:ext cx="816058" cy="769441"/>
          </a:xfrm>
          <a:prstGeom prst="rect">
            <a:avLst/>
          </a:prstGeom>
        </p:spPr>
        <p:txBody>
          <a:bodyPr wrap="square">
            <a:spAutoFit/>
          </a:bodyPr>
          <a:lstStyle/>
          <a:p>
            <a:pPr lvl="0"/>
            <a:r>
              <a:rPr lang="en-US" altLang="zh-CN" sz="4400" b="1" dirty="0">
                <a:solidFill>
                  <a:srgbClr val="FF0000"/>
                </a:solidFill>
                <a:latin typeface="楷体" panose="02010609060101010101" charset="-122"/>
                <a:ea typeface="楷体" panose="02010609060101010101" charset="-122"/>
                <a:cs typeface="楷体" panose="02010609060101010101" charset="-122"/>
              </a:rPr>
              <a:t>. </a:t>
            </a:r>
            <a:endParaRPr lang="zh-CN" altLang="en-US" sz="4400" b="1" dirty="0">
              <a:solidFill>
                <a:srgbClr val="FF0000"/>
              </a:solidFill>
              <a:latin typeface="楷体" panose="02010609060101010101" charset="-122"/>
              <a:ea typeface="楷体" panose="02010609060101010101" charset="-122"/>
              <a:cs typeface="楷体" panose="02010609060101010101" charset="-122"/>
            </a:endParaRPr>
          </a:p>
        </p:txBody>
      </p:sp>
      <p:sp>
        <p:nvSpPr>
          <p:cNvPr id="16" name="矩形 15"/>
          <p:cNvSpPr/>
          <p:nvPr/>
        </p:nvSpPr>
        <p:spPr>
          <a:xfrm>
            <a:off x="4067944" y="2666405"/>
            <a:ext cx="816058" cy="769441"/>
          </a:xfrm>
          <a:prstGeom prst="rect">
            <a:avLst/>
          </a:prstGeom>
        </p:spPr>
        <p:txBody>
          <a:bodyPr wrap="square">
            <a:spAutoFit/>
          </a:bodyPr>
          <a:lstStyle/>
          <a:p>
            <a:pPr lvl="0"/>
            <a:r>
              <a:rPr lang="en-US" altLang="zh-CN" sz="4400" b="1" dirty="0">
                <a:solidFill>
                  <a:srgbClr val="FF0000"/>
                </a:solidFill>
                <a:latin typeface="楷体" panose="02010609060101010101" charset="-122"/>
                <a:ea typeface="楷体" panose="02010609060101010101" charset="-122"/>
                <a:cs typeface="楷体" panose="02010609060101010101" charset="-122"/>
              </a:rPr>
              <a:t>. </a:t>
            </a:r>
            <a:endParaRPr lang="zh-CN" altLang="en-US" sz="4400" b="1" dirty="0">
              <a:solidFill>
                <a:srgbClr val="FF0000"/>
              </a:solidFill>
              <a:latin typeface="楷体" panose="02010609060101010101" charset="-122"/>
              <a:ea typeface="楷体" panose="02010609060101010101" charset="-122"/>
              <a:cs typeface="楷体" panose="02010609060101010101" charset="-122"/>
            </a:endParaRPr>
          </a:p>
        </p:txBody>
      </p:sp>
      <p:sp>
        <p:nvSpPr>
          <p:cNvPr id="17" name="矩形 16"/>
          <p:cNvSpPr/>
          <p:nvPr/>
        </p:nvSpPr>
        <p:spPr>
          <a:xfrm>
            <a:off x="5772166" y="2666405"/>
            <a:ext cx="816058" cy="769441"/>
          </a:xfrm>
          <a:prstGeom prst="rect">
            <a:avLst/>
          </a:prstGeom>
        </p:spPr>
        <p:txBody>
          <a:bodyPr wrap="square">
            <a:spAutoFit/>
          </a:bodyPr>
          <a:lstStyle/>
          <a:p>
            <a:pPr lvl="0"/>
            <a:r>
              <a:rPr lang="en-US" altLang="zh-CN" sz="4400" b="1" dirty="0">
                <a:solidFill>
                  <a:srgbClr val="FF0000"/>
                </a:solidFill>
                <a:latin typeface="楷体" panose="02010609060101010101" charset="-122"/>
                <a:ea typeface="楷体" panose="02010609060101010101" charset="-122"/>
                <a:cs typeface="楷体" panose="02010609060101010101" charset="-122"/>
              </a:rPr>
              <a:t>. </a:t>
            </a:r>
            <a:endParaRPr lang="zh-CN" altLang="en-US" sz="4400" b="1" dirty="0">
              <a:solidFill>
                <a:srgbClr val="FF0000"/>
              </a:solidFill>
              <a:latin typeface="楷体" panose="02010609060101010101" charset="-122"/>
              <a:ea typeface="楷体" panose="02010609060101010101" charset="-122"/>
              <a:cs typeface="楷体" panose="02010609060101010101"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931938" y="3411855"/>
            <a:ext cx="892659" cy="1362075"/>
          </a:xfrm>
          <a:prstGeom prst="rect">
            <a:avLst/>
          </a:prstGeom>
        </p:spPr>
      </p:pic>
      <p:pic>
        <p:nvPicPr>
          <p:cNvPr id="16" name="图片 1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7188541" y="2103755"/>
            <a:ext cx="929592" cy="1071245"/>
          </a:xfrm>
          <a:prstGeom prst="rect">
            <a:avLst/>
          </a:prstGeom>
        </p:spPr>
      </p:pic>
      <p:pic>
        <p:nvPicPr>
          <p:cNvPr id="12" name="图片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19473" y="575310"/>
            <a:ext cx="717587" cy="1074420"/>
          </a:xfrm>
          <a:prstGeom prst="rect">
            <a:avLst/>
          </a:prstGeom>
        </p:spPr>
      </p:pic>
      <p:sp>
        <p:nvSpPr>
          <p:cNvPr id="6" name="圆角矩形 5"/>
          <p:cNvSpPr/>
          <p:nvPr/>
        </p:nvSpPr>
        <p:spPr>
          <a:xfrm>
            <a:off x="2004060" y="410845"/>
            <a:ext cx="6022340" cy="140335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l" fontAlgn="auto">
              <a:lnSpc>
                <a:spcPct val="100000"/>
              </a:lnSpc>
            </a:pPr>
            <a:r>
              <a:rPr lang="en-US" altLang="zh-CN" sz="2000" b="1" dirty="0">
                <a:latin typeface="宋体" panose="02010600030101010101" pitchFamily="2" charset="-122"/>
                <a:ea typeface="宋体" panose="02010600030101010101" pitchFamily="2" charset="-122"/>
              </a:rPr>
              <a:t>    </a:t>
            </a:r>
            <a:r>
              <a:rPr lang="zh-CN" altLang="en-US" sz="2000" b="1" dirty="0">
                <a:latin typeface="宋体" panose="02010600030101010101" pitchFamily="2" charset="-122"/>
                <a:ea typeface="宋体" panose="02010600030101010101" pitchFamily="2" charset="-122"/>
              </a:rPr>
              <a:t>我通过查字典知道，“基”应查“土”部，“础”应查“石”部。我用组词法理解“基、础”的意义，这两个字可以组词为：“基础扎实”“基础不太好”。</a:t>
            </a:r>
            <a:endParaRPr lang="zh-CN" altLang="en-US" sz="2000" b="1" dirty="0">
              <a:latin typeface="宋体" panose="02010600030101010101" pitchFamily="2" charset="-122"/>
              <a:ea typeface="宋体" panose="02010600030101010101" pitchFamily="2" charset="-122"/>
            </a:endParaRPr>
          </a:p>
        </p:txBody>
      </p:sp>
      <p:sp>
        <p:nvSpPr>
          <p:cNvPr id="7" name="圆角矩形 6"/>
          <p:cNvSpPr/>
          <p:nvPr/>
        </p:nvSpPr>
        <p:spPr>
          <a:xfrm>
            <a:off x="1183346" y="2011680"/>
            <a:ext cx="6005195" cy="1254760"/>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pPr algn="l"/>
            <a:r>
              <a:rPr lang="en-US" altLang="zh-CN" sz="2000" b="1" dirty="0">
                <a:latin typeface="宋体" panose="02010600030101010101" pitchFamily="2" charset="-122"/>
                <a:ea typeface="宋体" panose="02010600030101010101" pitchFamily="2" charset="-122"/>
              </a:rPr>
              <a:t>    </a:t>
            </a:r>
            <a:r>
              <a:rPr lang="zh-CN" altLang="en-US" sz="2000" b="1" dirty="0">
                <a:latin typeface="宋体" panose="02010600030101010101" pitchFamily="2" charset="-122"/>
                <a:ea typeface="宋体" panose="02010600030101010101" pitchFamily="2" charset="-122"/>
              </a:rPr>
              <a:t>我</a:t>
            </a:r>
            <a:r>
              <a:rPr lang="zh-CN" altLang="en-US" sz="2000" b="1" dirty="0">
                <a:latin typeface="宋体" panose="02010600030101010101" pitchFamily="2" charset="-122"/>
                <a:ea typeface="宋体" panose="02010600030101010101" pitchFamily="2" charset="-122"/>
                <a:cs typeface="楷体" panose="02010609060101010101" charset="-122"/>
                <a:sym typeface="Wingdings" panose="05000000000000000000" charset="0"/>
              </a:rPr>
              <a:t>用部首查字法查</a:t>
            </a:r>
            <a:r>
              <a:rPr lang="en-US" altLang="zh-CN" sz="2000" b="1" dirty="0">
                <a:latin typeface="宋体" panose="02010600030101010101" pitchFamily="2" charset="-122"/>
                <a:ea typeface="宋体" panose="02010600030101010101" pitchFamily="2" charset="-122"/>
                <a:cs typeface="楷体" panose="02010609060101010101" charset="-122"/>
                <a:sym typeface="Wingdings" panose="05000000000000000000" charset="0"/>
              </a:rPr>
              <a:t>“</a:t>
            </a:r>
            <a:r>
              <a:rPr lang="zh-CN" altLang="en-US" sz="2000" b="1" dirty="0">
                <a:latin typeface="宋体" panose="02010600030101010101" pitchFamily="2" charset="-122"/>
                <a:ea typeface="宋体" panose="02010600030101010101" pitchFamily="2" charset="-122"/>
                <a:cs typeface="楷体" panose="02010609060101010101" charset="-122"/>
                <a:sym typeface="Wingdings" panose="05000000000000000000" charset="0"/>
              </a:rPr>
              <a:t>目</a:t>
            </a:r>
            <a:r>
              <a:rPr lang="en-US" altLang="zh-CN" sz="2000" b="1" dirty="0">
                <a:latin typeface="宋体" panose="02010600030101010101" pitchFamily="2" charset="-122"/>
                <a:ea typeface="宋体" panose="02010600030101010101" pitchFamily="2" charset="-122"/>
                <a:cs typeface="楷体" panose="02010609060101010101" charset="-122"/>
                <a:sym typeface="Wingdings" panose="05000000000000000000" charset="0"/>
              </a:rPr>
              <a:t>”</a:t>
            </a:r>
            <a:r>
              <a:rPr lang="zh-CN" altLang="en-US" sz="2000" b="1" dirty="0">
                <a:latin typeface="宋体" panose="02010600030101010101" pitchFamily="2" charset="-122"/>
                <a:ea typeface="宋体" panose="02010600030101010101" pitchFamily="2" charset="-122"/>
                <a:cs typeface="楷体" panose="02010609060101010101" charset="-122"/>
                <a:sym typeface="Wingdings" panose="05000000000000000000" charset="0"/>
              </a:rPr>
              <a:t>部，认识</a:t>
            </a:r>
            <a:r>
              <a:rPr lang="en-US" altLang="zh-CN" sz="2000" b="1" dirty="0">
                <a:latin typeface="宋体" panose="02010600030101010101" pitchFamily="2" charset="-122"/>
                <a:ea typeface="宋体" panose="02010600030101010101" pitchFamily="2" charset="-122"/>
                <a:cs typeface="楷体" panose="02010609060101010101" charset="-122"/>
                <a:sym typeface="Wingdings" panose="05000000000000000000" charset="0"/>
              </a:rPr>
              <a:t>“</a:t>
            </a:r>
            <a:r>
              <a:rPr lang="zh-CN" altLang="en-US" sz="2000" b="1" dirty="0">
                <a:latin typeface="宋体" panose="02010600030101010101" pitchFamily="2" charset="-122"/>
                <a:ea typeface="宋体" panose="02010600030101010101" pitchFamily="2" charset="-122"/>
                <a:cs typeface="楷体" panose="02010609060101010101" charset="-122"/>
                <a:sym typeface="Wingdings" panose="05000000000000000000" charset="0"/>
              </a:rPr>
              <a:t>盲</a:t>
            </a:r>
            <a:r>
              <a:rPr lang="en-US" altLang="zh-CN" sz="2000" b="1" dirty="0">
                <a:latin typeface="宋体" panose="02010600030101010101" pitchFamily="2" charset="-122"/>
                <a:ea typeface="宋体" panose="02010600030101010101" pitchFamily="2" charset="-122"/>
                <a:cs typeface="楷体" panose="02010609060101010101" charset="-122"/>
                <a:sym typeface="Wingdings" panose="05000000000000000000" charset="0"/>
              </a:rPr>
              <a:t>”</a:t>
            </a:r>
            <a:r>
              <a:rPr lang="zh-CN" altLang="en-US" sz="2000" b="1" dirty="0">
                <a:latin typeface="宋体" panose="02010600030101010101" pitchFamily="2" charset="-122"/>
                <a:ea typeface="宋体" panose="02010600030101010101" pitchFamily="2" charset="-122"/>
                <a:cs typeface="楷体" panose="02010609060101010101" charset="-122"/>
                <a:sym typeface="Wingdings" panose="05000000000000000000" charset="0"/>
              </a:rPr>
              <a:t>，</a:t>
            </a:r>
            <a:r>
              <a:rPr lang="en-US" altLang="zh-CN" sz="2000" b="1" dirty="0" smtClean="0">
                <a:latin typeface="宋体" panose="02010600030101010101" pitchFamily="2" charset="-122"/>
                <a:ea typeface="宋体" panose="02010600030101010101" pitchFamily="2" charset="-122"/>
                <a:cs typeface="微软雅黑" panose="020B0503020204020204" charset="-122"/>
                <a:sym typeface="+mn-ea"/>
              </a:rPr>
              <a:t>“</a:t>
            </a:r>
            <a:r>
              <a:rPr lang="zh-CN" altLang="en-US" sz="2000" b="1" dirty="0">
                <a:latin typeface="宋体" panose="02010600030101010101" pitchFamily="2" charset="-122"/>
                <a:ea typeface="宋体" panose="02010600030101010101" pitchFamily="2" charset="-122"/>
                <a:cs typeface="微软雅黑" panose="020B0503020204020204" charset="-122"/>
                <a:sym typeface="+mn-ea"/>
              </a:rPr>
              <a:t>盲</a:t>
            </a:r>
            <a:r>
              <a:rPr lang="en-US" altLang="zh-CN" sz="2000" b="1" dirty="0">
                <a:latin typeface="宋体" panose="02010600030101010101" pitchFamily="2" charset="-122"/>
                <a:ea typeface="宋体" panose="02010600030101010101" pitchFamily="2" charset="-122"/>
                <a:cs typeface="微软雅黑" panose="020B0503020204020204" charset="-122"/>
                <a:sym typeface="+mn-ea"/>
              </a:rPr>
              <a:t>”</a:t>
            </a:r>
            <a:r>
              <a:rPr lang="zh-CN" altLang="en-US" sz="2000" b="1" dirty="0">
                <a:latin typeface="宋体" panose="02010600030101010101" pitchFamily="2" charset="-122"/>
                <a:ea typeface="宋体" panose="02010600030101010101" pitchFamily="2" charset="-122"/>
                <a:cs typeface="微软雅黑" panose="020B0503020204020204" charset="-122"/>
                <a:sym typeface="+mn-ea"/>
              </a:rPr>
              <a:t>是形声字，形符</a:t>
            </a:r>
            <a:r>
              <a:rPr lang="en-US" altLang="zh-CN" sz="2000" b="1" dirty="0">
                <a:latin typeface="宋体" panose="02010600030101010101" pitchFamily="2" charset="-122"/>
                <a:ea typeface="宋体" panose="02010600030101010101" pitchFamily="2" charset="-122"/>
                <a:cs typeface="微软雅黑" panose="020B0503020204020204" charset="-122"/>
                <a:sym typeface="+mn-ea"/>
              </a:rPr>
              <a:t>“</a:t>
            </a:r>
            <a:r>
              <a:rPr lang="zh-CN" altLang="en-US" sz="2000" b="1" dirty="0">
                <a:latin typeface="宋体" panose="02010600030101010101" pitchFamily="2" charset="-122"/>
                <a:ea typeface="宋体" panose="02010600030101010101" pitchFamily="2" charset="-122"/>
                <a:cs typeface="微软雅黑" panose="020B0503020204020204" charset="-122"/>
                <a:sym typeface="+mn-ea"/>
              </a:rPr>
              <a:t>目</a:t>
            </a:r>
            <a:r>
              <a:rPr lang="en-US" altLang="zh-CN" sz="2000" b="1" dirty="0">
                <a:latin typeface="宋体" panose="02010600030101010101" pitchFamily="2" charset="-122"/>
                <a:ea typeface="宋体" panose="02010600030101010101" pitchFamily="2" charset="-122"/>
                <a:cs typeface="微软雅黑" panose="020B0503020204020204" charset="-122"/>
                <a:sym typeface="+mn-ea"/>
              </a:rPr>
              <a:t>”</a:t>
            </a:r>
            <a:r>
              <a:rPr lang="zh-CN" altLang="en-US" sz="2000" b="1" dirty="0">
                <a:latin typeface="宋体" panose="02010600030101010101" pitchFamily="2" charset="-122"/>
                <a:ea typeface="宋体" panose="02010600030101010101" pitchFamily="2" charset="-122"/>
                <a:cs typeface="微软雅黑" panose="020B0503020204020204" charset="-122"/>
                <a:sym typeface="+mn-ea"/>
              </a:rPr>
              <a:t>表示眼睛，声符</a:t>
            </a:r>
            <a:r>
              <a:rPr lang="en-US" altLang="zh-CN" sz="2000" b="1" dirty="0">
                <a:latin typeface="宋体" panose="02010600030101010101" pitchFamily="2" charset="-122"/>
                <a:ea typeface="宋体" panose="02010600030101010101" pitchFamily="2" charset="-122"/>
                <a:cs typeface="微软雅黑" panose="020B0503020204020204" charset="-122"/>
                <a:sym typeface="+mn-ea"/>
              </a:rPr>
              <a:t>“</a:t>
            </a:r>
            <a:r>
              <a:rPr lang="zh-CN" altLang="en-US" sz="2000" b="1" dirty="0">
                <a:latin typeface="宋体" panose="02010600030101010101" pitchFamily="2" charset="-122"/>
                <a:ea typeface="宋体" panose="02010600030101010101" pitchFamily="2" charset="-122"/>
                <a:cs typeface="微软雅黑" panose="020B0503020204020204" charset="-122"/>
                <a:sym typeface="+mn-ea"/>
              </a:rPr>
              <a:t>亡</a:t>
            </a:r>
            <a:r>
              <a:rPr lang="en-US" altLang="zh-CN" sz="2000" b="1" dirty="0">
                <a:latin typeface="宋体" panose="02010600030101010101" pitchFamily="2" charset="-122"/>
                <a:ea typeface="宋体" panose="02010600030101010101" pitchFamily="2" charset="-122"/>
                <a:cs typeface="微软雅黑" panose="020B0503020204020204" charset="-122"/>
                <a:sym typeface="+mn-ea"/>
              </a:rPr>
              <a:t>”</a:t>
            </a:r>
            <a:r>
              <a:rPr lang="zh-CN" altLang="en-US" sz="2000" b="1" dirty="0">
                <a:latin typeface="宋体" panose="02010600030101010101" pitchFamily="2" charset="-122"/>
                <a:ea typeface="宋体" panose="02010600030101010101" pitchFamily="2" charset="-122"/>
                <a:cs typeface="微软雅黑" panose="020B0503020204020204" charset="-122"/>
                <a:sym typeface="+mn-ea"/>
              </a:rPr>
              <a:t>兼表义</a:t>
            </a:r>
            <a:r>
              <a:rPr lang="zh-CN" altLang="en-US" sz="2000" b="1" dirty="0" smtClean="0">
                <a:latin typeface="宋体" panose="02010600030101010101" pitchFamily="2" charset="-122"/>
                <a:ea typeface="宋体" panose="02010600030101010101" pitchFamily="2" charset="-122"/>
                <a:cs typeface="微软雅黑" panose="020B0503020204020204" charset="-122"/>
                <a:sym typeface="+mn-ea"/>
              </a:rPr>
              <a:t>。无</a:t>
            </a:r>
            <a:r>
              <a:rPr lang="zh-CN" altLang="en-US" sz="2000" b="1" dirty="0">
                <a:latin typeface="宋体" panose="02010600030101010101" pitchFamily="2" charset="-122"/>
                <a:ea typeface="宋体" panose="02010600030101010101" pitchFamily="2" charset="-122"/>
                <a:cs typeface="微软雅黑" panose="020B0503020204020204" charset="-122"/>
                <a:sym typeface="+mn-ea"/>
              </a:rPr>
              <a:t>目为盲。</a:t>
            </a:r>
            <a:endParaRPr lang="zh-CN" altLang="en-US" sz="2000" b="1" dirty="0">
              <a:latin typeface="宋体" panose="02010600030101010101" pitchFamily="2" charset="-122"/>
              <a:ea typeface="宋体" panose="02010600030101010101" pitchFamily="2" charset="-122"/>
            </a:endParaRPr>
          </a:p>
        </p:txBody>
      </p:sp>
      <p:sp>
        <p:nvSpPr>
          <p:cNvPr id="8" name="圆角矩形 7"/>
          <p:cNvSpPr/>
          <p:nvPr/>
        </p:nvSpPr>
        <p:spPr>
          <a:xfrm>
            <a:off x="2051720" y="3418175"/>
            <a:ext cx="5683885" cy="1313815"/>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l"/>
            <a:r>
              <a:rPr lang="en-US" altLang="zh-CN" sz="2000" b="1" dirty="0">
                <a:latin typeface="宋体" panose="02010600030101010101" pitchFamily="2" charset="-122"/>
                <a:ea typeface="宋体" panose="02010600030101010101" pitchFamily="2" charset="-122"/>
              </a:rPr>
              <a:t>   </a:t>
            </a:r>
            <a:r>
              <a:rPr lang="en-US" altLang="zh-CN" sz="2000" b="1" dirty="0">
                <a:latin typeface="宋体" panose="02010600030101010101" pitchFamily="2" charset="-122"/>
                <a:ea typeface="宋体" panose="02010600030101010101" pitchFamily="2" charset="-122"/>
                <a:sym typeface="+mn-ea"/>
              </a:rPr>
              <a:t> </a:t>
            </a:r>
            <a:r>
              <a:rPr lang="zh-CN" altLang="en-US" sz="2000" b="1" dirty="0">
                <a:latin typeface="宋体" panose="02010600030101010101" pitchFamily="2" charset="-122"/>
                <a:ea typeface="宋体" panose="02010600030101010101" pitchFamily="2" charset="-122"/>
                <a:sym typeface="+mn-ea"/>
              </a:rPr>
              <a:t>我</a:t>
            </a:r>
            <a:r>
              <a:rPr lang="zh-CN" altLang="en-US" sz="2000" b="1" dirty="0">
                <a:latin typeface="宋体" panose="02010600030101010101" pitchFamily="2" charset="-122"/>
                <a:ea typeface="宋体" panose="02010600030101010101" pitchFamily="2" charset="-122"/>
                <a:cs typeface="楷体" panose="02010609060101010101" charset="-122"/>
                <a:sym typeface="Wingdings" panose="05000000000000000000" charset="0"/>
              </a:rPr>
              <a:t>用部首查字法</a:t>
            </a:r>
            <a:r>
              <a:rPr lang="en-US" altLang="zh-CN" sz="2000" b="1" dirty="0">
                <a:latin typeface="宋体" panose="02010600030101010101" pitchFamily="2" charset="-122"/>
                <a:ea typeface="宋体" panose="02010600030101010101" pitchFamily="2" charset="-122"/>
              </a:rPr>
              <a:t> </a:t>
            </a:r>
            <a:r>
              <a:rPr lang="zh-CN" altLang="en-US" sz="2000" b="1" dirty="0">
                <a:latin typeface="宋体" panose="02010600030101010101" pitchFamily="2" charset="-122"/>
                <a:ea typeface="宋体" panose="02010600030101010101" pitchFamily="2" charset="-122"/>
                <a:cs typeface="楷体" panose="02010609060101010101" charset="-122"/>
                <a:sym typeface="Wingdings" panose="05000000000000000000" charset="0"/>
              </a:rPr>
              <a:t>查</a:t>
            </a:r>
            <a:r>
              <a:rPr lang="en-US" altLang="zh-CN" sz="2000" b="1" dirty="0">
                <a:latin typeface="宋体" panose="02010600030101010101" pitchFamily="2" charset="-122"/>
                <a:ea typeface="宋体" panose="02010600030101010101" pitchFamily="2" charset="-122"/>
                <a:cs typeface="楷体" panose="02010609060101010101" charset="-122"/>
                <a:sym typeface="Wingdings" panose="05000000000000000000" charset="0"/>
              </a:rPr>
              <a:t>“</a:t>
            </a:r>
            <a:r>
              <a:rPr lang="zh-CN" altLang="en-US" sz="2000" b="1" dirty="0">
                <a:latin typeface="宋体" panose="02010600030101010101" pitchFamily="2" charset="-122"/>
                <a:ea typeface="宋体" panose="02010600030101010101" pitchFamily="2" charset="-122"/>
                <a:cs typeface="楷体" panose="02010609060101010101" charset="-122"/>
                <a:sym typeface="Wingdings" panose="05000000000000000000" charset="0"/>
              </a:rPr>
              <a:t>亻</a:t>
            </a:r>
            <a:r>
              <a:rPr lang="en-US" altLang="zh-CN" sz="2000" b="1" dirty="0">
                <a:latin typeface="宋体" panose="02010600030101010101" pitchFamily="2" charset="-122"/>
                <a:ea typeface="宋体" panose="02010600030101010101" pitchFamily="2" charset="-122"/>
                <a:cs typeface="楷体" panose="02010609060101010101" charset="-122"/>
                <a:sym typeface="Wingdings" panose="05000000000000000000" charset="0"/>
              </a:rPr>
              <a:t>”</a:t>
            </a:r>
            <a:r>
              <a:rPr lang="zh-CN" altLang="en-US" sz="2000" b="1" dirty="0">
                <a:latin typeface="宋体" panose="02010600030101010101" pitchFamily="2" charset="-122"/>
                <a:ea typeface="宋体" panose="02010600030101010101" pitchFamily="2" charset="-122"/>
                <a:cs typeface="楷体" panose="02010609060101010101" charset="-122"/>
                <a:sym typeface="Wingdings" panose="05000000000000000000" charset="0"/>
              </a:rPr>
              <a:t>部，认读</a:t>
            </a:r>
            <a:r>
              <a:rPr lang="en-US" altLang="zh-CN" sz="2000" b="1" dirty="0">
                <a:latin typeface="宋体" panose="02010600030101010101" pitchFamily="2" charset="-122"/>
                <a:ea typeface="宋体" panose="02010600030101010101" pitchFamily="2" charset="-122"/>
                <a:cs typeface="楷体" panose="02010609060101010101" charset="-122"/>
                <a:sym typeface="Wingdings" panose="05000000000000000000" charset="0"/>
              </a:rPr>
              <a:t>“</a:t>
            </a:r>
            <a:r>
              <a:rPr lang="zh-CN" altLang="en-US" sz="2000" b="1" dirty="0">
                <a:latin typeface="宋体" panose="02010600030101010101" pitchFamily="2" charset="-122"/>
                <a:ea typeface="宋体" panose="02010600030101010101" pitchFamily="2" charset="-122"/>
                <a:cs typeface="楷体" panose="02010609060101010101" charset="-122"/>
                <a:sym typeface="Wingdings" panose="05000000000000000000" charset="0"/>
              </a:rPr>
              <a:t>佳</a:t>
            </a:r>
            <a:r>
              <a:rPr lang="en-US" altLang="zh-CN" sz="2000" b="1" dirty="0">
                <a:latin typeface="宋体" panose="02010600030101010101" pitchFamily="2" charset="-122"/>
                <a:ea typeface="宋体" panose="02010600030101010101" pitchFamily="2" charset="-122"/>
                <a:cs typeface="楷体" panose="02010609060101010101" charset="-122"/>
                <a:sym typeface="Wingdings" panose="05000000000000000000" charset="0"/>
              </a:rPr>
              <a:t>”</a:t>
            </a:r>
            <a:r>
              <a:rPr lang="zh-CN" altLang="en-US" sz="2000" b="1" dirty="0">
                <a:latin typeface="宋体" panose="02010600030101010101" pitchFamily="2" charset="-122"/>
                <a:ea typeface="宋体" panose="02010600030101010101" pitchFamily="2" charset="-122"/>
                <a:cs typeface="楷体" panose="02010609060101010101" charset="-122"/>
                <a:sym typeface="Wingdings" panose="05000000000000000000" charset="0"/>
              </a:rPr>
              <a:t>。</a:t>
            </a:r>
            <a:r>
              <a:rPr lang="en-US" altLang="zh-CN" sz="2000" b="1" dirty="0">
                <a:latin typeface="宋体" panose="02010600030101010101" pitchFamily="2" charset="-122"/>
                <a:ea typeface="宋体" panose="02010600030101010101" pitchFamily="2" charset="-122"/>
                <a:cs typeface="微软雅黑" panose="020B0503020204020204" charset="-122"/>
                <a:sym typeface="+mn-ea"/>
              </a:rPr>
              <a:t>“</a:t>
            </a:r>
            <a:r>
              <a:rPr lang="zh-CN" altLang="en-US" sz="2000" b="1" dirty="0">
                <a:latin typeface="宋体" panose="02010600030101010101" pitchFamily="2" charset="-122"/>
                <a:ea typeface="宋体" panose="02010600030101010101" pitchFamily="2" charset="-122"/>
                <a:cs typeface="微软雅黑" panose="020B0503020204020204" charset="-122"/>
                <a:sym typeface="+mn-ea"/>
              </a:rPr>
              <a:t>佳</a:t>
            </a:r>
            <a:r>
              <a:rPr lang="en-US" altLang="zh-CN" sz="2000" b="1" dirty="0">
                <a:latin typeface="宋体" panose="02010600030101010101" pitchFamily="2" charset="-122"/>
                <a:ea typeface="宋体" panose="02010600030101010101" pitchFamily="2" charset="-122"/>
                <a:cs typeface="微软雅黑" panose="020B0503020204020204" charset="-122"/>
                <a:sym typeface="+mn-ea"/>
              </a:rPr>
              <a:t>”</a:t>
            </a:r>
            <a:r>
              <a:rPr lang="zh-CN" altLang="en-US" sz="2000" b="1" dirty="0">
                <a:latin typeface="宋体" panose="02010600030101010101" pitchFamily="2" charset="-122"/>
                <a:ea typeface="宋体" panose="02010600030101010101" pitchFamily="2" charset="-122"/>
                <a:cs typeface="微软雅黑" panose="020B0503020204020204" charset="-122"/>
                <a:sym typeface="+mn-ea"/>
              </a:rPr>
              <a:t>本指人的姿态美；从</a:t>
            </a:r>
            <a:r>
              <a:rPr lang="en-US" altLang="zh-CN" sz="2000" b="1" dirty="0">
                <a:latin typeface="宋体" panose="02010600030101010101" pitchFamily="2" charset="-122"/>
                <a:ea typeface="宋体" panose="02010600030101010101" pitchFamily="2" charset="-122"/>
                <a:cs typeface="微软雅黑" panose="020B0503020204020204" charset="-122"/>
                <a:sym typeface="+mn-ea"/>
              </a:rPr>
              <a:t>“</a:t>
            </a:r>
            <a:r>
              <a:rPr lang="zh-CN" altLang="en-US" sz="2000" b="1" dirty="0">
                <a:latin typeface="宋体" panose="02010600030101010101" pitchFamily="2" charset="-122"/>
                <a:ea typeface="宋体" panose="02010600030101010101" pitchFamily="2" charset="-122"/>
                <a:cs typeface="微软雅黑" panose="020B0503020204020204" charset="-122"/>
                <a:sym typeface="+mn-ea"/>
              </a:rPr>
              <a:t>圭</a:t>
            </a:r>
            <a:r>
              <a:rPr lang="en-US" altLang="zh-CN" sz="2000" b="1" dirty="0">
                <a:latin typeface="宋体" panose="02010600030101010101" pitchFamily="2" charset="-122"/>
                <a:ea typeface="宋体" panose="02010600030101010101" pitchFamily="2" charset="-122"/>
                <a:cs typeface="微软雅黑" panose="020B0503020204020204" charset="-122"/>
                <a:sym typeface="+mn-ea"/>
              </a:rPr>
              <a:t>”</a:t>
            </a:r>
            <a:r>
              <a:rPr lang="zh-CN" altLang="en-US" sz="2000" b="1" dirty="0">
                <a:latin typeface="宋体" panose="02010600030101010101" pitchFamily="2" charset="-122"/>
                <a:ea typeface="宋体" panose="02010600030101010101" pitchFamily="2" charset="-122"/>
                <a:cs typeface="微软雅黑" panose="020B0503020204020204" charset="-122"/>
                <a:sym typeface="+mn-ea"/>
              </a:rPr>
              <a:t>，</a:t>
            </a:r>
            <a:r>
              <a:rPr lang="en-US" altLang="zh-CN" sz="2000" b="1" dirty="0">
                <a:latin typeface="宋体" panose="02010600030101010101" pitchFamily="2" charset="-122"/>
                <a:ea typeface="宋体" panose="02010600030101010101" pitchFamily="2" charset="-122"/>
                <a:cs typeface="微软雅黑" panose="020B0503020204020204" charset="-122"/>
                <a:sym typeface="+mn-ea"/>
              </a:rPr>
              <a:t>“</a:t>
            </a:r>
            <a:r>
              <a:rPr lang="zh-CN" altLang="en-US" sz="2000" b="1" dirty="0">
                <a:latin typeface="宋体" panose="02010600030101010101" pitchFamily="2" charset="-122"/>
                <a:ea typeface="宋体" panose="02010600030101010101" pitchFamily="2" charset="-122"/>
                <a:cs typeface="微软雅黑" panose="020B0503020204020204" charset="-122"/>
                <a:sym typeface="+mn-ea"/>
              </a:rPr>
              <a:t>圭</a:t>
            </a:r>
            <a:r>
              <a:rPr lang="en-US" altLang="zh-CN" sz="2000" b="1" dirty="0">
                <a:latin typeface="宋体" panose="02010600030101010101" pitchFamily="2" charset="-122"/>
                <a:ea typeface="宋体" panose="02010600030101010101" pitchFamily="2" charset="-122"/>
                <a:cs typeface="微软雅黑" panose="020B0503020204020204" charset="-122"/>
                <a:sym typeface="+mn-ea"/>
              </a:rPr>
              <a:t>”</a:t>
            </a:r>
            <a:r>
              <a:rPr lang="zh-CN" altLang="en-US" sz="2000" b="1" dirty="0">
                <a:latin typeface="宋体" panose="02010600030101010101" pitchFamily="2" charset="-122"/>
                <a:ea typeface="宋体" panose="02010600030101010101" pitchFamily="2" charset="-122"/>
                <a:cs typeface="微软雅黑" panose="020B0503020204020204" charset="-122"/>
                <a:sym typeface="+mn-ea"/>
              </a:rPr>
              <a:t>是美观洁白的玉，表示人样子美好。</a:t>
            </a:r>
            <a:endParaRPr lang="zh-CN" altLang="en-US" sz="2000" b="1" dirty="0">
              <a:latin typeface="宋体" panose="02010600030101010101" pitchFamily="2" charset="-122"/>
              <a:ea typeface="宋体" panose="02010600030101010101" pitchFamily="2" charset="-122"/>
            </a:endParaRPr>
          </a:p>
        </p:txBody>
      </p:sp>
    </p:spTree>
    <p:custDataLst>
      <p:tags r:id="rId4"/>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additive="base">
                                        <p:cTn id="17" dur="500" fill="hold"/>
                                        <p:tgtEl>
                                          <p:spTgt spid="16"/>
                                        </p:tgtEl>
                                        <p:attrNameLst>
                                          <p:attrName>ppt_x</p:attrName>
                                        </p:attrNameLst>
                                      </p:cBhvr>
                                      <p:tavLst>
                                        <p:tav tm="0">
                                          <p:val>
                                            <p:strVal val="#ppt_x"/>
                                          </p:val>
                                        </p:tav>
                                        <p:tav tm="100000">
                                          <p:val>
                                            <p:strVal val="#ppt_x"/>
                                          </p:val>
                                        </p:tav>
                                      </p:tavLst>
                                    </p:anim>
                                    <p:anim calcmode="lin" valueType="num">
                                      <p:cBhvr additive="base">
                                        <p:cTn id="18" dur="500" fill="hold"/>
                                        <p:tgtEl>
                                          <p:spTgt spid="16"/>
                                        </p:tgtEl>
                                        <p:attrNameLst>
                                          <p:attrName>ppt_y</p:attrName>
                                        </p:attrNameLst>
                                      </p:cBhvr>
                                      <p:tavLst>
                                        <p:tav tm="0">
                                          <p:val>
                                            <p:strVal val="1+#ppt_h/2"/>
                                          </p:val>
                                        </p:tav>
                                        <p:tav tm="100000">
                                          <p:val>
                                            <p:strVal val="#ppt_y"/>
                                          </p:val>
                                        </p:tav>
                                      </p:tavLst>
                                    </p:anim>
                                  </p:childTnLst>
                                </p:cTn>
                              </p:par>
                            </p:childTnLst>
                          </p:cTn>
                        </p:par>
                        <p:par>
                          <p:cTn id="19" fill="hold">
                            <p:stCondLst>
                              <p:cond delay="500"/>
                            </p:stCondLst>
                            <p:childTnLst>
                              <p:par>
                                <p:cTn id="20" presetID="6" presetClass="entr" presetSubtype="16"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circle(in)">
                                      <p:cBhvr>
                                        <p:cTn id="22" dur="20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500" fill="hold"/>
                                        <p:tgtEl>
                                          <p:spTgt spid="17"/>
                                        </p:tgtEl>
                                        <p:attrNameLst>
                                          <p:attrName>ppt_x</p:attrName>
                                        </p:attrNameLst>
                                      </p:cBhvr>
                                      <p:tavLst>
                                        <p:tav tm="0">
                                          <p:val>
                                            <p:strVal val="#ppt_x"/>
                                          </p:val>
                                        </p:tav>
                                        <p:tav tm="100000">
                                          <p:val>
                                            <p:strVal val="#ppt_x"/>
                                          </p:val>
                                        </p:tav>
                                      </p:tavLst>
                                    </p:anim>
                                    <p:anim calcmode="lin" valueType="num">
                                      <p:cBhvr additive="base">
                                        <p:cTn id="28" dur="500" fill="hold"/>
                                        <p:tgtEl>
                                          <p:spTgt spid="17"/>
                                        </p:tgtEl>
                                        <p:attrNameLst>
                                          <p:attrName>ppt_y</p:attrName>
                                        </p:attrNameLst>
                                      </p:cBhvr>
                                      <p:tavLst>
                                        <p:tav tm="0">
                                          <p:val>
                                            <p:strVal val="1+#ppt_h/2"/>
                                          </p:val>
                                        </p:tav>
                                        <p:tav tm="100000">
                                          <p:val>
                                            <p:strVal val="#ppt_y"/>
                                          </p:val>
                                        </p:tav>
                                      </p:tavLst>
                                    </p:anim>
                                  </p:childTnLst>
                                </p:cTn>
                              </p:par>
                            </p:childTnLst>
                          </p:cTn>
                        </p:par>
                        <p:par>
                          <p:cTn id="29" fill="hold">
                            <p:stCondLst>
                              <p:cond delay="500"/>
                            </p:stCondLst>
                            <p:childTnLst>
                              <p:par>
                                <p:cTn id="30" presetID="2" presetClass="entr" presetSubtype="4" fill="hold" grpId="0" nodeType="after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additive="base">
                                        <p:cTn id="32" dur="500" fill="hold"/>
                                        <p:tgtEl>
                                          <p:spTgt spid="8"/>
                                        </p:tgtEl>
                                        <p:attrNameLst>
                                          <p:attrName>ppt_x</p:attrName>
                                        </p:attrNameLst>
                                      </p:cBhvr>
                                      <p:tavLst>
                                        <p:tav tm="0">
                                          <p:val>
                                            <p:strVal val="#ppt_x"/>
                                          </p:val>
                                        </p:tav>
                                        <p:tav tm="100000">
                                          <p:val>
                                            <p:strVal val="#ppt_x"/>
                                          </p:val>
                                        </p:tav>
                                      </p:tavLst>
                                    </p:anim>
                                    <p:anim calcmode="lin" valueType="num">
                                      <p:cBhvr additive="base">
                                        <p:cTn id="33"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7" grpId="0" bldLvl="0" animBg="1"/>
      <p:bldP spid="8" grpId="0" bldLvl="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 15"/>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7547610" y="2541821"/>
            <a:ext cx="1753291" cy="1989115"/>
          </a:xfrm>
          <a:prstGeom prst="rect">
            <a:avLst/>
          </a:prstGeom>
        </p:spPr>
      </p:pic>
      <p:pic>
        <p:nvPicPr>
          <p:cNvPr id="12" name="图片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6228" y="304978"/>
            <a:ext cx="1279827" cy="1511286"/>
          </a:xfrm>
          <a:prstGeom prst="rect">
            <a:avLst/>
          </a:prstGeom>
        </p:spPr>
      </p:pic>
      <p:sp>
        <p:nvSpPr>
          <p:cNvPr id="6" name="圆角矩形 5"/>
          <p:cNvSpPr/>
          <p:nvPr/>
        </p:nvSpPr>
        <p:spPr>
          <a:xfrm>
            <a:off x="1906905" y="560070"/>
            <a:ext cx="6149975" cy="1231900"/>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l" fontAlgn="auto">
              <a:lnSpc>
                <a:spcPct val="100000"/>
              </a:lnSpc>
            </a:pPr>
            <a:r>
              <a:rPr lang="en-US" altLang="zh-CN" sz="2000" b="1" dirty="0">
                <a:latin typeface="+mn-ea"/>
              </a:rPr>
              <a:t>    </a:t>
            </a:r>
            <a:r>
              <a:rPr lang="zh-CN" altLang="en-US" sz="2000" b="1" dirty="0">
                <a:latin typeface="+mn-ea"/>
              </a:rPr>
              <a:t>我通过掌</a:t>
            </a:r>
            <a:r>
              <a:rPr lang="zh-CN" altLang="en-US" sz="2000" b="1" dirty="0">
                <a:latin typeface="+mn-ea"/>
                <a:sym typeface="+mn-ea"/>
              </a:rPr>
              <a:t>握字形结构，认识</a:t>
            </a:r>
            <a:r>
              <a:rPr lang="en-US" altLang="zh-CN" sz="2000" b="1" dirty="0">
                <a:latin typeface="+mn-ea"/>
                <a:sym typeface="+mn-ea"/>
              </a:rPr>
              <a:t>“</a:t>
            </a:r>
            <a:r>
              <a:rPr lang="zh-CN" altLang="en-US" sz="2000" b="1" dirty="0">
                <a:latin typeface="+mn-ea"/>
                <a:sym typeface="+mn-ea"/>
              </a:rPr>
              <a:t>阁、唐</a:t>
            </a:r>
            <a:r>
              <a:rPr lang="en-US" altLang="zh-CN" sz="2000" b="1" dirty="0">
                <a:latin typeface="+mn-ea"/>
                <a:sym typeface="+mn-ea"/>
              </a:rPr>
              <a:t>”</a:t>
            </a:r>
            <a:r>
              <a:rPr lang="zh-CN" altLang="en-US" sz="2000" b="1" dirty="0">
                <a:latin typeface="+mn-ea"/>
                <a:sym typeface="+mn-ea"/>
              </a:rPr>
              <a:t>。</a:t>
            </a:r>
            <a:r>
              <a:rPr lang="zh-CN" altLang="en-US" sz="2000" b="1" dirty="0">
                <a:latin typeface="+mn-ea"/>
                <a:cs typeface="楷体" panose="02010609060101010101" charset="-122"/>
                <a:sym typeface="+mn-ea"/>
              </a:rPr>
              <a:t>两个字都是半包围结构，可以查相应的半包围部首</a:t>
            </a:r>
            <a:r>
              <a:rPr lang="en-US" altLang="zh-CN" sz="2000" b="1" dirty="0">
                <a:latin typeface="+mn-ea"/>
                <a:cs typeface="楷体" panose="02010609060101010101" charset="-122"/>
                <a:sym typeface="+mn-ea"/>
              </a:rPr>
              <a:t>“</a:t>
            </a:r>
            <a:r>
              <a:rPr lang="zh-CN" altLang="en-US" sz="2000" b="1" dirty="0">
                <a:latin typeface="+mn-ea"/>
                <a:cs typeface="楷体" panose="02010609060101010101" charset="-122"/>
                <a:sym typeface="+mn-ea"/>
              </a:rPr>
              <a:t>门</a:t>
            </a:r>
            <a:r>
              <a:rPr lang="en-US" altLang="zh-CN" sz="2000" b="1" dirty="0">
                <a:latin typeface="+mn-ea"/>
                <a:cs typeface="楷体" panose="02010609060101010101" charset="-122"/>
                <a:sym typeface="+mn-ea"/>
              </a:rPr>
              <a:t>”</a:t>
            </a:r>
            <a:r>
              <a:rPr lang="zh-CN" altLang="en-US" sz="2000" b="1" dirty="0">
                <a:latin typeface="+mn-ea"/>
                <a:cs typeface="楷体" panose="02010609060101010101" charset="-122"/>
                <a:sym typeface="+mn-ea"/>
              </a:rPr>
              <a:t>和</a:t>
            </a:r>
            <a:r>
              <a:rPr lang="en-US" altLang="zh-CN" sz="2000" b="1" dirty="0">
                <a:latin typeface="+mn-ea"/>
                <a:cs typeface="楷体" panose="02010609060101010101" charset="-122"/>
                <a:sym typeface="+mn-ea"/>
              </a:rPr>
              <a:t>“</a:t>
            </a:r>
            <a:r>
              <a:rPr lang="zh-CN" altLang="en-US" sz="2000" b="1" dirty="0">
                <a:latin typeface="+mn-ea"/>
                <a:cs typeface="楷体" panose="02010609060101010101" charset="-122"/>
                <a:sym typeface="+mn-ea"/>
              </a:rPr>
              <a:t>广</a:t>
            </a:r>
            <a:r>
              <a:rPr lang="en-US" altLang="zh-CN" sz="2000" b="1" dirty="0">
                <a:latin typeface="+mn-ea"/>
                <a:cs typeface="楷体" panose="02010609060101010101" charset="-122"/>
                <a:sym typeface="+mn-ea"/>
              </a:rPr>
              <a:t>”</a:t>
            </a:r>
            <a:r>
              <a:rPr lang="zh-CN" altLang="en-US" sz="2000" b="1" dirty="0">
                <a:latin typeface="+mn-ea"/>
                <a:cs typeface="楷体" panose="02010609060101010101" charset="-122"/>
                <a:sym typeface="+mn-ea"/>
              </a:rPr>
              <a:t>来认识这两个字。</a:t>
            </a:r>
            <a:endParaRPr lang="zh-CN" altLang="en-US" sz="2000" b="1" dirty="0">
              <a:latin typeface="+mn-ea"/>
            </a:endParaRPr>
          </a:p>
        </p:txBody>
      </p:sp>
      <p:sp>
        <p:nvSpPr>
          <p:cNvPr id="7" name="圆角矩形 6"/>
          <p:cNvSpPr/>
          <p:nvPr/>
        </p:nvSpPr>
        <p:spPr>
          <a:xfrm>
            <a:off x="2608580" y="2541905"/>
            <a:ext cx="4939030" cy="1720215"/>
          </a:xfrm>
          <a:prstGeom prst="roundRect">
            <a:avLst/>
          </a:prstGeom>
        </p:spPr>
        <p:style>
          <a:lnRef idx="2">
            <a:schemeClr val="accent4"/>
          </a:lnRef>
          <a:fillRef idx="1">
            <a:schemeClr val="lt1"/>
          </a:fillRef>
          <a:effectRef idx="0">
            <a:schemeClr val="accent4"/>
          </a:effectRef>
          <a:fontRef idx="minor">
            <a:schemeClr val="dk1"/>
          </a:fontRef>
        </p:style>
        <p:txBody>
          <a:bodyPr rtlCol="0" anchor="ctr"/>
          <a:lstStyle/>
          <a:p>
            <a:pPr algn="l"/>
            <a:r>
              <a:rPr lang="en-US" altLang="zh-CN" sz="2000" b="1" dirty="0">
                <a:latin typeface="+mn-ea"/>
              </a:rPr>
              <a:t>   </a:t>
            </a:r>
            <a:r>
              <a:rPr lang="zh-CN" altLang="en-US" sz="2000" b="1" dirty="0">
                <a:latin typeface="+mn-ea"/>
              </a:rPr>
              <a:t>我</a:t>
            </a:r>
            <a:r>
              <a:rPr lang="zh-CN" altLang="en-US" sz="2000" b="1" dirty="0" smtClean="0">
                <a:latin typeface="+mn-ea"/>
                <a:cs typeface="楷体" panose="02010609060101010101" charset="-122"/>
                <a:sym typeface="+mn-ea"/>
              </a:rPr>
              <a:t>以</a:t>
            </a:r>
            <a:r>
              <a:rPr lang="zh-CN" altLang="en-US" sz="2000" b="1" dirty="0">
                <a:latin typeface="+mn-ea"/>
                <a:cs typeface="楷体" panose="02010609060101010101" charset="-122"/>
                <a:sym typeface="+mn-ea"/>
              </a:rPr>
              <a:t>汉字溯源的方式加深对</a:t>
            </a:r>
            <a:r>
              <a:rPr lang="en-US" altLang="zh-CN" sz="2000" b="1" dirty="0" smtClean="0">
                <a:latin typeface="+mn-ea"/>
                <a:cs typeface="楷体" panose="02010609060101010101" charset="-122"/>
                <a:sym typeface="+mn-ea"/>
              </a:rPr>
              <a:t>“</a:t>
            </a:r>
            <a:r>
              <a:rPr lang="zh-CN" altLang="en-US" sz="2000" b="1" dirty="0" smtClean="0">
                <a:latin typeface="+mn-ea"/>
                <a:cs typeface="楷体" panose="02010609060101010101" charset="-122"/>
                <a:sym typeface="+mn-ea"/>
              </a:rPr>
              <a:t>轴</a:t>
            </a:r>
            <a:r>
              <a:rPr lang="en-US" altLang="zh-CN" sz="2000" b="1" dirty="0" smtClean="0">
                <a:latin typeface="+mn-ea"/>
                <a:cs typeface="楷体" panose="02010609060101010101" charset="-122"/>
                <a:sym typeface="+mn-ea"/>
              </a:rPr>
              <a:t>”</a:t>
            </a:r>
            <a:r>
              <a:rPr lang="zh-CN" altLang="en-US" sz="2000" b="1" dirty="0">
                <a:latin typeface="+mn-ea"/>
                <a:cs typeface="楷体" panose="02010609060101010101" charset="-122"/>
                <a:sym typeface="+mn-ea"/>
              </a:rPr>
              <a:t>的认知。</a:t>
            </a:r>
            <a:r>
              <a:rPr lang="zh-CN" altLang="en-US" sz="2000" b="1" dirty="0" smtClean="0">
                <a:latin typeface="+mn-ea"/>
                <a:sym typeface="+mn-ea"/>
              </a:rPr>
              <a:t>“轴”：左半部分“车”，其形像古代的车子；右半部分“由”表示轴可以在轮子的毂中穿入或抽出。轴的本义是车轴。</a:t>
            </a:r>
            <a:endParaRPr lang="zh-CN" altLang="en-US" sz="2000" b="1" dirty="0">
              <a:latin typeface="+mn-ea"/>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3136" y="2541821"/>
            <a:ext cx="1296144" cy="1682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4"/>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additive="base">
                                        <p:cTn id="17" dur="500" fill="hold"/>
                                        <p:tgtEl>
                                          <p:spTgt spid="16"/>
                                        </p:tgtEl>
                                        <p:attrNameLst>
                                          <p:attrName>ppt_x</p:attrName>
                                        </p:attrNameLst>
                                      </p:cBhvr>
                                      <p:tavLst>
                                        <p:tav tm="0">
                                          <p:val>
                                            <p:strVal val="#ppt_x"/>
                                          </p:val>
                                        </p:tav>
                                        <p:tav tm="100000">
                                          <p:val>
                                            <p:strVal val="#ppt_x"/>
                                          </p:val>
                                        </p:tav>
                                      </p:tavLst>
                                    </p:anim>
                                    <p:anim calcmode="lin" valueType="num">
                                      <p:cBhvr additive="base">
                                        <p:cTn id="18" dur="500" fill="hold"/>
                                        <p:tgtEl>
                                          <p:spTgt spid="16"/>
                                        </p:tgtEl>
                                        <p:attrNameLst>
                                          <p:attrName>ppt_y</p:attrName>
                                        </p:attrNameLst>
                                      </p:cBhvr>
                                      <p:tavLst>
                                        <p:tav tm="0">
                                          <p:val>
                                            <p:strVal val="1+#ppt_h/2"/>
                                          </p:val>
                                        </p:tav>
                                        <p:tav tm="100000">
                                          <p:val>
                                            <p:strVal val="#ppt_y"/>
                                          </p:val>
                                        </p:tav>
                                      </p:tavLst>
                                    </p:anim>
                                  </p:childTnLst>
                                </p:cTn>
                              </p:par>
                            </p:childTnLst>
                          </p:cTn>
                        </p:par>
                        <p:par>
                          <p:cTn id="19" fill="hold">
                            <p:stCondLst>
                              <p:cond delay="500"/>
                            </p:stCondLst>
                            <p:childTnLst>
                              <p:par>
                                <p:cTn id="20" presetID="6" presetClass="entr" presetSubtype="16"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circle(in)">
                                      <p:cBhvr>
                                        <p:cTn id="22"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7" grpId="0" bldLvl="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27171" y="220255"/>
            <a:ext cx="3002097" cy="837210"/>
            <a:chOff x="-227171" y="220255"/>
            <a:chExt cx="3002097" cy="837210"/>
          </a:xfrm>
        </p:grpSpPr>
        <p:sp>
          <p:nvSpPr>
            <p:cNvPr id="10" name="文本框 14"/>
            <p:cNvSpPr txBox="1"/>
            <p:nvPr/>
          </p:nvSpPr>
          <p:spPr>
            <a:xfrm>
              <a:off x="636706" y="467336"/>
              <a:ext cx="2138220" cy="553085"/>
            </a:xfrm>
            <a:prstGeom prst="rect">
              <a:avLst/>
            </a:prstGeom>
            <a:noFill/>
          </p:spPr>
          <p:txBody>
            <a:bodyPr wrap="square" rtlCol="0">
              <a:spAutoFit/>
            </a:bodyPr>
            <a:lstStyle/>
            <a:p>
              <a:r>
                <a:rPr lang="zh-CN" altLang="en-US" sz="3000" b="1" dirty="0">
                  <a:latin typeface="黑体" panose="02010609060101010101" pitchFamily="49" charset="-122"/>
                  <a:ea typeface="黑体" panose="02010609060101010101" pitchFamily="49" charset="-122"/>
                </a:rPr>
                <a:t>日积月累</a:t>
              </a:r>
              <a:endParaRPr lang="zh-CN" altLang="en-US" sz="3000" b="1" dirty="0">
                <a:latin typeface="黑体" panose="02010609060101010101" pitchFamily="49" charset="-122"/>
                <a:ea typeface="黑体" panose="02010609060101010101" pitchFamily="49" charset="-122"/>
              </a:endParaRPr>
            </a:p>
          </p:txBody>
        </p:sp>
        <p:grpSp>
          <p:nvGrpSpPr>
            <p:cNvPr id="11" name="组合 10"/>
            <p:cNvGrpSpPr/>
            <p:nvPr/>
          </p:nvGrpSpPr>
          <p:grpSpPr>
            <a:xfrm>
              <a:off x="-227171" y="220255"/>
              <a:ext cx="2685552" cy="837210"/>
              <a:chOff x="-264385" y="-76879"/>
              <a:chExt cx="3580176" cy="1116105"/>
            </a:xfrm>
          </p:grpSpPr>
          <p:cxnSp>
            <p:nvCxnSpPr>
              <p:cNvPr id="12" name="直接连接符 11"/>
              <p:cNvCxnSpPr/>
              <p:nvPr/>
            </p:nvCxnSpPr>
            <p:spPr>
              <a:xfrm>
                <a:off x="635596" y="645368"/>
                <a:ext cx="0" cy="384721"/>
              </a:xfrm>
              <a:prstGeom prst="line">
                <a:avLst/>
              </a:prstGeom>
              <a:ln w="12700">
                <a:solidFill>
                  <a:srgbClr val="854343"/>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644339" y="1039226"/>
                <a:ext cx="1490427" cy="0"/>
              </a:xfrm>
              <a:prstGeom prst="line">
                <a:avLst/>
              </a:prstGeom>
              <a:ln w="12700">
                <a:solidFill>
                  <a:srgbClr val="854343"/>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1918742" y="178827"/>
                <a:ext cx="1397049" cy="0"/>
              </a:xfrm>
              <a:prstGeom prst="line">
                <a:avLst/>
              </a:prstGeom>
              <a:ln w="12700">
                <a:solidFill>
                  <a:srgbClr val="854343"/>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3315791" y="196658"/>
                <a:ext cx="0" cy="641070"/>
              </a:xfrm>
              <a:prstGeom prst="line">
                <a:avLst/>
              </a:prstGeom>
              <a:ln w="12700">
                <a:solidFill>
                  <a:srgbClr val="854343"/>
                </a:solidFill>
              </a:ln>
            </p:spPr>
            <p:style>
              <a:lnRef idx="1">
                <a:schemeClr val="accent1"/>
              </a:lnRef>
              <a:fillRef idx="0">
                <a:schemeClr val="accent1"/>
              </a:fillRef>
              <a:effectRef idx="0">
                <a:schemeClr val="accent1"/>
              </a:effectRef>
              <a:fontRef idx="minor">
                <a:schemeClr val="tx1"/>
              </a:fontRef>
            </p:style>
          </p:cxnSp>
          <p:pic>
            <p:nvPicPr>
              <p:cNvPr id="16" name="图片 15"/>
              <p:cNvPicPr>
                <a:picLocks noChangeAspect="1"/>
              </p:cNvPicPr>
              <p:nvPr/>
            </p:nvPicPr>
            <p:blipFill rotWithShape="1">
              <a:blip r:embed="rId1" cstate="print">
                <a:extLst>
                  <a:ext uri="{28A0092B-C50C-407E-A947-70E740481C1C}">
                    <a14:useLocalDpi xmlns:a14="http://schemas.microsoft.com/office/drawing/2010/main" val="0"/>
                  </a:ext>
                </a:extLst>
              </a:blip>
              <a:srcRect l="-8510" t="64450" r="63336" b="-6857"/>
              <a:stretch>
                <a:fillRect/>
              </a:stretch>
            </p:blipFill>
            <p:spPr>
              <a:xfrm>
                <a:off x="-264385" y="-76879"/>
                <a:ext cx="1152128" cy="914751"/>
              </a:xfrm>
              <a:prstGeom prst="rect">
                <a:avLst/>
              </a:prstGeom>
            </p:spPr>
          </p:pic>
        </p:grpSp>
      </p:grpSp>
      <p:sp>
        <p:nvSpPr>
          <p:cNvPr id="4" name="文本框 3"/>
          <p:cNvSpPr txBox="1"/>
          <p:nvPr/>
        </p:nvSpPr>
        <p:spPr>
          <a:xfrm>
            <a:off x="2053590" y="699542"/>
            <a:ext cx="6207760" cy="4523105"/>
          </a:xfrm>
          <a:prstGeom prst="rect">
            <a:avLst/>
          </a:prstGeom>
          <a:noFill/>
        </p:spPr>
        <p:txBody>
          <a:bodyPr wrap="square" rtlCol="0">
            <a:spAutoFit/>
          </a:bodyPr>
          <a:lstStyle/>
          <a:p>
            <a:r>
              <a:rPr lang="en-US" altLang="zh-CN" sz="3600" dirty="0">
                <a:latin typeface="黑体" panose="02010609060101010101" pitchFamily="49" charset="-122"/>
                <a:ea typeface="黑体" panose="02010609060101010101" pitchFamily="49" charset="-122"/>
              </a:rPr>
              <a:t>   </a:t>
            </a:r>
            <a:r>
              <a:rPr lang="en-US" altLang="zh-CN" sz="2800" dirty="0">
                <a:latin typeface="黑体" panose="02010609060101010101" pitchFamily="49" charset="-122"/>
                <a:ea typeface="黑体" panose="02010609060101010101" pitchFamily="49" charset="-122"/>
              </a:rPr>
              <a:t>    </a:t>
            </a:r>
            <a:r>
              <a:rPr lang="en-US" altLang="zh-CN" sz="2400" dirty="0" err="1" smtClean="0">
                <a:solidFill>
                  <a:srgbClr val="FF0000"/>
                </a:solidFill>
                <a:latin typeface="汉语拼音" panose="000B0604020202020204" charset="0"/>
                <a:ea typeface="黑体" panose="02010609060101010101" pitchFamily="49" charset="-122"/>
                <a:cs typeface="汉语拼音" panose="000B0604020202020204" charset="0"/>
              </a:rPr>
              <a:t>tài</a:t>
            </a:r>
            <a:r>
              <a:rPr lang="en-US" altLang="zh-CN" sz="2400" dirty="0" smtClean="0">
                <a:solidFill>
                  <a:srgbClr val="FF0000"/>
                </a:solidFill>
                <a:latin typeface="黑体" panose="02010609060101010101" pitchFamily="49" charset="-122"/>
                <a:ea typeface="黑体" panose="02010609060101010101" pitchFamily="49" charset="-122"/>
              </a:rPr>
              <a:t> </a:t>
            </a:r>
            <a:r>
              <a:rPr lang="en-US" altLang="zh-CN" sz="2800" dirty="0" smtClean="0">
                <a:latin typeface="黑体" panose="02010609060101010101" pitchFamily="49" charset="-122"/>
                <a:ea typeface="黑体" panose="02010609060101010101" pitchFamily="49" charset="-122"/>
              </a:rPr>
              <a:t>    </a:t>
            </a:r>
            <a:endParaRPr lang="en-US" altLang="zh-CN" sz="2800" dirty="0">
              <a:latin typeface="黑体" panose="02010609060101010101" pitchFamily="49" charset="-122"/>
              <a:ea typeface="黑体" panose="02010609060101010101" pitchFamily="49" charset="-122"/>
            </a:endParaRPr>
          </a:p>
          <a:p>
            <a:r>
              <a:rPr lang="zh-CN" altLang="en-US" sz="2800" dirty="0">
                <a:latin typeface="黑体" panose="02010609060101010101" pitchFamily="49" charset="-122"/>
                <a:ea typeface="黑体" panose="02010609060101010101" pitchFamily="49" charset="-122"/>
              </a:rPr>
              <a:t>人心齐，泰山移。</a:t>
            </a:r>
            <a:endParaRPr lang="en-US" altLang="zh-CN" sz="2800" dirty="0">
              <a:latin typeface="黑体" panose="02010609060101010101" pitchFamily="49" charset="-122"/>
              <a:ea typeface="黑体" panose="02010609060101010101" pitchFamily="49" charset="-122"/>
            </a:endParaRPr>
          </a:p>
          <a:p>
            <a:endParaRPr lang="en-US" altLang="zh-CN" sz="2800" dirty="0">
              <a:latin typeface="黑体" panose="02010609060101010101" pitchFamily="49" charset="-122"/>
              <a:ea typeface="黑体" panose="02010609060101010101" pitchFamily="49" charset="-122"/>
            </a:endParaRPr>
          </a:p>
          <a:p>
            <a:r>
              <a:rPr lang="zh-CN" altLang="en-US" sz="2800" dirty="0">
                <a:latin typeface="黑体" panose="02010609060101010101" pitchFamily="49" charset="-122"/>
                <a:ea typeface="黑体" panose="02010609060101010101" pitchFamily="49" charset="-122"/>
              </a:rPr>
              <a:t>二人同心，其利断金。 </a:t>
            </a:r>
            <a:endParaRPr lang="en-US" altLang="zh-CN" sz="2800" dirty="0">
              <a:latin typeface="黑体" panose="02010609060101010101" pitchFamily="49" charset="-122"/>
              <a:ea typeface="黑体" panose="02010609060101010101" pitchFamily="49" charset="-122"/>
            </a:endParaRPr>
          </a:p>
          <a:p>
            <a:r>
              <a:rPr lang="en-US" altLang="zh-CN" sz="2800" dirty="0">
                <a:solidFill>
                  <a:srgbClr val="FF0000"/>
                </a:solidFill>
                <a:latin typeface="黑体" panose="02010609060101010101" pitchFamily="49" charset="-122"/>
                <a:ea typeface="黑体" panose="02010609060101010101" pitchFamily="49" charset="-122"/>
              </a:rPr>
              <a:t>   </a:t>
            </a:r>
            <a:r>
              <a:rPr lang="en-US" altLang="zh-CN" sz="2400" dirty="0" err="1">
                <a:solidFill>
                  <a:srgbClr val="FF0000"/>
                </a:solidFill>
                <a:latin typeface="汉语拼音" panose="000B0604020202020204" charset="0"/>
                <a:ea typeface="黑体" panose="02010609060101010101" pitchFamily="49" charset="-122"/>
                <a:cs typeface="汉语拼音" panose="000B0604020202020204" charset="0"/>
              </a:rPr>
              <a:t>chòu</a:t>
            </a:r>
            <a:r>
              <a:rPr lang="en-US" altLang="zh-CN" sz="2800" dirty="0">
                <a:latin typeface="黑体" panose="02010609060101010101" pitchFamily="49" charset="-122"/>
                <a:ea typeface="黑体" panose="02010609060101010101" pitchFamily="49" charset="-122"/>
              </a:rPr>
              <a:t>         </a:t>
            </a:r>
            <a:endParaRPr lang="en-US" altLang="zh-CN" sz="2800" dirty="0">
              <a:latin typeface="黑体" panose="02010609060101010101" pitchFamily="49" charset="-122"/>
              <a:ea typeface="黑体" panose="02010609060101010101" pitchFamily="49" charset="-122"/>
            </a:endParaRPr>
          </a:p>
          <a:p>
            <a:r>
              <a:rPr lang="zh-CN" altLang="en-US" sz="2800" dirty="0">
                <a:latin typeface="黑体" panose="02010609060101010101" pitchFamily="49" charset="-122"/>
                <a:ea typeface="黑体" panose="02010609060101010101" pitchFamily="49" charset="-122"/>
              </a:rPr>
              <a:t>三个臭皮匠，顶个诸葛亮。</a:t>
            </a:r>
            <a:endParaRPr lang="en-US" altLang="zh-CN" sz="2800" dirty="0">
              <a:latin typeface="黑体" panose="02010609060101010101" pitchFamily="49" charset="-122"/>
              <a:ea typeface="黑体" panose="02010609060101010101" pitchFamily="49" charset="-122"/>
            </a:endParaRPr>
          </a:p>
          <a:p>
            <a:r>
              <a:rPr lang="en-US" altLang="zh-CN" sz="2800" dirty="0">
                <a:latin typeface="黑体" panose="02010609060101010101" pitchFamily="49" charset="-122"/>
                <a:ea typeface="黑体" panose="02010609060101010101" pitchFamily="49" charset="-122"/>
              </a:rPr>
              <a:t>    </a:t>
            </a:r>
            <a:r>
              <a:rPr lang="en-US" altLang="zh-CN" sz="2400" dirty="0" err="1">
                <a:solidFill>
                  <a:srgbClr val="FF0000"/>
                </a:solidFill>
                <a:latin typeface="汉语拼音" panose="000B0604020202020204" charset="0"/>
                <a:ea typeface="黑体" panose="02010609060101010101" pitchFamily="49" charset="-122"/>
                <a:cs typeface="汉语拼音" panose="000B0604020202020204" charset="0"/>
              </a:rPr>
              <a:t>lí</a:t>
            </a:r>
            <a:r>
              <a:rPr lang="en-US" altLang="zh-CN" sz="2400" dirty="0">
                <a:solidFill>
                  <a:srgbClr val="FF0000"/>
                </a:solidFill>
                <a:latin typeface="汉语拼音" panose="000B0604020202020204" charset="0"/>
                <a:ea typeface="黑体" panose="02010609060101010101" pitchFamily="49" charset="-122"/>
                <a:cs typeface="汉语拼音" panose="000B0604020202020204" charset="0"/>
              </a:rPr>
              <a:t> </a:t>
            </a:r>
            <a:r>
              <a:rPr lang="en-US" altLang="zh-CN" sz="2400" dirty="0" err="1">
                <a:solidFill>
                  <a:srgbClr val="FF0000"/>
                </a:solidFill>
                <a:latin typeface="汉语拼音" panose="000B0604020202020204" charset="0"/>
                <a:ea typeface="黑体" panose="02010609060101010101" pitchFamily="49" charset="-122"/>
                <a:cs typeface="汉语拼音" panose="000B0604020202020204" charset="0"/>
              </a:rPr>
              <a:t>bɑ</a:t>
            </a:r>
            <a:endParaRPr lang="en-US" altLang="zh-CN" sz="2400" dirty="0">
              <a:solidFill>
                <a:srgbClr val="FF0000"/>
              </a:solidFill>
              <a:latin typeface="汉语拼音" panose="000B0604020202020204" charset="0"/>
              <a:ea typeface="黑体" panose="02010609060101010101" pitchFamily="49" charset="-122"/>
              <a:cs typeface="汉语拼音" panose="000B0604020202020204" charset="0"/>
            </a:endParaRPr>
          </a:p>
          <a:p>
            <a:r>
              <a:rPr lang="zh-CN" altLang="en-US" sz="2800" dirty="0">
                <a:latin typeface="黑体" panose="02010609060101010101" pitchFamily="49" charset="-122"/>
                <a:ea typeface="黑体" panose="02010609060101010101" pitchFamily="49" charset="-122"/>
              </a:rPr>
              <a:t>一个篱笆三个桩，一个好汉三个帮。</a:t>
            </a:r>
            <a:endParaRPr lang="zh-CN" altLang="en-US" sz="2800" dirty="0">
              <a:latin typeface="黑体" panose="02010609060101010101" pitchFamily="49" charset="-122"/>
              <a:ea typeface="黑体" panose="02010609060101010101" pitchFamily="49" charset="-122"/>
            </a:endParaRPr>
          </a:p>
          <a:p>
            <a:endParaRPr lang="zh-CN" altLang="en-US" sz="2800" dirty="0">
              <a:latin typeface="黑体" panose="02010609060101010101" pitchFamily="49" charset="-122"/>
              <a:ea typeface="黑体" panose="02010609060101010101" pitchFamily="49" charset="-122"/>
            </a:endParaRPr>
          </a:p>
          <a:p>
            <a:endParaRPr lang="zh-CN" altLang="en-US" sz="2800" dirty="0">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par>
    </p:tnLst>
  </p:timing>
</p:sld>
</file>

<file path=ppt/tags/tag1.xml><?xml version="1.0" encoding="utf-8"?>
<p:tagLst xmlns:p="http://schemas.openxmlformats.org/presentationml/2006/main">
  <p:tag name="KSO_WM_BEAUTIFY_FLAG" val="#wm#"/>
  <p:tag name="KSO_WM_TEMPLATE_CATEGORY" val="custom"/>
  <p:tag name="KSO_WM_TEMPLATE_INDEX" val="20184553"/>
</p:tagLst>
</file>

<file path=ppt/tags/tag2.xml><?xml version="1.0" encoding="utf-8"?>
<p:tagLst xmlns:p="http://schemas.openxmlformats.org/presentationml/2006/main">
  <p:tag name="KSO_WM_BEAUTIFY_FLAG" val="#wm#"/>
  <p:tag name="KSO_WM_TEMPLATE_CATEGORY" val="custom"/>
  <p:tag name="KSO_WM_TEMPLATE_INDEX" val="20184553"/>
</p:tagLst>
</file>

<file path=ppt/tags/tag3.xml><?xml version="1.0" encoding="utf-8"?>
<p:tagLst xmlns:p="http://schemas.openxmlformats.org/presentationml/2006/main">
  <p:tag name="KSO_WM_BEAUTIFY_FLAG" val="#wm#"/>
  <p:tag name="KSO_WM_TEMPLATE_CATEGORY" val="custom"/>
  <p:tag name="KSO_WM_TEMPLATE_INDEX" val="20184553"/>
</p:tagLst>
</file>

<file path=ppt/tags/tag4.xml><?xml version="1.0" encoding="utf-8"?>
<p:tagLst xmlns:p="http://schemas.openxmlformats.org/presentationml/2006/main">
  <p:tag name="KSO_WM_BEAUTIFY_FLAG" val="#wm#"/>
  <p:tag name="KSO_WM_TEMPLATE_CATEGORY" val="custom"/>
  <p:tag name="KSO_WM_TEMPLATE_INDEX" val="20184553"/>
</p:tagLst>
</file>

<file path=ppt/tags/tag5.xml><?xml version="1.0" encoding="utf-8"?>
<p:tagLst xmlns:p="http://schemas.openxmlformats.org/presentationml/2006/main">
  <p:tag name="KSO_WM_BEAUTIFY_FLAG" val="#wm#"/>
  <p:tag name="KSO_WM_TEMPLATE_CATEGORY" val="custom"/>
  <p:tag name="KSO_WM_TEMPLATE_INDEX" val="20184553"/>
</p:tagLst>
</file>

<file path=ppt/tags/tag6.xml><?xml version="1.0" encoding="utf-8"?>
<p:tagLst xmlns:p="http://schemas.openxmlformats.org/presentationml/2006/main">
  <p:tag name="KSO_WPP_MARK_KEY" val="b4dd731f-c0ce-48d8-8083-fb7804ad0670"/>
  <p:tag name="COMMONDATA" val="eyJoZGlkIjoiMDUzMmRhYzhkNzM3Y2ZlODExZjhhYzliMDJjYzA0ZGIifQ=="/>
</p:tagLst>
</file>

<file path=ppt/theme/theme1.xml><?xml version="1.0" encoding="utf-8"?>
<a:theme xmlns:a="http://schemas.openxmlformats.org/drawingml/2006/main" name="1_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1492</Words>
  <Application>WPS 演示</Application>
  <PresentationFormat>全屏显示(16:9)</PresentationFormat>
  <Paragraphs>144</Paragraphs>
  <Slides>18</Slides>
  <Notes>1</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18</vt:i4>
      </vt:variant>
    </vt:vector>
  </HeadingPairs>
  <TitlesOfParts>
    <vt:vector size="32" baseType="lpstr">
      <vt:lpstr>Arial</vt:lpstr>
      <vt:lpstr>宋体</vt:lpstr>
      <vt:lpstr>Wingdings</vt:lpstr>
      <vt:lpstr>黑体</vt:lpstr>
      <vt:lpstr>Calibri</vt:lpstr>
      <vt:lpstr>楷体</vt:lpstr>
      <vt:lpstr>微软雅黑</vt:lpstr>
      <vt:lpstr>汉语拼音</vt:lpstr>
      <vt:lpstr>Wingdings</vt:lpstr>
      <vt:lpstr>Arial Unicode MS</vt:lpstr>
      <vt:lpstr>华文楷体</vt:lpstr>
      <vt:lpstr>幼圆</vt:lpstr>
      <vt:lpstr>Xingkai SC</vt:lpstr>
      <vt:lpstr>1_自定义设计方案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3588.pptx</dc:title>
  <dc:creator/>
  <cp:lastModifiedBy>Rocket Girls</cp:lastModifiedBy>
  <cp:revision>670</cp:revision>
  <dcterms:created xsi:type="dcterms:W3CDTF">2017-03-17T02:28:00Z</dcterms:created>
  <dcterms:modified xsi:type="dcterms:W3CDTF">2022-11-29T11:54:42Z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2052-11.1.0.12763</vt:lpwstr>
  </property>
  <property fmtid="{D5CDD505-2E9C-101B-9397-08002B2CF9AE}" pid="3" name="ICV">
    <vt:lpwstr>9472035383CD4949B707AB1E4D5B71C1</vt:lpwstr>
  </property>
</Properties>
</file>