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5"/>
  </p:notesMasterIdLst>
  <p:handoutMasterIdLst>
    <p:handoutMasterId r:id="rId27"/>
  </p:handoutMasterIdLst>
  <p:sldIdLst>
    <p:sldId id="545" r:id="rId3"/>
    <p:sldId id="1433" r:id="rId4"/>
    <p:sldId id="1434" r:id="rId6"/>
    <p:sldId id="1348" r:id="rId7"/>
    <p:sldId id="1435" r:id="rId8"/>
    <p:sldId id="1352" r:id="rId9"/>
    <p:sldId id="1438" r:id="rId10"/>
    <p:sldId id="1439" r:id="rId11"/>
    <p:sldId id="1441" r:id="rId12"/>
    <p:sldId id="1442" r:id="rId13"/>
    <p:sldId id="1443" r:id="rId14"/>
    <p:sldId id="1445" r:id="rId15"/>
    <p:sldId id="1353" r:id="rId16"/>
    <p:sldId id="1446" r:id="rId17"/>
    <p:sldId id="1447" r:id="rId18"/>
    <p:sldId id="1448" r:id="rId19"/>
    <p:sldId id="1354" r:id="rId20"/>
    <p:sldId id="1449" r:id="rId21"/>
    <p:sldId id="1403" r:id="rId22"/>
    <p:sldId id="1356" r:id="rId23"/>
    <p:sldId id="1404" r:id="rId24"/>
    <p:sldId id="1451" r:id="rId25"/>
    <p:sldId id="1432" r:id="rId26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2"/>
    </p:embeddedFont>
    <p:embeddedFont>
      <p:font typeface="楷体" panose="02010609060101010101" charset="-122"/>
      <p:regular r:id="rId33"/>
    </p:embeddedFont>
    <p:embeddedFont>
      <p:font typeface="汉语拼音" panose="000B0604020202020204" charset="0"/>
      <p:regular r:id="rId34"/>
    </p:embeddedFont>
    <p:embeddedFont>
      <p:font typeface="华文新魏" panose="02010800040101010101" pitchFamily="2" charset="-122"/>
      <p:regular r:id="rId35"/>
    </p:embeddedFont>
    <p:embeddedFont>
      <p:font typeface="Calibri" panose="020F0502020204030204" charset="0"/>
      <p:regular r:id="rId36"/>
      <p:bold r:id="rId37"/>
      <p:italic r:id="rId38"/>
      <p:boldItalic r:id="rId39"/>
    </p:embeddedFont>
    <p:embeddedFont>
      <p:font typeface="华文行楷" panose="02010800040101010101" pitchFamily="2" charset="-122"/>
      <p:regular r:id="rId40"/>
    </p:embeddedFont>
    <p:embeddedFont>
      <p:font typeface="幼圆" panose="02010509060101010101" pitchFamily="49" charset="-122"/>
      <p:regular r:id="rId41"/>
    </p:embeddedFont>
  </p:embeddedFontLst>
  <p:custDataLst>
    <p:tags r:id="rId4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0CEB7BA-57BC-404C-9576-6A7C589B65E2}">
          <p14:sldIdLst>
            <p14:sldId id="545"/>
            <p14:sldId id="1433"/>
            <p14:sldId id="1434"/>
            <p14:sldId id="1348"/>
            <p14:sldId id="1435"/>
            <p14:sldId id="1352"/>
            <p14:sldId id="1438"/>
            <p14:sldId id="1439"/>
            <p14:sldId id="1441"/>
            <p14:sldId id="1442"/>
            <p14:sldId id="1443"/>
            <p14:sldId id="1445"/>
            <p14:sldId id="1353"/>
            <p14:sldId id="1446"/>
            <p14:sldId id="1447"/>
            <p14:sldId id="1448"/>
            <p14:sldId id="1354"/>
            <p14:sldId id="1449"/>
            <p14:sldId id="1403"/>
            <p14:sldId id="1356"/>
            <p14:sldId id="1404"/>
            <p14:sldId id="1451"/>
            <p14:sldId id="1432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70C0"/>
    <a:srgbClr val="2E2ED0"/>
    <a:srgbClr val="FF6600"/>
    <a:srgbClr val="009900"/>
    <a:srgbClr val="FF9933"/>
    <a:srgbClr val="EE6060"/>
    <a:srgbClr val="FF9F9F"/>
    <a:srgbClr val="FFB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4660"/>
  </p:normalViewPr>
  <p:slideViewPr>
    <p:cSldViewPr>
      <p:cViewPr varScale="1">
        <p:scale>
          <a:sx n="109" d="100"/>
          <a:sy n="109" d="100"/>
        </p:scale>
        <p:origin x="-324" y="-90"/>
      </p:cViewPr>
      <p:guideLst>
        <p:guide orient="horz" pos="1465"/>
        <p:guide pos="260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2" Type="http://schemas.openxmlformats.org/officeDocument/2006/relationships/tags" Target="tags/tag2.xml"/><Relationship Id="rId41" Type="http://schemas.openxmlformats.org/officeDocument/2006/relationships/font" Target="fonts/font10.fntdata"/><Relationship Id="rId40" Type="http://schemas.openxmlformats.org/officeDocument/2006/relationships/font" Target="fonts/font9.fntdata"/><Relationship Id="rId4" Type="http://schemas.openxmlformats.org/officeDocument/2006/relationships/slide" Target="slides/slide2.xml"/><Relationship Id="rId39" Type="http://schemas.openxmlformats.org/officeDocument/2006/relationships/font" Target="fonts/font8.fntdata"/><Relationship Id="rId38" Type="http://schemas.openxmlformats.org/officeDocument/2006/relationships/font" Target="fonts/font7.fntdata"/><Relationship Id="rId37" Type="http://schemas.openxmlformats.org/officeDocument/2006/relationships/font" Target="fonts/font6.fntdata"/><Relationship Id="rId36" Type="http://schemas.openxmlformats.org/officeDocument/2006/relationships/font" Target="fonts/font5.fntdata"/><Relationship Id="rId35" Type="http://schemas.openxmlformats.org/officeDocument/2006/relationships/font" Target="fonts/font4.fntdata"/><Relationship Id="rId34" Type="http://schemas.openxmlformats.org/officeDocument/2006/relationships/font" Target="fonts/font3.fntdata"/><Relationship Id="rId33" Type="http://schemas.openxmlformats.org/officeDocument/2006/relationships/font" Target="fonts/font2.fntdata"/><Relationship Id="rId32" Type="http://schemas.openxmlformats.org/officeDocument/2006/relationships/font" Target="fonts/font1.fntdata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9523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2458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88CB466-6FD3-4CF3-8CB7-AE104BD6AB11}" type="slidenum">
              <a:rPr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E0CA-2C6E-4652-A0AC-70D6908C5A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B1CC-E46A-4713-B19B-8195E290E6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jpeg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71" y="4768096"/>
            <a:ext cx="213393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688" y="4768096"/>
            <a:ext cx="2894862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034" y="4768096"/>
            <a:ext cx="213393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29" y="87489"/>
            <a:ext cx="1026274" cy="48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wzsdth\Desktop\图片1_副本.jpg"/>
          <p:cNvPicPr>
            <a:picLocks noChangeAspect="1" noChangeArrowheads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88817"/>
            <a:ext cx="9163795" cy="167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387405" y="6757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语文园地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microsoft.com/office/2007/relationships/hdphoto" Target="../media/image6.wdp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060103" y="3501033"/>
            <a:ext cx="30988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350"/>
          </a:p>
        </p:txBody>
      </p:sp>
      <p:pic>
        <p:nvPicPr>
          <p:cNvPr id="10" name="Picture 2" descr="C:\Users\wzsdth\Desktop\图片1_副本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88817"/>
            <a:ext cx="9163795" cy="167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pic.51yuansu.com/pic3/cover/01/94/52/59834c614ab83_61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714" y="2015133"/>
            <a:ext cx="581025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本框 2"/>
          <p:cNvSpPr txBox="1"/>
          <p:nvPr/>
        </p:nvSpPr>
        <p:spPr>
          <a:xfrm>
            <a:off x="2060103" y="3501033"/>
            <a:ext cx="30988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350"/>
          </a:p>
        </p:txBody>
      </p:sp>
      <p:sp>
        <p:nvSpPr>
          <p:cNvPr id="13" name="文本框 1"/>
          <p:cNvSpPr txBox="1"/>
          <p:nvPr/>
        </p:nvSpPr>
        <p:spPr>
          <a:xfrm>
            <a:off x="0" y="195486"/>
            <a:ext cx="2702332" cy="2755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zh-CN" altLang="en-US" sz="1200" smtClean="0">
                <a:latin typeface="黑体" panose="02010609060101010101" pitchFamily="49" charset="-122"/>
                <a:ea typeface="黑体" panose="02010609060101010101" pitchFamily="49" charset="-122"/>
              </a:rPr>
              <a:t>  语文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33212" y="1779662"/>
            <a:ext cx="5275092" cy="110799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语文园地</a:t>
            </a:r>
            <a:endParaRPr lang="zh-CN" altLang="en-US" sz="6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035" y="3992713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文本框 15"/>
          <p:cNvSpPr txBox="1"/>
          <p:nvPr/>
        </p:nvSpPr>
        <p:spPr>
          <a:xfrm>
            <a:off x="7587741" y="3992713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第二课时</a:t>
            </a:r>
            <a:endParaRPr kumimoji="1" lang="zh-CN" altLang="en-US" sz="1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" name="Picture 2" descr="http://pic.51yuansu.com/pic3/cover/03/02/88/5af3ffa0b47e7_6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664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31590"/>
            <a:ext cx="1547781" cy="218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pic.51yuansu.com/pic3/cover/03/85/72/5c11e33ac61e6_61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21" y="1236269"/>
            <a:ext cx="2756443" cy="275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59501" y="364551"/>
            <a:ext cx="8401478" cy="770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300"/>
              </a:lnSpc>
            </a:pPr>
            <a:r>
              <a:rPr lang="en-US" altLang="zh-CN" sz="27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zh-CN" sz="27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请给</a:t>
            </a:r>
            <a:r>
              <a:rPr lang="zh-CN" altLang="en-US" sz="27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句子</a:t>
            </a:r>
            <a:r>
              <a:rPr lang="zh-CN" altLang="en-US" sz="27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中的加点</a:t>
            </a:r>
            <a:r>
              <a:rPr lang="zh-CN" altLang="zh-CN" sz="27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字</a:t>
            </a:r>
            <a:r>
              <a:rPr lang="zh-CN" altLang="zh-CN" sz="27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选择正确的读音</a:t>
            </a:r>
            <a:r>
              <a:rPr lang="en-US" altLang="zh-CN" sz="27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zh-CN" sz="27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打</a:t>
            </a:r>
            <a:r>
              <a:rPr lang="zh-CN" altLang="en-US" sz="27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上</a:t>
            </a:r>
            <a:r>
              <a:rPr lang="zh-CN" altLang="zh-CN" sz="27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“√”。</a:t>
            </a:r>
            <a:endParaRPr lang="zh-CN" altLang="zh-CN" sz="27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58194" y="1393312"/>
            <a:ext cx="8626164" cy="265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）他在假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en-US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ji</a:t>
            </a:r>
            <a:r>
              <a:rPr lang="zh-CN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ǎ</a:t>
            </a:r>
            <a:r>
              <a:rPr lang="en-US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 </a:t>
            </a:r>
            <a:r>
              <a:rPr lang="en-US" altLang="zh-CN" sz="2400" b="1" dirty="0" smtClean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     </a:t>
            </a:r>
            <a:r>
              <a:rPr lang="en-US" altLang="zh-CN" sz="2400" b="1" dirty="0" err="1" smtClean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ji</a:t>
            </a:r>
            <a:r>
              <a:rPr lang="zh-CN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à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)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期里做了一件弄虚作假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en-US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ji</a:t>
            </a:r>
            <a:r>
              <a:rPr lang="zh-CN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ǎ</a:t>
            </a:r>
            <a:r>
              <a:rPr lang="en-US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 </a:t>
            </a:r>
            <a:r>
              <a:rPr lang="en-US" altLang="zh-CN" sz="2400" b="1" dirty="0" smtClean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  </a:t>
            </a:r>
            <a:r>
              <a:rPr lang="en-US" altLang="zh-CN" sz="2400" b="1" dirty="0" err="1" smtClean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ji</a:t>
            </a:r>
            <a:r>
              <a:rPr lang="zh-CN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à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)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的事情。</a:t>
            </a:r>
            <a:endParaRPr lang="zh-CN" altLang="zh-CN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ts val="5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）这个孩子几（</a:t>
            </a:r>
            <a:r>
              <a:rPr lang="en-US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j</a:t>
            </a:r>
            <a:r>
              <a:rPr lang="zh-CN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ī</a:t>
            </a:r>
            <a:r>
              <a:rPr lang="en-US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 </a:t>
            </a:r>
            <a:r>
              <a:rPr lang="en-US" altLang="zh-CN" sz="2400" b="1" dirty="0" smtClean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    j</a:t>
            </a:r>
            <a:r>
              <a:rPr lang="zh-CN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ǐ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)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乎每天都在这个茶几（</a:t>
            </a:r>
            <a:r>
              <a:rPr lang="en-US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j</a:t>
            </a:r>
            <a:r>
              <a:rPr lang="zh-CN" altLang="zh-CN" sz="2400" b="1" dirty="0" smtClean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ī</a:t>
            </a:r>
            <a:r>
              <a:rPr lang="en-US" altLang="zh-CN" sz="2400" b="1" dirty="0" smtClean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     </a:t>
            </a:r>
            <a:r>
              <a:rPr lang="en-US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j</a:t>
            </a:r>
            <a:r>
              <a:rPr lang="zh-CN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ǐ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)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上写作业。</a:t>
            </a:r>
            <a:endParaRPr lang="zh-CN" altLang="zh-CN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82975" y="1491630"/>
            <a:ext cx="1111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√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236296" y="1536715"/>
            <a:ext cx="1111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√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48355" y="2880375"/>
            <a:ext cx="1111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√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380312" y="2880375"/>
            <a:ext cx="11118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√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48694" y="185988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•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13240" y="185289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•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44299" y="315258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•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65218" y="315258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•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80718" y="755090"/>
            <a:ext cx="7982145" cy="3297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</a:pP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）这件事情如果处（</a:t>
            </a:r>
            <a:r>
              <a:rPr lang="en-US" altLang="zh-CN" sz="24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ch</a:t>
            </a:r>
            <a:r>
              <a:rPr lang="zh-CN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ǔ </a:t>
            </a:r>
            <a:r>
              <a:rPr lang="en-US" altLang="zh-CN" sz="2400" b="1" dirty="0" smtClean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  </a:t>
            </a:r>
            <a:r>
              <a:rPr lang="en-US" altLang="zh-CN" sz="2400" b="1" dirty="0" err="1" smtClean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ch</a:t>
            </a:r>
            <a:r>
              <a:rPr lang="zh-CN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ù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）理不好，会受到处（</a:t>
            </a:r>
            <a:r>
              <a:rPr lang="en-US" altLang="zh-CN" sz="24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ch</a:t>
            </a:r>
            <a:r>
              <a:rPr lang="zh-CN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ǔ </a:t>
            </a:r>
            <a:r>
              <a:rPr lang="en-US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 </a:t>
            </a:r>
            <a:r>
              <a:rPr lang="en-US" altLang="zh-CN" sz="2400" b="1" dirty="0" smtClean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  </a:t>
            </a:r>
            <a:r>
              <a:rPr lang="en-US" altLang="zh-CN" sz="2400" b="1" dirty="0" err="1" smtClean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ch</a:t>
            </a:r>
            <a:r>
              <a:rPr lang="zh-CN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ù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）罚的。</a:t>
            </a:r>
            <a:endParaRPr lang="zh-CN" altLang="zh-CN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ts val="5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）趣味运动会上玩沙包投数，我发现越靠近中（</a:t>
            </a:r>
            <a:r>
              <a:rPr lang="en-US" altLang="zh-CN" sz="24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zh</a:t>
            </a:r>
            <a:r>
              <a:rPr lang="zh-CN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ō</a:t>
            </a:r>
            <a:r>
              <a:rPr lang="en-US" altLang="zh-CN" sz="24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ng</a:t>
            </a:r>
            <a:r>
              <a:rPr lang="en-US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  </a:t>
            </a:r>
            <a:r>
              <a:rPr lang="en-US" altLang="zh-CN" sz="2400" b="1" dirty="0" smtClean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  </a:t>
            </a:r>
            <a:r>
              <a:rPr lang="en-US" altLang="zh-CN" sz="2400" b="1" dirty="0" err="1" smtClean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zh</a:t>
            </a:r>
            <a:r>
              <a:rPr lang="zh-CN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ò</a:t>
            </a:r>
            <a:r>
              <a:rPr lang="en-US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ng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）间位置的数字，中（</a:t>
            </a:r>
            <a:r>
              <a:rPr lang="en-US" altLang="zh-CN" sz="24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zh</a:t>
            </a:r>
            <a:r>
              <a:rPr lang="zh-CN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ò</a:t>
            </a:r>
            <a:r>
              <a:rPr lang="en-US" altLang="zh-CN" sz="24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ng</a:t>
            </a:r>
            <a:r>
              <a:rPr lang="en-US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  </a:t>
            </a:r>
            <a:r>
              <a:rPr lang="en-US" altLang="zh-CN" sz="2400" b="1" dirty="0" smtClean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 </a:t>
            </a:r>
            <a:r>
              <a:rPr lang="en-US" altLang="zh-CN" sz="2400" b="1" dirty="0" err="1" smtClean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zh</a:t>
            </a:r>
            <a:r>
              <a:rPr lang="zh-CN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ō</a:t>
            </a:r>
            <a:r>
              <a:rPr lang="en-US" altLang="zh-CN" sz="2400" b="1" dirty="0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ng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）奖率越高。</a:t>
            </a:r>
            <a:endParaRPr lang="zh-CN" altLang="zh-CN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23410" y="915566"/>
            <a:ext cx="739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√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15616" y="1556916"/>
            <a:ext cx="739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√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64260" y="2856126"/>
            <a:ext cx="739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√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00192" y="2908831"/>
            <a:ext cx="739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√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120359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•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94625" y="12026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•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22604" y="248440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•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93246" y="312427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•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91494" y="1897426"/>
            <a:ext cx="6172200" cy="857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4950" b="1" dirty="0" smtClean="0">
                <a:solidFill>
                  <a:srgbClr val="FF0000"/>
                </a:solidFill>
                <a:latin typeface="+mn-ea"/>
                <a:ea typeface="+mn-ea"/>
              </a:rPr>
              <a:t>第二关  数字成语</a:t>
            </a:r>
            <a:endParaRPr lang="zh-CN" altLang="en-US" sz="495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94211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93" y="273049"/>
            <a:ext cx="2680097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95436" y="915566"/>
            <a:ext cx="1872208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百发百中</a:t>
            </a:r>
            <a:endParaRPr lang="zh-CN" altLang="en-US" sz="32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百战百胜</a:t>
            </a:r>
            <a:endParaRPr lang="zh-CN" altLang="en-US" sz="32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百依百顺</a:t>
            </a:r>
            <a:endParaRPr lang="zh-CN" altLang="en-US" sz="32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170" y="927365"/>
            <a:ext cx="1954723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四面八方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四通八达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四平八稳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228184" y="915566"/>
            <a:ext cx="1960403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七上八下</a:t>
            </a:r>
            <a:endParaRPr lang="zh-CN" altLang="en-US" sz="32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七嘴八舌</a:t>
            </a:r>
            <a:endParaRPr lang="zh-CN" altLang="en-US" sz="32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七手八脚</a:t>
            </a:r>
            <a:endParaRPr lang="zh-CN" altLang="en-US" sz="32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193096" y="3194367"/>
            <a:ext cx="7195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    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成语中都有数字，第一个字和第三个字是数字。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415478" y="632818"/>
            <a:ext cx="8246380" cy="1288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100"/>
              </a:lnSpc>
            </a:pPr>
            <a:r>
              <a:rPr lang="en-US" altLang="zh-CN" sz="24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zh-CN" sz="24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根据</a:t>
            </a:r>
            <a:r>
              <a:rPr lang="zh-CN" altLang="zh-CN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句子的具体语境把正确的成语填入括号里，使句子意思表达更完整。</a:t>
            </a:r>
            <a:endParaRPr lang="zh-CN" altLang="zh-CN" sz="2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63398" y="2108834"/>
            <a:ext cx="8379740" cy="205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1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）别看你是个（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   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）的神枪手，也不一定能成功，只有知己知彼，才能（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     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）。</a:t>
            </a:r>
            <a:endParaRPr lang="zh-CN" altLang="zh-CN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ts val="51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）他的话还没说完，大家就（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     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）地议论开了。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31295" y="2341439"/>
            <a:ext cx="146351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百发百中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  </a:t>
            </a:r>
            <a:endParaRPr lang="zh-CN" altLang="en-US" sz="24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471362" y="2956615"/>
            <a:ext cx="156249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百战百胜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374245" y="3579862"/>
            <a:ext cx="17180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七嘴八舌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483856" y="997285"/>
            <a:ext cx="8176392" cy="2758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2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）每到周一的清晨，人们从（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     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）涌向天安门广场观看庄严神圣的升旗仪式。</a:t>
            </a:r>
            <a:endParaRPr lang="zh-CN" altLang="zh-CN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ts val="52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）家里发生了这么大的事，妈妈心里（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     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）的在打鼓，爸爸却（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     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地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坐在那儿。</a:t>
            </a:r>
            <a:endParaRPr lang="zh-CN" altLang="zh-CN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49406" y="1273472"/>
            <a:ext cx="152714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四面八方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571615" y="2536825"/>
            <a:ext cx="18980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七上八下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37010" y="3205009"/>
            <a:ext cx="147765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四平八稳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3292391" y="314237"/>
            <a:ext cx="1965960" cy="62230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小试牛刀</a:t>
            </a:r>
            <a:endParaRPr lang="zh-CN" altLang="en-US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86344" y="1477652"/>
            <a:ext cx="4811141" cy="299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1350" dirty="0"/>
          </a:p>
        </p:txBody>
      </p:sp>
      <p:sp>
        <p:nvSpPr>
          <p:cNvPr id="14" name="文本框 13"/>
          <p:cNvSpPr txBox="1"/>
          <p:nvPr/>
        </p:nvSpPr>
        <p:spPr>
          <a:xfrm>
            <a:off x="566420" y="1838960"/>
            <a:ext cx="9076055" cy="220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00"/>
              </a:lnSpc>
            </a:pPr>
            <a:r>
              <a:rPr lang="zh-CN" altLang="zh-CN" sz="2400" b="1" dirty="0" smtClean="0">
                <a:latin typeface="楷体" panose="02010609060101010101" charset="-122"/>
                <a:ea typeface="楷体" panose="02010609060101010101" charset="-122"/>
              </a:rPr>
              <a:t>千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）万（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 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千（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）百（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 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一（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）千（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zh-CN" altLang="zh-CN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ts val="5500"/>
              </a:lnSpc>
            </a:pP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千（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）万（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 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千（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）百（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 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一（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）千（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zh-CN" altLang="zh-CN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ts val="5500"/>
              </a:lnSpc>
            </a:pP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千（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）万（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 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千（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）百（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 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一（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）千（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zh-CN" altLang="zh-CN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159910" y="2183802"/>
            <a:ext cx="1934260" cy="460375"/>
            <a:chOff x="1522840" y="2753544"/>
            <a:chExt cx="2579013" cy="613833"/>
          </a:xfrm>
        </p:grpSpPr>
        <p:sp>
          <p:nvSpPr>
            <p:cNvPr id="15" name="文本框 14"/>
            <p:cNvSpPr txBox="1"/>
            <p:nvPr/>
          </p:nvSpPr>
          <p:spPr>
            <a:xfrm>
              <a:off x="1522840" y="2753544"/>
              <a:ext cx="1350727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言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577602" y="2753544"/>
              <a:ext cx="1524251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   语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949072" y="2644219"/>
            <a:ext cx="30988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350" dirty="0"/>
          </a:p>
        </p:txBody>
      </p:sp>
      <p:grpSp>
        <p:nvGrpSpPr>
          <p:cNvPr id="35" name="组合 34"/>
          <p:cNvGrpSpPr/>
          <p:nvPr/>
        </p:nvGrpSpPr>
        <p:grpSpPr>
          <a:xfrm>
            <a:off x="3904470" y="2176376"/>
            <a:ext cx="1949856" cy="468131"/>
            <a:chOff x="5181599" y="2753542"/>
            <a:chExt cx="2599808" cy="624175"/>
          </a:xfrm>
        </p:grpSpPr>
        <p:sp>
          <p:nvSpPr>
            <p:cNvPr id="18" name="文本框 17"/>
            <p:cNvSpPr txBox="1"/>
            <p:nvPr/>
          </p:nvSpPr>
          <p:spPr>
            <a:xfrm>
              <a:off x="5181599" y="2753542"/>
              <a:ext cx="1714845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方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867007" y="2763884"/>
              <a:ext cx="914400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计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746517" y="2158782"/>
            <a:ext cx="1855571" cy="477664"/>
            <a:chOff x="8964876" y="2740830"/>
            <a:chExt cx="2474095" cy="636886"/>
          </a:xfrm>
        </p:grpSpPr>
        <p:sp>
          <p:nvSpPr>
            <p:cNvPr id="20" name="文本框 19"/>
            <p:cNvSpPr txBox="1"/>
            <p:nvPr/>
          </p:nvSpPr>
          <p:spPr>
            <a:xfrm>
              <a:off x="8964876" y="2763883"/>
              <a:ext cx="1704284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字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0524571" y="2740830"/>
              <a:ext cx="914400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金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159227" y="2806592"/>
            <a:ext cx="1897259" cy="473302"/>
            <a:chOff x="1537428" y="3463251"/>
            <a:chExt cx="2529679" cy="631069"/>
          </a:xfrm>
        </p:grpSpPr>
        <p:sp>
          <p:nvSpPr>
            <p:cNvPr id="22" name="文本框 21"/>
            <p:cNvSpPr txBox="1"/>
            <p:nvPr/>
          </p:nvSpPr>
          <p:spPr>
            <a:xfrm>
              <a:off x="3152707" y="3463251"/>
              <a:ext cx="914400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唤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537428" y="3480487"/>
              <a:ext cx="1789841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呼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911248" y="2834752"/>
            <a:ext cx="1915446" cy="464825"/>
            <a:chOff x="5206531" y="3450190"/>
            <a:chExt cx="2553928" cy="619766"/>
          </a:xfrm>
        </p:grpSpPr>
        <p:sp>
          <p:nvSpPr>
            <p:cNvPr id="24" name="文本框 23"/>
            <p:cNvSpPr txBox="1"/>
            <p:nvPr/>
          </p:nvSpPr>
          <p:spPr>
            <a:xfrm>
              <a:off x="5206531" y="3450190"/>
              <a:ext cx="1714845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姿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846059" y="3456123"/>
              <a:ext cx="914400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态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701900" y="2806389"/>
            <a:ext cx="1908986" cy="488731"/>
            <a:chOff x="8934173" y="3444614"/>
            <a:chExt cx="2545314" cy="651641"/>
          </a:xfrm>
        </p:grpSpPr>
        <p:sp>
          <p:nvSpPr>
            <p:cNvPr id="26" name="文本框 25"/>
            <p:cNvSpPr txBox="1"/>
            <p:nvPr/>
          </p:nvSpPr>
          <p:spPr>
            <a:xfrm>
              <a:off x="8934173" y="3482422"/>
              <a:ext cx="1704284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落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565087" y="3444614"/>
              <a:ext cx="914400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丈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212156" y="3429357"/>
            <a:ext cx="1844728" cy="491642"/>
            <a:chOff x="1586247" y="4127591"/>
            <a:chExt cx="2459637" cy="655522"/>
          </a:xfrm>
        </p:grpSpPr>
        <p:sp>
          <p:nvSpPr>
            <p:cNvPr id="28" name="文本框 27"/>
            <p:cNvSpPr txBox="1"/>
            <p:nvPr/>
          </p:nvSpPr>
          <p:spPr>
            <a:xfrm>
              <a:off x="1586247" y="4127591"/>
              <a:ext cx="1741021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辛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131484" y="4169280"/>
              <a:ext cx="914400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苦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956537" y="3528392"/>
            <a:ext cx="1897154" cy="464881"/>
            <a:chOff x="5251868" y="4146838"/>
            <a:chExt cx="2529539" cy="619842"/>
          </a:xfrm>
        </p:grpSpPr>
        <p:sp>
          <p:nvSpPr>
            <p:cNvPr id="30" name="文本框 29"/>
            <p:cNvSpPr txBox="1"/>
            <p:nvPr/>
          </p:nvSpPr>
          <p:spPr>
            <a:xfrm>
              <a:off x="5251868" y="4146838"/>
              <a:ext cx="1753958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锤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867007" y="4152847"/>
              <a:ext cx="914400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炼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684027" y="3532898"/>
            <a:ext cx="1918532" cy="462092"/>
            <a:chOff x="8902136" y="4152845"/>
            <a:chExt cx="2558043" cy="616123"/>
          </a:xfrm>
        </p:grpSpPr>
        <p:sp>
          <p:nvSpPr>
            <p:cNvPr id="32" name="文本框 31"/>
            <p:cNvSpPr txBox="1"/>
            <p:nvPr/>
          </p:nvSpPr>
          <p:spPr>
            <a:xfrm>
              <a:off x="8902136" y="4152845"/>
              <a:ext cx="1767023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日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0545779" y="4155135"/>
              <a:ext cx="914400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里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626570" y="894240"/>
            <a:ext cx="2596515" cy="7962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500"/>
              </a:lnSpc>
            </a:pPr>
            <a:r>
              <a:rPr lang="zh-CN" altLang="zh-CN" sz="27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巧填数字成语：</a:t>
            </a:r>
            <a:endParaRPr lang="zh-CN" altLang="zh-CN" sz="27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3948" y="1507403"/>
            <a:ext cx="23357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anose="02010609060101010101" charset="-122"/>
                <a:ea typeface="楷体" panose="02010609060101010101" charset="-122"/>
              </a:rPr>
              <a:t>一（  ）一（  ）</a:t>
            </a:r>
            <a:endParaRPr lang="zh-CN" altLang="en-US" sz="24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321366" y="1523376"/>
            <a:ext cx="2621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楷体" panose="02010609060101010101" charset="-122"/>
                <a:ea typeface="楷体" panose="02010609060101010101" charset="-122"/>
              </a:rPr>
              <a:t>一（  ）一（  ）</a:t>
            </a:r>
            <a:endParaRPr lang="zh-CN" altLang="en-US" sz="24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091726" y="1523378"/>
            <a:ext cx="2621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楷体" panose="02010609060101010101" charset="-122"/>
                <a:ea typeface="楷体" panose="02010609060101010101" charset="-122"/>
              </a:rPr>
              <a:t>一（  ）一（  ）</a:t>
            </a:r>
            <a:endParaRPr lang="zh-CN" altLang="en-US" sz="2400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1181477" y="1487031"/>
            <a:ext cx="1779006" cy="460375"/>
            <a:chOff x="1575303" y="1982708"/>
            <a:chExt cx="2372008" cy="613834"/>
          </a:xfrm>
        </p:grpSpPr>
        <p:sp>
          <p:nvSpPr>
            <p:cNvPr id="47" name="TextBox 46"/>
            <p:cNvSpPr txBox="1"/>
            <p:nvPr/>
          </p:nvSpPr>
          <p:spPr>
            <a:xfrm>
              <a:off x="1575303" y="1982709"/>
              <a:ext cx="1186004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生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589291" y="1982708"/>
              <a:ext cx="1358020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   世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945047" y="1466662"/>
            <a:ext cx="1880858" cy="480745"/>
            <a:chOff x="5260063" y="1955549"/>
            <a:chExt cx="2507810" cy="640993"/>
          </a:xfrm>
        </p:grpSpPr>
        <p:sp>
          <p:nvSpPr>
            <p:cNvPr id="49" name="TextBox 48"/>
            <p:cNvSpPr txBox="1"/>
            <p:nvPr/>
          </p:nvSpPr>
          <p:spPr>
            <a:xfrm>
              <a:off x="5260063" y="1955549"/>
              <a:ext cx="1213165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心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192571" y="1982709"/>
              <a:ext cx="1575302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   意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701828" y="1507402"/>
            <a:ext cx="1846907" cy="467165"/>
            <a:chOff x="8935770" y="2009869"/>
            <a:chExt cx="2462542" cy="622886"/>
          </a:xfrm>
        </p:grpSpPr>
        <p:sp>
          <p:nvSpPr>
            <p:cNvPr id="53" name="TextBox 52"/>
            <p:cNvSpPr txBox="1"/>
            <p:nvPr/>
          </p:nvSpPr>
          <p:spPr>
            <a:xfrm>
              <a:off x="8935770" y="2009869"/>
              <a:ext cx="1195058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朝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922597" y="2018922"/>
              <a:ext cx="1475715" cy="61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   夕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1388745" y="1945640"/>
            <a:ext cx="6141720" cy="95313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十全十美、五湖四海、一生一世、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一心一意、千方百计……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60475" y="1024255"/>
            <a:ext cx="61417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你还能说出类似的成语吗？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91494" y="1897426"/>
            <a:ext cx="6172200" cy="857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4950" b="1" dirty="0" smtClean="0">
                <a:solidFill>
                  <a:srgbClr val="FF0000"/>
                </a:solidFill>
                <a:latin typeface="+mn-ea"/>
                <a:ea typeface="+mn-ea"/>
              </a:rPr>
              <a:t>第三关  提示语</a:t>
            </a:r>
            <a:endParaRPr lang="zh-CN" altLang="en-US" sz="495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94211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93" y="273049"/>
            <a:ext cx="2680097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57505" y="2567305"/>
            <a:ext cx="8428990" cy="16677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◇  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蚂蚁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队长说：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照样要受处罚。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◇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救命啊！救命啊！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红头拼命地叫起来。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◇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不要紧，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小公鸡说道，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第一次能这样就很不错了。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6747" y="478860"/>
            <a:ext cx="8425598" cy="201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zh-CN" sz="2700" b="1" dirty="0">
                <a:latin typeface="楷体" panose="02010609060101010101" charset="-122"/>
                <a:ea typeface="楷体" panose="02010609060101010101" charset="-122"/>
              </a:rPr>
              <a:t>四人小组合作学习：</a:t>
            </a:r>
            <a:endParaRPr lang="en-US" altLang="zh-CN" sz="27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ts val="5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请四人合作读下面的句子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认真观察，在这几句话中你发现了什么？并互相说说你的发现。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1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93" y="417829"/>
            <a:ext cx="2680097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2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066" y="2257426"/>
            <a:ext cx="1494234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3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713" y="2917825"/>
            <a:ext cx="1398985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4" name="图片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136" y="417514"/>
            <a:ext cx="516731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轻快儿童音乐.mp3">
            <a:hlinkClick r:id="" action="ppaction://media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0138" y="-609600"/>
            <a:ext cx="45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65357" y="3479137"/>
            <a:ext cx="224980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rgbClr val="0000FF"/>
                </a:solidFill>
                <a:latin typeface="+mn-ea"/>
              </a:rPr>
              <a:t>第三关</a:t>
            </a:r>
            <a:endParaRPr lang="zh-CN" altLang="en-US" sz="54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27747" y="2257426"/>
            <a:ext cx="2098651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950" b="1" dirty="0" smtClean="0">
                <a:solidFill>
                  <a:srgbClr val="009900"/>
                </a:solidFill>
                <a:latin typeface="+mn-ea"/>
              </a:rPr>
              <a:t>第二关</a:t>
            </a:r>
            <a:endParaRPr lang="zh-CN" altLang="en-US" sz="4950" b="1" dirty="0">
              <a:solidFill>
                <a:srgbClr val="009900"/>
              </a:solidFill>
              <a:latin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86273" y="1125816"/>
            <a:ext cx="1905000" cy="78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500" b="1" dirty="0" smtClean="0">
                <a:solidFill>
                  <a:srgbClr val="FF0000"/>
                </a:solidFill>
                <a:latin typeface="+mn-ea"/>
              </a:rPr>
              <a:t>第一关</a:t>
            </a:r>
            <a:endParaRPr lang="zh-CN" altLang="en-US" sz="4500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051720" y="1777365"/>
            <a:ext cx="6377270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   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提示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语的位置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不一样（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分别在前、在后、在中间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），引号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的用法也不同（分别在后面、前面、两头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）。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7544" y="1831538"/>
            <a:ext cx="1487553" cy="17497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21615" y="1120140"/>
            <a:ext cx="8700135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◇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蚂蚁队长说：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照样要受处罚。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endParaRPr lang="en-US" altLang="zh-CN" sz="24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9775" y="659765"/>
            <a:ext cx="3400425" cy="4603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提示语在前，引号在后。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1615" y="3648710"/>
            <a:ext cx="8699500" cy="559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defTabSz="685800">
              <a:lnSpc>
                <a:spcPct val="150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◇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不要紧，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小公鸡说道，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第一次能这样就很不错了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endParaRPr lang="en-US" altLang="zh-CN" sz="2400" b="1" dirty="0">
              <a:solidFill>
                <a:srgbClr val="7030A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9700" y="2353310"/>
            <a:ext cx="6372257" cy="55976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 defTabSz="685800">
              <a:lnSpc>
                <a:spcPct val="150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◇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救命啊！救命啊！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红头拼命地叫起来。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39775" y="3188335"/>
            <a:ext cx="4270375" cy="4603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提示语在中间，引号在两边。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9775" y="1892935"/>
            <a:ext cx="3400425" cy="4603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提示语在后，引号在前。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云形标注 1"/>
          <p:cNvSpPr/>
          <p:nvPr/>
        </p:nvSpPr>
        <p:spPr>
          <a:xfrm>
            <a:off x="4355465" y="256540"/>
            <a:ext cx="1656080" cy="863600"/>
          </a:xfrm>
          <a:prstGeom prst="cloudCallout">
            <a:avLst>
              <a:gd name="adj1" fmla="val -160122"/>
              <a:gd name="adj2" fmla="val 9617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/>
              <a:t>冒号</a:t>
            </a:r>
            <a:endParaRPr lang="zh-CN" altLang="en-US" b="1"/>
          </a:p>
        </p:txBody>
      </p:sp>
      <p:sp>
        <p:nvSpPr>
          <p:cNvPr id="4" name="云形标注 3"/>
          <p:cNvSpPr/>
          <p:nvPr/>
        </p:nvSpPr>
        <p:spPr>
          <a:xfrm>
            <a:off x="6079490" y="1167765"/>
            <a:ext cx="1656080" cy="863600"/>
          </a:xfrm>
          <a:prstGeom prst="cloudCallout">
            <a:avLst>
              <a:gd name="adj1" fmla="val -49693"/>
              <a:gd name="adj2" fmla="val 12992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/>
              <a:t>句号</a:t>
            </a:r>
            <a:endParaRPr lang="zh-CN" altLang="en-US" b="1"/>
          </a:p>
        </p:txBody>
      </p:sp>
      <p:sp>
        <p:nvSpPr>
          <p:cNvPr id="10" name="云形标注 9"/>
          <p:cNvSpPr/>
          <p:nvPr/>
        </p:nvSpPr>
        <p:spPr>
          <a:xfrm>
            <a:off x="5944235" y="2740660"/>
            <a:ext cx="1656080" cy="863600"/>
          </a:xfrm>
          <a:prstGeom prst="cloudCallout">
            <a:avLst>
              <a:gd name="adj1" fmla="val -160122"/>
              <a:gd name="adj2" fmla="val 9617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/>
              <a:t>逗号</a:t>
            </a:r>
            <a:endParaRPr lang="zh-CN" altLang="en-US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ldLvl="0" animBg="1"/>
      <p:bldP spid="6" grpId="0"/>
      <p:bldP spid="7" grpId="0"/>
      <p:bldP spid="8" grpId="0" bldLvl="0" animBg="1"/>
      <p:bldP spid="9" grpId="0" bldLvl="0" animBg="1"/>
      <p:bldP spid="2" grpId="0" animBg="1"/>
      <p:bldP spid="4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51520" y="560750"/>
            <a:ext cx="87108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800"/>
              </a:lnSpc>
            </a:pP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根据例句给下面的句子加上标点，使句子意思表达更完整。</a:t>
            </a:r>
            <a:endParaRPr lang="zh-CN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4800"/>
              </a:lnSpc>
            </a:pPr>
            <a:r>
              <a:rPr lang="en-US" altLang="zh-CN" sz="27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</a:rPr>
              <a:t>例句</a:t>
            </a:r>
            <a:r>
              <a:rPr lang="zh-CN" altLang="zh-CN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：妈妈摸了摸我的头，心疼地说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：“</a:t>
            </a:r>
            <a:r>
              <a:rPr lang="zh-CN" altLang="zh-CN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好点了吗？以后可要注意身体呀！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zh-CN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zh-CN" sz="2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1597" y="2643758"/>
            <a:ext cx="8404777" cy="829945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4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zh-CN" sz="24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r>
              <a:rPr lang="zh-CN" altLang="zh-CN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点了吗？以后可要注意身体呀</a:t>
            </a:r>
            <a:r>
              <a:rPr lang="zh-CN" altLang="zh-CN" sz="24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！</a:t>
            </a:r>
            <a:r>
              <a:rPr lang="en-US" altLang="zh-CN" sz="24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妈妈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摸了摸我的头，心疼地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说</a:t>
            </a:r>
            <a:endParaRPr lang="zh-CN" altLang="zh-CN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01368" y="3696731"/>
            <a:ext cx="8404776" cy="829945"/>
          </a:xfrm>
          <a:prstGeom prst="rect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4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zh-CN" sz="24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好</a:t>
            </a:r>
            <a:r>
              <a:rPr lang="zh-CN" altLang="zh-CN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点了吗</a:t>
            </a:r>
            <a:r>
              <a:rPr lang="zh-CN" altLang="zh-CN" sz="24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r>
              <a:rPr lang="en-US" altLang="zh-CN" sz="24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妈妈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摸了摸我的头，她心疼地</a:t>
            </a:r>
            <a:r>
              <a:rPr lang="zh-CN" altLang="zh-CN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说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24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zh-CN" sz="24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以后</a:t>
            </a:r>
            <a:r>
              <a:rPr lang="zh-CN" altLang="zh-CN" sz="24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可要注意身体呀</a:t>
            </a:r>
            <a:r>
              <a:rPr lang="zh-CN" altLang="zh-CN" sz="2400" b="1" dirty="0" smtClean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</a:rPr>
              <a:t>！ </a:t>
            </a:r>
            <a:endParaRPr lang="zh-CN" altLang="zh-CN" sz="2400" b="1" dirty="0">
              <a:solidFill>
                <a:srgbClr val="00206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2758" y="2770105"/>
            <a:ext cx="270364" cy="2439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endParaRPr lang="zh-CN" altLang="en-US" sz="2000" b="1" dirty="0"/>
          </a:p>
        </p:txBody>
      </p:sp>
      <p:sp>
        <p:nvSpPr>
          <p:cNvPr id="14" name="矩形 13"/>
          <p:cNvSpPr/>
          <p:nvPr/>
        </p:nvSpPr>
        <p:spPr>
          <a:xfrm>
            <a:off x="5760846" y="2772303"/>
            <a:ext cx="270364" cy="2439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endParaRPr lang="zh-CN" altLang="en-US" sz="2000" b="1" dirty="0"/>
          </a:p>
        </p:txBody>
      </p:sp>
      <p:sp>
        <p:nvSpPr>
          <p:cNvPr id="15" name="矩形 14"/>
          <p:cNvSpPr/>
          <p:nvPr/>
        </p:nvSpPr>
        <p:spPr>
          <a:xfrm>
            <a:off x="1747764" y="3179925"/>
            <a:ext cx="270364" cy="243987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dk1"/>
                </a:solidFill>
              </a14:hiddenFill>
            </a:ext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2000" b="1" dirty="0"/>
          </a:p>
        </p:txBody>
      </p:sp>
      <p:sp>
        <p:nvSpPr>
          <p:cNvPr id="16" name="矩形 15"/>
          <p:cNvSpPr/>
          <p:nvPr/>
        </p:nvSpPr>
        <p:spPr>
          <a:xfrm>
            <a:off x="2701143" y="3832958"/>
            <a:ext cx="270364" cy="2439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altLang="zh-CN" sz="2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lang="zh-CN" altLang="en-US" sz="2000" b="1"/>
          </a:p>
        </p:txBody>
      </p:sp>
      <p:sp>
        <p:nvSpPr>
          <p:cNvPr id="17" name="矩形 16"/>
          <p:cNvSpPr/>
          <p:nvPr/>
        </p:nvSpPr>
        <p:spPr>
          <a:xfrm>
            <a:off x="958361" y="3820258"/>
            <a:ext cx="270364" cy="2439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endParaRPr lang="zh-CN" altLang="en-US" sz="2000" b="1"/>
          </a:p>
        </p:txBody>
      </p:sp>
      <p:sp>
        <p:nvSpPr>
          <p:cNvPr id="18" name="矩形 17"/>
          <p:cNvSpPr/>
          <p:nvPr/>
        </p:nvSpPr>
        <p:spPr>
          <a:xfrm>
            <a:off x="7469988" y="3820258"/>
            <a:ext cx="270364" cy="2439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endParaRPr lang="zh-CN" altLang="en-US" sz="2000" b="1"/>
          </a:p>
        </p:txBody>
      </p:sp>
      <p:sp>
        <p:nvSpPr>
          <p:cNvPr id="19" name="矩形 18"/>
          <p:cNvSpPr/>
          <p:nvPr/>
        </p:nvSpPr>
        <p:spPr>
          <a:xfrm>
            <a:off x="7827352" y="3820258"/>
            <a:ext cx="270364" cy="2439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endParaRPr lang="zh-CN" altLang="en-US" sz="2000" b="1"/>
          </a:p>
        </p:txBody>
      </p:sp>
      <p:sp>
        <p:nvSpPr>
          <p:cNvPr id="20" name="矩形 19"/>
          <p:cNvSpPr/>
          <p:nvPr/>
        </p:nvSpPr>
        <p:spPr>
          <a:xfrm>
            <a:off x="3163033" y="4178763"/>
            <a:ext cx="270364" cy="2439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altLang="zh-CN" sz="2000" b="1" dirty="0">
                <a:solidFill>
                  <a:srgbClr val="00206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endParaRPr lang="zh-CN" altLang="en-US" sz="20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  <p:bldP spid="14" grpId="0" uiExpand="1" build="p"/>
      <p:bldP spid="15" grpId="0" uiExpand="1" build="p"/>
      <p:bldP spid="16" grpId="0" uiExpand="1" build="p"/>
      <p:bldP spid="17" grpId="0" uiExpand="1" build="p"/>
      <p:bldP spid="18" grpId="0" uiExpand="1" build="p"/>
      <p:bldP spid="19" grpId="0" uiExpand="1" build="p"/>
      <p:bldP spid="20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7145" y="411510"/>
            <a:ext cx="2306623" cy="560705"/>
            <a:chOff x="236194" y="315846"/>
            <a:chExt cx="3075496" cy="747606"/>
          </a:xfrm>
        </p:grpSpPr>
        <p:sp>
          <p:nvSpPr>
            <p:cNvPr id="3" name="文本框 14"/>
            <p:cNvSpPr txBox="1"/>
            <p:nvPr/>
          </p:nvSpPr>
          <p:spPr>
            <a:xfrm>
              <a:off x="723431" y="315846"/>
              <a:ext cx="2588259" cy="74760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课堂小结</a:t>
              </a:r>
              <a:endPara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194" y="464003"/>
              <a:ext cx="441960" cy="550333"/>
            </a:xfrm>
            <a:prstGeom prst="rect">
              <a:avLst/>
            </a:prstGeom>
          </p:spPr>
        </p:pic>
      </p:grpSp>
      <p:sp>
        <p:nvSpPr>
          <p:cNvPr id="100" name="文本框 99"/>
          <p:cNvSpPr txBox="1"/>
          <p:nvPr/>
        </p:nvSpPr>
        <p:spPr>
          <a:xfrm>
            <a:off x="967105" y="1137920"/>
            <a:ext cx="7343775" cy="3046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200" b="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0" dirty="0">
                <a:latin typeface="黑体" panose="02010609060101010101" pitchFamily="49" charset="-122"/>
                <a:ea typeface="黑体" panose="02010609060101010101" pitchFamily="49" charset="-122"/>
              </a:rPr>
              <a:t>这节课同学们畅游了知识丰富的语文园地。在这里，我们学习了根据意思确定多音字的字音，了解了有趣的数字成语，还掌握了人物语言提示语三种形式及标点符号的用法，你们收获颇多，这堂课真是精彩纷呈啊！</a:t>
            </a:r>
            <a:endParaRPr lang="zh-CN" altLang="en-US" sz="3200" b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91494" y="1897426"/>
            <a:ext cx="6172200" cy="857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4950" b="1" dirty="0" smtClean="0">
                <a:solidFill>
                  <a:srgbClr val="FF0000"/>
                </a:solidFill>
                <a:latin typeface="+mn-ea"/>
                <a:ea typeface="+mn-ea"/>
              </a:rPr>
              <a:t>第一关  奇妙多音字</a:t>
            </a:r>
            <a:endParaRPr lang="zh-CN" altLang="en-US" sz="495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94211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93" y="273049"/>
            <a:ext cx="2680097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90" y="843558"/>
            <a:ext cx="6058758" cy="3416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假期 假扮   假装 假日</a:t>
            </a:r>
            <a:endParaRPr lang="zh-CN" altLang="en-US" sz="36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几乎 几百   茶几 窗明几净</a:t>
            </a:r>
            <a:endParaRPr lang="zh-CN" altLang="en-US" sz="36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6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中枪 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中奖   中间 猜中</a:t>
            </a:r>
            <a:endParaRPr lang="zh-CN" altLang="en-US" sz="36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处罚 处分   到处 处理</a:t>
            </a:r>
            <a:endParaRPr lang="zh-CN" altLang="en-US" sz="36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/>
          <a:srcRect b="8973"/>
          <a:stretch>
            <a:fillRect/>
          </a:stretch>
        </p:blipFill>
        <p:spPr>
          <a:xfrm>
            <a:off x="6948264" y="3291830"/>
            <a:ext cx="1786890" cy="1197610"/>
          </a:xfrm>
          <a:prstGeom prst="round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4555" y="1278508"/>
            <a:ext cx="2128520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b"/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•     •      </a:t>
            </a:r>
            <a:endParaRPr lang="zh-CN" altLang="en-US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98840" y="1338903"/>
            <a:ext cx="2857336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•     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• </a:t>
            </a:r>
            <a:endParaRPr lang="zh-CN" altLang="en-US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1064" y="2999344"/>
            <a:ext cx="257347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b"/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•     •      </a:t>
            </a:r>
            <a:endParaRPr lang="zh-CN" altLang="en-US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33058" y="3753168"/>
            <a:ext cx="208299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b"/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•     •      </a:t>
            </a:r>
            <a:endParaRPr lang="zh-CN" altLang="en-US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616097" y="3067095"/>
            <a:ext cx="254007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b"/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•     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•      </a:t>
            </a:r>
            <a:endParaRPr lang="zh-CN" altLang="en-US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36138" y="2080249"/>
            <a:ext cx="305505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b"/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•       •      </a:t>
            </a:r>
            <a:endParaRPr lang="zh-CN" altLang="en-US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87475" y="2130991"/>
            <a:ext cx="215058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b"/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•     •      </a:t>
            </a:r>
            <a:endParaRPr lang="zh-CN" altLang="en-US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30745" y="3774620"/>
            <a:ext cx="115099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b"/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•  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•      </a:t>
            </a:r>
            <a:endParaRPr lang="zh-CN" altLang="en-US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83" r="70671"/>
          <a:stretch>
            <a:fillRect/>
          </a:stretch>
        </p:blipFill>
        <p:spPr bwMode="auto">
          <a:xfrm>
            <a:off x="943050" y="1995686"/>
            <a:ext cx="1756742" cy="2638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6511"/>
          <a:stretch>
            <a:fillRect/>
          </a:stretch>
        </p:blipFill>
        <p:spPr bwMode="auto">
          <a:xfrm>
            <a:off x="1057895" y="497299"/>
            <a:ext cx="5956375" cy="60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1" t="37146" b="25575"/>
          <a:stretch>
            <a:fillRect/>
          </a:stretch>
        </p:blipFill>
        <p:spPr bwMode="auto">
          <a:xfrm>
            <a:off x="2843808" y="2132945"/>
            <a:ext cx="5034370" cy="1871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4" b="63418"/>
          <a:stretch>
            <a:fillRect/>
          </a:stretch>
        </p:blipFill>
        <p:spPr bwMode="auto">
          <a:xfrm>
            <a:off x="1907704" y="497299"/>
            <a:ext cx="5111341" cy="1635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83342" y="1069975"/>
            <a:ext cx="8157210" cy="16467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几（</a:t>
            </a:r>
            <a:r>
              <a:rPr lang="en-US" altLang="zh-CN" sz="36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</a:rPr>
              <a:t>jī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）乎       几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6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  <a:sym typeface="+mn-ea"/>
              </a:rPr>
              <a:t>jǐ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百       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茶几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6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  <a:sym typeface="+mn-ea"/>
              </a:rPr>
              <a:t>jī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窗明几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6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  <a:sym typeface="+mn-ea"/>
              </a:rPr>
              <a:t>jī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净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1475656" y="3172688"/>
            <a:ext cx="5577698" cy="1271270"/>
          </a:xfrm>
          <a:prstGeom prst="wedgeRoundRectCallout">
            <a:avLst>
              <a:gd name="adj1" fmla="val 56341"/>
              <a:gd name="adj2" fmla="val -253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几（一声） 表示小或矮的桌子，表示差一点儿。 几（三声） 表示询问数量多少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381" y="3159988"/>
            <a:ext cx="1042330" cy="11825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标注 11"/>
          <p:cNvSpPr/>
          <p:nvPr/>
        </p:nvSpPr>
        <p:spPr>
          <a:xfrm>
            <a:off x="2708126" y="2905735"/>
            <a:ext cx="5608290" cy="1466215"/>
          </a:xfrm>
          <a:prstGeom prst="wedgeRoundRectCallout">
            <a:avLst>
              <a:gd name="adj1" fmla="val -57197"/>
              <a:gd name="adj2" fmla="val -3851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lvl="0" eaLnBrk="0" fontAlgn="base" hangingPunct="0"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“中”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读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第一声时，表示与四周、上下或两端距离同等的位置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“中”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读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第四声，表示感受，受到，也表示正对上，恰好合上。 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1" y="3177111"/>
            <a:ext cx="821165" cy="133885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45668" y="771550"/>
            <a:ext cx="7746950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6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  <a:sym typeface="+mn-ea"/>
              </a:rPr>
              <a:t>zhòng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）枪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6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  <a:sym typeface="+mn-ea"/>
              </a:rPr>
              <a:t>zhòng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奖   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6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  <a:sym typeface="+mn-ea"/>
              </a:rPr>
              <a:t>zhōng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间   猜中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6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  <a:sym typeface="+mn-ea"/>
              </a:rPr>
              <a:t>zhòng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28795" y="843558"/>
            <a:ext cx="6742901" cy="16467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处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6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  <a:sym typeface="+mn-ea"/>
              </a:rPr>
              <a:t>chǔ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罚    处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6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  <a:sym typeface="+mn-ea"/>
              </a:rPr>
              <a:t>chǔ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      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到处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6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  <a:sym typeface="+mn-ea"/>
              </a:rPr>
              <a:t>chù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处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600" b="1" dirty="0" err="1">
                <a:latin typeface="汉语拼音" panose="000B0604020202020204" charset="0"/>
                <a:ea typeface="楷体" panose="02010609060101010101" charset="-122"/>
                <a:cs typeface="汉语拼音" panose="000B0604020202020204" charset="0"/>
                <a:sym typeface="+mn-ea"/>
              </a:rPr>
              <a:t>chǔ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理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1644015" y="2834672"/>
            <a:ext cx="5292090" cy="1464945"/>
          </a:xfrm>
          <a:prstGeom prst="wedgeRoundRectCallout">
            <a:avLst>
              <a:gd name="adj1" fmla="val 56341"/>
              <a:gd name="adj2" fmla="val -253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 “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处”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读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第四声时，表示地方。读第三声，表示办理，决定。表示跟别人生活在一起时也读第三声。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328" y="2946742"/>
            <a:ext cx="1145953" cy="1353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182718" y="101553"/>
            <a:ext cx="2721610" cy="6915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05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FF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巧辨多音字</a:t>
            </a:r>
            <a:endParaRPr lang="zh-CN" altLang="en-US" sz="4050" b="1" cap="none" spc="0" dirty="0">
              <a:ln w="12700">
                <a:solidFill>
                  <a:schemeClr val="accent5"/>
                </a:solidFill>
                <a:prstDash val="solid"/>
              </a:ln>
              <a:solidFill>
                <a:srgbClr val="FFFF00"/>
              </a:solidFill>
              <a:effectLst/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76060" y="1745003"/>
            <a:ext cx="1942791" cy="1283182"/>
            <a:chOff x="464200" y="1916935"/>
            <a:chExt cx="2590388" cy="1710909"/>
          </a:xfrm>
        </p:grpSpPr>
        <p:sp>
          <p:nvSpPr>
            <p:cNvPr id="11" name="云形 10"/>
            <p:cNvSpPr/>
            <p:nvPr/>
          </p:nvSpPr>
          <p:spPr>
            <a:xfrm>
              <a:off x="464200" y="1916935"/>
              <a:ext cx="2590388" cy="1710909"/>
            </a:xfrm>
            <a:prstGeom prst="cloud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309158" y="1971704"/>
              <a:ext cx="1122957" cy="491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err="1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</a:rPr>
                <a:t>zh</a:t>
              </a:r>
              <a:r>
                <a:rPr lang="en-US" altLang="zh-CN" b="1" dirty="0" err="1">
                  <a:solidFill>
                    <a:srgbClr val="FF0000"/>
                  </a:solidFill>
                  <a:latin typeface="汉语拼音" panose="000B0604020202020204" charset="0"/>
                  <a:ea typeface="黑体" panose="02010609060101010101" pitchFamily="49" charset="-122"/>
                  <a:cs typeface="汉语拼音" panose="000B0604020202020204" charset="0"/>
                </a:rPr>
                <a:t>òng</a:t>
              </a:r>
              <a:endParaRPr lang="zh-CN" altLang="en-US" b="1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65296" y="3072002"/>
            <a:ext cx="2025681" cy="1283182"/>
            <a:chOff x="620395" y="4096002"/>
            <a:chExt cx="2700908" cy="1710909"/>
          </a:xfrm>
        </p:grpSpPr>
        <p:sp>
          <p:nvSpPr>
            <p:cNvPr id="12" name="云形 11"/>
            <p:cNvSpPr/>
            <p:nvPr/>
          </p:nvSpPr>
          <p:spPr>
            <a:xfrm>
              <a:off x="620395" y="4096002"/>
              <a:ext cx="2700908" cy="1710909"/>
            </a:xfrm>
            <a:prstGeom prst="cloud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409806" y="4096002"/>
              <a:ext cx="1332297" cy="491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err="1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</a:rPr>
                <a:t>pi</a:t>
              </a:r>
              <a:r>
                <a:rPr lang="en-US" altLang="zh-CN" b="1" dirty="0" err="1">
                  <a:solidFill>
                    <a:srgbClr val="FF0000"/>
                  </a:solidFill>
                  <a:latin typeface="汉语拼音" panose="000B0604020202020204" charset="0"/>
                  <a:ea typeface="黑体" panose="02010609060101010101" pitchFamily="49" charset="-122"/>
                  <a:cs typeface="汉语拼音" panose="000B0604020202020204" charset="0"/>
                </a:rPr>
                <a:t>āo</a:t>
              </a:r>
              <a:endParaRPr lang="zh-CN" altLang="en-US" b="1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856695" y="3354546"/>
            <a:ext cx="1616753" cy="1293448"/>
            <a:chOff x="3808927" y="4472726"/>
            <a:chExt cx="2155670" cy="1724597"/>
          </a:xfrm>
        </p:grpSpPr>
        <p:sp>
          <p:nvSpPr>
            <p:cNvPr id="13" name="云形 12"/>
            <p:cNvSpPr/>
            <p:nvPr/>
          </p:nvSpPr>
          <p:spPr>
            <a:xfrm>
              <a:off x="3808927" y="4486414"/>
              <a:ext cx="2155670" cy="1710909"/>
            </a:xfrm>
            <a:prstGeom prst="cloud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463819" y="4472726"/>
              <a:ext cx="89437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err="1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</a:rPr>
                <a:t>t</a:t>
              </a:r>
              <a:r>
                <a:rPr lang="en-US" altLang="zh-CN" b="1" dirty="0" err="1">
                  <a:solidFill>
                    <a:srgbClr val="FF0000"/>
                  </a:solidFill>
                  <a:latin typeface="汉语拼音" panose="000B0604020202020204" charset="0"/>
                  <a:ea typeface="黑体" panose="02010609060101010101" pitchFamily="49" charset="-122"/>
                  <a:cs typeface="汉语拼音" panose="000B0604020202020204" charset="0"/>
                </a:rPr>
                <a:t>án</a:t>
              </a:r>
              <a:endParaRPr lang="zh-CN" altLang="en-US" b="1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990745" y="3226977"/>
            <a:ext cx="1936349" cy="1291604"/>
            <a:chOff x="6654327" y="4302636"/>
            <a:chExt cx="2581798" cy="1722139"/>
          </a:xfrm>
        </p:grpSpPr>
        <p:sp>
          <p:nvSpPr>
            <p:cNvPr id="14" name="云形 13"/>
            <p:cNvSpPr/>
            <p:nvPr/>
          </p:nvSpPr>
          <p:spPr>
            <a:xfrm>
              <a:off x="6654327" y="4302636"/>
              <a:ext cx="2581798" cy="1722139"/>
            </a:xfrm>
            <a:prstGeom prst="cloud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484880" y="4361129"/>
              <a:ext cx="1006100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err="1">
                  <a:solidFill>
                    <a:srgbClr val="FF0000"/>
                  </a:solidFill>
                </a:rPr>
                <a:t>d</a:t>
              </a:r>
              <a:r>
                <a:rPr lang="en-US" altLang="zh-CN" sz="2000" b="1" dirty="0" err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àn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338766" y="2623319"/>
            <a:ext cx="1697729" cy="1731865"/>
            <a:chOff x="9785023" y="3497758"/>
            <a:chExt cx="2084248" cy="1835919"/>
          </a:xfrm>
        </p:grpSpPr>
        <p:sp>
          <p:nvSpPr>
            <p:cNvPr id="15" name="云形 14"/>
            <p:cNvSpPr/>
            <p:nvPr/>
          </p:nvSpPr>
          <p:spPr>
            <a:xfrm>
              <a:off x="9785023" y="3497758"/>
              <a:ext cx="2084248" cy="1835919"/>
            </a:xfrm>
            <a:prstGeom prst="cloud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0457638" y="3634337"/>
              <a:ext cx="869459" cy="491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err="1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</a:rPr>
                <a:t>pi</a:t>
              </a:r>
              <a:r>
                <a:rPr lang="en-US" altLang="zh-CN" b="1" dirty="0" err="1">
                  <a:solidFill>
                    <a:srgbClr val="FF0000"/>
                  </a:solidFill>
                  <a:latin typeface="汉语拼音" panose="000B0604020202020204" charset="0"/>
                  <a:ea typeface="黑体" panose="02010609060101010101" pitchFamily="49" charset="-122"/>
                  <a:cs typeface="汉语拼音" panose="000B0604020202020204" charset="0"/>
                </a:rPr>
                <a:t>ǎo</a:t>
              </a:r>
              <a:endParaRPr lang="zh-CN" altLang="en-US" b="1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199822" y="901485"/>
            <a:ext cx="1621379" cy="1564561"/>
            <a:chOff x="9599762" y="1201980"/>
            <a:chExt cx="2161839" cy="2086081"/>
          </a:xfrm>
        </p:grpSpPr>
        <p:sp>
          <p:nvSpPr>
            <p:cNvPr id="16" name="云形 15"/>
            <p:cNvSpPr/>
            <p:nvPr/>
          </p:nvSpPr>
          <p:spPr>
            <a:xfrm>
              <a:off x="9599762" y="1201980"/>
              <a:ext cx="2161839" cy="2086081"/>
            </a:xfrm>
            <a:prstGeom prst="cloud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0214734" y="1287214"/>
              <a:ext cx="1112363" cy="491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err="1">
                  <a:solidFill>
                    <a:srgbClr val="FF0000"/>
                  </a:solidFill>
                  <a:latin typeface="汉语拼音" panose="000B0604020202020204" charset="0"/>
                  <a:cs typeface="汉语拼音" panose="000B0604020202020204" charset="0"/>
                </a:rPr>
                <a:t>ch</a:t>
              </a:r>
              <a:r>
                <a:rPr lang="en-US" altLang="zh-CN" b="1" dirty="0" err="1">
                  <a:solidFill>
                    <a:srgbClr val="FF0000"/>
                  </a:solidFill>
                  <a:latin typeface="汉语拼音" panose="000B0604020202020204" charset="0"/>
                  <a:ea typeface="黑体" panose="02010609060101010101" pitchFamily="49" charset="-122"/>
                  <a:cs typeface="汉语拼音" panose="000B0604020202020204" charset="0"/>
                </a:rPr>
                <a:t>óng</a:t>
              </a:r>
              <a:endParaRPr lang="zh-CN" altLang="en-US" b="1" dirty="0">
                <a:solidFill>
                  <a:srgbClr val="FF0000"/>
                </a:solidFill>
                <a:latin typeface="汉语拼音" panose="000B0604020202020204" charset="0"/>
                <a:cs typeface="汉语拼音" panose="000B0604020202020204" charset="0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2560508" y="1314760"/>
            <a:ext cx="87249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重</a:t>
            </a:r>
            <a:r>
              <a:rPr lang="zh-CN" altLang="zh-CN" sz="2700" b="1" dirty="0">
                <a:latin typeface="楷体" panose="02010609060101010101" charset="-122"/>
                <a:ea typeface="楷体" panose="02010609060101010101" charset="-122"/>
              </a:rPr>
              <a:t>量</a:t>
            </a:r>
            <a:endParaRPr lang="zh-CN" altLang="en-US" sz="2700" b="1" dirty="0"/>
          </a:p>
        </p:txBody>
      </p:sp>
      <p:sp>
        <p:nvSpPr>
          <p:cNvPr id="31" name="矩形 30"/>
          <p:cNvSpPr/>
          <p:nvPr/>
        </p:nvSpPr>
        <p:spPr>
          <a:xfrm>
            <a:off x="3665070" y="1303480"/>
            <a:ext cx="87249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重</a:t>
            </a:r>
            <a:r>
              <a:rPr lang="zh-CN" altLang="zh-CN" sz="2700" b="1" dirty="0">
                <a:latin typeface="楷体" panose="02010609060101010101" charset="-122"/>
                <a:ea typeface="楷体" panose="02010609060101010101" charset="-122"/>
              </a:rPr>
              <a:t>新</a:t>
            </a:r>
            <a:endParaRPr lang="zh-CN" altLang="en-US" sz="2700" b="1" dirty="0"/>
          </a:p>
        </p:txBody>
      </p:sp>
      <p:sp>
        <p:nvSpPr>
          <p:cNvPr id="32" name="矩形 31"/>
          <p:cNvSpPr/>
          <p:nvPr/>
        </p:nvSpPr>
        <p:spPr>
          <a:xfrm>
            <a:off x="4813376" y="1310945"/>
            <a:ext cx="87249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重</a:t>
            </a:r>
            <a:r>
              <a:rPr lang="zh-CN" altLang="zh-CN" sz="2700" b="1" dirty="0">
                <a:latin typeface="楷体" panose="02010609060101010101" charset="-122"/>
                <a:ea typeface="楷体" panose="02010609060101010101" charset="-122"/>
              </a:rPr>
              <a:t>做</a:t>
            </a:r>
            <a:endParaRPr lang="zh-CN" altLang="en-US" sz="2700" b="1" dirty="0"/>
          </a:p>
        </p:txBody>
      </p:sp>
      <p:sp>
        <p:nvSpPr>
          <p:cNvPr id="33" name="矩形 32"/>
          <p:cNvSpPr/>
          <p:nvPr/>
        </p:nvSpPr>
        <p:spPr>
          <a:xfrm>
            <a:off x="5931991" y="1303480"/>
            <a:ext cx="87249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700" b="1" dirty="0">
                <a:latin typeface="楷体" panose="02010609060101010101" charset="-122"/>
                <a:ea typeface="楷体" panose="02010609060101010101" charset="-122"/>
              </a:rPr>
              <a:t>举</a:t>
            </a:r>
            <a:r>
              <a:rPr lang="zh-CN" altLang="zh-CN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重</a:t>
            </a:r>
            <a:endParaRPr lang="zh-CN" altLang="en-US" sz="2700" b="1" dirty="0">
              <a:solidFill>
                <a:srgbClr val="FF0000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580094" y="2003396"/>
            <a:ext cx="87249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漂</a:t>
            </a:r>
            <a:r>
              <a:rPr lang="zh-CN" altLang="zh-CN" sz="2700" b="1" dirty="0">
                <a:latin typeface="楷体" panose="02010609060101010101" charset="-122"/>
                <a:ea typeface="楷体" panose="02010609060101010101" charset="-122"/>
              </a:rPr>
              <a:t>浮</a:t>
            </a:r>
            <a:r>
              <a:rPr lang="zh-CN" altLang="zh-CN" sz="2700" dirty="0"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2700" dirty="0"/>
          </a:p>
        </p:txBody>
      </p:sp>
      <p:sp>
        <p:nvSpPr>
          <p:cNvPr id="35" name="矩形 34"/>
          <p:cNvSpPr/>
          <p:nvPr/>
        </p:nvSpPr>
        <p:spPr>
          <a:xfrm>
            <a:off x="3652247" y="1995053"/>
            <a:ext cx="87249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漂</a:t>
            </a:r>
            <a:r>
              <a:rPr lang="zh-CN" altLang="zh-CN" sz="2700" b="1" dirty="0">
                <a:latin typeface="楷体" panose="02010609060101010101" charset="-122"/>
                <a:ea typeface="楷体" panose="02010609060101010101" charset="-122"/>
              </a:rPr>
              <a:t>流</a:t>
            </a:r>
            <a:endParaRPr lang="zh-CN" altLang="en-US" sz="2700" b="1" dirty="0"/>
          </a:p>
        </p:txBody>
      </p:sp>
      <p:sp>
        <p:nvSpPr>
          <p:cNvPr id="36" name="矩形 35"/>
          <p:cNvSpPr/>
          <p:nvPr/>
        </p:nvSpPr>
        <p:spPr>
          <a:xfrm>
            <a:off x="4782362" y="1997287"/>
            <a:ext cx="87249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漂</a:t>
            </a:r>
            <a:r>
              <a:rPr lang="zh-CN" altLang="zh-CN" sz="2700" b="1" dirty="0">
                <a:latin typeface="楷体" panose="02010609060101010101" charset="-122"/>
                <a:ea typeface="楷体" panose="02010609060101010101" charset="-122"/>
              </a:rPr>
              <a:t>白</a:t>
            </a:r>
            <a:endParaRPr lang="zh-CN" altLang="en-US" sz="2700" b="1" dirty="0"/>
          </a:p>
        </p:txBody>
      </p:sp>
      <p:sp>
        <p:nvSpPr>
          <p:cNvPr id="37" name="矩形 36"/>
          <p:cNvSpPr/>
          <p:nvPr/>
        </p:nvSpPr>
        <p:spPr>
          <a:xfrm>
            <a:off x="5947351" y="1943665"/>
            <a:ext cx="872490" cy="7321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zh-CN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漂</a:t>
            </a:r>
            <a:r>
              <a:rPr lang="zh-CN" altLang="zh-CN" sz="2700" b="1" dirty="0">
                <a:latin typeface="楷体" panose="02010609060101010101" charset="-122"/>
                <a:ea typeface="楷体" panose="02010609060101010101" charset="-122"/>
              </a:rPr>
              <a:t>洗</a:t>
            </a:r>
            <a:endParaRPr lang="zh-CN" altLang="zh-CN" sz="27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561943" y="2684103"/>
            <a:ext cx="87249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700" b="1" dirty="0">
                <a:latin typeface="楷体" panose="02010609060101010101" charset="-122"/>
                <a:ea typeface="楷体" panose="02010609060101010101" charset="-122"/>
              </a:rPr>
              <a:t>子</a:t>
            </a:r>
            <a:r>
              <a:rPr lang="zh-CN" altLang="zh-CN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弹</a:t>
            </a:r>
            <a:endParaRPr lang="zh-CN" altLang="en-US" sz="2700" b="1" dirty="0">
              <a:solidFill>
                <a:srgbClr val="FF0000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671033" y="2660868"/>
            <a:ext cx="87249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弹</a:t>
            </a:r>
            <a:r>
              <a:rPr lang="zh-CN" altLang="zh-CN" sz="2700" b="1" dirty="0">
                <a:latin typeface="楷体" panose="02010609060101010101" charset="-122"/>
                <a:ea typeface="楷体" panose="02010609060101010101" charset="-122"/>
              </a:rPr>
              <a:t>琴</a:t>
            </a:r>
            <a:endParaRPr lang="zh-CN" altLang="en-US" sz="2700" b="1" dirty="0"/>
          </a:p>
        </p:txBody>
      </p:sp>
      <p:sp>
        <p:nvSpPr>
          <p:cNvPr id="40" name="矩形 39"/>
          <p:cNvSpPr/>
          <p:nvPr/>
        </p:nvSpPr>
        <p:spPr>
          <a:xfrm>
            <a:off x="4800428" y="2656502"/>
            <a:ext cx="87249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700" b="1" dirty="0">
                <a:latin typeface="楷体" panose="02010609060101010101" charset="-122"/>
                <a:ea typeface="楷体" panose="02010609060101010101" charset="-122"/>
              </a:rPr>
              <a:t>炮</a:t>
            </a:r>
            <a:r>
              <a:rPr lang="zh-CN" altLang="zh-CN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弹</a:t>
            </a:r>
            <a:endParaRPr lang="zh-CN" altLang="en-US" sz="2700" b="1" dirty="0">
              <a:solidFill>
                <a:srgbClr val="FF0000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986808" y="2601487"/>
            <a:ext cx="872490" cy="7321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zh-CN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弹</a:t>
            </a:r>
            <a:r>
              <a:rPr lang="zh-CN" altLang="zh-CN" sz="2700" b="1" dirty="0">
                <a:latin typeface="楷体" panose="02010609060101010101" charset="-122"/>
                <a:ea typeface="楷体" panose="02010609060101010101" charset="-122"/>
              </a:rPr>
              <a:t>跳</a:t>
            </a:r>
            <a:r>
              <a:rPr lang="zh-CN" altLang="zh-CN" sz="1350" dirty="0"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zh-CN" altLang="en-US" sz="135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-6862"/>
            <a:ext cx="772253" cy="90834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70265E-6 L -0.24514 0.153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57" y="76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4164E-6 L -0.55069 0.2112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535" y="105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4164E-6 L 0.39809 -0.0123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96" y="-6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79951E-6 L 0.31181 0.083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90" y="41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14621E-7 L -0.2 0.2711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0" y="135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57249E-6 L -0.28559 0.3568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88" y="17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12091E-6 L 0.28368 0.1884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84" y="94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96114E-6 L 0.20347 0.2606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74" y="130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58976E-6 L 0.28246 0.22301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15" y="111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7335E-6 L 0.12431 0.18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15" y="9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36336E-6 L -0.05156 0.28347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7" y="14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0987E-6 L -0.32049 0.17489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24" y="87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PP_MARK_KEY" val="e9c1813f-2e38-415a-a9de-96605985c233"/>
  <p:tag name="COMMONDATA" val="eyJoZGlkIjoiMDUzMmRhYzhkNzM3Y2ZlODExZjhhYzliMDJjYzA0ZGIifQ==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1877</Words>
  <Application>WPS 演示</Application>
  <PresentationFormat>全屏显示(16:9)</PresentationFormat>
  <Paragraphs>287</Paragraphs>
  <Slides>23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Arial</vt:lpstr>
      <vt:lpstr>宋体</vt:lpstr>
      <vt:lpstr>Wingdings</vt:lpstr>
      <vt:lpstr>黑体</vt:lpstr>
      <vt:lpstr>楷体</vt:lpstr>
      <vt:lpstr>汉语拼音</vt:lpstr>
      <vt:lpstr>华文新魏</vt:lpstr>
      <vt:lpstr>微软雅黑</vt:lpstr>
      <vt:lpstr>Calibri</vt:lpstr>
      <vt:lpstr>Arial Unicode MS</vt:lpstr>
      <vt:lpstr>华文行楷</vt:lpstr>
      <vt:lpstr>幼圆</vt:lpstr>
      <vt:lpstr>Xingkai SC</vt:lpstr>
      <vt:lpstr>1_自定义设计方案</vt:lpstr>
      <vt:lpstr>PowerPoint 演示文稿</vt:lpstr>
      <vt:lpstr>PowerPoint 演示文稿</vt:lpstr>
      <vt:lpstr>第一关  奇妙多音字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第二关  数字成语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第三关  提示语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673</cp:revision>
  <dcterms:created xsi:type="dcterms:W3CDTF">2017-03-17T02:28:00Z</dcterms:created>
  <dcterms:modified xsi:type="dcterms:W3CDTF">2022-11-29T12:05:56Z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E31CDB87A5A441F4850C08133713ACD0</vt:lpwstr>
  </property>
</Properties>
</file>