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6"/>
  </p:notesMasterIdLst>
  <p:handoutMasterIdLst>
    <p:handoutMasterId r:id="rId24"/>
  </p:handoutMasterIdLst>
  <p:sldIdLst>
    <p:sldId id="545" r:id="rId3"/>
    <p:sldId id="1143" r:id="rId4"/>
    <p:sldId id="988" r:id="rId5"/>
    <p:sldId id="1062" r:id="rId7"/>
    <p:sldId id="1179" r:id="rId8"/>
    <p:sldId id="993" r:id="rId9"/>
    <p:sldId id="1117" r:id="rId10"/>
    <p:sldId id="1203" r:id="rId11"/>
    <p:sldId id="1063" r:id="rId12"/>
    <p:sldId id="1064" r:id="rId13"/>
    <p:sldId id="1065" r:id="rId14"/>
    <p:sldId id="1229" r:id="rId15"/>
    <p:sldId id="1118" r:id="rId16"/>
    <p:sldId id="1204" r:id="rId17"/>
    <p:sldId id="998" r:id="rId18"/>
    <p:sldId id="1097" r:id="rId19"/>
    <p:sldId id="1230" r:id="rId20"/>
    <p:sldId id="1205" r:id="rId21"/>
    <p:sldId id="1101" r:id="rId22"/>
    <p:sldId id="976" r:id="rId23"/>
  </p:sldIdLst>
  <p:sldSz cx="9144000" cy="5143500" type="screen16x9"/>
  <p:notesSz cx="6858000" cy="9144000"/>
  <p:embeddedFontLst>
    <p:embeddedFont>
      <p:font typeface="楷体" panose="02010609060101010101" charset="-122"/>
      <p:regular r:id="rId28"/>
    </p:embeddedFont>
    <p:embeddedFont>
      <p:font typeface="黑体" panose="02010609060101010101" pitchFamily="49" charset="-122"/>
      <p:regular r:id="rId29"/>
    </p:embeddedFont>
    <p:embeddedFont>
      <p:font typeface="微软雅黑" panose="020B0503020204020204" charset="-122"/>
      <p:regular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143"/>
            <p14:sldId id="988"/>
            <p14:sldId id="1062"/>
            <p14:sldId id="1179"/>
            <p14:sldId id="993"/>
            <p14:sldId id="1117"/>
            <p14:sldId id="1203"/>
            <p14:sldId id="1063"/>
            <p14:sldId id="1064"/>
            <p14:sldId id="1065"/>
            <p14:sldId id="1229"/>
            <p14:sldId id="1118"/>
            <p14:sldId id="1204"/>
            <p14:sldId id="998"/>
            <p14:sldId id="1097"/>
            <p14:sldId id="1230"/>
            <p14:sldId id="1205"/>
            <p14:sldId id="1101"/>
            <p14:sldId id="9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D0"/>
    <a:srgbClr val="009900"/>
    <a:srgbClr val="FF0000"/>
    <a:srgbClr val="0070C0"/>
    <a:srgbClr val="FF66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109" d="100"/>
          <a:sy n="109" d="100"/>
        </p:scale>
        <p:origin x="-324" y="-90"/>
      </p:cViewPr>
      <p:guideLst>
        <p:guide orient="horz" pos="1531"/>
        <p:guide pos="2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4.xml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35496" y="675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交流平台与初试身手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tile tx="6350" ty="-1143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grpSp>
        <p:nvGrpSpPr>
          <p:cNvPr id="6" name="组合 5"/>
          <p:cNvGrpSpPr/>
          <p:nvPr/>
        </p:nvGrpSpPr>
        <p:grpSpPr>
          <a:xfrm>
            <a:off x="-2540" y="105410"/>
            <a:ext cx="4495800" cy="275590"/>
            <a:chOff x="-43001" y="136086"/>
            <a:chExt cx="4176534" cy="275590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-43001" y="136086"/>
              <a:ext cx="2510428" cy="27559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三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7"/>
          <p:cNvSpPr txBox="1"/>
          <p:nvPr/>
        </p:nvSpPr>
        <p:spPr>
          <a:xfrm>
            <a:off x="1691681" y="1591684"/>
            <a:ext cx="6408712" cy="92333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交流平台与初试身手</a:t>
            </a:r>
            <a:endParaRPr lang="zh-CN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827584" y="699542"/>
            <a:ext cx="7405370" cy="9531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雨停了，我和妈妈去买菜，在路上看到好几只小蜗牛正慢悠悠地过马路……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584" y="2427734"/>
            <a:ext cx="2953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看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到这情景，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你心中会产生哪些疑问呢？你会观察小蜗牛的哪些方面？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rcRect b="6964"/>
          <a:stretch>
            <a:fillRect/>
          </a:stretch>
        </p:blipFill>
        <p:spPr>
          <a:xfrm>
            <a:off x="4067944" y="1881697"/>
            <a:ext cx="4104456" cy="2546133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11560" y="771550"/>
            <a:ext cx="7601585" cy="1667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表姐送给我一个芒果。它的皮是黄色的，摸上去很光滑。放到鼻子边闻，有一股淡淡的香味。剥开皮尝一下，是一种很特别的香甜的味道……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56176" y="2787774"/>
            <a:ext cx="1972945" cy="1369060"/>
          </a:xfrm>
          <a:prstGeom prst="roundRect">
            <a:avLst/>
          </a:prstGeom>
        </p:spPr>
      </p:pic>
      <p:sp>
        <p:nvSpPr>
          <p:cNvPr id="5" name="文本框 3"/>
          <p:cNvSpPr txBox="1"/>
          <p:nvPr/>
        </p:nvSpPr>
        <p:spPr>
          <a:xfrm>
            <a:off x="755576" y="3003798"/>
            <a:ext cx="518457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这个片段中作者是怎样观察的？找出表示作者在观察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的语句。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11560" y="771550"/>
            <a:ext cx="7601585" cy="1667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表姐送给我一个芒果。它的皮是黄色的，摸上去很光滑。放到鼻子边闻，有一股淡淡的香味。剥开皮尝一下，是一种很特别的香甜的味道……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56176" y="2931790"/>
            <a:ext cx="1972945" cy="1369060"/>
          </a:xfrm>
          <a:prstGeom prst="round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7584" y="2912626"/>
            <a:ext cx="1988045" cy="52322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用眼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看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endParaRPr lang="zh-CN" altLang="en-US" sz="28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4408934" y="1313706"/>
            <a:ext cx="208823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804248" y="1347614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55576" y="192367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203848" y="2912626"/>
            <a:ext cx="1988045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用手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摸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endParaRPr lang="zh-CN" altLang="en-US" sz="2800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1619672" y="1899295"/>
            <a:ext cx="4680520" cy="0"/>
          </a:xfrm>
          <a:prstGeom prst="line">
            <a:avLst/>
          </a:prstGeom>
          <a:ln w="57150">
            <a:solidFill>
              <a:srgbClr val="2E2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827584" y="3776722"/>
            <a:ext cx="2348720" cy="523220"/>
          </a:xfrm>
          <a:prstGeom prst="rect">
            <a:avLst/>
          </a:prstGeom>
          <a:ln>
            <a:solidFill>
              <a:srgbClr val="2E2ED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用鼻子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闻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endParaRPr lang="zh-CN" altLang="en-US" sz="2800" dirty="0"/>
          </a:p>
        </p:txBody>
      </p:sp>
      <p:cxnSp>
        <p:nvCxnSpPr>
          <p:cNvPr id="22" name="直接连接符 21"/>
          <p:cNvCxnSpPr/>
          <p:nvPr/>
        </p:nvCxnSpPr>
        <p:spPr>
          <a:xfrm>
            <a:off x="6516216" y="1923678"/>
            <a:ext cx="1584176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83568" y="2427734"/>
            <a:ext cx="424847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563888" y="3776722"/>
            <a:ext cx="1988045" cy="523220"/>
          </a:xfrm>
          <a:prstGeom prst="rect">
            <a:avLst/>
          </a:prstGeom>
          <a:ln>
            <a:solidFill>
              <a:srgbClr val="0099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用嘴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尝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endParaRPr lang="zh-CN" altLang="en-US" sz="2800" dirty="0"/>
          </a:p>
        </p:txBody>
      </p:sp>
      <p:sp>
        <p:nvSpPr>
          <p:cNvPr id="27" name="文本框 2"/>
          <p:cNvSpPr txBox="1"/>
          <p:nvPr/>
        </p:nvSpPr>
        <p:spPr>
          <a:xfrm>
            <a:off x="755576" y="3291830"/>
            <a:ext cx="7165677" cy="4603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细致的观察可以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让我们对事物有更多更深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的了解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7" grpId="0" animBg="1"/>
      <p:bldP spid="17" grpId="1" animBg="1"/>
      <p:bldP spid="21" grpId="0" animBg="1"/>
      <p:bldP spid="21" grpId="1" animBg="1"/>
      <p:bldP spid="26" grpId="0" animBg="1"/>
      <p:bldP spid="26" grpId="1" animBg="1"/>
      <p:bldP spid="2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9"/>
          <p:cNvSpPr txBox="1"/>
          <p:nvPr/>
        </p:nvSpPr>
        <p:spPr>
          <a:xfrm>
            <a:off x="467544" y="483518"/>
            <a:ext cx="316835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l">
              <a:buClr>
                <a:srgbClr val="FF0000"/>
              </a:buClr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尝试观察，初试身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graphicFrame>
        <p:nvGraphicFramePr>
          <p:cNvPr id="6" name="表格 5"/>
          <p:cNvGraphicFramePr/>
          <p:nvPr/>
        </p:nvGraphicFramePr>
        <p:xfrm>
          <a:off x="531168" y="1419622"/>
          <a:ext cx="3168352" cy="225000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1016496"/>
                <a:gridCol w="2151856"/>
              </a:tblGrid>
              <a:tr h="450000"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 smtClean="0"/>
                        <a:t>观察记录单一</a:t>
                      </a:r>
                      <a:endParaRPr lang="zh-CN" altLang="en-US" sz="16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solidFill>
                      <a:schemeClr val="bg2"/>
                    </a:solidFill>
                  </a:tcPr>
                </a:tc>
              </a:tr>
              <a:tr h="450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b="1" dirty="0"/>
                        <a:t>观察对象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b="1" dirty="0"/>
                        <a:t>观察时间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b="1" dirty="0"/>
                        <a:t>观察地点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b="1" dirty="0"/>
                        <a:t>观察所</a:t>
                      </a:r>
                      <a:r>
                        <a:rPr lang="zh-CN" altLang="en-US" sz="1400" b="1" dirty="0" smtClean="0"/>
                        <a:t>得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139953" y="1419622"/>
          <a:ext cx="4536503" cy="223224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08111"/>
                <a:gridCol w="864096"/>
                <a:gridCol w="928824"/>
                <a:gridCol w="943384"/>
                <a:gridCol w="792088"/>
              </a:tblGrid>
              <a:tr h="449389">
                <a:tc gridSpan="5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 smtClean="0"/>
                        <a:t>观察记录单二</a:t>
                      </a:r>
                      <a:endParaRPr lang="zh-CN" altLang="en-US" sz="1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4938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观察对象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4938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观察地点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4938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观察时间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46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观察所得</a:t>
                      </a:r>
                      <a:endParaRPr lang="zh-CN" altLang="en-US" sz="1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9"/>
          <p:cNvSpPr txBox="1"/>
          <p:nvPr/>
        </p:nvSpPr>
        <p:spPr>
          <a:xfrm>
            <a:off x="368301" y="1635646"/>
            <a:ext cx="81641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34290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借助之前填写的几张观察记录单，用几句话写一写自已观察到的事物或场景的某一方面或变化。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marL="628650" indent="-34290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能用看、摸、听、闻、尝等多种感官观察。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marL="628650" indent="-34290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还可以写一写自己观察时想到的问题。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539552" y="627534"/>
            <a:ext cx="1866265" cy="460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l">
              <a:buClr>
                <a:srgbClr val="FF0000"/>
              </a:buClr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尝试写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话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9712" y="555526"/>
            <a:ext cx="4782078" cy="6376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algn="l" defTabSz="685800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一起来根据评价单评价吧！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1065738" y="1563638"/>
          <a:ext cx="6818630" cy="23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6425"/>
                <a:gridCol w="2402205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评价内容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评价星级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870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能对事物或场景进行细致地观察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635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能观察事物或场景的某一方面或变化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能用看、摸、听、闻、尝等多种感官观察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991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观察时能加入自己的思考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 241"/>
          <p:cNvSpPr/>
          <p:nvPr/>
        </p:nvSpPr>
        <p:spPr>
          <a:xfrm>
            <a:off x="5741878" y="2044333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241"/>
          <p:cNvSpPr/>
          <p:nvPr/>
        </p:nvSpPr>
        <p:spPr>
          <a:xfrm>
            <a:off x="6115893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241"/>
          <p:cNvSpPr/>
          <p:nvPr/>
        </p:nvSpPr>
        <p:spPr>
          <a:xfrm>
            <a:off x="6489908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241"/>
          <p:cNvSpPr/>
          <p:nvPr/>
        </p:nvSpPr>
        <p:spPr>
          <a:xfrm>
            <a:off x="6849318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241"/>
          <p:cNvSpPr/>
          <p:nvPr/>
        </p:nvSpPr>
        <p:spPr>
          <a:xfrm>
            <a:off x="7209363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241"/>
          <p:cNvSpPr/>
          <p:nvPr/>
        </p:nvSpPr>
        <p:spPr>
          <a:xfrm>
            <a:off x="5741878" y="2535823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241"/>
          <p:cNvSpPr/>
          <p:nvPr/>
        </p:nvSpPr>
        <p:spPr>
          <a:xfrm>
            <a:off x="6115893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 241"/>
          <p:cNvSpPr/>
          <p:nvPr/>
        </p:nvSpPr>
        <p:spPr>
          <a:xfrm>
            <a:off x="6489908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 241"/>
          <p:cNvSpPr/>
          <p:nvPr/>
        </p:nvSpPr>
        <p:spPr>
          <a:xfrm>
            <a:off x="6849318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241"/>
          <p:cNvSpPr/>
          <p:nvPr/>
        </p:nvSpPr>
        <p:spPr>
          <a:xfrm>
            <a:off x="7209363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 241"/>
          <p:cNvSpPr/>
          <p:nvPr/>
        </p:nvSpPr>
        <p:spPr>
          <a:xfrm>
            <a:off x="5765373" y="3076208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 241"/>
          <p:cNvSpPr/>
          <p:nvPr/>
        </p:nvSpPr>
        <p:spPr>
          <a:xfrm>
            <a:off x="6139388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 241"/>
          <p:cNvSpPr/>
          <p:nvPr/>
        </p:nvSpPr>
        <p:spPr>
          <a:xfrm>
            <a:off x="6513403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 241"/>
          <p:cNvSpPr/>
          <p:nvPr/>
        </p:nvSpPr>
        <p:spPr>
          <a:xfrm>
            <a:off x="6872813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 241"/>
          <p:cNvSpPr/>
          <p:nvPr/>
        </p:nvSpPr>
        <p:spPr>
          <a:xfrm>
            <a:off x="7232858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 241"/>
          <p:cNvSpPr/>
          <p:nvPr/>
        </p:nvSpPr>
        <p:spPr>
          <a:xfrm>
            <a:off x="5765373" y="3522613"/>
            <a:ext cx="192405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 241"/>
          <p:cNvSpPr/>
          <p:nvPr/>
        </p:nvSpPr>
        <p:spPr>
          <a:xfrm>
            <a:off x="6139388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 241"/>
          <p:cNvSpPr/>
          <p:nvPr/>
        </p:nvSpPr>
        <p:spPr>
          <a:xfrm>
            <a:off x="6513403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 241"/>
          <p:cNvSpPr/>
          <p:nvPr/>
        </p:nvSpPr>
        <p:spPr>
          <a:xfrm>
            <a:off x="6872813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 241"/>
          <p:cNvSpPr/>
          <p:nvPr/>
        </p:nvSpPr>
        <p:spPr>
          <a:xfrm>
            <a:off x="7232858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51520" y="915566"/>
            <a:ext cx="1728192" cy="165989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95536" y="267494"/>
            <a:ext cx="1700530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集体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评议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3728" y="1131590"/>
            <a:ext cx="600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400" b="1" dirty="0">
                <a:solidFill>
                  <a:srgbClr val="2E2ED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2E2ED0"/>
                </a:solidFill>
                <a:latin typeface="楷体" panose="02010609060101010101" charset="-122"/>
                <a:ea typeface="楷体" panose="02010609060101010101" charset="-122"/>
              </a:rPr>
              <a:t>田野里到处是狗尾草，它的茎细细的，是青绿色的，还带有一股清香。一整根狗尾草就像小狗的尾巴一样。</a:t>
            </a:r>
            <a:endParaRPr lang="zh-CN" altLang="en-US" sz="2400" b="1" dirty="0">
              <a:solidFill>
                <a:srgbClr val="2E2ED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 220"/>
          <p:cNvSpPr/>
          <p:nvPr/>
        </p:nvSpPr>
        <p:spPr>
          <a:xfrm>
            <a:off x="539552" y="3578225"/>
            <a:ext cx="1367790" cy="50419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建议</a:t>
            </a:r>
            <a:endParaRPr lang="zh-CN" altLang="en-US" sz="28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79370" y="3579862"/>
            <a:ext cx="6193030" cy="10147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marL="342900" indent="-342900"/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   还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可以写一写摸狗尾草的感觉；还可以写看到这种草时自己的想法，如：狗尾草叫这个名字是不是因为它像狗的尾巴呢？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 220"/>
          <p:cNvSpPr/>
          <p:nvPr/>
        </p:nvSpPr>
        <p:spPr>
          <a:xfrm>
            <a:off x="539552" y="2787774"/>
            <a:ext cx="1367790" cy="50419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</a:t>
            </a:r>
            <a:r>
              <a:rPr lang="zh-CN" altLang="en-US" sz="2800" dirty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</a:t>
            </a:r>
            <a:endParaRPr lang="zh-CN" altLang="en-US" sz="28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79370" y="2715766"/>
            <a:ext cx="6193030" cy="7067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   观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察了狗尾草的样子、颜色，得到两颗星；用看、闻两种感官进行观察，得两颗星。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672" y="555526"/>
            <a:ext cx="5859296" cy="7386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defTabSz="685800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对照评价清单，自主修改小练笔。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065738" y="1563638"/>
          <a:ext cx="6818630" cy="23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6425"/>
                <a:gridCol w="2402205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评价内容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评价星级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870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能对事物或场景进行细致地观察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635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能观察事物或场景的某一方面或变化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能用看、摸、听、闻、尝等多种感官观察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991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观察时能加入自己的思考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 241"/>
          <p:cNvSpPr/>
          <p:nvPr/>
        </p:nvSpPr>
        <p:spPr>
          <a:xfrm>
            <a:off x="5741878" y="2044333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241"/>
          <p:cNvSpPr/>
          <p:nvPr/>
        </p:nvSpPr>
        <p:spPr>
          <a:xfrm>
            <a:off x="6115893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241"/>
          <p:cNvSpPr/>
          <p:nvPr/>
        </p:nvSpPr>
        <p:spPr>
          <a:xfrm>
            <a:off x="6489908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241"/>
          <p:cNvSpPr/>
          <p:nvPr/>
        </p:nvSpPr>
        <p:spPr>
          <a:xfrm>
            <a:off x="6849318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241"/>
          <p:cNvSpPr/>
          <p:nvPr/>
        </p:nvSpPr>
        <p:spPr>
          <a:xfrm>
            <a:off x="7209363" y="204433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241"/>
          <p:cNvSpPr/>
          <p:nvPr/>
        </p:nvSpPr>
        <p:spPr>
          <a:xfrm>
            <a:off x="5741878" y="2535823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241"/>
          <p:cNvSpPr/>
          <p:nvPr/>
        </p:nvSpPr>
        <p:spPr>
          <a:xfrm>
            <a:off x="6115893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241"/>
          <p:cNvSpPr/>
          <p:nvPr/>
        </p:nvSpPr>
        <p:spPr>
          <a:xfrm>
            <a:off x="6489908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241"/>
          <p:cNvSpPr/>
          <p:nvPr/>
        </p:nvSpPr>
        <p:spPr>
          <a:xfrm>
            <a:off x="6849318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241"/>
          <p:cNvSpPr/>
          <p:nvPr/>
        </p:nvSpPr>
        <p:spPr>
          <a:xfrm>
            <a:off x="7209363" y="2535823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241"/>
          <p:cNvSpPr/>
          <p:nvPr/>
        </p:nvSpPr>
        <p:spPr>
          <a:xfrm>
            <a:off x="5765373" y="3076208"/>
            <a:ext cx="215900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241"/>
          <p:cNvSpPr/>
          <p:nvPr/>
        </p:nvSpPr>
        <p:spPr>
          <a:xfrm>
            <a:off x="6139388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 241"/>
          <p:cNvSpPr/>
          <p:nvPr/>
        </p:nvSpPr>
        <p:spPr>
          <a:xfrm>
            <a:off x="6513403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 241"/>
          <p:cNvSpPr/>
          <p:nvPr/>
        </p:nvSpPr>
        <p:spPr>
          <a:xfrm>
            <a:off x="6872813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241"/>
          <p:cNvSpPr/>
          <p:nvPr/>
        </p:nvSpPr>
        <p:spPr>
          <a:xfrm>
            <a:off x="7232858" y="3076208"/>
            <a:ext cx="215900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 241"/>
          <p:cNvSpPr/>
          <p:nvPr/>
        </p:nvSpPr>
        <p:spPr>
          <a:xfrm>
            <a:off x="5765373" y="3522613"/>
            <a:ext cx="192405" cy="215900"/>
          </a:xfrm>
          <a:prstGeom prst="star5">
            <a:avLst>
              <a:gd name="adj" fmla="val 19140"/>
              <a:gd name="hf" fmla="val 105146"/>
              <a:gd name="vf" fmla="val 1105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 241"/>
          <p:cNvSpPr/>
          <p:nvPr/>
        </p:nvSpPr>
        <p:spPr>
          <a:xfrm>
            <a:off x="6139388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 241"/>
          <p:cNvSpPr/>
          <p:nvPr/>
        </p:nvSpPr>
        <p:spPr>
          <a:xfrm>
            <a:off x="6513403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 241"/>
          <p:cNvSpPr/>
          <p:nvPr/>
        </p:nvSpPr>
        <p:spPr>
          <a:xfrm>
            <a:off x="6872813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 241"/>
          <p:cNvSpPr/>
          <p:nvPr/>
        </p:nvSpPr>
        <p:spPr>
          <a:xfrm>
            <a:off x="7232858" y="3522613"/>
            <a:ext cx="192405" cy="2159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99592" y="127560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同桌交流分享自己的观察所得，并围绕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评价清单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，给同桌评价，如：是否观察细致、是否加入了自己的思考等。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全班交流：分享小练笔，同学评议。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80540" y="884555"/>
            <a:ext cx="6225540" cy="2738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同学们，我们不仅要有一双善于发现的眼睛，还要有留心观察的好习惯，学会记录观察的好方法。生活因为你们的留心观察而变得更美好，习作也会因为你们的用心记录变得更精彩。我们在接下来的生活中要继续留心观察，进一步丰富观察记录单的内容，随时记录下自己的观察结果，积累素材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" y="164274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lum bright="14000"/>
          </a:blip>
          <a:stretch>
            <a:fillRect/>
          </a:stretch>
        </p:blipFill>
        <p:spPr>
          <a:xfrm>
            <a:off x="1172830" y="1059582"/>
            <a:ext cx="2444241" cy="3141960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4868710" y="1203598"/>
            <a:ext cx="3064180" cy="2868394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2287" y="-1"/>
            <a:ext cx="9139428" cy="5143501"/>
            <a:chOff x="2286" y="-1"/>
            <a:chExt cx="9139428" cy="5143501"/>
          </a:xfrm>
        </p:grpSpPr>
        <p:pic>
          <p:nvPicPr>
            <p:cNvPr id="4" name="图片 3" descr="图片1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6" y="0"/>
              <a:ext cx="9139428" cy="5143500"/>
            </a:xfrm>
            <a:prstGeom prst="rect">
              <a:avLst/>
            </a:prstGeom>
          </p:spPr>
        </p:pic>
        <p:sp>
          <p:nvSpPr>
            <p:cNvPr id="5" name="文本框 3"/>
            <p:cNvSpPr txBox="1"/>
            <p:nvPr/>
          </p:nvSpPr>
          <p:spPr>
            <a:xfrm>
              <a:off x="651127" y="1419622"/>
              <a:ext cx="7834196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6600" b="1" dirty="0">
                  <a:solidFill>
                    <a:srgbClr val="FF6600"/>
                  </a:solidFill>
                  <a:latin typeface="Xingkai SC" panose="02010800040101010101" pitchFamily="2" charset="-122"/>
                  <a:ea typeface="Xingkai SC" panose="02010800040101010101" pitchFamily="2" charset="-122"/>
                </a:rPr>
                <a:t>七彩课堂  伴你成长</a:t>
              </a:r>
              <a:endPara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endParaRPr>
            </a:p>
          </p:txBody>
        </p:sp>
        <p:grpSp>
          <p:nvGrpSpPr>
            <p:cNvPr id="6" name="组合 32"/>
            <p:cNvGrpSpPr/>
            <p:nvPr/>
          </p:nvGrpSpPr>
          <p:grpSpPr>
            <a:xfrm>
              <a:off x="6968256" y="-1"/>
              <a:ext cx="1927372" cy="771551"/>
              <a:chOff x="6968256" y="-1"/>
              <a:chExt cx="1927372" cy="771551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68"/>
              <a:stretch>
                <a:fillRect/>
              </a:stretch>
            </p:blipFill>
            <p:spPr>
              <a:xfrm>
                <a:off x="6968256" y="-1"/>
                <a:ext cx="961585" cy="771551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49408" y="124932"/>
                <a:ext cx="1346220" cy="553738"/>
              </a:xfrm>
              <a:prstGeom prst="rect">
                <a:avLst/>
              </a:prstGeom>
            </p:spPr>
          </p:pic>
          <p:sp>
            <p:nvSpPr>
              <p:cNvPr id="9" name="文本框 35"/>
              <p:cNvSpPr txBox="1"/>
              <p:nvPr/>
            </p:nvSpPr>
            <p:spPr>
              <a:xfrm>
                <a:off x="7174709" y="509940"/>
                <a:ext cx="9605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en-US" altLang="zh-CN" sz="1100" dirty="0">
                    <a:solidFill>
                      <a:prstClr val="white">
                        <a:lumMod val="75000"/>
                      </a:prstClr>
                    </a:solidFill>
                  </a:rPr>
                  <a:t>QICAIKETANG</a:t>
                </a:r>
                <a:endParaRPr kumimoji="1" lang="zh-CN" altLang="en-US" sz="1100" dirty="0">
                  <a:solidFill>
                    <a:prstClr val="white">
                      <a:lumMod val="75000"/>
                    </a:prstClr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19380" y="244475"/>
            <a:ext cx="2367915" cy="822325"/>
            <a:chOff x="-111985" y="-57194"/>
            <a:chExt cx="3427776" cy="10964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672570" y="49045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6555" y="3729355"/>
            <a:ext cx="839470" cy="84137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915035" y="1292860"/>
            <a:ext cx="3792855" cy="132842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一次平常的探亲之旅，因为留心观察，作者认识了一个可爱的新朋友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搭船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的翠鸟。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15035" y="2740660"/>
            <a:ext cx="3793490" cy="132842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窗前的草地对作者来说再熟悉不过了，但作者稍加留意，就发现了奇妙的变化。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虚尾箭头 16"/>
          <p:cNvSpPr/>
          <p:nvPr/>
        </p:nvSpPr>
        <p:spPr>
          <a:xfrm>
            <a:off x="4951095" y="2131695"/>
            <a:ext cx="1417320" cy="101409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sz="2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537325" y="1767205"/>
            <a:ext cx="2016125" cy="174371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留心周围的事物，我们就会有新的发现。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839085" y="1373505"/>
            <a:ext cx="5560060" cy="1717040"/>
          </a:xfrm>
          <a:prstGeom prst="wedgeRoundRectCallout">
            <a:avLst>
              <a:gd name="adj1" fmla="val -64584"/>
              <a:gd name="adj2" fmla="val -10334"/>
              <a:gd name="adj3" fmla="val 16667"/>
            </a:avLst>
          </a:prstGeom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只要留心观察，我们就能从周围平常的事物中有所发现。</a:t>
            </a:r>
            <a:endParaRPr lang="zh-CN" altLang="en-US" sz="2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535" y="167830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9592" y="1275606"/>
            <a:ext cx="71926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fontAlgn="auto">
              <a:lnSpc>
                <a:spcPct val="150000"/>
              </a:lnSpc>
              <a:buClr>
                <a:srgbClr val="FF9933"/>
              </a:buClr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思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两篇课文中作者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是怎样细致观察的？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哪些观察给你留下了深刻的印象？找出来，读给同桌听。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58215" y="2427734"/>
            <a:ext cx="52768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它的羽毛是翠绿的，翅膀带着一些蓝色，比鹦鹉还漂亮。它还有一张红色的长嘴。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65605" y="1220480"/>
            <a:ext cx="4797425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细致观察了翠鸟不同部位的颜色。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215" y="1050300"/>
            <a:ext cx="605155" cy="8013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111"/>
          <a:stretch>
            <a:fillRect/>
          </a:stretch>
        </p:blipFill>
        <p:spPr>
          <a:xfrm>
            <a:off x="6235065" y="1564005"/>
            <a:ext cx="2316480" cy="304419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29540" y="355600"/>
            <a:ext cx="198056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观察方法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9592" y="2067694"/>
            <a:ext cx="7185486" cy="16677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Clr>
                <a:srgbClr val="4F81BD"/>
              </a:buClr>
              <a:buFont typeface="Wingdings" panose="05000000000000000000" charset="0"/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雨点打在船篷上，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沙啦沙啦地响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fontAlgn="auto">
              <a:lnSpc>
                <a:spcPct val="150000"/>
              </a:lnSpc>
              <a:buClr>
                <a:srgbClr val="4F81BD"/>
              </a:buClr>
              <a:buFont typeface="Wingdings" panose="05000000000000000000" charset="0"/>
              <a:buNone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后来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雨停了。我看见一只彩色的小鸟站在船头，多么美丽啊！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35696" y="771550"/>
            <a:ext cx="4574763" cy="5219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调动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了多种感官进行观察。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535" y="560705"/>
            <a:ext cx="657860" cy="856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1259632" y="2067694"/>
            <a:ext cx="6593795" cy="1667764"/>
          </a:xfrm>
          <a:prstGeom prst="rect">
            <a:avLst/>
          </a:prstGeom>
          <a:noFill/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它什么时候飞来的呢？它静悄悄地停在船头不知有多久了。它站在那里做什么呢？难道它要和我们一起坐船到外祖父家里去吗？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840" y="772795"/>
            <a:ext cx="575310" cy="6534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81505" y="900430"/>
            <a:ext cx="464502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观察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时还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加入了自己的思考。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043608" y="1563638"/>
            <a:ext cx="7125970" cy="2722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一天，我起得很早去钓鱼，发现草地并不是金色的，而是绿色的。中午回家的时候，我看见草地是金色的。傍晚的时候，草地又变绿了。这是为什么呢？我来到草地上，仔细观察，发现蒲公英的花瓣是合拢的。原来，蒲公英的花就像我们的手掌，可以张开、合上。花朵张开时，</a:t>
            </a:r>
            <a:r>
              <a:rPr lang="zh-CN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花瓣</a:t>
            </a:r>
            <a:r>
              <a:rPr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是金色的，草地也是金色的；花朵合拢时，金色的花瓣被包住</a:t>
            </a:r>
            <a:r>
              <a:rPr lang="zh-CN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，草地就变成绿色的了。 </a:t>
            </a:r>
            <a:endParaRPr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75657" y="771550"/>
            <a:ext cx="6048672" cy="460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进行了长时间的观察，注意到事物的变化。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965" y="527685"/>
            <a:ext cx="683895" cy="881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UNIT_TABLE_BEAUTIFY" val="smartTable{8e86e271-66ec-4d8e-86eb-1b3d67d8eb12}"/>
</p:tagLst>
</file>

<file path=ppt/tags/tag3.xml><?xml version="1.0" encoding="utf-8"?>
<p:tagLst xmlns:p="http://schemas.openxmlformats.org/presentationml/2006/main">
  <p:tag name="KSO_WM_UNIT_TABLE_BEAUTIFY" val="smartTable{8e86e271-66ec-4d8e-86eb-1b3d67d8eb12}"/>
</p:tagLst>
</file>

<file path=ppt/tags/tag4.xml><?xml version="1.0" encoding="utf-8"?>
<p:tagLst xmlns:p="http://schemas.openxmlformats.org/presentationml/2006/main">
  <p:tag name="KSO_WPP_MARK_KEY" val="b9749e83-e8f6-4c67-9c2c-1eb9266aa76b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342900" indent="-342900">
          <a:buFont typeface="Wingdings" panose="05000000000000000000" charset="0"/>
          <a:buChar char="u"/>
          <a:defRPr lang="en-US" altLang="zh-CN" sz="2000">
            <a:latin typeface="楷体" panose="02010609060101010101" charset="-122"/>
            <a:ea typeface="楷体" panose="02010609060101010101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1590</Words>
  <Application>WPS 演示</Application>
  <PresentationFormat>全屏显示(16:9)</PresentationFormat>
  <Paragraphs>143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Calibri</vt:lpstr>
      <vt:lpstr>Arial Unicode MS</vt:lpstr>
      <vt:lpstr>Xingkai SC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658</cp:revision>
  <dcterms:created xsi:type="dcterms:W3CDTF">2017-03-17T02:28:00Z</dcterms:created>
  <dcterms:modified xsi:type="dcterms:W3CDTF">2022-11-29T12:16:20Z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21E15956D21D410CAE0AB5CABFE2A406</vt:lpwstr>
  </property>
</Properties>
</file>