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5"/>
  </p:notesMasterIdLst>
  <p:handoutMasterIdLst>
    <p:handoutMasterId r:id="rId22"/>
  </p:handoutMasterIdLst>
  <p:sldIdLst>
    <p:sldId id="545" r:id="rId3"/>
    <p:sldId id="1061" r:id="rId4"/>
    <p:sldId id="1238" r:id="rId6"/>
    <p:sldId id="1143" r:id="rId7"/>
    <p:sldId id="1031" r:id="rId8"/>
    <p:sldId id="1060" r:id="rId9"/>
    <p:sldId id="988" r:id="rId10"/>
    <p:sldId id="1261" r:id="rId11"/>
    <p:sldId id="1062" r:id="rId12"/>
    <p:sldId id="1179" r:id="rId13"/>
    <p:sldId id="1228" r:id="rId14"/>
    <p:sldId id="993" r:id="rId15"/>
    <p:sldId id="1063" r:id="rId16"/>
    <p:sldId id="1203" r:id="rId17"/>
    <p:sldId id="1064" r:id="rId18"/>
    <p:sldId id="1255" r:id="rId19"/>
    <p:sldId id="1117" r:id="rId20"/>
    <p:sldId id="976" r:id="rId21"/>
  </p:sldIdLst>
  <p:sldSz cx="9144000" cy="5143500" type="screen16x9"/>
  <p:notesSz cx="6858000" cy="9144000"/>
  <p:embeddedFontLst>
    <p:embeddedFont>
      <p:font typeface="楷体" panose="02010609060101010101" charset="-122"/>
      <p:regular r:id="rId26"/>
    </p:embeddedFont>
    <p:embeddedFont>
      <p:font typeface="黑体" panose="02010609060101010101" pitchFamily="49" charset="-122"/>
      <p:regular r:id="rId27"/>
    </p:embeddedFont>
    <p:embeddedFont>
      <p:font typeface="微软雅黑" panose="020B0503020204020204" charset="-122"/>
      <p:regular r:id="rId28"/>
    </p:embeddedFont>
    <p:embeddedFont>
      <p:font typeface="Calibri" panose="020F0502020204030204" charset="0"/>
      <p:regular r:id="rId29"/>
      <p:bold r:id="rId30"/>
      <p:italic r:id="rId31"/>
      <p:boldItalic r:id="rId32"/>
    </p:embeddedFont>
  </p:embeddedFontLst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0CEB7BA-57BC-404C-9576-6A7C589B65E2}">
          <p14:sldIdLst>
            <p14:sldId id="545"/>
            <p14:sldId id="1061"/>
            <p14:sldId id="1238"/>
            <p14:sldId id="1143"/>
            <p14:sldId id="1031"/>
            <p14:sldId id="1060"/>
            <p14:sldId id="988"/>
            <p14:sldId id="1261"/>
            <p14:sldId id="1062"/>
            <p14:sldId id="1179"/>
            <p14:sldId id="1228"/>
            <p14:sldId id="993"/>
            <p14:sldId id="1063"/>
            <p14:sldId id="1203"/>
            <p14:sldId id="1064"/>
            <p14:sldId id="1255"/>
            <p14:sldId id="1117"/>
            <p14:sldId id="9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2E2ED0"/>
    <a:srgbClr val="0070C0"/>
    <a:srgbClr val="FF6600"/>
    <a:srgbClr val="009900"/>
    <a:srgbClr val="FF9933"/>
    <a:srgbClr val="EE606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660"/>
  </p:normalViewPr>
  <p:slideViewPr>
    <p:cSldViewPr>
      <p:cViewPr varScale="1">
        <p:scale>
          <a:sx n="51" d="100"/>
          <a:sy n="51" d="100"/>
        </p:scale>
        <p:origin x="-102" y="-882"/>
      </p:cViewPr>
      <p:guideLst>
        <p:guide orient="horz" pos="1559"/>
        <p:guide pos="29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3" Type="http://schemas.openxmlformats.org/officeDocument/2006/relationships/tags" Target="tags/tag2.xml"/><Relationship Id="rId32" Type="http://schemas.openxmlformats.org/officeDocument/2006/relationships/font" Target="fonts/font7.fntdata"/><Relationship Id="rId31" Type="http://schemas.openxmlformats.org/officeDocument/2006/relationships/font" Target="fonts/font6.fntdata"/><Relationship Id="rId30" Type="http://schemas.openxmlformats.org/officeDocument/2006/relationships/font" Target="fonts/font5.fntdata"/><Relationship Id="rId3" Type="http://schemas.openxmlformats.org/officeDocument/2006/relationships/slide" Target="slides/slide1.xml"/><Relationship Id="rId29" Type="http://schemas.openxmlformats.org/officeDocument/2006/relationships/font" Target="fonts/font4.fntdata"/><Relationship Id="rId28" Type="http://schemas.openxmlformats.org/officeDocument/2006/relationships/font" Target="fonts/font3.fntdata"/><Relationship Id="rId27" Type="http://schemas.openxmlformats.org/officeDocument/2006/relationships/font" Target="fonts/font2.fntdata"/><Relationship Id="rId26" Type="http://schemas.openxmlformats.org/officeDocument/2006/relationships/font" Target="fonts/font1.fntdata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1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88" y="4768096"/>
            <a:ext cx="2894862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034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wzsdth\Desktop\图片1_副本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8817"/>
            <a:ext cx="9163795" cy="167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71381" y="6757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习作例文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 l="-2000" t="-4000" r="-5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60103" y="3501033"/>
            <a:ext cx="3098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0"/>
          </a:p>
        </p:txBody>
      </p:sp>
      <p:grpSp>
        <p:nvGrpSpPr>
          <p:cNvPr id="6" name="组合 5"/>
          <p:cNvGrpSpPr/>
          <p:nvPr/>
        </p:nvGrpSpPr>
        <p:grpSpPr>
          <a:xfrm>
            <a:off x="-2540" y="105410"/>
            <a:ext cx="3990340" cy="275590"/>
            <a:chOff x="-43001" y="136086"/>
            <a:chExt cx="4176534" cy="275590"/>
          </a:xfrm>
          <a:solidFill>
            <a:schemeClr val="bg1"/>
          </a:solidFill>
        </p:grpSpPr>
        <p:sp>
          <p:nvSpPr>
            <p:cNvPr id="8" name="矩形 7"/>
            <p:cNvSpPr/>
            <p:nvPr/>
          </p:nvSpPr>
          <p:spPr>
            <a:xfrm flipH="1">
              <a:off x="-36512" y="159581"/>
              <a:ext cx="4170045" cy="2520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1"/>
            <p:cNvSpPr txBox="1"/>
            <p:nvPr/>
          </p:nvSpPr>
          <p:spPr>
            <a:xfrm>
              <a:off x="-43001" y="136086"/>
              <a:ext cx="2510428" cy="27559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   语文  </a:t>
              </a:r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三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年级  上册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文本框 7"/>
          <p:cNvSpPr txBox="1"/>
          <p:nvPr/>
        </p:nvSpPr>
        <p:spPr>
          <a:xfrm>
            <a:off x="2627784" y="1798340"/>
            <a:ext cx="4320480" cy="110799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习作例文</a:t>
            </a:r>
            <a:endParaRPr lang="zh-CN" altLang="en-US" sz="6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"/>
          <p:cNvSpPr txBox="1"/>
          <p:nvPr/>
        </p:nvSpPr>
        <p:spPr>
          <a:xfrm>
            <a:off x="2237105" y="649605"/>
            <a:ext cx="4670425" cy="4603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反馈自学情况，交流表格。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aphicFrame>
        <p:nvGraphicFramePr>
          <p:cNvPr id="5" name="表格 4"/>
          <p:cNvGraphicFramePr/>
          <p:nvPr/>
        </p:nvGraphicFramePr>
        <p:xfrm>
          <a:off x="1207770" y="1574800"/>
          <a:ext cx="7067550" cy="25273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31982"/>
                <a:gridCol w="5935568"/>
              </a:tblGrid>
              <a:tr h="4387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杨梅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特点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4387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外形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7759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颜色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楷体" panose="02010609060101010101" charset="-122"/>
                      </a:endParaRPr>
                    </a:p>
                  </a:txBody>
                  <a:tcPr/>
                </a:tc>
              </a:tr>
              <a:tr h="7759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味道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表格 1"/>
          <p:cNvGraphicFramePr/>
          <p:nvPr/>
        </p:nvGraphicFramePr>
        <p:xfrm>
          <a:off x="2411760" y="2139702"/>
          <a:ext cx="5701665" cy="1948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01665"/>
              </a:tblGrid>
              <a:tr h="331083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2000" dirty="0" smtClean="0">
                          <a:latin typeface="楷体" panose="02010609060101010101" charset="-122"/>
                          <a:ea typeface="楷体" panose="02010609060101010101" charset="-122"/>
                        </a:rPr>
                        <a:t>    圆圆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的，遍身生着小刺，成熟后刺变软变平。</a:t>
                      </a:r>
                      <a:endParaRPr lang="zh-CN" altLang="en-US" sz="2000" b="0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7597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    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先是</a:t>
                      </a:r>
                      <a:r>
                        <a:rPr lang="zh-CN" altLang="en-US" sz="2000" dirty="0" smtClean="0">
                          <a:latin typeface="楷体" panose="02010609060101010101" charset="-122"/>
                          <a:ea typeface="楷体" panose="02010609060101010101" charset="-122"/>
                        </a:rPr>
                        <a:t>淡红，随后深红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，最后几乎</a:t>
                      </a:r>
                      <a:r>
                        <a:rPr lang="zh-CN" altLang="en-US" sz="2000" dirty="0" smtClean="0">
                          <a:latin typeface="楷体" panose="02010609060101010101" charset="-122"/>
                          <a:ea typeface="楷体" panose="02010609060101010101" charset="-122"/>
                        </a:rPr>
                        <a:t>变黑。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果肉新鲜红嫩。</a:t>
                      </a:r>
                      <a:endParaRPr lang="zh-CN" altLang="en-US" sz="2000" dirty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7597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    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没有</a:t>
                      </a:r>
                      <a:r>
                        <a:rPr lang="zh-CN" altLang="en-US" sz="2000" dirty="0" smtClean="0">
                          <a:latin typeface="楷体" panose="02010609060101010101" charset="-122"/>
                          <a:ea typeface="楷体" panose="02010609060101010101" charset="-122"/>
                        </a:rPr>
                        <a:t>熟透时又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酸又甜，</a:t>
                      </a:r>
                      <a:r>
                        <a:rPr lang="zh-CN" altLang="en-US" sz="2000" dirty="0" smtClean="0">
                          <a:latin typeface="楷体" panose="02010609060101010101" charset="-122"/>
                          <a:ea typeface="楷体" panose="02010609060101010101" charset="-122"/>
                        </a:rPr>
                        <a:t>熟透后甜津津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的，略带点儿酸味。</a:t>
                      </a:r>
                      <a:endParaRPr lang="zh-CN" altLang="en-US" sz="20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54125" y="270406"/>
            <a:ext cx="61950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50000"/>
              </a:lnSpc>
              <a:buClr>
                <a:srgbClr val="FF9933"/>
              </a:buClr>
              <a:buFont typeface="Wingdings" panose="05000000000000000000" charset="0"/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借助表格，说说作者是怎样把杨梅写清楚的。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270" y="3446378"/>
            <a:ext cx="481330" cy="63754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9635" y="4123690"/>
            <a:ext cx="481965" cy="62103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610995" y="3565758"/>
            <a:ext cx="6201365" cy="3987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作者观察了杨梅的三个方面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外形、颜色、味道。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03693" y="4234150"/>
            <a:ext cx="5049237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作者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观察了杨梅每一个方面的变化情况。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8" name="表格 7"/>
          <p:cNvGraphicFramePr/>
          <p:nvPr/>
        </p:nvGraphicFramePr>
        <p:xfrm>
          <a:off x="816818" y="836538"/>
          <a:ext cx="7067550" cy="25273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31982"/>
                <a:gridCol w="5935568"/>
              </a:tblGrid>
              <a:tr h="4387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杨梅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特点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4387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外形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7759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颜色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  <a:cs typeface="楷体" panose="02010609060101010101" charset="-122"/>
                      </a:endParaRPr>
                    </a:p>
                  </a:txBody>
                  <a:tcPr/>
                </a:tc>
              </a:tr>
              <a:tr h="77597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味道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表格 9"/>
          <p:cNvGraphicFramePr/>
          <p:nvPr/>
        </p:nvGraphicFramePr>
        <p:xfrm>
          <a:off x="2020808" y="1401440"/>
          <a:ext cx="5701665" cy="1948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01665"/>
              </a:tblGrid>
              <a:tr h="331083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zh-CN" altLang="en-US" sz="2000" dirty="0" smtClean="0">
                          <a:latin typeface="楷体" panose="02010609060101010101" charset="-122"/>
                          <a:ea typeface="楷体" panose="02010609060101010101" charset="-122"/>
                        </a:rPr>
                        <a:t>    圆圆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的，遍身生着小刺，成熟后刺变软变平。</a:t>
                      </a:r>
                      <a:endParaRPr lang="zh-CN" altLang="en-US" sz="2000" b="0" dirty="0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7597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    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先是</a:t>
                      </a:r>
                      <a:r>
                        <a:rPr lang="zh-CN" altLang="en-US" sz="2000" dirty="0" smtClean="0">
                          <a:latin typeface="楷体" panose="02010609060101010101" charset="-122"/>
                          <a:ea typeface="楷体" panose="02010609060101010101" charset="-122"/>
                        </a:rPr>
                        <a:t>淡红，随后深红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，最后几乎</a:t>
                      </a:r>
                      <a:r>
                        <a:rPr lang="zh-CN" altLang="en-US" sz="2000" dirty="0" smtClean="0">
                          <a:latin typeface="楷体" panose="02010609060101010101" charset="-122"/>
                          <a:ea typeface="楷体" panose="02010609060101010101" charset="-122"/>
                        </a:rPr>
                        <a:t>变黑。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果肉新鲜红嫩。</a:t>
                      </a:r>
                      <a:endParaRPr lang="zh-CN" altLang="en-US" sz="2000" dirty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7597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    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没有</a:t>
                      </a:r>
                      <a:r>
                        <a:rPr lang="zh-CN" altLang="en-US" sz="2000" dirty="0" smtClean="0">
                          <a:latin typeface="楷体" panose="02010609060101010101" charset="-122"/>
                          <a:ea typeface="楷体" panose="02010609060101010101" charset="-122"/>
                        </a:rPr>
                        <a:t>熟透时又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酸又甜，</a:t>
                      </a:r>
                      <a:r>
                        <a:rPr lang="zh-CN" altLang="en-US" sz="2000" dirty="0" smtClean="0">
                          <a:latin typeface="楷体" panose="02010609060101010101" charset="-122"/>
                          <a:ea typeface="楷体" panose="02010609060101010101" charset="-122"/>
                        </a:rPr>
                        <a:t>熟透后甜津津</a:t>
                      </a:r>
                      <a:r>
                        <a:rPr lang="zh-CN" altLang="en-US" sz="2000" dirty="0">
                          <a:latin typeface="楷体" panose="02010609060101010101" charset="-122"/>
                          <a:ea typeface="楷体" panose="02010609060101010101" charset="-122"/>
                        </a:rPr>
                        <a:t>的，略带点儿酸味。</a:t>
                      </a:r>
                      <a:endParaRPr lang="zh-CN" altLang="en-US" sz="20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05205" y="1706245"/>
            <a:ext cx="360807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作者是从杨梅的外形、颜色、气味这三个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不同方面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来观察的，而且观察了杨梅每个方面的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变化情况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39665" y="1609090"/>
            <a:ext cx="3258185" cy="244030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"/>
          <p:cNvSpPr txBox="1"/>
          <p:nvPr/>
        </p:nvSpPr>
        <p:spPr>
          <a:xfrm>
            <a:off x="1043608" y="3317086"/>
            <a:ext cx="7125970" cy="11988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写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吃杨梅的事；写杨梅味道的变化过程，加入了自己的想法。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1753" y="551458"/>
            <a:ext cx="72726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三个方面，哪个方面是作者观察得最细致的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作者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是怎样写的？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20503" y="1781403"/>
            <a:ext cx="80342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lt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味道</a:t>
            </a:r>
            <a:endParaRPr lang="en-US" altLang="zh-CN" sz="2400" b="1" dirty="0">
              <a:solidFill>
                <a:schemeClr val="lt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3450" y="727710"/>
            <a:ext cx="727773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  <a:buNone/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同学们，这两篇例文，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一篇写动物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一篇写植物，写的对象都让人印象深刻，给我们如何写事物提供了极好的范例，让我们明白了观察事物，可以观察事物的不同方面，可以观察它们的变化情况，也可以像我们前面学过的《搭船的鸟》一样，观察事物的外形和动作，还可以写写自己观察时的想法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1136015" y="1174502"/>
            <a:ext cx="7405370" cy="95313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这两篇习作例文都没有场景的描写，那关于场景的描写我们有没有可以学习的范例呢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ECECEC">
                  <a:alpha val="100000"/>
                </a:srgbClr>
              </a:clrFrom>
              <a:clrTo>
                <a:srgbClr val="ECECE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2139702"/>
            <a:ext cx="1697355" cy="24980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97757" y="639046"/>
            <a:ext cx="660844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场景描写的范例在学过的课文中有，如《搭船的鸟》中对下雨天这一场景的描写和翠鸟捕鱼的场景的描写，《金色的草地》中对哥哥与弟弟在草地上玩耍的场景和草地变化的场景的描写，这些都是我们学习的好例子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234" b="6101"/>
          <a:stretch>
            <a:fillRect/>
          </a:stretch>
        </p:blipFill>
        <p:spPr>
          <a:xfrm>
            <a:off x="260152" y="3435846"/>
            <a:ext cx="2219325" cy="15790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35696" y="1419622"/>
            <a:ext cx="6779895" cy="28613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  <a:buClr>
                <a:srgbClr val="4F81BD"/>
              </a:buClr>
              <a:buFont typeface="Wingdings" panose="05000000000000000000" charset="0"/>
              <a:buNone/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读读自己的观察记录单，请你选择最想写的一个内容写下来。可以写观察时发生的有趣的事或印象深刻的场景；可以写事物的变化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，写写自己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当时的想法；当然还可以把先前在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初试身手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中写的片段进行补充修改，进一步完善。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35696" y="627534"/>
            <a:ext cx="1889760" cy="52197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习作任务：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234" b="6101"/>
          <a:stretch>
            <a:fillRect/>
          </a:stretch>
        </p:blipFill>
        <p:spPr>
          <a:xfrm>
            <a:off x="143537" y="1995686"/>
            <a:ext cx="1548143" cy="1101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/>
        </p:nvGrpSpPr>
        <p:grpSpPr>
          <a:xfrm>
            <a:off x="2287" y="-1"/>
            <a:ext cx="9139428" cy="5143501"/>
            <a:chOff x="2286" y="-1"/>
            <a:chExt cx="9139428" cy="5143501"/>
          </a:xfrm>
        </p:grpSpPr>
        <p:pic>
          <p:nvPicPr>
            <p:cNvPr id="4" name="图片 3" descr="图片1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6" y="0"/>
              <a:ext cx="9139428" cy="5143500"/>
            </a:xfrm>
            <a:prstGeom prst="rect">
              <a:avLst/>
            </a:prstGeom>
          </p:spPr>
        </p:pic>
        <p:sp>
          <p:nvSpPr>
            <p:cNvPr id="5" name="文本框 3"/>
            <p:cNvSpPr txBox="1"/>
            <p:nvPr/>
          </p:nvSpPr>
          <p:spPr>
            <a:xfrm>
              <a:off x="651127" y="1419622"/>
              <a:ext cx="7834196" cy="110799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6600" b="1" dirty="0">
                  <a:solidFill>
                    <a:srgbClr val="FF6600"/>
                  </a:solidFill>
                  <a:latin typeface="Xingkai SC" panose="02010800040101010101" pitchFamily="2" charset="-122"/>
                  <a:ea typeface="Xingkai SC" panose="02010800040101010101" pitchFamily="2" charset="-122"/>
                </a:rPr>
                <a:t>七彩课堂  伴你成长</a:t>
              </a:r>
              <a:endPara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endParaRPr>
            </a:p>
          </p:txBody>
        </p:sp>
        <p:grpSp>
          <p:nvGrpSpPr>
            <p:cNvPr id="6" name="组合 32"/>
            <p:cNvGrpSpPr/>
            <p:nvPr/>
          </p:nvGrpSpPr>
          <p:grpSpPr>
            <a:xfrm>
              <a:off x="6968256" y="-1"/>
              <a:ext cx="1927372" cy="771551"/>
              <a:chOff x="6968256" y="-1"/>
              <a:chExt cx="1927372" cy="771551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468"/>
              <a:stretch>
                <a:fillRect/>
              </a:stretch>
            </p:blipFill>
            <p:spPr>
              <a:xfrm>
                <a:off x="6968256" y="-1"/>
                <a:ext cx="961585" cy="771551"/>
              </a:xfrm>
              <a:prstGeom prst="rect">
                <a:avLst/>
              </a:prstGeom>
            </p:spPr>
          </p:pic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49408" y="124932"/>
                <a:ext cx="1346220" cy="553738"/>
              </a:xfrm>
              <a:prstGeom prst="rect">
                <a:avLst/>
              </a:prstGeom>
            </p:spPr>
          </p:pic>
          <p:sp>
            <p:nvSpPr>
              <p:cNvPr id="9" name="文本框 35"/>
              <p:cNvSpPr txBox="1"/>
              <p:nvPr/>
            </p:nvSpPr>
            <p:spPr>
              <a:xfrm>
                <a:off x="7174709" y="509940"/>
                <a:ext cx="96051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en-US" altLang="zh-CN" sz="1100" dirty="0">
                    <a:solidFill>
                      <a:prstClr val="white">
                        <a:lumMod val="75000"/>
                      </a:prstClr>
                    </a:solidFill>
                  </a:rPr>
                  <a:t>QICAIKETANG</a:t>
                </a:r>
                <a:endParaRPr kumimoji="1" lang="zh-CN" altLang="en-US" sz="1100" dirty="0">
                  <a:solidFill>
                    <a:prstClr val="white">
                      <a:lumMod val="75000"/>
                    </a:prstClr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2521585" y="1131570"/>
            <a:ext cx="5560060" cy="3013075"/>
          </a:xfrm>
          <a:prstGeom prst="wedgeRoundRectCallout">
            <a:avLst>
              <a:gd name="adj1" fmla="val -55093"/>
              <a:gd name="adj2" fmla="val -7663"/>
              <a:gd name="adj3" fmla="val 16667"/>
            </a:avLst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en-US" altLang="zh-CN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en-US" altLang="zh-CN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要把所观察的事物或场景清楚地写下来，并给人留下深刻的印象，就要观察得更细致，更深入，这的确有难度，不过大家别着急，这个单元有一个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“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法宝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”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，那就是习作例文。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" y="1746885"/>
            <a:ext cx="2050415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234" b="6101"/>
          <a:stretch>
            <a:fillRect/>
          </a:stretch>
        </p:blipFill>
        <p:spPr>
          <a:xfrm>
            <a:off x="5364088" y="2974972"/>
            <a:ext cx="2219325" cy="157900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1620" y="1166495"/>
            <a:ext cx="57727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默读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《我家的小狗》习作例文，思考课后题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：经过仔细观察，作者发现了“王子”的淘气可爱。把你觉得它淘气可爱的部分找出来和同学交流。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84432" y="3200891"/>
            <a:ext cx="2486025" cy="4603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喜欢同火车赛跑。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ECECEC">
                  <a:alpha val="100000"/>
                </a:srgbClr>
              </a:clrFrom>
              <a:clrTo>
                <a:srgbClr val="ECECEC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13905" y="1975485"/>
            <a:ext cx="1697355" cy="24980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4942" y="3066271"/>
            <a:ext cx="729615" cy="7296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3252"/>
          <a:stretch>
            <a:fillRect/>
          </a:stretch>
        </p:blipFill>
        <p:spPr>
          <a:xfrm>
            <a:off x="994137" y="1957561"/>
            <a:ext cx="715645" cy="8178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49749" y="768985"/>
            <a:ext cx="5929828" cy="52322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pPr algn="l" defTabSz="685800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小狗淘气可爱的表现有哪些地方呢？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84432" y="2136631"/>
            <a:ext cx="3855720" cy="460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学念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狗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时，叫得最欢。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54760" y="736600"/>
            <a:ext cx="6288901" cy="52322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>
            <a:defPPr>
              <a:defRPr lang="zh-CN"/>
            </a:defPPr>
            <a:lvl1pPr defTabSz="685800"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读</a:t>
            </a:r>
            <a:r>
              <a:rPr lang="zh-CN" altLang="en-US" dirty="0"/>
              <a:t>片段，感受</a:t>
            </a:r>
            <a:r>
              <a:rPr lang="en-US" altLang="zh-CN" dirty="0"/>
              <a:t>“</a:t>
            </a:r>
            <a:r>
              <a:rPr lang="zh-CN" altLang="en-US" dirty="0"/>
              <a:t>同火车赛跑</a:t>
            </a:r>
            <a:r>
              <a:rPr lang="en-US" altLang="zh-CN" dirty="0"/>
              <a:t>”</a:t>
            </a:r>
            <a:r>
              <a:rPr lang="zh-CN" altLang="en-US" dirty="0"/>
              <a:t>的有趣</a:t>
            </a:r>
            <a:r>
              <a:rPr lang="zh-CN" altLang="zh-CN" dirty="0"/>
              <a:t>。</a:t>
            </a:r>
            <a:endParaRPr lang="zh-CN" altLang="zh-CN" dirty="0"/>
          </a:p>
        </p:txBody>
      </p:sp>
      <p:sp>
        <p:nvSpPr>
          <p:cNvPr id="5" name="文本框 4"/>
          <p:cNvSpPr txBox="1"/>
          <p:nvPr/>
        </p:nvSpPr>
        <p:spPr>
          <a:xfrm>
            <a:off x="454025" y="3738880"/>
            <a:ext cx="77825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400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我们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来读一读这段文字，读完说一说，你们仿佛听见小狗在说什么。</a:t>
            </a:r>
            <a:endParaRPr sz="24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54760" y="1563638"/>
            <a:ext cx="6181090" cy="19380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它喜欢同火车赛跑。每次都是它输，可它从不在乎。每当有火车开过来，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王子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都以为能跑赢它。等到跑不动了，它便冲着远去的火车汪汪叫上几声，不知是允许火车开走呢，还是骂了火车一顿。</a:t>
            </a:r>
            <a:endParaRPr lang="en-US" altLang="zh-CN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234" b="6101"/>
          <a:stretch>
            <a:fillRect/>
          </a:stretch>
        </p:blipFill>
        <p:spPr>
          <a:xfrm>
            <a:off x="7330440" y="3723005"/>
            <a:ext cx="1111885" cy="7912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15616" y="699542"/>
            <a:ext cx="648390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同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“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火车赛跑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”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这个片段，作者只是写了自己能看到的吗？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65488" y="1999481"/>
            <a:ext cx="6214824" cy="1076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</a:rPr>
              <a:t>不知</a:t>
            </a:r>
            <a:r>
              <a:rPr lang="zh-CN" altLang="en-US" sz="3200" b="1" u="sng" dirty="0">
                <a:latin typeface="楷体" panose="02010609060101010101" charset="-122"/>
                <a:ea typeface="楷体" panose="02010609060101010101" charset="-122"/>
              </a:rPr>
              <a:t>是允许火车开走呢，还是骂了火车一顿。</a:t>
            </a:r>
            <a:endParaRPr lang="zh-CN" altLang="en-US" sz="3200" b="1" u="sng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1475656" y="3656945"/>
            <a:ext cx="6852995" cy="735747"/>
          </a:xfrm>
          <a:prstGeom prst="wedgeEllipseCallout">
            <a:avLst>
              <a:gd name="adj1" fmla="val -24144"/>
              <a:gd name="adj2" fmla="val -1099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这是作者加入了自己的想法。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8550" y="3636645"/>
            <a:ext cx="1074420" cy="10769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329815" y="2895600"/>
            <a:ext cx="6068060" cy="126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它什么时候飞来的呢？它静悄悄地停在船头不知有多久了。它站在那里做什么呢？难道它要和我们一起坐船到外祖父家里去吗？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0121" y="579333"/>
            <a:ext cx="7378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655">
              <a:buFont typeface="Wingdings" panose="05000000000000000000" charset="0"/>
              <a:buNone/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像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这样的写法，在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学念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‘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狗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’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时，叫得最欢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这个片段也有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41655">
              <a:buFont typeface="Wingdings" panose="05000000000000000000" charset="0"/>
              <a:buNone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它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准是在想，这是在说它自己呀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44" y="2283718"/>
            <a:ext cx="1752600" cy="1991995"/>
          </a:xfrm>
          <a:prstGeom prst="round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11760" y="2398117"/>
            <a:ext cx="64433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在《搭船的鸟》中我们也看到过。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2234649"/>
            <a:ext cx="2592288" cy="25979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411760" y="1203598"/>
            <a:ext cx="62198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800" dirty="0" smtClean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看到的、听到的的基础上，融进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自己的想法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，这样能把观察对象写得更加清楚，更加有趣，让人印象深刻。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2651125" y="1243330"/>
            <a:ext cx="5449268" cy="2192516"/>
          </a:xfrm>
          <a:prstGeom prst="wedgeRoundRectCallout">
            <a:avLst>
              <a:gd name="adj1" fmla="val -61626"/>
              <a:gd name="adj2" fmla="val -7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en-US" altLang="zh-CN" sz="3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lang="en-US" altLang="zh-CN" sz="2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你观察过果树吗？我们一起来看一下作者笔下故乡的杨梅是什么样的。</a:t>
            </a:r>
            <a:endPara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535" y="1678305"/>
            <a:ext cx="2050415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PP_MARK_KEY" val="4df62832-5597-427a-9e5b-76dcd4268b78"/>
  <p:tag name="COMMONDATA" val="eyJoZGlkIjoiMDUzMmRhYzhkNzM3Y2ZlODExZjhhYzliMDJjYzA0ZGIifQ==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342900" indent="-342900">
          <a:buFont typeface="Wingdings" panose="05000000000000000000" charset="0"/>
          <a:buChar char="u"/>
          <a:defRPr lang="en-US" altLang="zh-CN" sz="2000">
            <a:latin typeface="楷体" panose="02010609060101010101" charset="-122"/>
            <a:ea typeface="楷体" panose="02010609060101010101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1414</Words>
  <Application>WPS 演示</Application>
  <PresentationFormat>全屏显示(16:9)</PresentationFormat>
  <Paragraphs>101</Paragraphs>
  <Slides>18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Wingdings</vt:lpstr>
      <vt:lpstr>楷体</vt:lpstr>
      <vt:lpstr>黑体</vt:lpstr>
      <vt:lpstr>微软雅黑</vt:lpstr>
      <vt:lpstr>Xingkai SC</vt:lpstr>
      <vt:lpstr>Calibri</vt:lpstr>
      <vt:lpstr>Arial Unicode MS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657</cp:revision>
  <dcterms:created xsi:type="dcterms:W3CDTF">2017-03-17T02:28:00Z</dcterms:created>
  <dcterms:modified xsi:type="dcterms:W3CDTF">2022-11-29T12:19:43Z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D2FDB382236E4E64B29400228BBAD630</vt:lpwstr>
  </property>
</Properties>
</file>