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media/image45.svg" ContentType="image/svg+xml"/>
  <Override PartName="/ppt/media/image47.svg" ContentType="image/svg+xml"/>
  <Override PartName="/ppt/media/image49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2"/>
  </p:notesMasterIdLst>
  <p:sldIdLst>
    <p:sldId id="256" r:id="rId3"/>
    <p:sldId id="1460" r:id="rId4"/>
    <p:sldId id="1611" r:id="rId5"/>
    <p:sldId id="1610" r:id="rId6"/>
    <p:sldId id="1612" r:id="rId7"/>
    <p:sldId id="1462" r:id="rId8"/>
    <p:sldId id="264" r:id="rId9"/>
    <p:sldId id="1411" r:id="rId10"/>
    <p:sldId id="1463" r:id="rId11"/>
    <p:sldId id="1504" r:id="rId12"/>
    <p:sldId id="1517" r:id="rId13"/>
    <p:sldId id="1505" r:id="rId14"/>
    <p:sldId id="1614" r:id="rId15"/>
    <p:sldId id="1518" r:id="rId16"/>
    <p:sldId id="1613" r:id="rId17"/>
    <p:sldId id="1520" r:id="rId18"/>
    <p:sldId id="1506" r:id="rId19"/>
    <p:sldId id="1616" r:id="rId20"/>
    <p:sldId id="1615" r:id="rId21"/>
    <p:sldId id="1524" r:id="rId22"/>
    <p:sldId id="1507" r:id="rId23"/>
    <p:sldId id="1617" r:id="rId24"/>
    <p:sldId id="1515" r:id="rId25"/>
    <p:sldId id="1618" r:id="rId26"/>
    <p:sldId id="1620" r:id="rId27"/>
    <p:sldId id="1604" r:id="rId28"/>
    <p:sldId id="1605" r:id="rId29"/>
    <p:sldId id="1476" r:id="rId30"/>
    <p:sldId id="1477" r:id="rId31"/>
    <p:sldId id="1511" r:id="rId32"/>
    <p:sldId id="1431" r:id="rId33"/>
    <p:sldId id="1392" r:id="rId34"/>
    <p:sldId id="1621" r:id="rId35"/>
    <p:sldId id="1394" r:id="rId36"/>
    <p:sldId id="1401" r:id="rId37"/>
    <p:sldId id="1513" r:id="rId38"/>
    <p:sldId id="1514" r:id="rId39"/>
    <p:sldId id="1490" r:id="rId40"/>
    <p:sldId id="1491" r:id="rId41"/>
    <p:sldId id="1492" r:id="rId42"/>
    <p:sldId id="301" r:id="rId43"/>
    <p:sldId id="1493" r:id="rId44"/>
    <p:sldId id="1606" r:id="rId45"/>
    <p:sldId id="1494" r:id="rId46"/>
    <p:sldId id="1495" r:id="rId47"/>
    <p:sldId id="1496" r:id="rId48"/>
    <p:sldId id="1497" r:id="rId49"/>
    <p:sldId id="1498" r:id="rId50"/>
    <p:sldId id="1499" r:id="rId51"/>
  </p:sldIdLst>
  <p:sldSz cx="9144000" cy="5143500" type="screen16x9"/>
  <p:notesSz cx="6858000" cy="9144000"/>
  <p:custShowLst>
    <p:custShow name="自定义放映 1" id="0">
      <p:sldLst>
        <p:sld r:id="rId51"/>
      </p:sldLst>
    </p:custShow>
  </p:custShowLst>
  <p:custDataLst>
    <p:tags r:id="rId5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595AE"/>
    <a:srgbClr val="6F9DC5"/>
    <a:srgbClr val="0000FF"/>
    <a:srgbClr val="FDFAEC"/>
    <a:srgbClr val="C68D41"/>
    <a:srgbClr val="4A2021"/>
    <a:srgbClr val="33CCFF"/>
    <a:srgbClr val="FFCCFF"/>
    <a:srgbClr val="99CCFF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4" autoAdjust="0"/>
    <p:restoredTop sz="94227" autoAdjust="0"/>
  </p:normalViewPr>
  <p:slideViewPr>
    <p:cSldViewPr snapToGrid="0">
      <p:cViewPr varScale="1">
        <p:scale>
          <a:sx n="52" d="100"/>
          <a:sy n="52" d="100"/>
        </p:scale>
        <p:origin x="-108" y="-91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44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6" Type="http://schemas.openxmlformats.org/officeDocument/2006/relationships/tags" Target="tags/tag1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notesMaster" Target="notesMasters/notesMaster1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_rels/data1.xml.rels><?xml version="1.0" encoding="UTF-8" standalone="yes"?>
<Relationships xmlns="http://schemas.openxmlformats.org/package/2006/relationships"><Relationship Id="rId6" Type="http://schemas.openxmlformats.org/officeDocument/2006/relationships/image" Target="../media/image49.svg"/><Relationship Id="rId5" Type="http://schemas.openxmlformats.org/officeDocument/2006/relationships/image" Target="../media/image48.png"/><Relationship Id="rId4" Type="http://schemas.openxmlformats.org/officeDocument/2006/relationships/image" Target="../media/image47.svg"/><Relationship Id="rId3" Type="http://schemas.openxmlformats.org/officeDocument/2006/relationships/image" Target="../media/image46.png"/><Relationship Id="rId2" Type="http://schemas.openxmlformats.org/officeDocument/2006/relationships/image" Target="../media/image45.svg"/><Relationship Id="rId1" Type="http://schemas.openxmlformats.org/officeDocument/2006/relationships/image" Target="../media/image44.png"/></Relationships>
</file>

<file path=ppt/diagrams/_rels/drawing1.xml.rels><?xml version="1.0" encoding="UTF-8" standalone="yes"?>
<Relationships xmlns="http://schemas.openxmlformats.org/package/2006/relationships"><Relationship Id="rId6" Type="http://schemas.openxmlformats.org/officeDocument/2006/relationships/image" Target="../media/image49.svg"/><Relationship Id="rId5" Type="http://schemas.openxmlformats.org/officeDocument/2006/relationships/image" Target="../media/image48.png"/><Relationship Id="rId4" Type="http://schemas.openxmlformats.org/officeDocument/2006/relationships/image" Target="../media/image47.svg"/><Relationship Id="rId3" Type="http://schemas.openxmlformats.org/officeDocument/2006/relationships/image" Target="../media/image46.png"/><Relationship Id="rId2" Type="http://schemas.openxmlformats.org/officeDocument/2006/relationships/image" Target="../media/image45.svg"/><Relationship Id="rId1" Type="http://schemas.openxmlformats.org/officeDocument/2006/relationships/image" Target="../media/image4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FFE6D6E-ADF5-450C-9BCC-D2576740C9A4}" type="doc">
      <dgm:prSet loTypeId="urn:microsoft.com/office/officeart/2005/8/layout/bList2#3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1560B475-A0C2-406B-8717-4124CF567C75}">
      <dgm:prSet/>
      <dgm:spPr/>
      <dgm:t>
        <a:bodyPr/>
        <a:lstStyle/>
        <a:p>
          <a:r>
            <a:rPr lang="en-US" b="1" dirty="0">
              <a:latin typeface="宋体" panose="02010600030101010101" pitchFamily="2" charset="-122"/>
              <a:ea typeface="宋体" panose="02010600030101010101" pitchFamily="2" charset="-122"/>
            </a:rPr>
            <a:t>1.</a:t>
          </a:r>
          <a:r>
            <a:rPr lang="zh-CN" altLang="en-US" b="1" dirty="0">
              <a:latin typeface="宋体" panose="02010600030101010101" pitchFamily="2" charset="-122"/>
              <a:ea typeface="宋体" panose="02010600030101010101" pitchFamily="2" charset="-122"/>
            </a:rPr>
            <a:t>抓住景物特征</a:t>
          </a:r>
          <a:endParaRPr lang="zh-CN" b="1" dirty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6AA79B07-8DCF-4666-B7AA-9607D9D11EB3}" cxnId="{34CB47D2-0542-4D3C-8060-276DACC96085}" type="parTrans">
      <dgm:prSet/>
      <dgm:spPr/>
      <dgm:t>
        <a:bodyPr/>
        <a:lstStyle/>
        <a:p>
          <a:endParaRPr lang="zh-CN" altLang="en-US"/>
        </a:p>
      </dgm:t>
    </dgm:pt>
    <dgm:pt modelId="{36DD91FA-BCF8-44FF-99CA-7CD17EBE2EE6}" cxnId="{34CB47D2-0542-4D3C-8060-276DACC96085}" type="sibTrans">
      <dgm:prSet/>
      <dgm:spPr/>
      <dgm:t>
        <a:bodyPr/>
        <a:lstStyle/>
        <a:p>
          <a:endParaRPr lang="zh-CN" altLang="en-US"/>
        </a:p>
      </dgm:t>
    </dgm:pt>
    <dgm:pt modelId="{9C233FAD-076B-4BAC-A383-9B9176905253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b="1" dirty="0">
              <a:latin typeface="宋体" panose="02010600030101010101" pitchFamily="2" charset="-122"/>
              <a:ea typeface="宋体" panose="02010600030101010101" pitchFamily="2" charset="-122"/>
            </a:rPr>
            <a:t> 作者写校园花坛，从每一个季节中选取一个有代表性的景物，运用拟人、比喻的修辞手法，写出了事物的主要特征。</a:t>
          </a:r>
          <a:endParaRPr lang="zh-CN" b="1" dirty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4C0FA46B-1E05-4484-8BCB-372BE7AA836D}" cxnId="{72B43900-6026-4742-BB18-C969964000EC}" type="parTrans">
      <dgm:prSet/>
      <dgm:spPr/>
      <dgm:t>
        <a:bodyPr/>
        <a:lstStyle/>
        <a:p>
          <a:endParaRPr lang="zh-CN" altLang="en-US"/>
        </a:p>
      </dgm:t>
    </dgm:pt>
    <dgm:pt modelId="{3BC728F3-395B-4C43-9E87-52812D1D6015}" cxnId="{72B43900-6026-4742-BB18-C969964000EC}" type="sibTrans">
      <dgm:prSet/>
      <dgm:spPr/>
      <dgm:t>
        <a:bodyPr/>
        <a:lstStyle/>
        <a:p>
          <a:endParaRPr lang="zh-CN" altLang="en-US"/>
        </a:p>
      </dgm:t>
    </dgm:pt>
    <dgm:pt modelId="{D11035C4-D766-4981-8DC9-525B8C329EEB}">
      <dgm:prSet/>
      <dgm:spPr/>
      <dgm:t>
        <a:bodyPr/>
        <a:lstStyle/>
        <a:p>
          <a:r>
            <a:rPr lang="en-US" b="1" dirty="0">
              <a:latin typeface="宋体" panose="02010600030101010101" pitchFamily="2" charset="-122"/>
              <a:ea typeface="宋体" panose="02010600030101010101" pitchFamily="2" charset="-122"/>
            </a:rPr>
            <a:t>2. </a:t>
          </a:r>
          <a:r>
            <a:rPr lang="zh-CN" altLang="en-US" b="1" dirty="0">
              <a:latin typeface="宋体" panose="02010600030101010101" pitchFamily="2" charset="-122"/>
              <a:ea typeface="宋体" panose="02010600030101010101" pitchFamily="2" charset="-122"/>
            </a:rPr>
            <a:t>按照顺序描写</a:t>
          </a:r>
          <a:endParaRPr lang="zh-CN" b="1" dirty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0AEE3A71-DFD5-4174-8A5E-763CE3959276}" cxnId="{D4AC8BAA-5C85-4B59-8109-2883415BF3DA}" type="parTrans">
      <dgm:prSet/>
      <dgm:spPr/>
      <dgm:t>
        <a:bodyPr/>
        <a:lstStyle/>
        <a:p>
          <a:endParaRPr lang="zh-CN" altLang="en-US"/>
        </a:p>
      </dgm:t>
    </dgm:pt>
    <dgm:pt modelId="{B1A6FDA0-46F5-4A09-B26C-F6A7744CBA5A}" cxnId="{D4AC8BAA-5C85-4B59-8109-2883415BF3DA}" type="sibTrans">
      <dgm:prSet/>
      <dgm:spPr/>
      <dgm:t>
        <a:bodyPr/>
        <a:lstStyle/>
        <a:p>
          <a:endParaRPr lang="zh-CN" altLang="en-US"/>
        </a:p>
      </dgm:t>
    </dgm:pt>
    <dgm:pt modelId="{D3F23B3E-58D8-4900-917E-3E861012725D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b="1" dirty="0">
              <a:latin typeface="宋体" panose="02010600030101010101" pitchFamily="2" charset="-122"/>
              <a:ea typeface="宋体" panose="02010600030101010101" pitchFamily="2" charset="-122"/>
            </a:rPr>
            <a:t>按时间顺序写了花坛一年四季的风光： 春写桃花，夏写柳树，秋写落叶和菊花，冬写飞雪和红梅。</a:t>
          </a:r>
          <a:endParaRPr lang="zh-CN" b="1" dirty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7D5AD6D1-CC13-40F4-A12F-E3E9A2ACA22A}" cxnId="{076EAD11-CD85-401A-8D5A-1AF5F121F428}" type="parTrans">
      <dgm:prSet/>
      <dgm:spPr/>
      <dgm:t>
        <a:bodyPr/>
        <a:lstStyle/>
        <a:p>
          <a:endParaRPr lang="zh-CN" altLang="en-US"/>
        </a:p>
      </dgm:t>
    </dgm:pt>
    <dgm:pt modelId="{266BB35F-4276-4469-A7A2-0AB3140E52BA}" cxnId="{076EAD11-CD85-401A-8D5A-1AF5F121F428}" type="sibTrans">
      <dgm:prSet/>
      <dgm:spPr/>
      <dgm:t>
        <a:bodyPr/>
        <a:lstStyle/>
        <a:p>
          <a:endParaRPr lang="zh-CN" altLang="en-US"/>
        </a:p>
      </dgm:t>
    </dgm:pt>
    <dgm:pt modelId="{654A359A-ABE7-480A-8405-CEF50AF12D7F}">
      <dgm:prSet/>
      <dgm:spPr/>
      <dgm:t>
        <a:bodyPr/>
        <a:lstStyle/>
        <a:p>
          <a:r>
            <a:rPr lang="en-US" b="1" dirty="0">
              <a:latin typeface="宋体" panose="02010600030101010101" pitchFamily="2" charset="-122"/>
              <a:ea typeface="宋体" panose="02010600030101010101" pitchFamily="2" charset="-122"/>
            </a:rPr>
            <a:t>3.</a:t>
          </a:r>
          <a:r>
            <a:rPr lang="zh-CN" altLang="en-US" b="1" dirty="0">
              <a:latin typeface="宋体" panose="02010600030101010101" pitchFamily="2" charset="-122"/>
              <a:ea typeface="宋体" panose="02010600030101010101" pitchFamily="2" charset="-122"/>
            </a:rPr>
            <a:t>结构清晰完整</a:t>
          </a:r>
          <a:endParaRPr lang="zh-CN" b="1" dirty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CD1680B1-B15D-4EEC-BFD5-330871771A40}" cxnId="{BEB8576B-9856-4BCB-8970-6EBB7CB580D5}" type="parTrans">
      <dgm:prSet/>
      <dgm:spPr/>
      <dgm:t>
        <a:bodyPr/>
        <a:lstStyle/>
        <a:p>
          <a:endParaRPr lang="zh-CN" altLang="en-US"/>
        </a:p>
      </dgm:t>
    </dgm:pt>
    <dgm:pt modelId="{12684EAF-7DCA-4E96-BCBC-BF4A3F1113EC}" cxnId="{BEB8576B-9856-4BCB-8970-6EBB7CB580D5}" type="sibTrans">
      <dgm:prSet/>
      <dgm:spPr/>
      <dgm:t>
        <a:bodyPr/>
        <a:lstStyle/>
        <a:p>
          <a:endParaRPr lang="zh-CN" altLang="en-US"/>
        </a:p>
      </dgm:t>
    </dgm:pt>
    <dgm:pt modelId="{F1BD1735-E7D8-4BA9-B88D-3CE99986C56E}">
      <dgm:prSet phldr="0" custT="0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b="1" dirty="0">
              <a:latin typeface="宋体" panose="02010600030101010101" pitchFamily="2" charset="-122"/>
              <a:ea typeface="宋体" panose="02010600030101010101" pitchFamily="2" charset="-122"/>
            </a:rPr>
            <a:t>全文结构为总</a:t>
          </a:r>
          <a:r>
            <a:rPr lang="en-US" altLang="zh-CN" b="1" dirty="0">
              <a:latin typeface="宋体" panose="02010600030101010101" pitchFamily="2" charset="-122"/>
              <a:ea typeface="宋体" panose="02010600030101010101" pitchFamily="2" charset="-122"/>
            </a:rPr>
            <a:t>—</a:t>
          </a:r>
          <a:r>
            <a:rPr lang="zh-CN" altLang="en-US" b="1" dirty="0">
              <a:latin typeface="宋体" panose="02010600030101010101" pitchFamily="2" charset="-122"/>
              <a:ea typeface="宋体" panose="02010600030101010101" pitchFamily="2" charset="-122"/>
            </a:rPr>
            <a:t>分</a:t>
          </a:r>
          <a:r>
            <a:rPr lang="en-US" altLang="zh-CN" b="1" dirty="0">
              <a:latin typeface="宋体" panose="02010600030101010101" pitchFamily="2" charset="-122"/>
              <a:ea typeface="宋体" panose="02010600030101010101" pitchFamily="2" charset="-122"/>
            </a:rPr>
            <a:t>—</a:t>
          </a:r>
          <a:r>
            <a:rPr lang="zh-CN" altLang="en-US" b="1" dirty="0">
              <a:latin typeface="宋体" panose="02010600030101010101" pitchFamily="2" charset="-122"/>
              <a:ea typeface="宋体" panose="02010600030101010101" pitchFamily="2" charset="-122"/>
            </a:rPr>
            <a:t>总。开篇以花坛“美如画”点题，中间部分具体写四季之美，结尾照应开头，给人以美的感受。</a:t>
          </a:r>
          <a:endParaRPr lang="zh-CN" b="1" dirty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0359B205-1EE2-4D05-9169-50D5006AFB1F}" cxnId="{8FE200BB-C379-46F3-9163-DAC0AE37DBA8}" type="parTrans">
      <dgm:prSet/>
      <dgm:spPr/>
      <dgm:t>
        <a:bodyPr/>
        <a:lstStyle/>
        <a:p>
          <a:endParaRPr lang="zh-CN" altLang="en-US"/>
        </a:p>
      </dgm:t>
    </dgm:pt>
    <dgm:pt modelId="{88DB79A2-DF7D-48FD-9D3B-F5837F07850E}" cxnId="{8FE200BB-C379-46F3-9163-DAC0AE37DBA8}" type="sibTrans">
      <dgm:prSet/>
      <dgm:spPr/>
      <dgm:t>
        <a:bodyPr/>
        <a:lstStyle/>
        <a:p>
          <a:endParaRPr lang="zh-CN" altLang="en-US"/>
        </a:p>
      </dgm:t>
    </dgm:pt>
    <dgm:pt modelId="{FADB183D-A3F4-4CB9-A133-A49FF8045717}" type="pres">
      <dgm:prSet presAssocID="{AFFE6D6E-ADF5-450C-9BCC-D2576740C9A4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5638AC9-6869-4180-8F60-D96C8CE533F6}" type="pres">
      <dgm:prSet presAssocID="{1560B475-A0C2-406B-8717-4124CF567C75}" presName="compNode" presStyleCnt="0"/>
      <dgm:spPr/>
    </dgm:pt>
    <dgm:pt modelId="{39500EAF-69D8-4D72-B2AA-67133E3A04ED}" type="pres">
      <dgm:prSet presAssocID="{1560B475-A0C2-406B-8717-4124CF567C75}" presName="childRect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86A600-8DDB-4B46-A376-5C5045D0AA7A}" type="pres">
      <dgm:prSet presAssocID="{1560B475-A0C2-406B-8717-4124CF567C75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F1B8A9D-7321-4239-AD51-FEB84BC76224}" type="pres">
      <dgm:prSet presAssocID="{1560B475-A0C2-406B-8717-4124CF567C75}" presName="parentRect" presStyleLbl="alignNode1" presStyleIdx="0" presStyleCnt="3"/>
      <dgm:spPr/>
      <dgm:t>
        <a:bodyPr/>
        <a:lstStyle/>
        <a:p>
          <a:endParaRPr lang="zh-CN" altLang="en-US"/>
        </a:p>
      </dgm:t>
    </dgm:pt>
    <dgm:pt modelId="{03F38066-A1ED-4D59-8465-830F02F69D80}" type="pres">
      <dgm:prSet presAssocID="{1560B475-A0C2-406B-8717-4124CF567C75}" presName="adorn" presStyleLbl="fgAccFollowNod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0F8F3A15-1EC2-4C49-BE49-D5B03F7FCE5F}" type="pres">
      <dgm:prSet presAssocID="{36DD91FA-BCF8-44FF-99CA-7CD17EBE2EE6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3DF8D8B5-E62F-4C06-AD97-FCBE45801E6C}" type="pres">
      <dgm:prSet presAssocID="{D11035C4-D766-4981-8DC9-525B8C329EEB}" presName="compNode" presStyleCnt="0"/>
      <dgm:spPr/>
    </dgm:pt>
    <dgm:pt modelId="{11DFC98E-E12C-447B-948B-25DB3CD24C49}" type="pres">
      <dgm:prSet presAssocID="{D11035C4-D766-4981-8DC9-525B8C329EEB}" presName="childRect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23690B9-877B-4CD3-B8BC-066CB4773D8A}" type="pres">
      <dgm:prSet presAssocID="{D11035C4-D766-4981-8DC9-525B8C329EEB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FBD13C-C1B2-439F-995D-463FBDC68A3B}" type="pres">
      <dgm:prSet presAssocID="{D11035C4-D766-4981-8DC9-525B8C329EEB}" presName="parentRect" presStyleLbl="alignNode1" presStyleIdx="1" presStyleCnt="3"/>
      <dgm:spPr/>
      <dgm:t>
        <a:bodyPr/>
        <a:lstStyle/>
        <a:p>
          <a:endParaRPr lang="zh-CN" altLang="en-US"/>
        </a:p>
      </dgm:t>
    </dgm:pt>
    <dgm:pt modelId="{81B136B9-D847-4D29-B6D4-5A0179C465FE}" type="pres">
      <dgm:prSet presAssocID="{D11035C4-D766-4981-8DC9-525B8C329EEB}" presName="adorn" presStyleLbl="fgAccFollowNode1" presStyleIdx="1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2C992BED-A3F7-473A-9B4E-ED31C6BFC31A}" type="pres">
      <dgm:prSet presAssocID="{B1A6FDA0-46F5-4A09-B26C-F6A7744CBA5A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86ACBA5E-F861-463A-8488-8EA88F80234C}" type="pres">
      <dgm:prSet presAssocID="{654A359A-ABE7-480A-8405-CEF50AF12D7F}" presName="compNode" presStyleCnt="0"/>
      <dgm:spPr/>
    </dgm:pt>
    <dgm:pt modelId="{81CA3962-1DFE-422C-9862-437F9B0002F7}" type="pres">
      <dgm:prSet presAssocID="{654A359A-ABE7-480A-8405-CEF50AF12D7F}" presName="childRect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47792FF-6DB6-4DAF-9816-54ECF397FE43}" type="pres">
      <dgm:prSet presAssocID="{654A359A-ABE7-480A-8405-CEF50AF12D7F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89E8C87-DCA9-4A89-84FE-DEC559AA794B}" type="pres">
      <dgm:prSet presAssocID="{654A359A-ABE7-480A-8405-CEF50AF12D7F}" presName="parentRect" presStyleLbl="alignNode1" presStyleIdx="2" presStyleCnt="3"/>
      <dgm:spPr/>
      <dgm:t>
        <a:bodyPr/>
        <a:lstStyle/>
        <a:p>
          <a:endParaRPr lang="zh-CN" altLang="en-US"/>
        </a:p>
      </dgm:t>
    </dgm:pt>
    <dgm:pt modelId="{C87FC5FB-CF3E-4344-8C19-E15AD9D6DBBC}" type="pres">
      <dgm:prSet presAssocID="{654A359A-ABE7-480A-8405-CEF50AF12D7F}" presName="adorn" presStyleLbl="fgAccFollowNode1" presStyleIdx="2" presStyleCnt="3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</dgm:ptLst>
  <dgm:cxnLst>
    <dgm:cxn modelId="{791F42F5-0C5B-4F6A-A75B-65FA25EC7F46}" type="presOf" srcId="{F1BD1735-E7D8-4BA9-B88D-3CE99986C56E}" destId="{81CA3962-1DFE-422C-9862-437F9B0002F7}" srcOrd="0" destOrd="0" presId="urn:microsoft.com/office/officeart/2005/8/layout/bList2#3"/>
    <dgm:cxn modelId="{D4AC8BAA-5C85-4B59-8109-2883415BF3DA}" srcId="{AFFE6D6E-ADF5-450C-9BCC-D2576740C9A4}" destId="{D11035C4-D766-4981-8DC9-525B8C329EEB}" srcOrd="1" destOrd="0" parTransId="{0AEE3A71-DFD5-4174-8A5E-763CE3959276}" sibTransId="{B1A6FDA0-46F5-4A09-B26C-F6A7744CBA5A}"/>
    <dgm:cxn modelId="{BEB8576B-9856-4BCB-8970-6EBB7CB580D5}" srcId="{AFFE6D6E-ADF5-450C-9BCC-D2576740C9A4}" destId="{654A359A-ABE7-480A-8405-CEF50AF12D7F}" srcOrd="2" destOrd="0" parTransId="{CD1680B1-B15D-4EEC-BFD5-330871771A40}" sibTransId="{12684EAF-7DCA-4E96-BCBC-BF4A3F1113EC}"/>
    <dgm:cxn modelId="{DF9E5784-A237-4B7E-8322-631F3822C9CA}" type="presOf" srcId="{9C233FAD-076B-4BAC-A383-9B9176905253}" destId="{39500EAF-69D8-4D72-B2AA-67133E3A04ED}" srcOrd="0" destOrd="0" presId="urn:microsoft.com/office/officeart/2005/8/layout/bList2#3"/>
    <dgm:cxn modelId="{022AB22C-1FA2-4658-8E4F-54157911351D}" type="presOf" srcId="{1560B475-A0C2-406B-8717-4124CF567C75}" destId="{3586A600-8DDB-4B46-A376-5C5045D0AA7A}" srcOrd="1" destOrd="0" presId="urn:microsoft.com/office/officeart/2005/8/layout/bList2#3"/>
    <dgm:cxn modelId="{076EAD11-CD85-401A-8D5A-1AF5F121F428}" srcId="{D11035C4-D766-4981-8DC9-525B8C329EEB}" destId="{D3F23B3E-58D8-4900-917E-3E861012725D}" srcOrd="0" destOrd="0" parTransId="{7D5AD6D1-CC13-40F4-A12F-E3E9A2ACA22A}" sibTransId="{266BB35F-4276-4469-A7A2-0AB3140E52BA}"/>
    <dgm:cxn modelId="{41AC4195-9F9F-4656-8744-8C0DF254B17C}" type="presOf" srcId="{D11035C4-D766-4981-8DC9-525B8C329EEB}" destId="{B23690B9-877B-4CD3-B8BC-066CB4773D8A}" srcOrd="1" destOrd="0" presId="urn:microsoft.com/office/officeart/2005/8/layout/bList2#3"/>
    <dgm:cxn modelId="{86295FD2-7917-42A7-A888-6094DF2A5E66}" type="presOf" srcId="{1560B475-A0C2-406B-8717-4124CF567C75}" destId="{1F1B8A9D-7321-4239-AD51-FEB84BC76224}" srcOrd="0" destOrd="0" presId="urn:microsoft.com/office/officeart/2005/8/layout/bList2#3"/>
    <dgm:cxn modelId="{D0626FE7-CB4A-4498-B42A-04F717647EB3}" type="presOf" srcId="{654A359A-ABE7-480A-8405-CEF50AF12D7F}" destId="{289E8C87-DCA9-4A89-84FE-DEC559AA794B}" srcOrd="0" destOrd="0" presId="urn:microsoft.com/office/officeart/2005/8/layout/bList2#3"/>
    <dgm:cxn modelId="{2DF5CB4A-53BF-49BC-AA23-120A4364C580}" type="presOf" srcId="{D3F23B3E-58D8-4900-917E-3E861012725D}" destId="{11DFC98E-E12C-447B-948B-25DB3CD24C49}" srcOrd="0" destOrd="0" presId="urn:microsoft.com/office/officeart/2005/8/layout/bList2#3"/>
    <dgm:cxn modelId="{7C0BC178-7E03-4DC1-AA9A-64895A070018}" type="presOf" srcId="{654A359A-ABE7-480A-8405-CEF50AF12D7F}" destId="{747792FF-6DB6-4DAF-9816-54ECF397FE43}" srcOrd="1" destOrd="0" presId="urn:microsoft.com/office/officeart/2005/8/layout/bList2#3"/>
    <dgm:cxn modelId="{8FE200BB-C379-46F3-9163-DAC0AE37DBA8}" srcId="{654A359A-ABE7-480A-8405-CEF50AF12D7F}" destId="{F1BD1735-E7D8-4BA9-B88D-3CE99986C56E}" srcOrd="0" destOrd="0" parTransId="{0359B205-1EE2-4D05-9169-50D5006AFB1F}" sibTransId="{88DB79A2-DF7D-48FD-9D3B-F5837F07850E}"/>
    <dgm:cxn modelId="{BCB184BF-F914-43EF-B4B9-EACA5DB832C1}" type="presOf" srcId="{36DD91FA-BCF8-44FF-99CA-7CD17EBE2EE6}" destId="{0F8F3A15-1EC2-4C49-BE49-D5B03F7FCE5F}" srcOrd="0" destOrd="0" presId="urn:microsoft.com/office/officeart/2005/8/layout/bList2#3"/>
    <dgm:cxn modelId="{34CB47D2-0542-4D3C-8060-276DACC96085}" srcId="{AFFE6D6E-ADF5-450C-9BCC-D2576740C9A4}" destId="{1560B475-A0C2-406B-8717-4124CF567C75}" srcOrd="0" destOrd="0" parTransId="{6AA79B07-8DCF-4666-B7AA-9607D9D11EB3}" sibTransId="{36DD91FA-BCF8-44FF-99CA-7CD17EBE2EE6}"/>
    <dgm:cxn modelId="{0A1D4BED-269A-4161-9B75-879D00F7FC71}" type="presOf" srcId="{D11035C4-D766-4981-8DC9-525B8C329EEB}" destId="{2FFBD13C-C1B2-439F-995D-463FBDC68A3B}" srcOrd="0" destOrd="0" presId="urn:microsoft.com/office/officeart/2005/8/layout/bList2#3"/>
    <dgm:cxn modelId="{72B43900-6026-4742-BB18-C969964000EC}" srcId="{1560B475-A0C2-406B-8717-4124CF567C75}" destId="{9C233FAD-076B-4BAC-A383-9B9176905253}" srcOrd="0" destOrd="0" parTransId="{4C0FA46B-1E05-4484-8BCB-372BE7AA836D}" sibTransId="{3BC728F3-395B-4C43-9E87-52812D1D6015}"/>
    <dgm:cxn modelId="{5F98EF6E-9AE4-4FEC-B6D2-B182C2058411}" type="presOf" srcId="{AFFE6D6E-ADF5-450C-9BCC-D2576740C9A4}" destId="{FADB183D-A3F4-4CB9-A133-A49FF8045717}" srcOrd="0" destOrd="0" presId="urn:microsoft.com/office/officeart/2005/8/layout/bList2#3"/>
    <dgm:cxn modelId="{CA1246AF-0039-4F35-B0BF-3CBD5A029E10}" type="presOf" srcId="{B1A6FDA0-46F5-4A09-B26C-F6A7744CBA5A}" destId="{2C992BED-A3F7-473A-9B4E-ED31C6BFC31A}" srcOrd="0" destOrd="0" presId="urn:microsoft.com/office/officeart/2005/8/layout/bList2#3"/>
    <dgm:cxn modelId="{2D41471B-4597-447C-AAFF-D07077D41E73}" type="presParOf" srcId="{FADB183D-A3F4-4CB9-A133-A49FF8045717}" destId="{35638AC9-6869-4180-8F60-D96C8CE533F6}" srcOrd="0" destOrd="0" presId="urn:microsoft.com/office/officeart/2005/8/layout/bList2#3"/>
    <dgm:cxn modelId="{96B0C600-DFBA-4D8E-A884-B34FA1A3A8C8}" type="presParOf" srcId="{35638AC9-6869-4180-8F60-D96C8CE533F6}" destId="{39500EAF-69D8-4D72-B2AA-67133E3A04ED}" srcOrd="0" destOrd="0" presId="urn:microsoft.com/office/officeart/2005/8/layout/bList2#3"/>
    <dgm:cxn modelId="{545E4943-159D-4DDB-8442-28051347F519}" type="presParOf" srcId="{35638AC9-6869-4180-8F60-D96C8CE533F6}" destId="{3586A600-8DDB-4B46-A376-5C5045D0AA7A}" srcOrd="1" destOrd="0" presId="urn:microsoft.com/office/officeart/2005/8/layout/bList2#3"/>
    <dgm:cxn modelId="{9424C861-DAC7-4947-8256-19474EFAF2FD}" type="presParOf" srcId="{35638AC9-6869-4180-8F60-D96C8CE533F6}" destId="{1F1B8A9D-7321-4239-AD51-FEB84BC76224}" srcOrd="2" destOrd="0" presId="urn:microsoft.com/office/officeart/2005/8/layout/bList2#3"/>
    <dgm:cxn modelId="{FE11E207-2AAE-461B-BA78-7C9BF7BDC5FD}" type="presParOf" srcId="{35638AC9-6869-4180-8F60-D96C8CE533F6}" destId="{03F38066-A1ED-4D59-8465-830F02F69D80}" srcOrd="3" destOrd="0" presId="urn:microsoft.com/office/officeart/2005/8/layout/bList2#3"/>
    <dgm:cxn modelId="{047F50A2-A96B-486D-B139-EB61DE8B8D14}" type="presParOf" srcId="{FADB183D-A3F4-4CB9-A133-A49FF8045717}" destId="{0F8F3A15-1EC2-4C49-BE49-D5B03F7FCE5F}" srcOrd="1" destOrd="0" presId="urn:microsoft.com/office/officeart/2005/8/layout/bList2#3"/>
    <dgm:cxn modelId="{8B6ED27A-AE16-49DD-A201-1815F82576F0}" type="presParOf" srcId="{FADB183D-A3F4-4CB9-A133-A49FF8045717}" destId="{3DF8D8B5-E62F-4C06-AD97-FCBE45801E6C}" srcOrd="2" destOrd="0" presId="urn:microsoft.com/office/officeart/2005/8/layout/bList2#3"/>
    <dgm:cxn modelId="{4C9C08C0-F339-46C7-BAF8-462FDBF2F8E5}" type="presParOf" srcId="{3DF8D8B5-E62F-4C06-AD97-FCBE45801E6C}" destId="{11DFC98E-E12C-447B-948B-25DB3CD24C49}" srcOrd="0" destOrd="0" presId="urn:microsoft.com/office/officeart/2005/8/layout/bList2#3"/>
    <dgm:cxn modelId="{90DDD55D-F02E-4FE5-A845-757E4D79167C}" type="presParOf" srcId="{3DF8D8B5-E62F-4C06-AD97-FCBE45801E6C}" destId="{B23690B9-877B-4CD3-B8BC-066CB4773D8A}" srcOrd="1" destOrd="0" presId="urn:microsoft.com/office/officeart/2005/8/layout/bList2#3"/>
    <dgm:cxn modelId="{749C9986-2739-40A2-B77D-F0727D21A915}" type="presParOf" srcId="{3DF8D8B5-E62F-4C06-AD97-FCBE45801E6C}" destId="{2FFBD13C-C1B2-439F-995D-463FBDC68A3B}" srcOrd="2" destOrd="0" presId="urn:microsoft.com/office/officeart/2005/8/layout/bList2#3"/>
    <dgm:cxn modelId="{92194712-FF36-4782-A9B9-8202D4192B0B}" type="presParOf" srcId="{3DF8D8B5-E62F-4C06-AD97-FCBE45801E6C}" destId="{81B136B9-D847-4D29-B6D4-5A0179C465FE}" srcOrd="3" destOrd="0" presId="urn:microsoft.com/office/officeart/2005/8/layout/bList2#3"/>
    <dgm:cxn modelId="{787FF896-A8CC-4223-86AA-5445EDE6F2E7}" type="presParOf" srcId="{FADB183D-A3F4-4CB9-A133-A49FF8045717}" destId="{2C992BED-A3F7-473A-9B4E-ED31C6BFC31A}" srcOrd="3" destOrd="0" presId="urn:microsoft.com/office/officeart/2005/8/layout/bList2#3"/>
    <dgm:cxn modelId="{0BF8E973-42A9-4B37-B1EB-B671CF8A4E11}" type="presParOf" srcId="{FADB183D-A3F4-4CB9-A133-A49FF8045717}" destId="{86ACBA5E-F861-463A-8488-8EA88F80234C}" srcOrd="4" destOrd="0" presId="urn:microsoft.com/office/officeart/2005/8/layout/bList2#3"/>
    <dgm:cxn modelId="{5EE8F5FF-6B8C-4C8D-B53C-8FBFEC0004C6}" type="presParOf" srcId="{86ACBA5E-F861-463A-8488-8EA88F80234C}" destId="{81CA3962-1DFE-422C-9862-437F9B0002F7}" srcOrd="0" destOrd="0" presId="urn:microsoft.com/office/officeart/2005/8/layout/bList2#3"/>
    <dgm:cxn modelId="{CAB4273A-A14A-4FE5-A941-46492D75EF67}" type="presParOf" srcId="{86ACBA5E-F861-463A-8488-8EA88F80234C}" destId="{747792FF-6DB6-4DAF-9816-54ECF397FE43}" srcOrd="1" destOrd="0" presId="urn:microsoft.com/office/officeart/2005/8/layout/bList2#3"/>
    <dgm:cxn modelId="{D9B79060-5C88-4BA2-99B7-8E31B4C44434}" type="presParOf" srcId="{86ACBA5E-F861-463A-8488-8EA88F80234C}" destId="{289E8C87-DCA9-4A89-84FE-DEC559AA794B}" srcOrd="2" destOrd="0" presId="urn:microsoft.com/office/officeart/2005/8/layout/bList2#3"/>
    <dgm:cxn modelId="{D4936CE3-5464-4CE8-8EAD-3CD11BB0C88C}" type="presParOf" srcId="{86ACBA5E-F861-463A-8488-8EA88F80234C}" destId="{C87FC5FB-CF3E-4344-8C19-E15AD9D6DBBC}" srcOrd="3" destOrd="0" presId="urn:microsoft.com/office/officeart/2005/8/layout/bList2#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302158" cy="3170099"/>
        <a:chOff x="0" y="0"/>
        <a:chExt cx="8302158" cy="3170099"/>
      </a:xfrm>
    </dsp:grpSpPr>
    <dsp:sp modelId="{39500EAF-69D8-4D72-B2AA-67133E3A04ED}">
      <dsp:nvSpPr>
        <dsp:cNvPr id="3" name="同侧圆角矩形 2"/>
        <dsp:cNvSpPr/>
      </dsp:nvSpPr>
      <dsp:spPr bwMode="white">
        <a:xfrm>
          <a:off x="703" y="192011"/>
          <a:ext cx="2424971" cy="1810950"/>
        </a:xfrm>
        <a:prstGeom prst="round2SameRect">
          <a:avLst>
            <a:gd name="adj1" fmla="val 8000"/>
            <a:gd name="adj2" fmla="val 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22860" tIns="68580" rIns="22860" bIns="22860" anchor="t"/>
        <a:lstStyle>
          <a:lvl1pPr algn="l">
            <a:defRPr sz="18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b="1" dirty="0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</a:rPr>
            <a:t> 作者写校园花坛，从每一个季节中选取一个有代表性的景物，运用拟人、比喻的修辞手法，写出了事物的主要特征。</a:t>
          </a:r>
          <a:endParaRPr lang="zh-CN" b="1" dirty="0">
            <a:solidFill>
              <a:schemeClr val="dk1"/>
            </a:solidFill>
            <a:latin typeface="宋体" panose="02010600030101010101" pitchFamily="2" charset="-122"/>
            <a:ea typeface="宋体" panose="02010600030101010101" pitchFamily="2" charset="-122"/>
          </a:endParaRPr>
        </a:p>
      </dsp:txBody>
      <dsp:txXfrm>
        <a:off x="703" y="192011"/>
        <a:ext cx="2424971" cy="1810950"/>
      </dsp:txXfrm>
    </dsp:sp>
    <dsp:sp modelId="{1F1B8A9D-7321-4239-AD51-FEB84BC76224}">
      <dsp:nvSpPr>
        <dsp:cNvPr id="4" name="矩形 3"/>
        <dsp:cNvSpPr/>
      </dsp:nvSpPr>
      <dsp:spPr bwMode="white">
        <a:xfrm>
          <a:off x="703" y="2002961"/>
          <a:ext cx="2424971" cy="778709"/>
        </a:xfrm>
        <a:prstGeom prst="rect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95250" tIns="0" rIns="31750" bIns="0" anchor="ctr"/>
        <a:lstStyle>
          <a:lvl1pPr algn="l">
            <a:defRPr sz="25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b="1" dirty="0">
              <a:latin typeface="宋体" panose="02010600030101010101" pitchFamily="2" charset="-122"/>
              <a:ea typeface="宋体" panose="02010600030101010101" pitchFamily="2" charset="-122"/>
            </a:rPr>
            <a:t>1.</a:t>
          </a:r>
          <a:r>
            <a:rPr lang="zh-CN" altLang="en-US" b="1" dirty="0">
              <a:latin typeface="宋体" panose="02010600030101010101" pitchFamily="2" charset="-122"/>
              <a:ea typeface="宋体" panose="02010600030101010101" pitchFamily="2" charset="-122"/>
            </a:rPr>
            <a:t>抓住景物特征</a:t>
          </a:r>
          <a:endParaRPr lang="zh-CN" b="1" dirty="0">
            <a:latin typeface="宋体" panose="02010600030101010101" pitchFamily="2" charset="-122"/>
            <a:ea typeface="宋体" panose="02010600030101010101" pitchFamily="2" charset="-122"/>
          </a:endParaRPr>
        </a:p>
      </dsp:txBody>
      <dsp:txXfrm>
        <a:off x="703" y="2002961"/>
        <a:ext cx="2424971" cy="778709"/>
      </dsp:txXfrm>
    </dsp:sp>
    <dsp:sp modelId="{03F38066-A1ED-4D59-8465-830F02F69D80}">
      <dsp:nvSpPr>
        <dsp:cNvPr id="5" name="椭圆 4"/>
        <dsp:cNvSpPr/>
      </dsp:nvSpPr>
      <dsp:spPr bwMode="white">
        <a:xfrm>
          <a:off x="1779234" y="2129348"/>
          <a:ext cx="848740" cy="848740"/>
        </a:xfrm>
        <a:prstGeom prst="ellipse">
          <a:avLst/>
        </a:prstGeom>
        <a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Xfrm>
        <a:off x="1779234" y="2129348"/>
        <a:ext cx="848740" cy="848740"/>
      </dsp:txXfrm>
    </dsp:sp>
    <dsp:sp modelId="{11DFC98E-E12C-447B-948B-25DB3CD24C49}">
      <dsp:nvSpPr>
        <dsp:cNvPr id="6" name="同侧圆角矩形 5"/>
        <dsp:cNvSpPr/>
      </dsp:nvSpPr>
      <dsp:spPr bwMode="white">
        <a:xfrm>
          <a:off x="2838244" y="192011"/>
          <a:ext cx="2424971" cy="1810950"/>
        </a:xfrm>
        <a:prstGeom prst="round2SameRect">
          <a:avLst>
            <a:gd name="adj1" fmla="val 8000"/>
            <a:gd name="adj2" fmla="val 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22860" tIns="68580" rIns="22860" bIns="22860" anchor="t"/>
        <a:lstStyle>
          <a:lvl1pPr algn="l">
            <a:defRPr sz="18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b="1" dirty="0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</a:rPr>
            <a:t>按时间顺序写了花坛一年四季的风光： 春写桃花，夏写柳树，秋写落叶和菊花，冬写飞雪和红梅。</a:t>
          </a:r>
          <a:endParaRPr lang="zh-CN" b="1" dirty="0">
            <a:solidFill>
              <a:schemeClr val="dk1"/>
            </a:solidFill>
            <a:latin typeface="宋体" panose="02010600030101010101" pitchFamily="2" charset="-122"/>
            <a:ea typeface="宋体" panose="02010600030101010101" pitchFamily="2" charset="-122"/>
          </a:endParaRPr>
        </a:p>
      </dsp:txBody>
      <dsp:txXfrm>
        <a:off x="2838244" y="192011"/>
        <a:ext cx="2424971" cy="1810950"/>
      </dsp:txXfrm>
    </dsp:sp>
    <dsp:sp modelId="{2FFBD13C-C1B2-439F-995D-463FBDC68A3B}">
      <dsp:nvSpPr>
        <dsp:cNvPr id="7" name="矩形 6"/>
        <dsp:cNvSpPr/>
      </dsp:nvSpPr>
      <dsp:spPr bwMode="white">
        <a:xfrm>
          <a:off x="2838244" y="2002961"/>
          <a:ext cx="2424971" cy="778709"/>
        </a:xfrm>
        <a:prstGeom prst="rect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95250" tIns="0" rIns="31750" bIns="0" anchor="ctr"/>
        <a:lstStyle>
          <a:lvl1pPr algn="l">
            <a:defRPr sz="25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b="1" dirty="0">
              <a:latin typeface="宋体" panose="02010600030101010101" pitchFamily="2" charset="-122"/>
              <a:ea typeface="宋体" panose="02010600030101010101" pitchFamily="2" charset="-122"/>
            </a:rPr>
            <a:t>2. </a:t>
          </a:r>
          <a:r>
            <a:rPr lang="zh-CN" altLang="en-US" b="1" dirty="0">
              <a:latin typeface="宋体" panose="02010600030101010101" pitchFamily="2" charset="-122"/>
              <a:ea typeface="宋体" panose="02010600030101010101" pitchFamily="2" charset="-122"/>
            </a:rPr>
            <a:t>按照顺序描写</a:t>
          </a:r>
          <a:endParaRPr lang="zh-CN" b="1" dirty="0">
            <a:latin typeface="宋体" panose="02010600030101010101" pitchFamily="2" charset="-122"/>
            <a:ea typeface="宋体" panose="02010600030101010101" pitchFamily="2" charset="-122"/>
          </a:endParaRPr>
        </a:p>
      </dsp:txBody>
      <dsp:txXfrm>
        <a:off x="2838244" y="2002961"/>
        <a:ext cx="2424971" cy="778709"/>
      </dsp:txXfrm>
    </dsp:sp>
    <dsp:sp modelId="{81B136B9-D847-4D29-B6D4-5A0179C465FE}">
      <dsp:nvSpPr>
        <dsp:cNvPr id="8" name="椭圆 7"/>
        <dsp:cNvSpPr/>
      </dsp:nvSpPr>
      <dsp:spPr bwMode="white">
        <a:xfrm>
          <a:off x="4616775" y="2129348"/>
          <a:ext cx="848740" cy="848740"/>
        </a:xfrm>
        <a:prstGeom prst="ellipse">
          <a:avLst/>
        </a:prstGeom>
        <a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Xfrm>
        <a:off x="4616775" y="2129348"/>
        <a:ext cx="848740" cy="848740"/>
      </dsp:txXfrm>
    </dsp:sp>
    <dsp:sp modelId="{81CA3962-1DFE-422C-9862-437F9B0002F7}">
      <dsp:nvSpPr>
        <dsp:cNvPr id="9" name="同侧圆角矩形 8"/>
        <dsp:cNvSpPr/>
      </dsp:nvSpPr>
      <dsp:spPr bwMode="white">
        <a:xfrm>
          <a:off x="5675785" y="192011"/>
          <a:ext cx="2424971" cy="1810950"/>
        </a:xfrm>
        <a:prstGeom prst="round2SameRect">
          <a:avLst>
            <a:gd name="adj1" fmla="val 8000"/>
            <a:gd name="adj2" fmla="val 0"/>
          </a:avLst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22860" tIns="68580" rIns="22860" bIns="22860" anchor="t"/>
        <a:lstStyle>
          <a:lvl1pPr algn="l">
            <a:defRPr sz="1800"/>
          </a:lvl1pPr>
          <a:lvl2pPr marL="171450" indent="-171450" algn="l">
            <a:defRPr sz="1800"/>
          </a:lvl2pPr>
          <a:lvl3pPr marL="342900" indent="-171450" algn="l">
            <a:defRPr sz="1800"/>
          </a:lvl3pPr>
          <a:lvl4pPr marL="514350" indent="-171450" algn="l">
            <a:defRPr sz="1800"/>
          </a:lvl4pPr>
          <a:lvl5pPr marL="685800" indent="-171450" algn="l">
            <a:defRPr sz="1800"/>
          </a:lvl5pPr>
          <a:lvl6pPr marL="857250" indent="-171450" algn="l">
            <a:defRPr sz="1800"/>
          </a:lvl6pPr>
          <a:lvl7pPr marL="1028700" indent="-171450" algn="l">
            <a:defRPr sz="1800"/>
          </a:lvl7pPr>
          <a:lvl8pPr marL="1200150" indent="-171450" algn="l">
            <a:defRPr sz="1800"/>
          </a:lvl8pPr>
          <a:lvl9pPr marL="1371600" indent="-171450" algn="l">
            <a:defRPr sz="18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b="1" dirty="0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</a:rPr>
            <a:t>全文结构为总</a:t>
          </a:r>
          <a:r>
            <a:rPr lang="en-US" altLang="zh-CN" b="1" dirty="0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</a:rPr>
            <a:t>—</a:t>
          </a:r>
          <a:r>
            <a:rPr lang="zh-CN" altLang="en-US" b="1" dirty="0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</a:rPr>
            <a:t>分</a:t>
          </a:r>
          <a:r>
            <a:rPr lang="en-US" altLang="zh-CN" b="1" dirty="0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</a:rPr>
            <a:t>—</a:t>
          </a:r>
          <a:r>
            <a:rPr lang="zh-CN" altLang="en-US" b="1" dirty="0">
              <a:solidFill>
                <a:schemeClr val="dk1"/>
              </a:solidFill>
              <a:latin typeface="宋体" panose="02010600030101010101" pitchFamily="2" charset="-122"/>
              <a:ea typeface="宋体" panose="02010600030101010101" pitchFamily="2" charset="-122"/>
            </a:rPr>
            <a:t>总。开篇以花坛“美如画”点题，中间部分具体写四季之美，结尾照应开头，给人以美的感受。</a:t>
          </a:r>
          <a:endParaRPr lang="zh-CN" b="1" dirty="0">
            <a:solidFill>
              <a:schemeClr val="dk1"/>
            </a:solidFill>
            <a:latin typeface="宋体" panose="02010600030101010101" pitchFamily="2" charset="-122"/>
            <a:ea typeface="宋体" panose="02010600030101010101" pitchFamily="2" charset="-122"/>
          </a:endParaRPr>
        </a:p>
      </dsp:txBody>
      <dsp:txXfrm>
        <a:off x="5675785" y="192011"/>
        <a:ext cx="2424971" cy="1810950"/>
      </dsp:txXfrm>
    </dsp:sp>
    <dsp:sp modelId="{289E8C87-DCA9-4A89-84FE-DEC559AA794B}">
      <dsp:nvSpPr>
        <dsp:cNvPr id="10" name="矩形 9"/>
        <dsp:cNvSpPr/>
      </dsp:nvSpPr>
      <dsp:spPr bwMode="white">
        <a:xfrm>
          <a:off x="5675785" y="2002961"/>
          <a:ext cx="2424971" cy="778709"/>
        </a:xfrm>
        <a:prstGeom prst="rect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95250" tIns="0" rIns="31750" bIns="0" anchor="ctr"/>
        <a:lstStyle>
          <a:lvl1pPr algn="l">
            <a:defRPr sz="2500"/>
          </a:lvl1pPr>
          <a:lvl2pPr marL="171450" indent="-171450" algn="l">
            <a:defRPr sz="1900"/>
          </a:lvl2pPr>
          <a:lvl3pPr marL="342900" indent="-171450" algn="l">
            <a:defRPr sz="1900"/>
          </a:lvl3pPr>
          <a:lvl4pPr marL="514350" indent="-171450" algn="l">
            <a:defRPr sz="1900"/>
          </a:lvl4pPr>
          <a:lvl5pPr marL="685800" indent="-171450" algn="l">
            <a:defRPr sz="1900"/>
          </a:lvl5pPr>
          <a:lvl6pPr marL="857250" indent="-171450" algn="l">
            <a:defRPr sz="1900"/>
          </a:lvl6pPr>
          <a:lvl7pPr marL="1028700" indent="-171450" algn="l">
            <a:defRPr sz="1900"/>
          </a:lvl7pPr>
          <a:lvl8pPr marL="1200150" indent="-171450" algn="l">
            <a:defRPr sz="1900"/>
          </a:lvl8pPr>
          <a:lvl9pPr marL="1371600" indent="-171450" algn="l">
            <a:defRPr sz="1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b="1" dirty="0">
              <a:latin typeface="宋体" panose="02010600030101010101" pitchFamily="2" charset="-122"/>
              <a:ea typeface="宋体" panose="02010600030101010101" pitchFamily="2" charset="-122"/>
            </a:rPr>
            <a:t>3.</a:t>
          </a:r>
          <a:r>
            <a:rPr lang="zh-CN" altLang="en-US" b="1" dirty="0">
              <a:latin typeface="宋体" panose="02010600030101010101" pitchFamily="2" charset="-122"/>
              <a:ea typeface="宋体" panose="02010600030101010101" pitchFamily="2" charset="-122"/>
            </a:rPr>
            <a:t>结构清晰完整</a:t>
          </a:r>
          <a:endParaRPr lang="zh-CN" b="1" dirty="0">
            <a:latin typeface="宋体" panose="02010600030101010101" pitchFamily="2" charset="-122"/>
            <a:ea typeface="宋体" panose="02010600030101010101" pitchFamily="2" charset="-122"/>
          </a:endParaRPr>
        </a:p>
      </dsp:txBody>
      <dsp:txXfrm>
        <a:off x="5675785" y="2002961"/>
        <a:ext cx="2424971" cy="778709"/>
      </dsp:txXfrm>
    </dsp:sp>
    <dsp:sp modelId="{C87FC5FB-CF3E-4344-8C19-E15AD9D6DBBC}">
      <dsp:nvSpPr>
        <dsp:cNvPr id="11" name="椭圆 10"/>
        <dsp:cNvSpPr/>
      </dsp:nvSpPr>
      <dsp:spPr bwMode="white">
        <a:xfrm>
          <a:off x="7454316" y="2129348"/>
          <a:ext cx="848740" cy="848740"/>
        </a:xfrm>
        <a:prstGeom prst="ellipse">
          <a:avLst/>
        </a:prstGeom>
        <a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Xfrm>
        <a:off x="7454316" y="2129348"/>
        <a:ext cx="848740" cy="8487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List2#3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CA3BF2-D4BB-4EDA-885A-E5849FFE16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2339D0-63DA-4FD0-8A89-FE30BF4A178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3.png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5001768"/>
            <a:ext cx="9144000" cy="141732"/>
          </a:xfrm>
          <a:prstGeom prst="rect">
            <a:avLst/>
          </a:prstGeom>
          <a:solidFill>
            <a:srgbClr val="C68D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矩形 15"/>
          <p:cNvSpPr/>
          <p:nvPr userDrawn="1"/>
        </p:nvSpPr>
        <p:spPr>
          <a:xfrm flipH="1">
            <a:off x="35496" y="980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33CCFF"/>
              </a:gs>
              <a:gs pos="97000">
                <a:srgbClr val="FFFFFF">
                  <a:alpha val="0"/>
                </a:srgbClr>
              </a:gs>
              <a:gs pos="0">
                <a:srgbClr val="99CC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文本框 10"/>
          <p:cNvSpPr txBox="1"/>
          <p:nvPr userDrawn="1"/>
        </p:nvSpPr>
        <p:spPr>
          <a:xfrm>
            <a:off x="35496" y="67578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习作：这儿真美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 descr="树上有粉色的花&#10;&#10;描述已自动生成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032" y="3949148"/>
            <a:ext cx="1166701" cy="1263926"/>
          </a:xfrm>
          <a:prstGeom prst="rect">
            <a:avLst/>
          </a:prstGeom>
        </p:spPr>
      </p:pic>
      <p:pic>
        <p:nvPicPr>
          <p:cNvPr id="8" name="图片 7" descr="红色的花&#10;&#10;描述已自动生成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6087" y="4146987"/>
            <a:ext cx="1267913" cy="106608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microsoft.com/office/2007/relationships/hdphoto" Target="../media/image28.wdp"/><Relationship Id="rId2" Type="http://schemas.openxmlformats.org/officeDocument/2006/relationships/image" Target="../media/image27.png"/><Relationship Id="rId1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microsoft.com/office/2007/relationships/hdphoto" Target="../media/image35.wdp"/><Relationship Id="rId5" Type="http://schemas.openxmlformats.org/officeDocument/2006/relationships/image" Target="../media/image34.png"/><Relationship Id="rId4" Type="http://schemas.microsoft.com/office/2007/relationships/hdphoto" Target="../media/image33.wdp"/><Relationship Id="rId3" Type="http://schemas.openxmlformats.org/officeDocument/2006/relationships/image" Target="../media/image32.png"/><Relationship Id="rId2" Type="http://schemas.microsoft.com/office/2007/relationships/hdphoto" Target="../media/image31.wdp"/><Relationship Id="rId1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6.png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0.png"/><Relationship Id="rId2" Type="http://schemas.openxmlformats.org/officeDocument/2006/relationships/image" Target="../media/image9.png"/><Relationship Id="rId1" Type="http://schemas.openxmlformats.org/officeDocument/2006/relationships/image" Target="../media/image39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hyperlink" Target="&#33539;&#25991;2&#65306;&#23478;&#20065;&#31179;&#26223;.pptx" TargetMode="External"/><Relationship Id="rId3" Type="http://schemas.microsoft.com/office/2007/relationships/hdphoto" Target="../media/image43.wdp"/><Relationship Id="rId2" Type="http://schemas.openxmlformats.org/officeDocument/2006/relationships/image" Target="../media/image42.png"/><Relationship Id="rId1" Type="http://schemas.openxmlformats.org/officeDocument/2006/relationships/hyperlink" Target="&#33539;&#25991;1&#65306;&#36825;&#20799;&#30495;&#32654;.pptx" TargetMode="External"/></Relationships>
</file>

<file path=ppt/slides/_rels/slide4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40.xml"/><Relationship Id="rId3" Type="http://schemas.openxmlformats.org/officeDocument/2006/relationships/slide" Target="slide7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slide" Target="slide3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/>
          <p:cNvSpPr txBox="1"/>
          <p:nvPr/>
        </p:nvSpPr>
        <p:spPr>
          <a:xfrm>
            <a:off x="568526" y="1655781"/>
            <a:ext cx="7990258" cy="1915909"/>
          </a:xfrm>
          <a:prstGeom prst="rect">
            <a:avLst/>
          </a:prstGeom>
          <a:ln w="57150">
            <a:gradFill flip="none" rotWithShape="1">
              <a:gsLst>
                <a:gs pos="5000">
                  <a:schemeClr val="accent2">
                    <a:lumMod val="40000"/>
                    <a:lumOff val="60000"/>
                  </a:schemeClr>
                </a:gs>
                <a:gs pos="46000">
                  <a:schemeClr val="accent2">
                    <a:lumMod val="95000"/>
                    <a:lumOff val="5000"/>
                  </a:schemeClr>
                </a:gs>
                <a:gs pos="100000">
                  <a:schemeClr val="accent2">
                    <a:lumMod val="60000"/>
                  </a:schemeClr>
                </a:gs>
              </a:gsLst>
              <a:path path="circle">
                <a:fillToRect l="50000" t="130000" r="50000" b="-30000"/>
              </a:path>
              <a:tileRect/>
            </a:gra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0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你</a:t>
            </a:r>
            <a:r>
              <a:rPr lang="zh-CN" altLang="en-US" sz="4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一定去过许多美丽的地方，并从心底发出了感慨</a:t>
            </a:r>
            <a:r>
              <a:rPr lang="zh-CN" altLang="en-US" sz="40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：“这儿</a:t>
            </a:r>
            <a:r>
              <a:rPr lang="zh-CN" altLang="en-US" sz="4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真美啊</a:t>
            </a:r>
            <a:r>
              <a:rPr lang="zh-CN" altLang="en-US" sz="4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！”说一说</a:t>
            </a:r>
            <a:r>
              <a:rPr lang="zh-CN" altLang="en-US" sz="4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，它们美在哪里吧！</a:t>
            </a:r>
            <a:endParaRPr lang="zh-CN" altLang="en-US" sz="40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6380" y="1152145"/>
            <a:ext cx="1907381" cy="48220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说一说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164553" y="319141"/>
            <a:ext cx="6814893" cy="186372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写作要求：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写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你熟悉的地方，可以是家乡，可以是校园，也可以是你去过的任何一个美丽的地方，把“美”写具体写生动。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568" y="2085228"/>
            <a:ext cx="3870681" cy="2660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67214" y="1545938"/>
            <a:ext cx="6725806" cy="746358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4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我们可以写哪些地方呢？</a:t>
            </a:r>
            <a:endParaRPr lang="zh-CN" altLang="en-US" sz="4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67" y="1275606"/>
            <a:ext cx="1694180" cy="224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125943" y="313832"/>
            <a:ext cx="2400274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校园真美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对话气泡: 圆角矩形 4"/>
          <p:cNvSpPr/>
          <p:nvPr/>
        </p:nvSpPr>
        <p:spPr>
          <a:xfrm>
            <a:off x="643991" y="1653006"/>
            <a:ext cx="1606382" cy="547780"/>
          </a:xfrm>
          <a:prstGeom prst="wedgeRoundRectCallout">
            <a:avLst>
              <a:gd name="adj1" fmla="val -12061"/>
              <a:gd name="adj2" fmla="val 32093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环境清幽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对话气泡: 圆角矩形 16"/>
          <p:cNvSpPr/>
          <p:nvPr/>
        </p:nvSpPr>
        <p:spPr>
          <a:xfrm>
            <a:off x="3471757" y="3565860"/>
            <a:ext cx="1952762" cy="547780"/>
          </a:xfrm>
          <a:prstGeom prst="wedgeRoundRectCallout">
            <a:avLst>
              <a:gd name="adj1" fmla="val -12061"/>
              <a:gd name="adj2" fmla="val 32093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书声朗朗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对话气泡: 圆角矩形 18"/>
          <p:cNvSpPr/>
          <p:nvPr/>
        </p:nvSpPr>
        <p:spPr>
          <a:xfrm>
            <a:off x="6645904" y="1653006"/>
            <a:ext cx="1755890" cy="547780"/>
          </a:xfrm>
          <a:prstGeom prst="wedgeRoundRectCallout">
            <a:avLst>
              <a:gd name="adj1" fmla="val -12061"/>
              <a:gd name="adj2" fmla="val 32093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活动丰富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9" t="6281" r="2038" b="14785"/>
          <a:stretch>
            <a:fillRect/>
          </a:stretch>
        </p:blipFill>
        <p:spPr>
          <a:xfrm>
            <a:off x="2590776" y="1161209"/>
            <a:ext cx="3714725" cy="20497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7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121588" y="520590"/>
            <a:ext cx="240027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公园真美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对话气泡: 圆角矩形 4"/>
          <p:cNvSpPr/>
          <p:nvPr/>
        </p:nvSpPr>
        <p:spPr>
          <a:xfrm>
            <a:off x="635822" y="1947821"/>
            <a:ext cx="1792681" cy="547780"/>
          </a:xfrm>
          <a:prstGeom prst="wedgeRoundRectCallout">
            <a:avLst>
              <a:gd name="adj1" fmla="val -12061"/>
              <a:gd name="adj2" fmla="val 32093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繁花似锦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对话气泡: 圆角矩形 16"/>
          <p:cNvSpPr/>
          <p:nvPr/>
        </p:nvSpPr>
        <p:spPr>
          <a:xfrm>
            <a:off x="3367143" y="3706598"/>
            <a:ext cx="2409713" cy="547780"/>
          </a:xfrm>
          <a:prstGeom prst="wedgeRoundRectCallout">
            <a:avLst>
              <a:gd name="adj1" fmla="val -12061"/>
              <a:gd name="adj2" fmla="val 32093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曲径通幽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对话气泡: 圆角矩形 18"/>
          <p:cNvSpPr/>
          <p:nvPr/>
        </p:nvSpPr>
        <p:spPr>
          <a:xfrm>
            <a:off x="6383546" y="1947821"/>
            <a:ext cx="1899494" cy="547780"/>
          </a:xfrm>
          <a:prstGeom prst="wedgeRoundRectCallout">
            <a:avLst>
              <a:gd name="adj1" fmla="val -12061"/>
              <a:gd name="adj2" fmla="val 32093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树木葱郁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6" t="-1050" r="1838"/>
          <a:stretch>
            <a:fillRect/>
          </a:stretch>
        </p:blipFill>
        <p:spPr>
          <a:xfrm>
            <a:off x="2571450" y="1306286"/>
            <a:ext cx="3624631" cy="2011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7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201168" y="531563"/>
            <a:ext cx="240027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乡村真美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对话气泡: 圆角矩形 4"/>
          <p:cNvSpPr/>
          <p:nvPr/>
        </p:nvSpPr>
        <p:spPr>
          <a:xfrm>
            <a:off x="635822" y="1947821"/>
            <a:ext cx="1792681" cy="547780"/>
          </a:xfrm>
          <a:prstGeom prst="wedgeRoundRectCallout">
            <a:avLst>
              <a:gd name="adj1" fmla="val -12061"/>
              <a:gd name="adj2" fmla="val 32093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果实累累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对话气泡: 圆角矩形 16"/>
          <p:cNvSpPr/>
          <p:nvPr/>
        </p:nvSpPr>
        <p:spPr>
          <a:xfrm>
            <a:off x="3272420" y="3760038"/>
            <a:ext cx="2409713" cy="547780"/>
          </a:xfrm>
          <a:prstGeom prst="wedgeRoundRectCallout">
            <a:avLst>
              <a:gd name="adj1" fmla="val -12061"/>
              <a:gd name="adj2" fmla="val 32093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鸟鸣虫唧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对话气泡: 圆角矩形 18"/>
          <p:cNvSpPr/>
          <p:nvPr/>
        </p:nvSpPr>
        <p:spPr>
          <a:xfrm>
            <a:off x="6383546" y="1947821"/>
            <a:ext cx="1899494" cy="547780"/>
          </a:xfrm>
          <a:prstGeom prst="wedgeRoundRectCallout">
            <a:avLst>
              <a:gd name="adj1" fmla="val -12061"/>
              <a:gd name="adj2" fmla="val 32093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天高云淡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2"/>
          <a:stretch>
            <a:fillRect/>
          </a:stretch>
        </p:blipFill>
        <p:spPr>
          <a:xfrm>
            <a:off x="2559516" y="1306285"/>
            <a:ext cx="3693016" cy="20235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7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11593" y="558365"/>
            <a:ext cx="2400274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城市真美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对话气泡: 圆角矩形 4"/>
          <p:cNvSpPr/>
          <p:nvPr/>
        </p:nvSpPr>
        <p:spPr>
          <a:xfrm>
            <a:off x="742700" y="1942151"/>
            <a:ext cx="1792681" cy="547780"/>
          </a:xfrm>
          <a:prstGeom prst="wedgeRoundRectCallout">
            <a:avLst>
              <a:gd name="adj1" fmla="val -12061"/>
              <a:gd name="adj2" fmla="val 32093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车水马龙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对话气泡: 圆角矩形 16"/>
          <p:cNvSpPr/>
          <p:nvPr/>
        </p:nvSpPr>
        <p:spPr>
          <a:xfrm>
            <a:off x="3367143" y="3748163"/>
            <a:ext cx="2409713" cy="547780"/>
          </a:xfrm>
          <a:prstGeom prst="wedgeRoundRectCallout">
            <a:avLst>
              <a:gd name="adj1" fmla="val -12061"/>
              <a:gd name="adj2" fmla="val 32093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人声鼎沸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对话气泡: 圆角矩形 18"/>
          <p:cNvSpPr/>
          <p:nvPr/>
        </p:nvSpPr>
        <p:spPr>
          <a:xfrm>
            <a:off x="6431948" y="1908566"/>
            <a:ext cx="1899494" cy="547780"/>
          </a:xfrm>
          <a:prstGeom prst="wedgeRoundRectCallout">
            <a:avLst>
              <a:gd name="adj1" fmla="val -12061"/>
              <a:gd name="adj2" fmla="val 32093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高楼大厦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0" r="8546"/>
          <a:stretch>
            <a:fillRect/>
          </a:stretch>
        </p:blipFill>
        <p:spPr>
          <a:xfrm>
            <a:off x="2646602" y="1391658"/>
            <a:ext cx="3674125" cy="2129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7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88133" y="503764"/>
            <a:ext cx="6736668" cy="396042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36257" y="1327872"/>
            <a:ext cx="3321743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习作</a:t>
            </a:r>
            <a:r>
              <a:rPr lang="zh-CN" altLang="en-US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要按照一定顺序组织全篇。怎么做到这一点呢？</a:t>
            </a:r>
            <a:endParaRPr lang="zh-CN" altLang="en-US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55" t="7160" r="53030"/>
          <a:stretch>
            <a:fillRect/>
          </a:stretch>
        </p:blipFill>
        <p:spPr>
          <a:xfrm>
            <a:off x="676893" y="926275"/>
            <a:ext cx="2099369" cy="28192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19" r="1"/>
          <a:stretch>
            <a:fillRect/>
          </a:stretch>
        </p:blipFill>
        <p:spPr>
          <a:xfrm>
            <a:off x="2914695" y="924054"/>
            <a:ext cx="2099369" cy="28192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文本框 1"/>
          <p:cNvSpPr txBox="1"/>
          <p:nvPr/>
        </p:nvSpPr>
        <p:spPr>
          <a:xfrm>
            <a:off x="1537854" y="3757781"/>
            <a:ext cx="552203" cy="461665"/>
          </a:xfrm>
          <a:prstGeom prst="rect">
            <a:avLst/>
          </a:prstGeom>
          <a:solidFill>
            <a:srgbClr val="8595AE"/>
          </a:solidFill>
        </p:spPr>
        <p:txBody>
          <a:bodyPr wrap="square" rtlCol="0" anchor="ctr">
            <a:spAutoFit/>
          </a:bodyPr>
          <a:lstStyle/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远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37809" y="3757781"/>
            <a:ext cx="552203" cy="461665"/>
          </a:xfrm>
          <a:prstGeom prst="rect">
            <a:avLst/>
          </a:prstGeom>
          <a:solidFill>
            <a:srgbClr val="8595AE"/>
          </a:solidFill>
        </p:spPr>
        <p:txBody>
          <a:bodyPr wrap="square" rtlCol="0" anchor="ctr">
            <a:spAutoFit/>
          </a:bodyPr>
          <a:lstStyle/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近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17969" y="1431707"/>
            <a:ext cx="2167248" cy="15696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以地点的变化为序：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由远及近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由外及里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741719" y="1343388"/>
            <a:ext cx="2190998" cy="15696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以地点的变化为序：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由上到下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由前到后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84" t="8925" r="33146" b="21654"/>
          <a:stretch>
            <a:fillRect/>
          </a:stretch>
        </p:blipFill>
        <p:spPr>
          <a:xfrm>
            <a:off x="2948050" y="992904"/>
            <a:ext cx="2107871" cy="280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67" t="24132" r="1016" b="6447"/>
          <a:stretch>
            <a:fillRect/>
          </a:stretch>
        </p:blipFill>
        <p:spPr>
          <a:xfrm>
            <a:off x="760022" y="992904"/>
            <a:ext cx="2030679" cy="280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文本框 7"/>
          <p:cNvSpPr txBox="1"/>
          <p:nvPr/>
        </p:nvSpPr>
        <p:spPr>
          <a:xfrm>
            <a:off x="3725883" y="3800903"/>
            <a:ext cx="552203" cy="461665"/>
          </a:xfrm>
          <a:prstGeom prst="rect">
            <a:avLst/>
          </a:prstGeom>
          <a:solidFill>
            <a:srgbClr val="8595AE"/>
          </a:solidFill>
        </p:spPr>
        <p:txBody>
          <a:bodyPr wrap="square" rtlCol="0" anchor="ctr">
            <a:spAutoFit/>
          </a:bodyPr>
          <a:lstStyle/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后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39883" y="3800903"/>
            <a:ext cx="552203" cy="461665"/>
          </a:xfrm>
          <a:prstGeom prst="rect">
            <a:avLst/>
          </a:prstGeom>
          <a:solidFill>
            <a:srgbClr val="8595AE"/>
          </a:solidFill>
        </p:spPr>
        <p:txBody>
          <a:bodyPr wrap="square" rtlCol="0" anchor="ctr">
            <a:spAutoFit/>
          </a:bodyPr>
          <a:lstStyle/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前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0" r="8546"/>
          <a:stretch>
            <a:fillRect/>
          </a:stretch>
        </p:blipFill>
        <p:spPr>
          <a:xfrm>
            <a:off x="1218509" y="2406121"/>
            <a:ext cx="3674125" cy="16959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50" r="8546"/>
          <a:stretch>
            <a:fillRect/>
          </a:stretch>
        </p:blipFill>
        <p:spPr>
          <a:xfrm>
            <a:off x="1218509" y="573937"/>
            <a:ext cx="3674125" cy="16959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文本框 7"/>
          <p:cNvSpPr txBox="1"/>
          <p:nvPr/>
        </p:nvSpPr>
        <p:spPr>
          <a:xfrm>
            <a:off x="6020790" y="1511533"/>
            <a:ext cx="2119745" cy="15696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以时间的变化为序：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一年四季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一日晨昏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58888" y="1021334"/>
            <a:ext cx="552203" cy="830997"/>
          </a:xfrm>
          <a:prstGeom prst="rect">
            <a:avLst/>
          </a:prstGeom>
          <a:solidFill>
            <a:srgbClr val="8595AE"/>
          </a:solidFill>
        </p:spPr>
        <p:txBody>
          <a:bodyPr wrap="square" rtlCol="0" anchor="ctr">
            <a:spAutoFit/>
          </a:bodyPr>
          <a:lstStyle/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早晨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04410" y="2838585"/>
            <a:ext cx="552203" cy="830997"/>
          </a:xfrm>
          <a:prstGeom prst="rect">
            <a:avLst/>
          </a:prstGeom>
          <a:solidFill>
            <a:srgbClr val="8595AE"/>
          </a:solidFill>
        </p:spPr>
        <p:txBody>
          <a:bodyPr wrap="square" rtlCol="0" anchor="ctr">
            <a:spAutoFit/>
          </a:bodyPr>
          <a:lstStyle/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傍晚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对话气泡: 圆角矩形 6"/>
          <p:cNvSpPr/>
          <p:nvPr/>
        </p:nvSpPr>
        <p:spPr>
          <a:xfrm>
            <a:off x="230213" y="1526152"/>
            <a:ext cx="1556254" cy="759848"/>
          </a:xfrm>
          <a:prstGeom prst="wedgeRoundRectCallout">
            <a:avLst>
              <a:gd name="adj1" fmla="val 78124"/>
              <a:gd name="adj2" fmla="val 4762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校园真美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9" t="6281" r="2038" b="14785"/>
          <a:stretch>
            <a:fillRect/>
          </a:stretch>
        </p:blipFill>
        <p:spPr>
          <a:xfrm>
            <a:off x="2127505" y="816106"/>
            <a:ext cx="5871891" cy="324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6155" y="1148283"/>
            <a:ext cx="6725806" cy="1423467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4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大家</a:t>
            </a:r>
            <a:r>
              <a:rPr lang="zh-CN" altLang="en-US" sz="4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知道的还真不少，下面我们一起来演练一下。</a:t>
            </a:r>
            <a:endParaRPr lang="zh-CN" altLang="en-US" sz="4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67" y="1275606"/>
            <a:ext cx="1694180" cy="224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对话气泡: 圆角矩形 3"/>
          <p:cNvSpPr/>
          <p:nvPr/>
        </p:nvSpPr>
        <p:spPr>
          <a:xfrm>
            <a:off x="475501" y="2571750"/>
            <a:ext cx="1861073" cy="839096"/>
          </a:xfrm>
          <a:prstGeom prst="wedgeRoundRectCallout">
            <a:avLst>
              <a:gd name="adj1" fmla="val 67819"/>
              <a:gd name="adj2" fmla="val 43269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春天：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鲜花怒放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对话气泡: 圆角矩形 10"/>
          <p:cNvSpPr/>
          <p:nvPr/>
        </p:nvSpPr>
        <p:spPr>
          <a:xfrm>
            <a:off x="2148192" y="1288055"/>
            <a:ext cx="1861073" cy="839096"/>
          </a:xfrm>
          <a:prstGeom prst="wedgeRoundRectCallout">
            <a:avLst>
              <a:gd name="adj1" fmla="val -2123"/>
              <a:gd name="adj2" fmla="val 80448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夏天：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浓浓树荫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对话气泡: 圆角矩形 15"/>
          <p:cNvSpPr/>
          <p:nvPr/>
        </p:nvSpPr>
        <p:spPr>
          <a:xfrm>
            <a:off x="5265368" y="1087462"/>
            <a:ext cx="1861073" cy="839096"/>
          </a:xfrm>
          <a:prstGeom prst="wedgeRoundRectCallout">
            <a:avLst>
              <a:gd name="adj1" fmla="val -58770"/>
              <a:gd name="adj2" fmla="val 112499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秋天：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红叶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飘零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对话气泡: 圆角矩形 16"/>
          <p:cNvSpPr/>
          <p:nvPr/>
        </p:nvSpPr>
        <p:spPr>
          <a:xfrm>
            <a:off x="6451225" y="2401458"/>
            <a:ext cx="1814001" cy="1089412"/>
          </a:xfrm>
          <a:prstGeom prst="wedgeRoundRectCallout">
            <a:avLst>
              <a:gd name="adj1" fmla="val -74377"/>
              <a:gd name="adj2" fmla="val 39422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冬天：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堆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雪人</a:t>
            </a:r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打雪仗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05899" y="383582"/>
            <a:ext cx="1861074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美丽的校园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9" t="6281" r="2038" b="14785"/>
          <a:stretch>
            <a:fillRect/>
          </a:stretch>
        </p:blipFill>
        <p:spPr>
          <a:xfrm>
            <a:off x="2693907" y="2737262"/>
            <a:ext cx="3247342" cy="17918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矩形 5"/>
          <p:cNvSpPr/>
          <p:nvPr/>
        </p:nvSpPr>
        <p:spPr>
          <a:xfrm>
            <a:off x="3921264" y="357503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按时间顺序：一年四季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6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对话气泡: 圆角矩形 3"/>
          <p:cNvSpPr/>
          <p:nvPr/>
        </p:nvSpPr>
        <p:spPr>
          <a:xfrm>
            <a:off x="475501" y="2571750"/>
            <a:ext cx="1861073" cy="839096"/>
          </a:xfrm>
          <a:prstGeom prst="wedgeRoundRectCallout">
            <a:avLst>
              <a:gd name="adj1" fmla="val 67819"/>
              <a:gd name="adj2" fmla="val 43269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/>
              <a:t>校门：</a:t>
            </a:r>
            <a:endParaRPr lang="en-US" altLang="zh-CN" sz="2400" b="1" dirty="0"/>
          </a:p>
          <a:p>
            <a:pPr algn="ctr"/>
            <a:r>
              <a:rPr lang="zh-CN" altLang="en-US" sz="2400" dirty="0"/>
              <a:t>烫金题匾</a:t>
            </a:r>
            <a:endParaRPr lang="zh-CN" altLang="en-US" sz="2400" dirty="0"/>
          </a:p>
        </p:txBody>
      </p:sp>
      <p:sp>
        <p:nvSpPr>
          <p:cNvPr id="11" name="对话气泡: 圆角矩形 10"/>
          <p:cNvSpPr/>
          <p:nvPr/>
        </p:nvSpPr>
        <p:spPr>
          <a:xfrm>
            <a:off x="2148192" y="1288055"/>
            <a:ext cx="1861073" cy="839096"/>
          </a:xfrm>
          <a:prstGeom prst="wedgeRoundRectCallout">
            <a:avLst>
              <a:gd name="adj1" fmla="val -2123"/>
              <a:gd name="adj2" fmla="val 80448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/>
              <a:t>花坛：</a:t>
            </a:r>
            <a:endParaRPr lang="en-US" altLang="zh-CN" sz="2400" b="1" dirty="0"/>
          </a:p>
          <a:p>
            <a:pPr algn="ctr"/>
            <a:r>
              <a:rPr lang="zh-CN" altLang="en-US" sz="2400" dirty="0" smtClean="0"/>
              <a:t>鲜花怒放</a:t>
            </a:r>
            <a:endParaRPr lang="zh-CN" altLang="en-US" sz="2400" dirty="0"/>
          </a:p>
        </p:txBody>
      </p:sp>
      <p:sp>
        <p:nvSpPr>
          <p:cNvPr id="16" name="对话气泡: 圆角矩形 15"/>
          <p:cNvSpPr/>
          <p:nvPr/>
        </p:nvSpPr>
        <p:spPr>
          <a:xfrm>
            <a:off x="5265368" y="1087462"/>
            <a:ext cx="1861073" cy="839096"/>
          </a:xfrm>
          <a:prstGeom prst="wedgeRoundRectCallout">
            <a:avLst>
              <a:gd name="adj1" fmla="val -58770"/>
              <a:gd name="adj2" fmla="val 112499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/>
              <a:t>操场：</a:t>
            </a:r>
            <a:endParaRPr lang="en-US" altLang="zh-CN" sz="2400" b="1" dirty="0"/>
          </a:p>
          <a:p>
            <a:r>
              <a:rPr lang="zh-CN" altLang="en-US" sz="2400" dirty="0" smtClean="0"/>
              <a:t> 欢声笑语</a:t>
            </a:r>
            <a:endParaRPr lang="zh-CN" altLang="en-US" sz="2400" dirty="0"/>
          </a:p>
        </p:txBody>
      </p:sp>
      <p:sp>
        <p:nvSpPr>
          <p:cNvPr id="17" name="对话气泡: 圆角矩形 16"/>
          <p:cNvSpPr/>
          <p:nvPr/>
        </p:nvSpPr>
        <p:spPr>
          <a:xfrm>
            <a:off x="6493614" y="2446592"/>
            <a:ext cx="1814001" cy="1089412"/>
          </a:xfrm>
          <a:prstGeom prst="wedgeRoundRectCallout">
            <a:avLst>
              <a:gd name="adj1" fmla="val -74377"/>
              <a:gd name="adj2" fmla="val 39422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/>
              <a:t>教室：</a:t>
            </a:r>
            <a:endParaRPr lang="en-US" altLang="zh-CN" sz="2400" b="1" dirty="0"/>
          </a:p>
          <a:p>
            <a:r>
              <a:rPr lang="zh-CN" altLang="en-US" sz="2400" dirty="0" smtClean="0"/>
              <a:t> 书声琅琅</a:t>
            </a:r>
            <a:endParaRPr lang="zh-CN" altLang="en-US" sz="2400" dirty="0"/>
          </a:p>
        </p:txBody>
      </p:sp>
      <p:sp>
        <p:nvSpPr>
          <p:cNvPr id="5" name="文本框 4"/>
          <p:cNvSpPr txBox="1"/>
          <p:nvPr/>
        </p:nvSpPr>
        <p:spPr>
          <a:xfrm>
            <a:off x="1993623" y="421038"/>
            <a:ext cx="1797201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l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美丽的校园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9" t="6281" r="2038" b="14785"/>
          <a:stretch>
            <a:fillRect/>
          </a:stretch>
        </p:blipFill>
        <p:spPr>
          <a:xfrm>
            <a:off x="2693907" y="2737262"/>
            <a:ext cx="3247342" cy="17918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矩形 1"/>
          <p:cNvSpPr/>
          <p:nvPr/>
        </p:nvSpPr>
        <p:spPr>
          <a:xfrm>
            <a:off x="4009265" y="381791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按地点顺序：由外及内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59533" y="884764"/>
            <a:ext cx="6685867" cy="393055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65702" y="1492198"/>
            <a:ext cx="313916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除了</a:t>
            </a:r>
            <a:r>
              <a:rPr lang="zh-CN" altLang="en-US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按照一定顺序描写，还要组织好篇章结构。这一点如何做到？</a:t>
            </a:r>
            <a:endParaRPr lang="zh-CN" altLang="en-US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825505" y="738613"/>
            <a:ext cx="2520864" cy="461665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 anchor="ctr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写公园美：总分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32669" y="1491504"/>
            <a:ext cx="577990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公园风景秀丽（概括写）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58324" y="2148235"/>
            <a:ext cx="5779906" cy="15684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春天，万物复苏，小草从地里钻出来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夏天，池塘里荷花婀娜多姿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秋天，树叶变红变黄，纷纷飘落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冬天，大雪纷飞，孩子们堆雪人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右大括号 2"/>
          <p:cNvSpPr/>
          <p:nvPr/>
        </p:nvSpPr>
        <p:spPr>
          <a:xfrm>
            <a:off x="6828152" y="2244395"/>
            <a:ext cx="219694" cy="137753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37999" y="2641937"/>
            <a:ext cx="16200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（具体写）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825505" y="738613"/>
            <a:ext cx="3429326" cy="461665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 anchor="ctr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写公园的春天美：总分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32669" y="1491504"/>
            <a:ext cx="5779906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公园里的春天是最美的季节（概括写）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70660" y="2226945"/>
            <a:ext cx="4021455" cy="15684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小草从地里钻出来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柳树伸展着嫩绿的腰肢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杏花睁开朦胧的睡眼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桃花绽开粉红的笑脸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右大括号 2"/>
          <p:cNvSpPr/>
          <p:nvPr/>
        </p:nvSpPr>
        <p:spPr>
          <a:xfrm>
            <a:off x="5848518" y="2344646"/>
            <a:ext cx="219694" cy="137753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68212" y="2802582"/>
            <a:ext cx="1591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（具体写）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3" grpId="0" animBg="1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97470" y="742978"/>
            <a:ext cx="2789522" cy="461665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 anchor="ctr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写池塘美：总分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32155" y="1936278"/>
            <a:ext cx="2504515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荡漾的水波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笔直的荷叶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挺立的蜻蜓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招摇的水草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游动的小鱼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32155" y="1414642"/>
            <a:ext cx="54168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池塘真美，令人难以忘怀。（概括写）</a:t>
            </a:r>
            <a:endParaRPr lang="en-US" altLang="zh-CN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右大括号 9"/>
          <p:cNvSpPr/>
          <p:nvPr/>
        </p:nvSpPr>
        <p:spPr>
          <a:xfrm>
            <a:off x="4286992" y="2143496"/>
            <a:ext cx="219614" cy="1543062"/>
          </a:xfrm>
          <a:prstGeom prst="rightBrace">
            <a:avLst>
              <a:gd name="adj1" fmla="val 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59749" y="2684194"/>
            <a:ext cx="15913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（具体写）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0" grpId="0" animBg="1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0348" y="1180187"/>
            <a:ext cx="6778946" cy="1907253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总结一下写顺序的“技巧”：</a:t>
            </a:r>
            <a:endParaRPr lang="en-US" altLang="zh-CN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可以按时间为序：一年四季、一日早晚</a:t>
            </a:r>
            <a:endParaRPr lang="en-US" altLang="zh-CN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可以按空间为序：由远及近、由外及里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67" y="1275606"/>
            <a:ext cx="1694180" cy="224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57888" y="1153566"/>
            <a:ext cx="5470578" cy="1976755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4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0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下面</a:t>
            </a:r>
            <a:r>
              <a:rPr lang="zh-CN" altLang="en-US" sz="4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就是具体内容的写作了，我们要注意点什么呢？</a:t>
            </a:r>
            <a:endParaRPr lang="zh-CN" altLang="en-US" sz="40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67" y="1275606"/>
            <a:ext cx="1694180" cy="224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23022" y="1015383"/>
            <a:ext cx="75818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0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来到</a:t>
            </a:r>
            <a:r>
              <a:rPr lang="zh-CN" altLang="en-US" sz="2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湖边，只见一朵朵的荷花千姿百态，好似一位位美丽的姑娘。</a:t>
            </a:r>
            <a:r>
              <a:rPr lang="zh-CN" altLang="en-US" sz="2000" b="1" kern="1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近处</a:t>
            </a:r>
            <a:r>
              <a:rPr lang="zh-CN" altLang="en-US" sz="2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的一朵已展开花瓣的</a:t>
            </a:r>
            <a:r>
              <a:rPr lang="zh-CN" altLang="en-US" sz="2000" b="1" kern="1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荷花</a:t>
            </a:r>
            <a:r>
              <a:rPr lang="zh-CN" altLang="en-US" sz="2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，长在绿油油的荷叶上，望去像是一位身穿粉红长裙的姑娘，在绿色的地毯上优美地跳舞；</a:t>
            </a:r>
            <a:r>
              <a:rPr lang="zh-CN" altLang="en-US" sz="2000" b="1" kern="1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远处是一簇含苞待放的花骨朵</a:t>
            </a:r>
            <a:r>
              <a:rPr lang="zh-CN" altLang="en-US" sz="2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，侧身看去仿佛是一个害羞的女孩坐在草地上羞涩地用双手蒙着脸颊；荷叶丛中一个个</a:t>
            </a:r>
            <a:r>
              <a:rPr lang="zh-CN" altLang="en-US" sz="2000" b="1" kern="1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莲蓬</a:t>
            </a:r>
            <a:r>
              <a:rPr lang="zh-CN" altLang="en-US" sz="2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像一个个用宝石镶嵌而成的小鼓，荷花姑娘们在这绿色的舞台上唱歌、跳舞</a:t>
            </a:r>
            <a:r>
              <a:rPr lang="en-US" altLang="zh-CN" sz="2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en-US" sz="2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4273" y="437089"/>
            <a:ext cx="403383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我们先来看一段范例：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56760" y="3550681"/>
            <a:ext cx="6600636" cy="1383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小作者描写湖中景色，先写“荷花”，再写“莲蓬”，写荷花时先“近处”再“远处” ，这是按照由近及远的顺序来描写的。文中把荷花比喻成长袖善舞的姑娘，不由得令人感叹：真美！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对话气泡: 圆角矩形 6"/>
          <p:cNvSpPr/>
          <p:nvPr/>
        </p:nvSpPr>
        <p:spPr>
          <a:xfrm>
            <a:off x="230213" y="1526152"/>
            <a:ext cx="1539320" cy="688489"/>
          </a:xfrm>
          <a:prstGeom prst="wedgeRoundRectCallout">
            <a:avLst>
              <a:gd name="adj1" fmla="val 78124"/>
              <a:gd name="adj2" fmla="val 4762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公园真美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6" t="-1050" r="1838"/>
          <a:stretch>
            <a:fillRect/>
          </a:stretch>
        </p:blipFill>
        <p:spPr>
          <a:xfrm>
            <a:off x="2126773" y="820199"/>
            <a:ext cx="5836997" cy="324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47712" y="1229479"/>
            <a:ext cx="7710936" cy="2399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kern="100" dirty="0">
                <a:latin typeface="+mn-ea"/>
                <a:cs typeface="Times New Roman" panose="02020603050405020304" pitchFamily="18" charset="0"/>
              </a:rPr>
              <a:t>      </a:t>
            </a:r>
            <a:r>
              <a:rPr lang="zh-CN" altLang="en-US" sz="20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</a:t>
            </a:r>
            <a:r>
              <a:rPr lang="zh-CN" altLang="en-US" sz="2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喜欢瓜园，更喜欢傍晚那美丽的景色。每到傍晚，太阳变成桔黄色，把天际描绘得如同图画一般，那碧绿的瓜地，顿时成了一块金地。在瓜园的西边，有一片洼地，积了一泓水，太阳投影入水；每到此时，我便踱过去，蹲在那里用手轻轻撩着水，于是水中便出现一张笑着的脸，直到最后一抹桔黄隐去。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7712" y="567789"/>
            <a:ext cx="4033838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我们来模仿着写写吧：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21626" y="1467125"/>
            <a:ext cx="5480463" cy="1423467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4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关于这次习作，你有什么想说的吗？</a:t>
            </a:r>
            <a:endParaRPr lang="zh-CN" altLang="en-US" sz="4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93" y="1201501"/>
            <a:ext cx="1694180" cy="224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251520" y="752386"/>
            <a:ext cx="8693418" cy="954107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美丽的地方有很多，我要挑选我熟悉的事物</a:t>
            </a:r>
            <a:endParaRPr lang="en-US" altLang="zh-CN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来写，比如我家旁边的小公园。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51625" l="106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414" y="476622"/>
            <a:ext cx="1204586" cy="1774841"/>
          </a:xfrm>
          <a:prstGeom prst="rect">
            <a:avLst/>
          </a:prstGeom>
        </p:spPr>
      </p:pic>
      <p:sp>
        <p:nvSpPr>
          <p:cNvPr id="4" name="文本框 2"/>
          <p:cNvSpPr txBox="1"/>
          <p:nvPr/>
        </p:nvSpPr>
        <p:spPr>
          <a:xfrm>
            <a:off x="236265" y="1844774"/>
            <a:ext cx="8557413" cy="954107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我想写熟悉的校园，除了写校园一年四季的</a:t>
            </a:r>
            <a:endParaRPr lang="en-US" altLang="zh-CN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景美，还要写老师和同学的美。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311" y="1772765"/>
            <a:ext cx="1269938" cy="1098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本框 2"/>
          <p:cNvSpPr txBox="1"/>
          <p:nvPr/>
        </p:nvSpPr>
        <p:spPr>
          <a:xfrm>
            <a:off x="254546" y="3212926"/>
            <a:ext cx="8493918" cy="953135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我要运用先概括再具体的方法，把我的家乡之</a:t>
            </a:r>
            <a:endParaRPr lang="en-US" altLang="zh-CN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美方方面面都展示出来。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290" b="53226" l="24663" r="743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374" t="7096" r="24759" b="46452"/>
          <a:stretch>
            <a:fillRect/>
          </a:stretch>
        </p:blipFill>
        <p:spPr bwMode="auto">
          <a:xfrm>
            <a:off x="8044628" y="3212926"/>
            <a:ext cx="930424" cy="1015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1272" y="771479"/>
            <a:ext cx="7154377" cy="4205991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19055" y="426869"/>
            <a:ext cx="2330450" cy="560705"/>
            <a:chOff x="292074" y="533430"/>
            <a:chExt cx="3107265" cy="747607"/>
          </a:xfrm>
        </p:grpSpPr>
        <p:sp>
          <p:nvSpPr>
            <p:cNvPr id="5" name="文本框 14"/>
            <p:cNvSpPr txBox="1"/>
            <p:nvPr/>
          </p:nvSpPr>
          <p:spPr>
            <a:xfrm>
              <a:off x="832247" y="533430"/>
              <a:ext cx="2567092" cy="74760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写作提纲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074" y="533430"/>
              <a:ext cx="540173" cy="672254"/>
            </a:xfrm>
            <a:prstGeom prst="rect">
              <a:avLst/>
            </a:prstGeom>
          </p:spPr>
        </p:pic>
      </p:grpSp>
      <p:sp>
        <p:nvSpPr>
          <p:cNvPr id="8" name="文本框 8"/>
          <p:cNvSpPr txBox="1"/>
          <p:nvPr/>
        </p:nvSpPr>
        <p:spPr>
          <a:xfrm>
            <a:off x="3302113" y="1059319"/>
            <a:ext cx="380141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你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想好自己习作的内容了吗？不要急于下笔，先好好构思，编写好写作提纲。</a:t>
            </a:r>
            <a:endParaRPr lang="zh-CN" altLang="en-US" sz="32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53167" y="1711272"/>
            <a:ext cx="5185783" cy="304609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1"/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</a:t>
            </a:r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你所选的地点是哪里？</a:t>
            </a:r>
            <a:endParaRPr lang="en-US" altLang="zh-CN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2</a:t>
            </a:r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这个地方“美”的特征是什么？</a:t>
            </a:r>
            <a:endParaRPr lang="en-US" altLang="zh-CN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3</a:t>
            </a:r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你将怎样写出这些特征？</a:t>
            </a:r>
            <a:endParaRPr lang="en-US" altLang="zh-CN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4</a:t>
            </a:r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以时间为序还是以地点为序进行描写？</a:t>
            </a:r>
            <a:endParaRPr lang="en-US" altLang="zh-CN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5</a:t>
            </a:r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能否运用拟人、比喻等修辞手法增加习作的形象性？</a:t>
            </a:r>
            <a:endParaRPr lang="en-US" altLang="zh-CN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6</a:t>
            </a:r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你打算拟个什么题目？</a:t>
            </a:r>
            <a:endParaRPr lang="en-US" altLang="zh-CN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91455" y="267494"/>
            <a:ext cx="34305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习作提纲要求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21468" y="905708"/>
            <a:ext cx="6316153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选一处地点，细致观察，按顺序描写。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36209" y="874210"/>
            <a:ext cx="1504333" cy="666511"/>
            <a:chOff x="2375756" y="2268826"/>
            <a:chExt cx="1103009" cy="666511"/>
          </a:xfrm>
        </p:grpSpPr>
        <p:sp>
          <p:nvSpPr>
            <p:cNvPr id="4" name="云形 3"/>
            <p:cNvSpPr/>
            <p:nvPr/>
          </p:nvSpPr>
          <p:spPr>
            <a:xfrm>
              <a:off x="2375756" y="2268826"/>
              <a:ext cx="940842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471068" y="2290763"/>
              <a:ext cx="10076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开头</a:t>
              </a:r>
              <a:endPara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6" name="文本框 2"/>
          <p:cNvSpPr txBox="1"/>
          <p:nvPr/>
        </p:nvSpPr>
        <p:spPr>
          <a:xfrm>
            <a:off x="775535" y="752887"/>
            <a:ext cx="630513" cy="35394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校园的花坛真美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627007" y="1142609"/>
            <a:ext cx="288032" cy="2762726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066754" y="2154998"/>
            <a:ext cx="1411430" cy="733058"/>
            <a:chOff x="2098769" y="2334213"/>
            <a:chExt cx="921536" cy="733058"/>
          </a:xfrm>
        </p:grpSpPr>
        <p:sp>
          <p:nvSpPr>
            <p:cNvPr id="10" name="云形 9"/>
            <p:cNvSpPr/>
            <p:nvPr/>
          </p:nvSpPr>
          <p:spPr>
            <a:xfrm>
              <a:off x="2098769" y="2336363"/>
              <a:ext cx="921536" cy="730908"/>
            </a:xfrm>
            <a:prstGeom prst="cloud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195853" y="2334213"/>
              <a:ext cx="82445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经过</a:t>
              </a:r>
              <a:endPara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066754" y="3515965"/>
            <a:ext cx="1317701" cy="666511"/>
            <a:chOff x="2375756" y="2268826"/>
            <a:chExt cx="860338" cy="666511"/>
          </a:xfrm>
        </p:grpSpPr>
        <p:sp>
          <p:nvSpPr>
            <p:cNvPr id="14" name="云形 13"/>
            <p:cNvSpPr/>
            <p:nvPr/>
          </p:nvSpPr>
          <p:spPr>
            <a:xfrm>
              <a:off x="2375756" y="2268826"/>
              <a:ext cx="860338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471068" y="2290763"/>
              <a:ext cx="7650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结尾</a:t>
              </a:r>
              <a:endPara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6" name="左大括号 15"/>
          <p:cNvSpPr/>
          <p:nvPr/>
        </p:nvSpPr>
        <p:spPr>
          <a:xfrm>
            <a:off x="3660965" y="1855157"/>
            <a:ext cx="306264" cy="1444046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93691" y="1617324"/>
            <a:ext cx="438550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春天桃花美</a:t>
            </a:r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夏天柳树美</a:t>
            </a:r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秋天落叶美</a:t>
            </a:r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冬天红梅美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814098" y="3705423"/>
            <a:ext cx="38112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总结：一年四季给人以美的享受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778878" y="540088"/>
            <a:ext cx="38112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总起，以 “美如画”统领全文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/>
      <p:bldP spid="29" grpId="0"/>
      <p:bldP spid="2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36209" y="727906"/>
            <a:ext cx="1504333" cy="666511"/>
            <a:chOff x="2375756" y="2268826"/>
            <a:chExt cx="1103009" cy="666511"/>
          </a:xfrm>
        </p:grpSpPr>
        <p:sp>
          <p:nvSpPr>
            <p:cNvPr id="4" name="云形 3"/>
            <p:cNvSpPr/>
            <p:nvPr/>
          </p:nvSpPr>
          <p:spPr>
            <a:xfrm>
              <a:off x="2375756" y="2268826"/>
              <a:ext cx="940842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471068" y="2290763"/>
              <a:ext cx="10076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开头</a:t>
              </a:r>
              <a:endPara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6" name="文本框 2"/>
          <p:cNvSpPr txBox="1"/>
          <p:nvPr/>
        </p:nvSpPr>
        <p:spPr>
          <a:xfrm>
            <a:off x="677777" y="1252392"/>
            <a:ext cx="630513" cy="20621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家乡秋景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627007" y="996305"/>
            <a:ext cx="288032" cy="2762726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112456" y="1914768"/>
            <a:ext cx="1411430" cy="733058"/>
            <a:chOff x="2098769" y="2334213"/>
            <a:chExt cx="921536" cy="733058"/>
          </a:xfrm>
        </p:grpSpPr>
        <p:sp>
          <p:nvSpPr>
            <p:cNvPr id="10" name="云形 9"/>
            <p:cNvSpPr/>
            <p:nvPr/>
          </p:nvSpPr>
          <p:spPr>
            <a:xfrm>
              <a:off x="2098769" y="2336363"/>
              <a:ext cx="921536" cy="730908"/>
            </a:xfrm>
            <a:prstGeom prst="cloud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195853" y="2334213"/>
              <a:ext cx="82445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经过</a:t>
              </a:r>
              <a:endPara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136209" y="3271353"/>
            <a:ext cx="1317701" cy="666511"/>
            <a:chOff x="2375756" y="2268826"/>
            <a:chExt cx="860338" cy="666511"/>
          </a:xfrm>
        </p:grpSpPr>
        <p:sp>
          <p:nvSpPr>
            <p:cNvPr id="14" name="云形 13"/>
            <p:cNvSpPr/>
            <p:nvPr/>
          </p:nvSpPr>
          <p:spPr>
            <a:xfrm>
              <a:off x="2375756" y="2268826"/>
              <a:ext cx="860338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471068" y="2290763"/>
              <a:ext cx="7650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结尾</a:t>
              </a:r>
              <a:endPara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6" name="左大括号 15"/>
          <p:cNvSpPr/>
          <p:nvPr/>
        </p:nvSpPr>
        <p:spPr>
          <a:xfrm>
            <a:off x="3632197" y="1719576"/>
            <a:ext cx="306264" cy="1125592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99629" y="1514657"/>
            <a:ext cx="46454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农田里的黄豆</a:t>
            </a:r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果园里果实累累</a:t>
            </a:r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树林里的银杏树和松树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859111" y="3342999"/>
            <a:ext cx="3941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表达赞美之情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49362" y="753009"/>
            <a:ext cx="5263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以“家乡的秋天风景秀丽”总起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/>
      <p:bldP spid="29" grpId="0"/>
      <p:bldP spid="2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136209" y="727906"/>
            <a:ext cx="1504333" cy="666511"/>
            <a:chOff x="2375756" y="2268826"/>
            <a:chExt cx="1103009" cy="666511"/>
          </a:xfrm>
        </p:grpSpPr>
        <p:sp>
          <p:nvSpPr>
            <p:cNvPr id="18" name="云形 17"/>
            <p:cNvSpPr/>
            <p:nvPr/>
          </p:nvSpPr>
          <p:spPr>
            <a:xfrm>
              <a:off x="2375756" y="2268826"/>
              <a:ext cx="940842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9" name="TextBox 4"/>
            <p:cNvSpPr txBox="1"/>
            <p:nvPr/>
          </p:nvSpPr>
          <p:spPr>
            <a:xfrm>
              <a:off x="2471068" y="2290763"/>
              <a:ext cx="10076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开头</a:t>
              </a:r>
              <a:endPara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1" name="文本框 2"/>
          <p:cNvSpPr txBox="1"/>
          <p:nvPr/>
        </p:nvSpPr>
        <p:spPr>
          <a:xfrm>
            <a:off x="726053" y="1163244"/>
            <a:ext cx="630513" cy="20621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村庄真美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左大括号 21"/>
          <p:cNvSpPr/>
          <p:nvPr/>
        </p:nvSpPr>
        <p:spPr>
          <a:xfrm>
            <a:off x="1627007" y="996305"/>
            <a:ext cx="288032" cy="2762726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083411" y="1827766"/>
            <a:ext cx="1411430" cy="733058"/>
            <a:chOff x="2098769" y="2334213"/>
            <a:chExt cx="921536" cy="733058"/>
          </a:xfrm>
        </p:grpSpPr>
        <p:sp>
          <p:nvSpPr>
            <p:cNvPr id="25" name="云形 24"/>
            <p:cNvSpPr/>
            <p:nvPr/>
          </p:nvSpPr>
          <p:spPr>
            <a:xfrm>
              <a:off x="2098769" y="2336363"/>
              <a:ext cx="921536" cy="730908"/>
            </a:xfrm>
            <a:prstGeom prst="cloud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6" name="TextBox 10"/>
            <p:cNvSpPr txBox="1"/>
            <p:nvPr/>
          </p:nvSpPr>
          <p:spPr>
            <a:xfrm>
              <a:off x="2195853" y="2334213"/>
              <a:ext cx="82445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经过</a:t>
              </a:r>
              <a:endPara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136209" y="3225347"/>
            <a:ext cx="1317701" cy="666511"/>
            <a:chOff x="2375756" y="2268826"/>
            <a:chExt cx="860338" cy="666511"/>
          </a:xfrm>
        </p:grpSpPr>
        <p:sp>
          <p:nvSpPr>
            <p:cNvPr id="28" name="云形 27"/>
            <p:cNvSpPr/>
            <p:nvPr/>
          </p:nvSpPr>
          <p:spPr>
            <a:xfrm>
              <a:off x="2375756" y="2268826"/>
              <a:ext cx="860338" cy="666511"/>
            </a:xfrm>
            <a:prstGeom prst="cloud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0" name="TextBox 14"/>
            <p:cNvSpPr txBox="1"/>
            <p:nvPr/>
          </p:nvSpPr>
          <p:spPr>
            <a:xfrm>
              <a:off x="2471068" y="2290763"/>
              <a:ext cx="7650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结尾</a:t>
              </a:r>
              <a:endPara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1" name="左大括号 30"/>
          <p:cNvSpPr/>
          <p:nvPr/>
        </p:nvSpPr>
        <p:spPr>
          <a:xfrm>
            <a:off x="3512273" y="1696442"/>
            <a:ext cx="306264" cy="1125592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TextBox 19"/>
          <p:cNvSpPr txBox="1"/>
          <p:nvPr/>
        </p:nvSpPr>
        <p:spPr>
          <a:xfrm>
            <a:off x="3911439" y="1575558"/>
            <a:ext cx="48584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路边长长的天线和高大的树木</a:t>
            </a:r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农田四季如画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TextBox 28"/>
          <p:cNvSpPr txBox="1"/>
          <p:nvPr/>
        </p:nvSpPr>
        <p:spPr>
          <a:xfrm>
            <a:off x="3665405" y="3218830"/>
            <a:ext cx="4447679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总结：美景说不完道不尽，留有想象的空间。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" name="TextBox 23"/>
          <p:cNvSpPr txBox="1"/>
          <p:nvPr/>
        </p:nvSpPr>
        <p:spPr>
          <a:xfrm>
            <a:off x="3767924" y="682840"/>
            <a:ext cx="46454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总写村庄之美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/>
      <p:bldP spid="33" grpId="0"/>
      <p:bldP spid="3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55576" y="1779663"/>
            <a:ext cx="5542989" cy="6847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快快写起来吧！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14" descr="234757-160Z616032990[1]"/>
          <p:cNvPicPr>
            <a:picLocks noChangeAspect="1"/>
          </p:cNvPicPr>
          <p:nvPr/>
        </p:nvPicPr>
        <p:blipFill>
          <a:blip r:embed="rId1">
            <a:clrChange>
              <a:clrFrom>
                <a:srgbClr val="FFFCF3">
                  <a:alpha val="100000"/>
                </a:srgbClr>
              </a:clrFrom>
              <a:clrTo>
                <a:srgbClr val="FFFCF3">
                  <a:alpha val="100000"/>
                  <a:alpha val="0"/>
                </a:srgbClr>
              </a:clrTo>
            </a:clrChange>
          </a:blip>
          <a:srcRect l="67163" t="48737"/>
          <a:stretch>
            <a:fillRect/>
          </a:stretch>
        </p:blipFill>
        <p:spPr>
          <a:xfrm>
            <a:off x="6156176" y="1541910"/>
            <a:ext cx="2085975" cy="3028315"/>
          </a:xfrm>
          <a:prstGeom prst="rect">
            <a:avLst/>
          </a:prstGeom>
          <a:effectLst>
            <a:innerShdw blurRad="63500" dist="508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66593" y="3740571"/>
            <a:ext cx="6979879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写完习作，和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同桌交换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一下，看看谁写的地方更美。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19" y="339502"/>
            <a:ext cx="4866745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kern="0" noProof="0" dirty="0">
                <a:solidFill>
                  <a:srgbClr val="8064A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同桌互评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rgbClr val="8064A2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Picture 2" descr="http://image.shedunews.com/2013/4/10/m_505811_dc1ca6e1-bf97-4a42-9dcc-b8c7feb72ef0.jpg"/>
          <p:cNvPicPr>
            <a:picLocks noChangeAspect="1" noChangeArrowheads="1"/>
          </p:cNvPicPr>
          <p:nvPr/>
        </p:nvPicPr>
        <p:blipFill>
          <a:blip r:embed="rId1" cstate="print"/>
          <a:srcRect t="12672"/>
          <a:stretch>
            <a:fillRect/>
          </a:stretch>
        </p:blipFill>
        <p:spPr bwMode="auto">
          <a:xfrm>
            <a:off x="1874520" y="1093411"/>
            <a:ext cx="5642610" cy="2402840"/>
          </a:xfrm>
          <a:prstGeom prst="ellipse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2"/>
          <a:stretch>
            <a:fillRect/>
          </a:stretch>
        </p:blipFill>
        <p:spPr>
          <a:xfrm>
            <a:off x="2044863" y="802386"/>
            <a:ext cx="5912969" cy="324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对话气泡: 圆角矩形 6"/>
          <p:cNvSpPr/>
          <p:nvPr/>
        </p:nvSpPr>
        <p:spPr>
          <a:xfrm>
            <a:off x="230213" y="1526152"/>
            <a:ext cx="1564720" cy="768315"/>
          </a:xfrm>
          <a:prstGeom prst="wedgeRoundRectCallout">
            <a:avLst>
              <a:gd name="adj1" fmla="val 78124"/>
              <a:gd name="adj2" fmla="val 4762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乡村真美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4"/>
          <p:cNvSpPr txBox="1"/>
          <p:nvPr/>
        </p:nvSpPr>
        <p:spPr>
          <a:xfrm>
            <a:off x="5223672" y="1891947"/>
            <a:ext cx="2953387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solidFill>
                  <a:srgbClr val="875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作文修改</a:t>
            </a:r>
            <a:endParaRPr lang="zh-CN" altLang="en-US" sz="5400" b="1" dirty="0">
              <a:solidFill>
                <a:srgbClr val="875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 descr="图片包含 游戏机, 标志&#10;&#10;描述已自动生成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9" t="3514" r="24574" b="24134"/>
          <a:stretch>
            <a:fillRect/>
          </a:stretch>
        </p:blipFill>
        <p:spPr>
          <a:xfrm>
            <a:off x="3915867" y="1678691"/>
            <a:ext cx="1307805" cy="1326759"/>
          </a:xfrm>
          <a:prstGeom prst="rect">
            <a:avLst/>
          </a:prstGeom>
        </p:spPr>
      </p:pic>
      <p:sp>
        <p:nvSpPr>
          <p:cNvPr id="8" name="箭头: V 形 7"/>
          <p:cNvSpPr/>
          <p:nvPr/>
        </p:nvSpPr>
        <p:spPr>
          <a:xfrm>
            <a:off x="1475121" y="589573"/>
            <a:ext cx="172925" cy="219284"/>
          </a:xfrm>
          <a:prstGeom prst="chevron">
            <a:avLst>
              <a:gd name="adj" fmla="val 4440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13" y="422490"/>
            <a:ext cx="1438370" cy="334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文本框 15"/>
          <p:cNvSpPr txBox="1"/>
          <p:nvPr/>
        </p:nvSpPr>
        <p:spPr>
          <a:xfrm>
            <a:off x="209676" y="422490"/>
            <a:ext cx="1086986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kumimoji="1" lang="zh-CN" altLang="en-US" sz="1800" dirty="0" smtClean="0">
                <a:solidFill>
                  <a:schemeClr val="bg1"/>
                </a:solidFill>
              </a:rPr>
              <a:t>第</a:t>
            </a:r>
            <a:r>
              <a:rPr kumimoji="1" lang="zh-CN" altLang="en-US" sz="1800" dirty="0">
                <a:solidFill>
                  <a:schemeClr val="bg1"/>
                </a:solidFill>
              </a:rPr>
              <a:t>二</a:t>
            </a:r>
            <a:r>
              <a:rPr kumimoji="1" lang="zh-CN" altLang="en-US" sz="1800" dirty="0" smtClean="0">
                <a:solidFill>
                  <a:schemeClr val="bg1"/>
                </a:solidFill>
              </a:rPr>
              <a:t>课时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598" y="1286886"/>
            <a:ext cx="2724348" cy="2319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84150" y="1387308"/>
            <a:ext cx="6276627" cy="27284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在我们校园的东南角上，有一个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美如画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的花坛。 </a:t>
            </a:r>
            <a:endParaRPr lang="zh-CN" altLang="en-US" sz="2400" b="1" kern="1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每当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万紫千红的春天</a:t>
            </a:r>
            <a:r>
              <a:rPr lang="zh-CN" alt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来临时，花坛里的桃树就伸展出无数条枝丫来。</a:t>
            </a:r>
            <a:r>
              <a:rPr lang="zh-CN" altLang="en-US" sz="24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粉红色的桃花一朵紧挨着一朵，挤满了整个枝丫，它们像一群顽童，争先恐后地让人们来观赏自己的艳姿。 </a:t>
            </a:r>
            <a:endParaRPr lang="zh-CN" altLang="en-US" sz="24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89343" y="707846"/>
            <a:ext cx="2831544" cy="5309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校园的花坛真美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7173511" y="1153066"/>
            <a:ext cx="36004" cy="38164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7173511" y="1387308"/>
            <a:ext cx="17181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    开篇</a:t>
            </a:r>
            <a:r>
              <a:rPr lang="zh-CN" altLang="en-US" sz="1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总起，点明“美如画”。</a:t>
            </a:r>
            <a:endParaRPr lang="zh-CN" altLang="en-US" sz="1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  <a:p>
            <a:pPr lvl="0"/>
            <a:endParaRPr lang="en-US" altLang="zh-CN" sz="1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  <a:p>
            <a:pPr lvl="0"/>
            <a:r>
              <a:rPr lang="zh-CN" altLang="en-US" sz="1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    </a:t>
            </a:r>
            <a:endParaRPr lang="zh-CN" altLang="en-US" sz="1800" b="1" dirty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lvl="0"/>
            <a:r>
              <a:rPr lang="en-US" altLang="zh-CN" sz="1800" b="1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</a:t>
            </a:r>
            <a:endParaRPr lang="zh-CN" altLang="en-US" sz="1800" b="1" dirty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8" name="文本框 14"/>
          <p:cNvSpPr txBox="1"/>
          <p:nvPr/>
        </p:nvSpPr>
        <p:spPr>
          <a:xfrm>
            <a:off x="561958" y="292084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例文评析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44761"/>
            <a:ext cx="366860" cy="45633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385595" y="2638723"/>
            <a:ext cx="14361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    按时</a:t>
            </a:r>
            <a:r>
              <a:rPr lang="zh-CN" altLang="en-US" sz="1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间顺序描写，先写春景，运用比喻的手法写桃花之美之盛。 </a:t>
            </a:r>
            <a:endParaRPr lang="zh-CN" altLang="en-US" sz="1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15965" y="1027590"/>
            <a:ext cx="6575548" cy="302102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en-US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当夏天来临时，一株株清秀的柳树屹立在花坛四周。这一株株柳树就像一个个新娘，头上垂挂着串串碧绿的珍珠，迎风飘扬。 </a:t>
            </a:r>
            <a:endParaRPr lang="zh-CN" altLang="en-US" sz="20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阵阵萧瑟的秋天来临了，花坛里到处是落叶。</a:t>
            </a:r>
            <a:r>
              <a:rPr lang="zh-CN" altLang="en-US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可就在这落叶中间，几株姿态、色彩迥异的菊花随风摆动，不时散发出一阵阵沁入心脾的幽香。</a:t>
            </a:r>
            <a:endParaRPr lang="zh-CN" altLang="en-US" sz="20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endParaRPr lang="zh-CN" altLang="zh-CN" sz="16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7173511" y="1153066"/>
            <a:ext cx="36004" cy="38164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7259865" y="1153066"/>
            <a:ext cx="13553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    夏</a:t>
            </a:r>
            <a:r>
              <a:rPr lang="zh-CN" altLang="en-US" sz="1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写柳树之姿，比喻形象生动。</a:t>
            </a:r>
            <a:endParaRPr lang="en-US" altLang="zh-CN" sz="1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  <a:p>
            <a:pPr lvl="0"/>
            <a:endParaRPr lang="en-US" altLang="zh-CN" sz="1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191513" y="2422118"/>
            <a:ext cx="16476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 </a:t>
            </a:r>
            <a:r>
              <a:rPr lang="zh-CN" altLang="en-US" sz="1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  秋</a:t>
            </a:r>
            <a:r>
              <a:rPr lang="zh-CN" altLang="en-US" sz="1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写落叶和菊花的动态美。</a:t>
            </a:r>
            <a:endParaRPr lang="zh-CN" altLang="en-US" sz="1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83470" y="936796"/>
            <a:ext cx="6706874" cy="308483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en-US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冬天来临了。雪花纷飞，百花凋零，在这寒冬腊月里，唯独红梅坚强不屈地生存着。</a:t>
            </a:r>
            <a:r>
              <a:rPr lang="zh-CN" altLang="en-US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那一棵棵红梅像一个个钢铁战士挺立在大雪之中，难怪人们要用红梅来比喻那些顶风傲雪的英雄豪杰。</a:t>
            </a:r>
            <a:endParaRPr lang="zh-CN" altLang="en-US" sz="20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</a:t>
            </a:r>
            <a:r>
              <a:rPr lang="zh-CN" altLang="en-US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我们校园的这个花坛中，就像有一个技巧高超的魔术师，根据一年四季变换着各式各样的花草树木，时刻给我们以美的享受。</a:t>
            </a:r>
            <a:endParaRPr lang="zh-CN" altLang="zh-CN" sz="16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7173511" y="1153066"/>
            <a:ext cx="36004" cy="38164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7213013" y="1001167"/>
            <a:ext cx="163372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    冬</a:t>
            </a:r>
            <a:r>
              <a:rPr lang="zh-CN" altLang="en-US" sz="1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写飞雪和红梅，写出了梅的坚贞品格，表达了作者对红梅的赞美之情。</a:t>
            </a:r>
            <a:endParaRPr lang="en-US" altLang="zh-CN" sz="1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  <a:p>
            <a:pPr lvl="0"/>
            <a:endParaRPr lang="en-US" altLang="zh-CN" sz="1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487875" y="4052451"/>
            <a:ext cx="1872479" cy="896547"/>
            <a:chOff x="1879787" y="4876800"/>
            <a:chExt cx="2338645" cy="1165575"/>
          </a:xfrm>
        </p:grpSpPr>
        <p:sp>
          <p:nvSpPr>
            <p:cNvPr id="10" name="矩形: 圆角 9">
              <a:hlinkClick r:id="rId1" action="ppaction://hlinkpres?slideindex=1&amp;slidetitle="/>
            </p:cNvPr>
            <p:cNvSpPr/>
            <p:nvPr/>
          </p:nvSpPr>
          <p:spPr>
            <a:xfrm>
              <a:off x="1975104" y="4876800"/>
              <a:ext cx="2243328" cy="621792"/>
            </a:xfrm>
            <a:prstGeom prst="roundRect">
              <a:avLst/>
            </a:prstGeom>
            <a:solidFill>
              <a:srgbClr val="FFD4C4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2000" b="1" dirty="0">
                  <a:solidFill>
                    <a:srgbClr val="FF0000"/>
                  </a:solidFill>
                </a:rPr>
                <a:t>更多例文一</a:t>
              </a:r>
              <a:endParaRPr lang="zh-CN" altLang="en-US" sz="2000" b="1" dirty="0">
                <a:solidFill>
                  <a:srgbClr val="FF0000"/>
                </a:solidFill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22" b="98157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9787" y="4999959"/>
              <a:ext cx="1040815" cy="1042416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4512837" y="4052451"/>
            <a:ext cx="1896730" cy="879183"/>
            <a:chOff x="1768549" y="6190998"/>
            <a:chExt cx="2368933" cy="1143000"/>
          </a:xfrm>
        </p:grpSpPr>
        <p:sp>
          <p:nvSpPr>
            <p:cNvPr id="15" name="矩形: 圆角 14">
              <a:hlinkClick r:id="rId4" action="ppaction://hlinkpres?slideindex=1&amp;slidetitle="/>
            </p:cNvPr>
            <p:cNvSpPr/>
            <p:nvPr/>
          </p:nvSpPr>
          <p:spPr>
            <a:xfrm>
              <a:off x="1894154" y="6190998"/>
              <a:ext cx="2243328" cy="621792"/>
            </a:xfrm>
            <a:prstGeom prst="roundRect">
              <a:avLst/>
            </a:prstGeom>
            <a:solidFill>
              <a:srgbClr val="FFD4C4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2000" b="1" dirty="0">
                  <a:solidFill>
                    <a:srgbClr val="FF0000"/>
                  </a:solidFill>
                </a:rPr>
                <a:t>更多例文二</a:t>
              </a:r>
              <a:endParaRPr lang="zh-CN" altLang="en-US" sz="2000" b="1" dirty="0">
                <a:solidFill>
                  <a:srgbClr val="FF0000"/>
                </a:solidFill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22" b="98157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8549" y="6291581"/>
              <a:ext cx="1040815" cy="1042417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/>
        </p:nvSpPr>
        <p:spPr>
          <a:xfrm>
            <a:off x="7290344" y="2926732"/>
            <a:ext cx="17578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    结尾</a:t>
            </a:r>
            <a:r>
              <a:rPr lang="zh-CN" altLang="en-US" sz="1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点题，照应开篇。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/>
        </p:nvGraphicFramePr>
        <p:xfrm>
          <a:off x="419811" y="1028855"/>
          <a:ext cx="8302158" cy="31700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" name="矩形 2"/>
          <p:cNvSpPr/>
          <p:nvPr/>
        </p:nvSpPr>
        <p:spPr>
          <a:xfrm>
            <a:off x="3401339" y="46348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优点借鉴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98482" y="402697"/>
            <a:ext cx="7364985" cy="43298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00208" y="921376"/>
            <a:ext cx="400999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下面</a:t>
            </a:r>
            <a:r>
              <a:rPr lang="zh-CN" altLang="en-US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请和</a:t>
            </a:r>
            <a:r>
              <a:rPr lang="zh-CN" altLang="en-US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同桌交换</a:t>
            </a:r>
            <a:r>
              <a:rPr lang="zh-CN" altLang="en-US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作文，根据“评分标准”相互批改。要使用作文评改符号，最后得出总分，并写出评价。</a:t>
            </a:r>
            <a:endParaRPr lang="en-US" altLang="zh-CN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059269" y="763732"/>
            <a:ext cx="5439642" cy="361603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没有错别字，语句通顺，表达流畅。</a:t>
            </a:r>
            <a:endParaRPr lang="zh-CN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用词准确生动，意思表达清楚明确。</a:t>
            </a:r>
            <a:endParaRPr lang="zh-CN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文章结构清晰，详略得当，重点突出。</a:t>
            </a:r>
            <a:endParaRPr lang="zh-CN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开头能</a:t>
            </a: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点明</a:t>
            </a:r>
            <a:r>
              <a:rPr 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主题，结尾能恰当呼应、升华。</a:t>
            </a:r>
            <a:endParaRPr lang="zh-CN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文章立意较好，符合主流价值观。</a:t>
            </a:r>
            <a:endParaRPr lang="zh-CN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文章主旨明确，有真情实感，抒发手法多样。</a:t>
            </a:r>
            <a:endParaRPr lang="zh-CN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语言生动有个性，恰当使用修辞手法。</a:t>
            </a:r>
            <a:endParaRPr lang="zh-CN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符合本次作文要求：</a:t>
            </a:r>
            <a:endParaRPr lang="zh-CN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800100" lvl="1" indent="-457200">
              <a:buFont typeface="+mj-ea"/>
              <a:buAutoNum type="circleNumDbPlain"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突显地方美的特点。</a:t>
            </a: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800100" lvl="1" indent="-457200">
              <a:buFont typeface="+mj-ea"/>
              <a:buAutoNum type="circleNumDbPlain"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层次清晰，运用总分或总分总的结构。</a:t>
            </a: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800100" lvl="1" indent="-457200">
              <a:buFont typeface="+mj-ea"/>
              <a:buAutoNum type="circleNumDbPlain"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按照一定顺序写具体。</a:t>
            </a:r>
            <a:endParaRPr lang="en-US" altLang="zh-CN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800100" lvl="1" indent="-457200">
              <a:buFont typeface="+mj-ea"/>
              <a:buAutoNum type="circleNumDbPlain"/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表达出真情实感。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59875" y="763732"/>
            <a:ext cx="399394" cy="3616036"/>
          </a:xfrm>
          <a:prstGeom prst="rect">
            <a:avLst/>
          </a:prstGeom>
          <a:solidFill>
            <a:srgbClr val="C00000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评   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价   标   准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71369" y="1220164"/>
            <a:ext cx="7132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/>
            <a:r>
              <a:rPr lang="zh-CN" altLang="en-US" sz="20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一进瓜地，那西瓜让我口馋。西瓜正值旺势，这一个个甜甜的西瓜，把城市的大汽车引来，真想不到它竟成了联结城乡的一条纽带。</a:t>
            </a:r>
            <a:endParaRPr lang="zh-CN" altLang="en-US" sz="2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209" y="563693"/>
            <a:ext cx="1361552" cy="44212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评改范例</a:t>
            </a:r>
            <a:endParaRPr lang="zh-CN" altLang="en-US" sz="20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42278" y="504579"/>
            <a:ext cx="6777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下面是评改前的段落，</a:t>
            </a:r>
            <a:endParaRPr lang="en-US" altLang="zh-CN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读一读，看看存在什么问题。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15852" y="3023709"/>
            <a:ext cx="1361552" cy="44212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问题分析</a:t>
            </a:r>
            <a:endParaRPr lang="zh-CN" altLang="en-US" sz="1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15852" y="3465836"/>
            <a:ext cx="6408106" cy="1015663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这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段话对西瓜的描写不够细致，“口馋”“旺势”是概括地写，应再具体写明西瓜如何“旺”，为什么让我“口馋”。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2288" y="2257925"/>
            <a:ext cx="8078818" cy="132343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indent="304800"/>
            <a:r>
              <a:rPr lang="zh-CN" altLang="en-US" sz="2000" b="1" kern="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一进瓜地，那</a:t>
            </a:r>
            <a:r>
              <a:rPr lang="zh-CN" altLang="en-US" sz="20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又圆又绿</a:t>
            </a:r>
            <a:r>
              <a:rPr lang="zh-CN" altLang="en-US" sz="2000" b="1" kern="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的西瓜让我口馋。西瓜正值旺势，</a:t>
            </a:r>
            <a:r>
              <a:rPr lang="zh-CN" altLang="en-US" sz="20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那瓜秧像一条条绿色的长蛇，翘着尾巴，在地上编织，“蛇”的全身长满了“手”，紧紧护卫着又圆又大的西瓜。</a:t>
            </a:r>
            <a:r>
              <a:rPr lang="zh-CN" altLang="en-US" sz="2000" b="1" kern="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这一个个甜甜的西瓜，把城市的大汽车引来，真想不到它竟成了联结城乡的一条纽带。</a:t>
            </a:r>
            <a:endParaRPr lang="zh-CN" altLang="en-US" sz="2000" b="1" kern="1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209" y="492370"/>
            <a:ext cx="1361552" cy="40193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评改范例</a:t>
            </a:r>
            <a:endParaRPr lang="zh-CN" altLang="en-US" sz="1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12761" y="400949"/>
            <a:ext cx="654650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这是修改后的段落，和原段落对比一下，</a:t>
            </a:r>
            <a:endParaRPr lang="en-US" altLang="zh-CN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1600" b="1" dirty="0">
                <a:latin typeface="黑体" panose="02010609060101010101" pitchFamily="49" charset="-122"/>
                <a:ea typeface="黑体" panose="02010609060101010101" pitchFamily="49" charset="-122"/>
              </a:rPr>
              <a:t>说说为什么这样修改。</a:t>
            </a:r>
            <a:endPara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2288" y="1087520"/>
            <a:ext cx="7916412" cy="7078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indent="304800"/>
            <a:r>
              <a:rPr lang="zh-CN" altLang="en-US" sz="20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一</a:t>
            </a:r>
            <a:r>
              <a:rPr lang="zh-CN" altLang="en-US" sz="2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进瓜地，那西瓜让我口馋。西瓜正值旺势，这一个个甜甜的西瓜，把城市的大汽车引来，真想不到它竟成了联结城乡的一条纽带。</a:t>
            </a:r>
            <a:endParaRPr lang="zh-CN" altLang="zh-CN" sz="16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2894" y="1087519"/>
            <a:ext cx="399394" cy="784831"/>
          </a:xfrm>
          <a:prstGeom prst="rect">
            <a:avLst/>
          </a:prstGeom>
          <a:solidFill>
            <a:srgbClr val="C00000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原段落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2894" y="2257924"/>
            <a:ext cx="399394" cy="1323439"/>
          </a:xfrm>
          <a:prstGeom prst="rect">
            <a:avLst/>
          </a:prstGeom>
          <a:solidFill>
            <a:srgbClr val="C00000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评改后段落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46957" y="3711437"/>
            <a:ext cx="6240483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文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中通过对西瓜外形和颜色的描写，交待了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“口馋”的原因，把“瓜秧”比喻成“长蛇”，突出了西瓜长势喜人，增强了趣味性。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/>
          <p:cNvSpPr/>
          <p:nvPr/>
        </p:nvSpPr>
        <p:spPr>
          <a:xfrm>
            <a:off x="864158" y="657459"/>
            <a:ext cx="7174523" cy="3311640"/>
          </a:xfrm>
          <a:prstGeom prst="roundRect">
            <a:avLst>
              <a:gd name="adj" fmla="val 3952"/>
            </a:avLst>
          </a:prstGeom>
          <a:solidFill>
            <a:srgbClr val="222222"/>
          </a:solidFill>
          <a:ln w="76200">
            <a:solidFill>
              <a:srgbClr val="BC7D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302854" y="882013"/>
            <a:ext cx="42971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技巧总结</a:t>
            </a:r>
            <a:endParaRPr lang="zh-CN" altLang="en-US" sz="32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14132" y="1528449"/>
            <a:ext cx="5892469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n"/>
            </a:pPr>
            <a:r>
              <a:rPr lang="zh-CN" altLang="en-US" sz="2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选材范围广，但要选择自己熟悉的地方。</a:t>
            </a:r>
            <a:endParaRPr lang="en-US" altLang="zh-CN" sz="24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>
              <a:buFont typeface="Wingdings" panose="05000000000000000000" pitchFamily="2" charset="2"/>
              <a:buChar char="n"/>
            </a:pPr>
            <a:r>
              <a:rPr lang="zh-CN" altLang="en-US" sz="2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写作前列好提纲，看看按照什么顺序写。</a:t>
            </a:r>
            <a:endParaRPr lang="en-US" altLang="zh-CN" sz="24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>
              <a:buFont typeface="Wingdings" panose="05000000000000000000" pitchFamily="2" charset="2"/>
              <a:buChar char="n"/>
            </a:pPr>
            <a:r>
              <a:rPr lang="zh-CN" altLang="en-US" sz="2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观察要仔细，写出“真美”的情感。</a:t>
            </a:r>
            <a:endParaRPr lang="en-US" altLang="zh-CN" sz="24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lvl="0" indent="-342900">
              <a:buFont typeface="Wingdings" panose="05000000000000000000" pitchFamily="2" charset="2"/>
              <a:buChar char="n"/>
            </a:pPr>
            <a:r>
              <a:rPr lang="zh-CN" altLang="en-US" sz="2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发挥想象，运用多种修辞手法写生动。</a:t>
            </a:r>
            <a:endParaRPr lang="zh-CN" altLang="en-US" sz="24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0" r="8546"/>
          <a:stretch>
            <a:fillRect/>
          </a:stretch>
        </p:blipFill>
        <p:spPr>
          <a:xfrm>
            <a:off x="2126773" y="762183"/>
            <a:ext cx="5902195" cy="32368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对话气泡: 圆角矩形 6"/>
          <p:cNvSpPr/>
          <p:nvPr/>
        </p:nvSpPr>
        <p:spPr>
          <a:xfrm>
            <a:off x="230213" y="1526152"/>
            <a:ext cx="1590120" cy="768315"/>
          </a:xfrm>
          <a:prstGeom prst="wedgeRoundRectCallout">
            <a:avLst>
              <a:gd name="adj1" fmla="val 78124"/>
              <a:gd name="adj2" fmla="val 4762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城市真美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2" b="7812"/>
          <a:stretch>
            <a:fillRect/>
          </a:stretch>
        </p:blipFill>
        <p:spPr>
          <a:xfrm>
            <a:off x="5" y="0"/>
            <a:ext cx="9143995" cy="5143500"/>
          </a:xfrm>
          <a:prstGeom prst="rect">
            <a:avLst/>
          </a:prstGeom>
        </p:spPr>
      </p:pic>
      <p:sp>
        <p:nvSpPr>
          <p:cNvPr id="14" name="文本框 7"/>
          <p:cNvSpPr txBox="1"/>
          <p:nvPr/>
        </p:nvSpPr>
        <p:spPr>
          <a:xfrm>
            <a:off x="2310505" y="1566235"/>
            <a:ext cx="4293496" cy="769441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习作：这儿真美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 flipH="1">
            <a:off x="-10106" y="64506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文本框 1"/>
          <p:cNvSpPr txBox="1"/>
          <p:nvPr/>
        </p:nvSpPr>
        <p:spPr>
          <a:xfrm>
            <a:off x="187687" y="15682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语文  </a:t>
            </a:r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</a:t>
            </a:r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年级  上册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233140"/>
            <a:ext cx="1438370" cy="334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6514" y="3845651"/>
            <a:ext cx="1438370" cy="334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文本框 15">
            <a:hlinkClick r:id="rId3" action="ppaction://hlinksldjump"/>
          </p:cNvPr>
          <p:cNvSpPr txBox="1"/>
          <p:nvPr/>
        </p:nvSpPr>
        <p:spPr>
          <a:xfrm>
            <a:off x="7306514" y="3829812"/>
            <a:ext cx="1086986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kumimoji="1" lang="zh-CN" altLang="en-US" sz="1800" dirty="0">
                <a:solidFill>
                  <a:schemeClr val="bg1"/>
                </a:solidFill>
              </a:rPr>
              <a:t>第一课时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20" name="文本框 14">
            <a:hlinkClick r:id="rId4" action="ppaction://hlinksldjump"/>
          </p:cNvPr>
          <p:cNvSpPr txBox="1"/>
          <p:nvPr/>
        </p:nvSpPr>
        <p:spPr>
          <a:xfrm>
            <a:off x="7306514" y="4221055"/>
            <a:ext cx="1086986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kumimoji="1" lang="zh-CN" altLang="en-US" sz="1800" dirty="0">
                <a:solidFill>
                  <a:schemeClr val="bg1"/>
                </a:solidFill>
              </a:rPr>
              <a:t>第二课时</a:t>
            </a:r>
            <a:endParaRPr kumimoji="1" lang="zh-CN" altLang="en-US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包含 文字, 游戏机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72" t="31779" r="53994" b="67973"/>
          <a:stretch>
            <a:fillRect/>
          </a:stretch>
        </p:blipFill>
        <p:spPr>
          <a:xfrm>
            <a:off x="7140143" y="2486125"/>
            <a:ext cx="72788" cy="15824"/>
          </a:xfrm>
          <a:custGeom>
            <a:avLst/>
            <a:gdLst>
              <a:gd name="connsiteX0" fmla="*/ 45492 w 72788"/>
              <a:gd name="connsiteY0" fmla="*/ 0 h 15824"/>
              <a:gd name="connsiteX1" fmla="*/ 72788 w 72788"/>
              <a:gd name="connsiteY1" fmla="*/ 0 h 15824"/>
              <a:gd name="connsiteX2" fmla="*/ 0 w 72788"/>
              <a:gd name="connsiteY2" fmla="*/ 15824 h 15824"/>
              <a:gd name="connsiteX3" fmla="*/ 45492 w 72788"/>
              <a:gd name="connsiteY3" fmla="*/ 0 h 15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788" h="15824">
                <a:moveTo>
                  <a:pt x="45492" y="0"/>
                </a:moveTo>
                <a:lnTo>
                  <a:pt x="72788" y="0"/>
                </a:lnTo>
                <a:lnTo>
                  <a:pt x="0" y="15824"/>
                </a:lnTo>
                <a:lnTo>
                  <a:pt x="45492" y="0"/>
                </a:lnTo>
                <a:close/>
              </a:path>
            </a:pathLst>
          </a:custGeom>
        </p:spPr>
      </p:pic>
      <p:sp>
        <p:nvSpPr>
          <p:cNvPr id="8" name="文本框 7"/>
          <p:cNvSpPr txBox="1"/>
          <p:nvPr/>
        </p:nvSpPr>
        <p:spPr>
          <a:xfrm>
            <a:off x="691617" y="3198577"/>
            <a:ext cx="7757439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indent="622300"/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花园、果园，田野、小河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我们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周围有许多美丽的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地方，你发现了吗？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622300"/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让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我们把身边的美景介绍给别人吧！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对话气泡: 圆角矩形 14"/>
          <p:cNvSpPr/>
          <p:nvPr/>
        </p:nvSpPr>
        <p:spPr>
          <a:xfrm>
            <a:off x="6668839" y="4142225"/>
            <a:ext cx="1506071" cy="513361"/>
          </a:xfrm>
          <a:prstGeom prst="wedgeRoundRectCallout">
            <a:avLst>
              <a:gd name="adj1" fmla="val -77476"/>
              <a:gd name="adj2" fmla="val -47935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写作内容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346" y="1653813"/>
            <a:ext cx="2228850" cy="1428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1611" y="1610950"/>
            <a:ext cx="2076450" cy="15144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155" y="847357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60303" y="775455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审题指导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3" name="图片 12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155" y="40110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文本框 15"/>
          <p:cNvSpPr txBox="1"/>
          <p:nvPr/>
        </p:nvSpPr>
        <p:spPr>
          <a:xfrm>
            <a:off x="264268" y="39036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973" b="98007" l="9473" r="89844">
                        <a14:foregroundMark x1="17773" y1="17110" x2="16211" y2="90532"/>
                        <a14:foregroundMark x1="17773" y1="13787" x2="21973" y2="17608"/>
                        <a14:foregroundMark x1="21973" y1="17608" x2="24121" y2="24086"/>
                        <a14:foregroundMark x1="24121" y1="24086" x2="23340" y2="30897"/>
                        <a14:foregroundMark x1="23340" y1="30897" x2="19141" y2="31561"/>
                        <a14:foregroundMark x1="19141" y1="31561" x2="14844" y2="29568"/>
                        <a14:foregroundMark x1="14844" y1="29568" x2="13672" y2="26412"/>
                        <a14:foregroundMark x1="29102" y1="34385" x2="30469" y2="30565"/>
                        <a14:foregroundMark x1="15918" y1="93522" x2="16016" y2="98007"/>
                        <a14:foregroundMark x1="9570" y1="43522" x2="10156" y2="45847"/>
                        <a14:foregroundMark x1="33496" y1="10797" x2="32129" y2="36711"/>
                        <a14:foregroundMark x1="29102" y1="30233" x2="30078" y2="29236"/>
                        <a14:foregroundMark x1="34473" y1="9136" x2="39160" y2="9136"/>
                        <a14:foregroundMark x1="39160" y1="9136" x2="53809" y2="7973"/>
                        <a14:foregroundMark x1="53809" y1="7973" x2="86621" y2="101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52667" y="402163"/>
            <a:ext cx="7041468" cy="413961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33057" y="1349736"/>
            <a:ext cx="3948944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下面</a:t>
            </a:r>
            <a:r>
              <a:rPr lang="zh-CN" altLang="en-US" sz="28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让我们来读一读题目，看看里面隐含了哪些要求。</a:t>
            </a:r>
            <a:endParaRPr lang="zh-CN" altLang="en-US" sz="28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14"/>
          <p:cNvSpPr txBox="1"/>
          <p:nvPr/>
        </p:nvSpPr>
        <p:spPr>
          <a:xfrm>
            <a:off x="528749" y="423745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习作指导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33" y="476421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10467" y="1636223"/>
            <a:ext cx="5066852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这儿真美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787236" y="2313331"/>
            <a:ext cx="2214609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941756" y="2467111"/>
            <a:ext cx="1602889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写你熟悉并认为美丽的地点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038533" y="2337746"/>
            <a:ext cx="968189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5765398" y="2476810"/>
            <a:ext cx="1754335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按一定顺序，把“美”写生动具体。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4479860" y="2337746"/>
            <a:ext cx="968189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4001845" y="2521742"/>
            <a:ext cx="1602889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饱含你的情感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" grpId="0"/>
      <p:bldP spid="20" grpId="0"/>
    </p:bldLst>
  </p:timing>
</p:sld>
</file>

<file path=ppt/tags/tag1.xml><?xml version="1.0" encoding="utf-8"?>
<p:tagLst xmlns:p="http://schemas.openxmlformats.org/presentationml/2006/main">
  <p:tag name="KSO_WPP_MARK_KEY" val="24eba899-5ac9-4165-8670-1313dfab1860"/>
  <p:tag name="COMMONDATA" val="eyJoZGlkIjoiMDUzMmRhYzhkNzM3Y2ZlODExZjhhYzliMDJjYzA0ZGI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 anchor="ctr">
        <a:spAutoFit/>
      </a:bodyPr>
      <a:lstStyle>
        <a:defPPr algn="l">
          <a:defRPr sz="2400" b="1"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3124</Words>
  <Application>WPS 演示</Application>
  <PresentationFormat>全屏显示(16:9)</PresentationFormat>
  <Paragraphs>364</Paragraphs>
  <Slides>49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  <vt:variant>
        <vt:lpstr>自定义放映</vt:lpstr>
      </vt:variant>
      <vt:variant>
        <vt:i4>1</vt:i4>
      </vt:variant>
    </vt:vector>
  </HeadingPairs>
  <TitlesOfParts>
    <vt:vector size="64" baseType="lpstr">
      <vt:lpstr>Arial</vt:lpstr>
      <vt:lpstr>宋体</vt:lpstr>
      <vt:lpstr>Wingdings</vt:lpstr>
      <vt:lpstr>黑体</vt:lpstr>
      <vt:lpstr>幼圆</vt:lpstr>
      <vt:lpstr>楷体</vt:lpstr>
      <vt:lpstr>微软雅黑</vt:lpstr>
      <vt:lpstr>等线</vt:lpstr>
      <vt:lpstr>Calibri</vt:lpstr>
      <vt:lpstr>Arial Unicode MS</vt:lpstr>
      <vt:lpstr>Times New Roman</vt:lpstr>
      <vt:lpstr>仿宋</vt:lpstr>
      <vt:lpstr>Xingkai SC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自定义放映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Rocket Girls</cp:lastModifiedBy>
  <cp:revision>79</cp:revision>
  <dcterms:created xsi:type="dcterms:W3CDTF">2020-04-01T13:24:00Z</dcterms:created>
  <dcterms:modified xsi:type="dcterms:W3CDTF">2022-11-29T13:11:12Z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4FB17310BC8443F9879DD8805B614700</vt:lpwstr>
  </property>
</Properties>
</file>