
<file path=[Content_Types].xml><?xml version="1.0" encoding="utf-8"?>
<Types xmlns="http://schemas.openxmlformats.org/package/2006/content-types">
  <Default Extension="png" ContentType="image/png"/>
  <Default Extension="emf" ContentType="image/x-emf"/>
  <Default Extension="wdp" ContentType="image/vnd.ms-photo"/>
  <Default Extension="gif" ContentType="image/gif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27"/>
  </p:handoutMasterIdLst>
  <p:sldIdLst>
    <p:sldId id="1474" r:id="rId3"/>
    <p:sldId id="1486" r:id="rId5"/>
    <p:sldId id="1285" r:id="rId6"/>
    <p:sldId id="1301" r:id="rId7"/>
    <p:sldId id="1339" r:id="rId8"/>
    <p:sldId id="1340" r:id="rId9"/>
    <p:sldId id="1401" r:id="rId10"/>
    <p:sldId id="1480" r:id="rId11"/>
    <p:sldId id="1476" r:id="rId12"/>
    <p:sldId id="1477" r:id="rId13"/>
    <p:sldId id="1478" r:id="rId14"/>
    <p:sldId id="1357" r:id="rId15"/>
    <p:sldId id="1491" r:id="rId16"/>
    <p:sldId id="1492" r:id="rId17"/>
    <p:sldId id="1495" r:id="rId18"/>
    <p:sldId id="1501" r:id="rId19"/>
    <p:sldId id="1504" r:id="rId20"/>
    <p:sldId id="1503" r:id="rId21"/>
    <p:sldId id="1511" r:id="rId22"/>
    <p:sldId id="1505" r:id="rId23"/>
    <p:sldId id="1506" r:id="rId24"/>
    <p:sldId id="1509" r:id="rId25"/>
    <p:sldId id="1510" r:id="rId26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32"/>
    </p:embeddedFont>
    <p:embeddedFont>
      <p:font typeface="楷体" panose="02010609060101010101" pitchFamily="49" charset="-122"/>
      <p:regular r:id="rId33"/>
    </p:embeddedFont>
    <p:embeddedFont>
      <p:font typeface="Calibri" panose="020F0502020204030204" pitchFamily="34" charset="0"/>
      <p:regular r:id="rId34"/>
      <p:bold r:id="rId35"/>
      <p:italic r:id="rId36"/>
      <p:boldItalic r:id="rId37"/>
    </p:embeddedFont>
    <p:embeddedFont>
      <p:font typeface="汉语拼音" panose="000B0604020202020204" pitchFamily="34" charset="0"/>
      <p:regular r:id="rId38"/>
    </p:embeddedFont>
    <p:embeddedFont>
      <p:font typeface="微软雅黑" panose="020B0503020204020204" charset="-122"/>
      <p:regular r:id="rId39"/>
    </p:embeddedFont>
  </p:embeddedFontLst>
  <p:custDataLst>
    <p:tags r:id="rId40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EFCDE"/>
    <a:srgbClr val="FF0000"/>
    <a:srgbClr val="0000FF"/>
    <a:srgbClr val="0066FF"/>
    <a:srgbClr val="1D41D5"/>
    <a:srgbClr val="A38302"/>
    <a:srgbClr val="00B050"/>
    <a:srgbClr val="FF00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05" autoAdjust="0"/>
    <p:restoredTop sz="94745" autoAdjust="0"/>
  </p:normalViewPr>
  <p:slideViewPr>
    <p:cSldViewPr>
      <p:cViewPr varScale="1">
        <p:scale>
          <a:sx n="110" d="100"/>
          <a:sy n="110" d="100"/>
        </p:scale>
        <p:origin x="-366" y="-78"/>
      </p:cViewPr>
      <p:guideLst>
        <p:guide orient="horz" pos="3162"/>
        <p:guide pos="579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2856" y="-90"/>
      </p:cViewPr>
      <p:guideLst>
        <p:guide orient="horz" pos="3118"/>
        <p:guide pos="217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0" Type="http://schemas.openxmlformats.org/officeDocument/2006/relationships/tags" Target="tags/tag1.xml"/><Relationship Id="rId4" Type="http://schemas.openxmlformats.org/officeDocument/2006/relationships/notesMaster" Target="notesMasters/notesMaster1.xml"/><Relationship Id="rId39" Type="http://schemas.openxmlformats.org/officeDocument/2006/relationships/font" Target="fonts/font8.fntdata"/><Relationship Id="rId38" Type="http://schemas.openxmlformats.org/officeDocument/2006/relationships/font" Target="fonts/font7.fntdata"/><Relationship Id="rId37" Type="http://schemas.openxmlformats.org/officeDocument/2006/relationships/font" Target="fonts/font6.fntdata"/><Relationship Id="rId36" Type="http://schemas.openxmlformats.org/officeDocument/2006/relationships/font" Target="fonts/font5.fntdata"/><Relationship Id="rId35" Type="http://schemas.openxmlformats.org/officeDocument/2006/relationships/font" Target="fonts/font4.fntdata"/><Relationship Id="rId34" Type="http://schemas.openxmlformats.org/officeDocument/2006/relationships/font" Target="fonts/font3.fntdata"/><Relationship Id="rId33" Type="http://schemas.openxmlformats.org/officeDocument/2006/relationships/font" Target="fonts/font2.fntdata"/><Relationship Id="rId32" Type="http://schemas.openxmlformats.org/officeDocument/2006/relationships/font" Target="fonts/font1.fntdata"/><Relationship Id="rId31" Type="http://schemas.openxmlformats.org/officeDocument/2006/relationships/commentAuthors" Target="commentAuthors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handoutMaster" Target="handoutMasters/handoutMaster1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单元小复习有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6" Type="http://schemas.openxmlformats.org/officeDocument/2006/relationships/theme" Target="../theme/theme1.xml"/><Relationship Id="rId35" Type="http://schemas.openxmlformats.org/officeDocument/2006/relationships/image" Target="../media/image2.png"/><Relationship Id="rId34" Type="http://schemas.openxmlformats.org/officeDocument/2006/relationships/image" Target="../media/image1.png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4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264" y="1"/>
            <a:ext cx="9219776" cy="516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123477"/>
            <a:ext cx="1132008" cy="44495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5.xml"/><Relationship Id="rId4" Type="http://schemas.openxmlformats.org/officeDocument/2006/relationships/image" Target="../media/image5.GIF"/><Relationship Id="rId3" Type="http://schemas.openxmlformats.org/officeDocument/2006/relationships/image" Target="../media/image4.png"/><Relationship Id="rId2" Type="http://schemas.openxmlformats.org/officeDocument/2006/relationships/hyperlink" Target="&#36164;&#26009;&#38142;&#25509;/&#35270;&#39057;/&#35838;&#25991;&#26391;&#35835;%20%20&#19977;&#19978;-19-&#28023;&#28392;&#23567;&#22478;.mp4" TargetMode="External"/><Relationship Id="rId1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20.png"/><Relationship Id="rId1" Type="http://schemas.openxmlformats.org/officeDocument/2006/relationships/image" Target="../media/image19.emf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10.png"/><Relationship Id="rId2" Type="http://schemas.microsoft.com/office/2007/relationships/hdphoto" Target="../media/image22.wdp"/><Relationship Id="rId1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8.png"/><Relationship Id="rId1" Type="http://schemas.openxmlformats.org/officeDocument/2006/relationships/image" Target="../media/image7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24.png"/><Relationship Id="rId1" Type="http://schemas.openxmlformats.org/officeDocument/2006/relationships/image" Target="../media/image23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18.png"/><Relationship Id="rId1" Type="http://schemas.openxmlformats.org/officeDocument/2006/relationships/image" Target="../media/image17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6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7.png"/><Relationship Id="rId1" Type="http://schemas.openxmlformats.org/officeDocument/2006/relationships/image" Target="../media/image26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8.png"/><Relationship Id="rId1" Type="http://schemas.openxmlformats.org/officeDocument/2006/relationships/image" Target="../media/image17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0.png"/><Relationship Id="rId1" Type="http://schemas.openxmlformats.org/officeDocument/2006/relationships/image" Target="../media/image19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8.png"/><Relationship Id="rId1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9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8.png"/><Relationship Id="rId1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0.png"/><Relationship Id="rId1" Type="http://schemas.openxmlformats.org/officeDocument/2006/relationships/image" Target="../media/image1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文本框 6"/>
          <p:cNvSpPr txBox="1"/>
          <p:nvPr/>
        </p:nvSpPr>
        <p:spPr>
          <a:xfrm>
            <a:off x="1026839" y="1419622"/>
            <a:ext cx="7200801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大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声朗读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课文，读准字音，读通句子，难读的地方多读几遍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。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Calibri" panose="020F0502020204030204" pitchFamily="34" charset="0"/>
              </a:rPr>
              <a:t>边读边想，这篇课文写了海滨小城的哪些景象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Calibri" panose="020F0502020204030204" pitchFamily="34" charset="0"/>
              </a:rPr>
              <a:t>？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5937" y="383823"/>
            <a:ext cx="2269879" cy="693151"/>
          </a:xfrm>
          <a:prstGeom prst="rect">
            <a:avLst/>
          </a:prstGeom>
        </p:spPr>
      </p:pic>
      <p:sp>
        <p:nvSpPr>
          <p:cNvPr id="9" name="文本框 14">
            <a:hlinkClick r:id="rId2" action="ppaction://hlinkfile"/>
          </p:cNvPr>
          <p:cNvSpPr txBox="1"/>
          <p:nvPr/>
        </p:nvSpPr>
        <p:spPr>
          <a:xfrm>
            <a:off x="864933" y="364326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初读课文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92293"/>
            <a:ext cx="443315" cy="551442"/>
          </a:xfrm>
          <a:prstGeom prst="rect">
            <a:avLst/>
          </a:prstGeom>
        </p:spPr>
      </p:pic>
      <p:sp>
        <p:nvSpPr>
          <p:cNvPr id="7" name="文本框 14"/>
          <p:cNvSpPr txBox="1"/>
          <p:nvPr/>
        </p:nvSpPr>
        <p:spPr>
          <a:xfrm>
            <a:off x="3478485" y="771550"/>
            <a:ext cx="1093515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600" b="1" dirty="0">
                <a:latin typeface="Kaiti SC" panose="02010600040101010101" pitchFamily="2" charset="-122"/>
                <a:ea typeface="Kaiti SC" panose="02010600040101010101" pitchFamily="2" charset="-122"/>
              </a:rPr>
              <a:t>点击图标</a:t>
            </a:r>
            <a:r>
              <a:rPr lang="zh-CN" altLang="en-US" sz="1600" b="1" dirty="0" smtClean="0">
                <a:latin typeface="Kaiti SC" panose="02010600040101010101" pitchFamily="2" charset="-122"/>
                <a:ea typeface="Kaiti SC" panose="02010600040101010101" pitchFamily="2" charset="-122"/>
              </a:rPr>
              <a:t>，</a:t>
            </a:r>
            <a:endParaRPr lang="en-US" altLang="zh-CN" sz="1600" b="1" dirty="0" smtClean="0">
              <a:latin typeface="Kaiti SC" panose="02010600040101010101" pitchFamily="2" charset="-122"/>
              <a:ea typeface="Kaiti SC" panose="02010600040101010101" pitchFamily="2" charset="-122"/>
            </a:endParaRPr>
          </a:p>
          <a:p>
            <a:r>
              <a:rPr lang="zh-CN" altLang="en-US" sz="1600" b="1" dirty="0" smtClean="0">
                <a:latin typeface="Kaiti SC" panose="02010600040101010101" pitchFamily="2" charset="-122"/>
                <a:ea typeface="Kaiti SC" panose="02010600040101010101" pitchFamily="2" charset="-122"/>
              </a:rPr>
              <a:t>听</a:t>
            </a:r>
            <a:r>
              <a:rPr lang="zh-CN" altLang="en-US" sz="1600" b="1" dirty="0">
                <a:latin typeface="Kaiti SC" panose="02010600040101010101" pitchFamily="2" charset="-122"/>
                <a:ea typeface="Kaiti SC" panose="02010600040101010101" pitchFamily="2" charset="-122"/>
              </a:rPr>
              <a:t>范读</a:t>
            </a:r>
            <a:endParaRPr lang="zh-CN" altLang="en-US" sz="1600" b="1" dirty="0">
              <a:latin typeface="Kaiti SC" panose="02010600040101010101" pitchFamily="2" charset="-122"/>
              <a:ea typeface="Kaiti SC" panose="02010600040101010101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17393">
            <a:off x="2512709" y="440451"/>
            <a:ext cx="1059582" cy="105958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20"/>
          <p:cNvSpPr/>
          <p:nvPr/>
        </p:nvSpPr>
        <p:spPr>
          <a:xfrm>
            <a:off x="963930" y="1864360"/>
            <a:ext cx="7216140" cy="184023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sz="3200" b="1" dirty="0" err="1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浩瀚的</a:t>
            </a:r>
            <a:r>
              <a:rPr lang="zh-CN" sz="32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（    ）</a:t>
            </a:r>
            <a:r>
              <a:rPr sz="32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  </a:t>
            </a:r>
            <a:r>
              <a:rPr lang="zh-CN" sz="32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（    ）</a:t>
            </a:r>
            <a:r>
              <a:rPr sz="3200" b="1" dirty="0" err="1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的海鸥</a:t>
            </a:r>
            <a:r>
              <a:rPr sz="32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　　</a:t>
            </a:r>
            <a:endParaRPr sz="32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sz="3200" b="1" dirty="0" err="1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棕色的</a:t>
            </a:r>
            <a:r>
              <a:rPr lang="zh-CN" sz="32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（     ）</a:t>
            </a:r>
            <a:r>
              <a:rPr sz="32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  </a:t>
            </a:r>
            <a:r>
              <a:rPr lang="zh-CN" sz="32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（     ）</a:t>
            </a:r>
            <a:r>
              <a:rPr sz="3200" b="1" dirty="0" err="1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的朝阳</a:t>
            </a:r>
            <a:r>
              <a:rPr sz="32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       </a:t>
            </a:r>
            <a:endParaRPr sz="32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sz="3200" b="1" dirty="0" err="1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整洁的</a:t>
            </a:r>
            <a:r>
              <a:rPr lang="zh-CN" sz="32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（    ）</a:t>
            </a:r>
            <a:r>
              <a:rPr sz="32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  </a:t>
            </a:r>
            <a:r>
              <a:rPr lang="zh-CN" sz="32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（       ）</a:t>
            </a:r>
            <a:r>
              <a:rPr sz="3200" b="1" dirty="0" err="1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的贝壳</a:t>
            </a:r>
            <a:r>
              <a:rPr sz="32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      </a:t>
            </a:r>
            <a:endParaRPr sz="32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26703" y="700559"/>
            <a:ext cx="589915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二、在括号里填上适合的词语。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649220" y="3134360"/>
            <a:ext cx="89852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道路　　　</a:t>
            </a: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649855" y="1918970"/>
            <a:ext cx="89789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大海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655820" y="1918970"/>
            <a:ext cx="89789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飞翔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542540" y="2523490"/>
            <a:ext cx="125539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机帆船</a:t>
            </a: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612640" y="313436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各种各样</a:t>
            </a: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784090" y="2523490"/>
            <a:ext cx="125539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金黄色</a:t>
            </a: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038225" y="3301365"/>
            <a:ext cx="7200265" cy="1124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20000"/>
              </a:lnSpc>
              <a:buFont typeface="Arial" panose="020B0604020202020204" pitchFamily="34" charset="0"/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C.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文章中漂亮的贝壳都被孩子们捡走了。        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</a:endParaRPr>
          </a:p>
          <a:p>
            <a:pPr algn="l">
              <a:lnSpc>
                <a:spcPct val="120000"/>
              </a:lnSpc>
              <a:buFont typeface="Arial" panose="020B0604020202020204" pitchFamily="34" charset="0"/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                             （    ）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38225" y="2131060"/>
            <a:ext cx="7305675" cy="1124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20000"/>
              </a:lnSpc>
              <a:buFont typeface="Arial" panose="020B0604020202020204" pitchFamily="34" charset="0"/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B.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这篇文章中出现了凤凰树、橄榄树、槐树。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</a:endParaRPr>
          </a:p>
          <a:p>
            <a:pPr algn="l">
              <a:lnSpc>
                <a:spcPct val="120000"/>
              </a:lnSpc>
              <a:buFont typeface="Arial" panose="020B0604020202020204" pitchFamily="34" charset="0"/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                             （    ）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矩形 20"/>
          <p:cNvSpPr/>
          <p:nvPr/>
        </p:nvSpPr>
        <p:spPr>
          <a:xfrm>
            <a:off x="1038225" y="1348105"/>
            <a:ext cx="7712710" cy="58483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A.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作者写的这座小城在广东。   （    ）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803037" y="1334135"/>
            <a:ext cx="4106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√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654800" y="2717800"/>
            <a:ext cx="59118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×</a:t>
            </a:r>
            <a:endParaRPr lang="zh-CN" altLang="en-US" sz="32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654800" y="3726815"/>
            <a:ext cx="59118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×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43230" y="607695"/>
            <a:ext cx="302768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三、判断对错。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611561" y="1484597"/>
            <a:ext cx="7190953" cy="537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</a:pP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1.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本课生字词写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2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遍，词语解释写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2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遍。 　　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39097" y="2060661"/>
            <a:ext cx="8325391" cy="13031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1950" indent="-361950">
              <a:lnSpc>
                <a:spcPct val="150000"/>
              </a:lnSpc>
            </a:pP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2.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积累描写海滨城市的相关文章，选择自己感兴趣的摘抄记录。</a:t>
            </a:r>
            <a:endParaRPr lang="zh-CN" altLang="en-US" sz="2800" b="1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3568" y="236532"/>
            <a:ext cx="2268000" cy="692577"/>
          </a:xfrm>
          <a:prstGeom prst="rect">
            <a:avLst/>
          </a:prstGeom>
        </p:spPr>
      </p:pic>
      <p:sp>
        <p:nvSpPr>
          <p:cNvPr id="11" name="文本框 14"/>
          <p:cNvSpPr txBox="1"/>
          <p:nvPr/>
        </p:nvSpPr>
        <p:spPr>
          <a:xfrm>
            <a:off x="864933" y="195486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课后作业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84" y="227200"/>
            <a:ext cx="450000" cy="5597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21432" y="721994"/>
            <a:ext cx="7354570" cy="1076325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fontAlgn="auto"/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你还记得我们在第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18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课是如何找到关键句的吗？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10000" b="90000" l="10000" r="90000">
                        <a14:foregroundMark x1="36926" y1="41500" x2="55888" y2="41500"/>
                        <a14:foregroundMark x1="39321" y1="48750" x2="51896" y2="50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-85328"/>
            <a:ext cx="3054096" cy="243840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976846" y="2859782"/>
            <a:ext cx="7066418" cy="1401597"/>
            <a:chOff x="1043608" y="2756739"/>
            <a:chExt cx="7066418" cy="1401597"/>
          </a:xfrm>
        </p:grpSpPr>
        <p:sp>
          <p:nvSpPr>
            <p:cNvPr id="6" name="矩形 5"/>
            <p:cNvSpPr/>
            <p:nvPr/>
          </p:nvSpPr>
          <p:spPr>
            <a:xfrm>
              <a:off x="2231281" y="2756739"/>
              <a:ext cx="5878745" cy="105779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>
              <a:solidFill>
                <a:schemeClr val="accent3">
                  <a:lumMod val="75000"/>
                </a:schemeClr>
              </a:solidFill>
              <a:prstDash val="lgDashDot"/>
            </a:ln>
            <a:effectLst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    </a:t>
              </a:r>
              <a:r>
                <a:rPr lang="zh-CN" altLang="en-US" sz="28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  <a:sym typeface="+mn-ea"/>
                </a:rPr>
                <a:t>先读懂每一句话的意思，再想想这些句子是围绕哪一句来写的。</a:t>
              </a:r>
              <a:endPara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3608" y="2756739"/>
              <a:ext cx="936103" cy="1401597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1"/>
          <p:cNvSpPr txBox="1"/>
          <p:nvPr/>
        </p:nvSpPr>
        <p:spPr>
          <a:xfrm>
            <a:off x="1187624" y="1419622"/>
            <a:ext cx="6535326" cy="230832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大声读课文第</a:t>
            </a:r>
            <a:r>
              <a:rPr lang="en-US" altLang="zh-CN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4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自然段，画出段落的关键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句，思考：围绕关键句，段落写了哪些内容？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7816" y="155490"/>
            <a:ext cx="2268000" cy="692577"/>
          </a:xfrm>
          <a:prstGeom prst="rect">
            <a:avLst/>
          </a:prstGeom>
        </p:spPr>
      </p:pic>
      <p:sp>
        <p:nvSpPr>
          <p:cNvPr id="7" name="文本框 14"/>
          <p:cNvSpPr txBox="1"/>
          <p:nvPr/>
        </p:nvSpPr>
        <p:spPr>
          <a:xfrm>
            <a:off x="827584" y="123478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自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读提示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65" y="155490"/>
            <a:ext cx="450000" cy="5597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19672" y="1376789"/>
            <a:ext cx="576064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    我们借助关键句理解了一段话的意思，下面小组合作，学习课文描写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公园和街道风景</a:t>
            </a: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的两个自然段。</a:t>
            </a:r>
            <a:endParaRPr lang="zh-CN" altLang="en-US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3568" y="222989"/>
            <a:ext cx="2268000" cy="692577"/>
          </a:xfrm>
          <a:prstGeom prst="rect">
            <a:avLst/>
          </a:prstGeom>
        </p:spPr>
      </p:pic>
      <p:sp>
        <p:nvSpPr>
          <p:cNvPr id="8" name="文本框 14"/>
          <p:cNvSpPr txBox="1"/>
          <p:nvPr/>
        </p:nvSpPr>
        <p:spPr>
          <a:xfrm>
            <a:off x="864933" y="195486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小组合作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84" y="227232"/>
            <a:ext cx="450000" cy="5597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Rectangle 1"/>
          <p:cNvSpPr>
            <a:spLocks noChangeArrowheads="1"/>
          </p:cNvSpPr>
          <p:nvPr/>
        </p:nvSpPr>
        <p:spPr bwMode="auto">
          <a:xfrm>
            <a:off x="971600" y="1779662"/>
            <a:ext cx="7431405" cy="10534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例句：人们把街道打扫得十分干净，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甚至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连一片落叶都没有。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9694" y="3450367"/>
            <a:ext cx="7024370" cy="105346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仿写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zh-CN" alt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他一整天都在</a:t>
            </a:r>
            <a:r>
              <a:rPr lang="zh-CN" altLang="en-US" sz="32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工作，甚至</a:t>
            </a:r>
            <a:r>
              <a:rPr lang="zh-CN" alt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都忘了吃饭睡觉。</a:t>
            </a:r>
            <a:endParaRPr lang="zh-CN" altLang="en-US" sz="32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814844" y="787535"/>
            <a:ext cx="42883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请仿照例句写一句话。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95536" y="202397"/>
            <a:ext cx="2016224" cy="584775"/>
            <a:chOff x="251520" y="408350"/>
            <a:chExt cx="2016224" cy="584775"/>
          </a:xfrm>
        </p:grpSpPr>
        <p:sp>
          <p:nvSpPr>
            <p:cNvPr id="8" name="TextBox 7"/>
            <p:cNvSpPr txBox="1"/>
            <p:nvPr/>
          </p:nvSpPr>
          <p:spPr>
            <a:xfrm>
              <a:off x="683568" y="408350"/>
              <a:ext cx="1584176" cy="584775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32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小练笔</a:t>
              </a:r>
              <a:endPara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431493"/>
              <a:ext cx="576064" cy="56163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3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5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7"/>
          <p:cNvSpPr txBox="1">
            <a:spLocks noChangeArrowheads="1"/>
          </p:cNvSpPr>
          <p:nvPr/>
        </p:nvSpPr>
        <p:spPr bwMode="auto">
          <a:xfrm>
            <a:off x="623253" y="2598738"/>
            <a:ext cx="1576072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b="1" dirty="0">
                <a:solidFill>
                  <a:schemeClr val="tx1"/>
                </a:solidFill>
                <a:latin typeface="宋体" panose="02010600030101010101" pitchFamily="2" charset="-122"/>
              </a:rPr>
              <a:t>小城景象</a:t>
            </a:r>
            <a:endParaRPr lang="zh-CN" altLang="en-US" sz="2700" b="1" dirty="0">
              <a:solidFill>
                <a:schemeClr val="tx1"/>
              </a:solidFill>
              <a:latin typeface="宋体" panose="02010600030101010101" pitchFamily="2" charset="-122"/>
            </a:endParaRPr>
          </a:p>
        </p:txBody>
      </p:sp>
      <p:sp>
        <p:nvSpPr>
          <p:cNvPr id="32771" name="TextBox 7"/>
          <p:cNvSpPr txBox="1">
            <a:spLocks noChangeArrowheads="1"/>
          </p:cNvSpPr>
          <p:nvPr/>
        </p:nvSpPr>
        <p:spPr bwMode="auto">
          <a:xfrm>
            <a:off x="2328228" y="1655763"/>
            <a:ext cx="880369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b="1" dirty="0">
                <a:solidFill>
                  <a:schemeClr val="tx1"/>
                </a:solidFill>
                <a:latin typeface="宋体" panose="02010600030101010101" pitchFamily="2" charset="-122"/>
              </a:rPr>
              <a:t>树多</a:t>
            </a:r>
            <a:endParaRPr lang="zh-CN" altLang="en-US" sz="2700" b="1" dirty="0">
              <a:solidFill>
                <a:schemeClr val="tx1"/>
              </a:solidFill>
              <a:latin typeface="宋体" panose="02010600030101010101" pitchFamily="2" charset="-122"/>
            </a:endParaRPr>
          </a:p>
        </p:txBody>
      </p:sp>
      <p:sp>
        <p:nvSpPr>
          <p:cNvPr id="32772" name="TextBox 1"/>
          <p:cNvSpPr txBox="1">
            <a:spLocks noChangeArrowheads="1"/>
          </p:cNvSpPr>
          <p:nvPr/>
        </p:nvSpPr>
        <p:spPr bwMode="auto">
          <a:xfrm>
            <a:off x="507639" y="383223"/>
            <a:ext cx="8280919" cy="1272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回顾第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4-6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自然段的内容，把下面的结构图补充完整。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2109153" y="1979613"/>
            <a:ext cx="222647" cy="1939925"/>
          </a:xfrm>
          <a:prstGeom prst="leftBrace">
            <a:avLst/>
          </a:prstGeom>
          <a:ln w="222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 sz="1050">
              <a:solidFill>
                <a:schemeClr val="tx1"/>
              </a:solidFill>
            </a:endParaRPr>
          </a:p>
        </p:txBody>
      </p:sp>
      <p:sp>
        <p:nvSpPr>
          <p:cNvPr id="32774" name="TextBox 7"/>
          <p:cNvSpPr txBox="1">
            <a:spLocks noChangeArrowheads="1"/>
          </p:cNvSpPr>
          <p:nvPr/>
        </p:nvSpPr>
        <p:spPr bwMode="auto">
          <a:xfrm>
            <a:off x="2250362" y="2580366"/>
            <a:ext cx="1228221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b="1" dirty="0">
                <a:solidFill>
                  <a:schemeClr val="tx1"/>
                </a:solidFill>
                <a:latin typeface="宋体" panose="02010600030101010101" pitchFamily="2" charset="-122"/>
              </a:rPr>
              <a:t>公园美</a:t>
            </a:r>
            <a:endParaRPr lang="zh-CN" altLang="en-US" sz="2700" b="1" dirty="0">
              <a:solidFill>
                <a:schemeClr val="tx1"/>
              </a:solidFill>
              <a:latin typeface="宋体" panose="02010600030101010101" pitchFamily="2" charset="-122"/>
            </a:endParaRPr>
          </a:p>
        </p:txBody>
      </p:sp>
      <p:sp>
        <p:nvSpPr>
          <p:cNvPr id="32776" name="TextBox 7"/>
          <p:cNvSpPr txBox="1">
            <a:spLocks noChangeArrowheads="1"/>
          </p:cNvSpPr>
          <p:nvPr/>
        </p:nvSpPr>
        <p:spPr bwMode="auto">
          <a:xfrm>
            <a:off x="4008755" y="1559560"/>
            <a:ext cx="4304030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b="1" dirty="0">
                <a:solidFill>
                  <a:schemeClr val="tx1"/>
                </a:solidFill>
                <a:latin typeface="宋体" panose="02010600030101010101" pitchFamily="2" charset="-122"/>
              </a:rPr>
              <a:t>小城里每一个庭院都栽了很多树。</a:t>
            </a:r>
            <a:endParaRPr lang="zh-CN" altLang="en-US" sz="2700" b="1" dirty="0">
              <a:solidFill>
                <a:schemeClr val="tx1"/>
              </a:solidFill>
              <a:latin typeface="宋体" panose="02010600030101010101" pitchFamily="2" charset="-122"/>
            </a:endParaRPr>
          </a:p>
        </p:txBody>
      </p:sp>
      <p:sp>
        <p:nvSpPr>
          <p:cNvPr id="32778" name="TextBox 7"/>
          <p:cNvSpPr txBox="1">
            <a:spLocks noChangeArrowheads="1"/>
          </p:cNvSpPr>
          <p:nvPr/>
        </p:nvSpPr>
        <p:spPr bwMode="auto">
          <a:xfrm>
            <a:off x="2250362" y="3412808"/>
            <a:ext cx="1228221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b="1" dirty="0">
                <a:solidFill>
                  <a:schemeClr val="tx1"/>
                </a:solidFill>
                <a:latin typeface="宋体" panose="02010600030101010101" pitchFamily="2" charset="-122"/>
              </a:rPr>
              <a:t>街道美</a:t>
            </a:r>
            <a:endParaRPr lang="zh-CN" altLang="en-US" sz="2700" b="1" dirty="0">
              <a:solidFill>
                <a:schemeClr val="tx1"/>
              </a:solidFill>
              <a:latin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434423" y="1865313"/>
            <a:ext cx="463154" cy="1143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 sz="1050">
              <a:solidFill>
                <a:schemeClr val="tx1"/>
              </a:solidFill>
            </a:endParaRPr>
          </a:p>
        </p:txBody>
      </p:sp>
      <p:sp>
        <p:nvSpPr>
          <p:cNvPr id="32781" name="TextBox 7"/>
          <p:cNvSpPr txBox="1">
            <a:spLocks noChangeArrowheads="1"/>
          </p:cNvSpPr>
          <p:nvPr/>
        </p:nvSpPr>
        <p:spPr bwMode="auto">
          <a:xfrm>
            <a:off x="4188777" y="2523004"/>
            <a:ext cx="340614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b="1" dirty="0">
                <a:solidFill>
                  <a:schemeClr val="tx1"/>
                </a:solidFill>
                <a:latin typeface="宋体" panose="02010600030101010101" pitchFamily="2" charset="-122"/>
              </a:rPr>
              <a:t>小城的公园</a:t>
            </a: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更</a:t>
            </a:r>
            <a:r>
              <a:rPr lang="zh-CN" altLang="en-US" sz="2700" b="1" dirty="0">
                <a:solidFill>
                  <a:schemeClr val="tx1"/>
                </a:solidFill>
                <a:latin typeface="宋体" panose="02010600030101010101" pitchFamily="2" charset="-122"/>
              </a:rPr>
              <a:t>美。</a:t>
            </a:r>
            <a:endParaRPr lang="zh-CN" altLang="en-US" sz="2700" b="1" dirty="0">
              <a:solidFill>
                <a:schemeClr val="tx1"/>
              </a:solidFill>
              <a:latin typeface="宋体" panose="02010600030101010101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666596" y="2777132"/>
            <a:ext cx="461963" cy="1143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 sz="1050">
              <a:solidFill>
                <a:schemeClr val="tx1"/>
              </a:solidFill>
            </a:endParaRPr>
          </a:p>
        </p:txBody>
      </p:sp>
      <p:sp>
        <p:nvSpPr>
          <p:cNvPr id="32783" name="TextBox 7"/>
          <p:cNvSpPr txBox="1">
            <a:spLocks noChangeArrowheads="1"/>
          </p:cNvSpPr>
          <p:nvPr/>
        </p:nvSpPr>
        <p:spPr bwMode="auto">
          <a:xfrm>
            <a:off x="4188777" y="3307134"/>
            <a:ext cx="316293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b="1" dirty="0">
                <a:solidFill>
                  <a:schemeClr val="tx1"/>
                </a:solidFill>
                <a:latin typeface="宋体" panose="02010600030101010101" pitchFamily="2" charset="-122"/>
              </a:rPr>
              <a:t>小城的街道</a:t>
            </a:r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</a:rPr>
              <a:t>也</a:t>
            </a:r>
            <a:r>
              <a:rPr lang="zh-CN" altLang="en-US" sz="2700" b="1" dirty="0">
                <a:solidFill>
                  <a:schemeClr val="tx1"/>
                </a:solidFill>
                <a:latin typeface="宋体" panose="02010600030101010101" pitchFamily="2" charset="-122"/>
              </a:rPr>
              <a:t>美。</a:t>
            </a:r>
            <a:endParaRPr lang="zh-CN" altLang="en-US" sz="2700" b="1" dirty="0">
              <a:solidFill>
                <a:schemeClr val="tx1"/>
              </a:solidFill>
              <a:latin typeface="宋体" panose="02010600030101010101" pitchFamily="2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666596" y="3643398"/>
            <a:ext cx="463154" cy="1143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 sz="1050">
              <a:solidFill>
                <a:schemeClr val="tx1"/>
              </a:solidFill>
            </a:endParaRPr>
          </a:p>
        </p:txBody>
      </p:sp>
      <p:sp>
        <p:nvSpPr>
          <p:cNvPr id="3" name="云形标注 2"/>
          <p:cNvSpPr/>
          <p:nvPr/>
        </p:nvSpPr>
        <p:spPr>
          <a:xfrm>
            <a:off x="5803600" y="4227934"/>
            <a:ext cx="2440808" cy="747823"/>
          </a:xfrm>
          <a:prstGeom prst="cloudCallout">
            <a:avLst>
              <a:gd name="adj1" fmla="val -14918"/>
              <a:gd name="adj2" fmla="val -9048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意思递进</a:t>
            </a:r>
            <a:endParaRPr lang="zh-CN" alt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2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/>
      <p:bldP spid="2" grpId="0" animBg="1"/>
      <p:bldP spid="32774" grpId="0"/>
      <p:bldP spid="32776" grpId="0"/>
      <p:bldP spid="32778" grpId="0"/>
      <p:bldP spid="10" grpId="0" animBg="1"/>
      <p:bldP spid="32781" grpId="0"/>
      <p:bldP spid="26" grpId="0" animBg="1"/>
      <p:bldP spid="32783" grpId="0"/>
      <p:bldP spid="28" grpId="0" animBg="1"/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53162" y="440055"/>
            <a:ext cx="4392488" cy="62484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l" fontAlgn="auto">
              <a:lnSpc>
                <a:spcPct val="12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摘抄一下自己喜欢的句子吧！</a:t>
            </a:r>
            <a:endParaRPr lang="zh-CN" altLang="en-US" sz="24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3162" y="1347614"/>
            <a:ext cx="480337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“</a:t>
            </a:r>
            <a:r>
              <a:rPr lang="en-US" altLang="zh-CN" sz="2800" b="1" dirty="0" err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一棵棵榕树就像一顶顶撑开的绿绒大伞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”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736381" y="1563057"/>
            <a:ext cx="25780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语言生动形象。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15616" y="2868850"/>
            <a:ext cx="38164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en-US" altLang="zh-CN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凤凰树开了花</a:t>
            </a:r>
            <a:r>
              <a:rPr lang="en-US" altLang="zh-CN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，开得那么热闹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851038" y="3084293"/>
            <a:ext cx="23487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很有新鲜感。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902893" y="1203598"/>
            <a:ext cx="7413523" cy="3456384"/>
          </a:xfrm>
          <a:prstGeom prst="roundRect">
            <a:avLst>
              <a:gd name="adj" fmla="val 19286"/>
            </a:avLst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noFill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64617" y="1347614"/>
            <a:ext cx="7021370" cy="3126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在海滨小城，我们领略了与西沙群岛不一样的美丽，学习了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</a:t>
            </a:r>
            <a:r>
              <a:rPr lang="zh-CN" altLang="en-US" sz="28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借助关键句理解一段话的意思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”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的方法。我们身边到处都是美，只要我们用心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去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学习、观察，就能发现。课余时间我们可以和大人一起找一找，比一比谁发现的地方更美。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7816" y="306177"/>
            <a:ext cx="2268000" cy="692577"/>
          </a:xfrm>
          <a:prstGeom prst="rect">
            <a:avLst/>
          </a:prstGeom>
        </p:spPr>
      </p:pic>
      <p:sp>
        <p:nvSpPr>
          <p:cNvPr id="14" name="文本框 14"/>
          <p:cNvSpPr txBox="1"/>
          <p:nvPr/>
        </p:nvSpPr>
        <p:spPr>
          <a:xfrm>
            <a:off x="827584" y="267494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课堂小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结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40" y="296418"/>
            <a:ext cx="460522" cy="57284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>
            <a:spLocks noChangeArrowheads="1"/>
          </p:cNvSpPr>
          <p:nvPr/>
        </p:nvSpPr>
        <p:spPr bwMode="auto">
          <a:xfrm>
            <a:off x="1043608" y="1351002"/>
            <a:ext cx="7560840" cy="3525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海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滨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海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鸥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胳臂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理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睬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满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载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凤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凰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亚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热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带   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榕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树 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石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凳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每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逢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除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了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3"/>
          <p:cNvSpPr txBox="1"/>
          <p:nvPr/>
        </p:nvSpPr>
        <p:spPr>
          <a:xfrm>
            <a:off x="1529962" y="1186023"/>
            <a:ext cx="1363711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 smtClean="0">
                <a:latin typeface="汉语拼音" panose="000B0604020202020204" pitchFamily="34" charset="0"/>
                <a:cs typeface="汉语拼音" panose="000B0604020202020204" pitchFamily="34" charset="0"/>
              </a:rPr>
              <a:t>bīn</a:t>
            </a:r>
            <a:endParaRPr lang="zh-CN" altLang="en-US" sz="2800" b="1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7" name="文本框 9"/>
          <p:cNvSpPr txBox="1"/>
          <p:nvPr/>
        </p:nvSpPr>
        <p:spPr>
          <a:xfrm>
            <a:off x="7574478" y="1248265"/>
            <a:ext cx="1029970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>
              <a:defRPr sz="2800" b="1">
                <a:latin typeface="汉语拼音" panose="000B0604020202020204" pitchFamily="34" charset="0"/>
                <a:cs typeface="汉语拼音" panose="000B0604020202020204" pitchFamily="34" charset="0"/>
              </a:defRPr>
            </a:lvl1pPr>
          </a:lstStyle>
          <a:p>
            <a:r>
              <a:rPr lang="zh-CN" altLang="en-US" dirty="0">
                <a:latin typeface="汉语拼音" panose="000B0604020202020204" pitchFamily="34" charset="0"/>
                <a:cs typeface="汉语拼音" panose="000B0604020202020204" pitchFamily="34" charset="0"/>
              </a:rPr>
              <a:t>  </a:t>
            </a:r>
            <a:r>
              <a:rPr lang="en-US" altLang="zh-CN" dirty="0" smtClean="0">
                <a:latin typeface="汉语拼音" panose="000B0604020202020204" pitchFamily="34" charset="0"/>
                <a:cs typeface="汉语拼音" panose="000B0604020202020204" pitchFamily="34" charset="0"/>
              </a:rPr>
              <a:t>zài</a:t>
            </a:r>
            <a:endParaRPr lang="zh-CN" altLang="en-US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8" name="文本框 10"/>
          <p:cNvSpPr txBox="1"/>
          <p:nvPr/>
        </p:nvSpPr>
        <p:spPr>
          <a:xfrm>
            <a:off x="3203848" y="1248868"/>
            <a:ext cx="788999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>
              <a:defRPr sz="2800" b="1">
                <a:latin typeface="汉语拼音" panose="000B0604020202020204" pitchFamily="34" charset="0"/>
                <a:cs typeface="汉语拼音" panose="000B0604020202020204" pitchFamily="34" charset="0"/>
              </a:defRPr>
            </a:lvl1pPr>
          </a:lstStyle>
          <a:p>
            <a:r>
              <a:rPr lang="en-US" altLang="zh-CN" dirty="0" err="1">
                <a:sym typeface="+mn-ea"/>
              </a:rPr>
              <a:t>ōu</a:t>
            </a:r>
            <a:r>
              <a:rPr lang="en-US" altLang="zh-CN" dirty="0">
                <a:sym typeface="+mn-ea"/>
              </a:rPr>
              <a:t>  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139952" y="1197564"/>
            <a:ext cx="1584176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latin typeface="汉语拼音" panose="000B0604020202020204" pitchFamily="34" charset="0"/>
                <a:cs typeface="汉语拼音" panose="000B0604020202020204" pitchFamily="34" charset="0"/>
              </a:rPr>
              <a:t> gē bei</a:t>
            </a:r>
            <a:endParaRPr lang="en-US" altLang="zh-CN" sz="2800" b="1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0" name="文本框 10"/>
          <p:cNvSpPr txBox="1"/>
          <p:nvPr/>
        </p:nvSpPr>
        <p:spPr>
          <a:xfrm>
            <a:off x="6311188" y="1268927"/>
            <a:ext cx="788999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>
              <a:defRPr sz="2800" b="1">
                <a:latin typeface="汉语拼音" panose="000B0604020202020204" pitchFamily="34" charset="0"/>
                <a:cs typeface="汉语拼音" panose="000B0604020202020204" pitchFamily="34" charset="0"/>
              </a:defRPr>
            </a:lvl1pPr>
          </a:lstStyle>
          <a:p>
            <a:r>
              <a:rPr lang="en-US" altLang="zh-CN" dirty="0" smtClean="0">
                <a:sym typeface="+mn-ea"/>
              </a:rPr>
              <a:t>cǎi  </a:t>
            </a:r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1331640" y="2554175"/>
            <a:ext cx="1265544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>
              <a:defRPr sz="2800" b="1">
                <a:latin typeface="汉语拼音" panose="000B0604020202020204" pitchFamily="34" charset="0"/>
                <a:cs typeface="汉语拼音" panose="000B0604020202020204" pitchFamily="34" charset="0"/>
              </a:defRPr>
            </a:lvl1pPr>
          </a:lstStyle>
          <a:p>
            <a:r>
              <a:rPr lang="en-US" altLang="zh-CN" dirty="0" smtClean="0">
                <a:sym typeface="+mn-ea"/>
              </a:rPr>
              <a:t>huáng  </a:t>
            </a:r>
            <a:endParaRPr lang="zh-CN" altLang="en-US" dirty="0"/>
          </a:p>
        </p:txBody>
      </p:sp>
      <p:sp>
        <p:nvSpPr>
          <p:cNvPr id="12" name="文本框 10"/>
          <p:cNvSpPr txBox="1"/>
          <p:nvPr/>
        </p:nvSpPr>
        <p:spPr>
          <a:xfrm>
            <a:off x="2699792" y="2554175"/>
            <a:ext cx="788999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>
              <a:defRPr sz="2800" b="1">
                <a:latin typeface="汉语拼音" panose="000B0604020202020204" pitchFamily="34" charset="0"/>
                <a:cs typeface="汉语拼音" panose="000B0604020202020204" pitchFamily="34" charset="0"/>
              </a:defRPr>
            </a:lvl1pPr>
          </a:lstStyle>
          <a:p>
            <a:r>
              <a:rPr lang="en-US" altLang="zh-CN" dirty="0" smtClean="0">
                <a:sym typeface="+mn-ea"/>
              </a:rPr>
              <a:t>yà  </a:t>
            </a:r>
            <a:endParaRPr lang="zh-CN" altLang="en-US" dirty="0"/>
          </a:p>
        </p:txBody>
      </p:sp>
      <p:sp>
        <p:nvSpPr>
          <p:cNvPr id="13" name="文本框 10"/>
          <p:cNvSpPr txBox="1"/>
          <p:nvPr/>
        </p:nvSpPr>
        <p:spPr>
          <a:xfrm>
            <a:off x="4573392" y="2554175"/>
            <a:ext cx="1224136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>
              <a:defRPr sz="2800" b="1">
                <a:latin typeface="汉语拼音" panose="000B0604020202020204" pitchFamily="34" charset="0"/>
                <a:cs typeface="汉语拼音" panose="000B0604020202020204" pitchFamily="34" charset="0"/>
              </a:defRPr>
            </a:lvl1pPr>
          </a:lstStyle>
          <a:p>
            <a:r>
              <a:rPr lang="en-US" altLang="zh-CN" dirty="0" smtClean="0">
                <a:sym typeface="+mn-ea"/>
              </a:rPr>
              <a:t>róng  </a:t>
            </a:r>
            <a:endParaRPr lang="zh-CN" altLang="en-US" dirty="0"/>
          </a:p>
        </p:txBody>
      </p:sp>
      <p:sp>
        <p:nvSpPr>
          <p:cNvPr id="14" name="文本框 10"/>
          <p:cNvSpPr txBox="1"/>
          <p:nvPr/>
        </p:nvSpPr>
        <p:spPr>
          <a:xfrm>
            <a:off x="6350342" y="2540043"/>
            <a:ext cx="1224136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>
              <a:defRPr sz="2800" b="1">
                <a:latin typeface="汉语拼音" panose="000B0604020202020204" pitchFamily="34" charset="0"/>
                <a:cs typeface="汉语拼音" panose="000B0604020202020204" pitchFamily="34" charset="0"/>
              </a:defRPr>
            </a:lvl1pPr>
          </a:lstStyle>
          <a:p>
            <a:r>
              <a:rPr lang="en-US" altLang="zh-CN" dirty="0" smtClean="0">
                <a:sym typeface="+mn-ea"/>
              </a:rPr>
              <a:t>dèng  </a:t>
            </a:r>
            <a:endParaRPr lang="zh-CN" altLang="en-US" dirty="0"/>
          </a:p>
        </p:txBody>
      </p:sp>
      <p:sp>
        <p:nvSpPr>
          <p:cNvPr id="15" name="文本框 10"/>
          <p:cNvSpPr txBox="1"/>
          <p:nvPr/>
        </p:nvSpPr>
        <p:spPr>
          <a:xfrm>
            <a:off x="1434248" y="3778311"/>
            <a:ext cx="1162936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>
              <a:defRPr sz="2800" b="1">
                <a:latin typeface="汉语拼音" panose="000B0604020202020204" pitchFamily="34" charset="0"/>
                <a:cs typeface="汉语拼音" panose="000B0604020202020204" pitchFamily="34" charset="0"/>
              </a:defRPr>
            </a:lvl1pPr>
          </a:lstStyle>
          <a:p>
            <a:r>
              <a:rPr lang="en-US" altLang="zh-CN" dirty="0" smtClean="0">
                <a:sym typeface="+mn-ea"/>
              </a:rPr>
              <a:t>féng  </a:t>
            </a:r>
            <a:endParaRPr lang="zh-CN" altLang="en-US" dirty="0"/>
          </a:p>
        </p:txBody>
      </p:sp>
      <p:sp>
        <p:nvSpPr>
          <p:cNvPr id="16" name="文本框 10"/>
          <p:cNvSpPr txBox="1"/>
          <p:nvPr/>
        </p:nvSpPr>
        <p:spPr>
          <a:xfrm>
            <a:off x="2557414" y="3779554"/>
            <a:ext cx="788999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>
              <a:defRPr sz="2800" b="1">
                <a:latin typeface="汉语拼音" panose="000B0604020202020204" pitchFamily="34" charset="0"/>
                <a:cs typeface="汉语拼音" panose="000B0604020202020204" pitchFamily="34" charset="0"/>
              </a:defRPr>
            </a:lvl1pPr>
          </a:lstStyle>
          <a:p>
            <a:r>
              <a:rPr lang="en-US" altLang="zh-CN" dirty="0" smtClean="0">
                <a:sym typeface="+mn-ea"/>
              </a:rPr>
              <a:t>chú  </a:t>
            </a:r>
            <a:endParaRPr lang="zh-CN" altLang="en-US" dirty="0"/>
          </a:p>
        </p:txBody>
      </p:sp>
      <p:sp>
        <p:nvSpPr>
          <p:cNvPr id="17" name="图文框 16"/>
          <p:cNvSpPr/>
          <p:nvPr/>
        </p:nvSpPr>
        <p:spPr>
          <a:xfrm>
            <a:off x="5762404" y="446871"/>
            <a:ext cx="1474398" cy="668698"/>
          </a:xfrm>
          <a:prstGeom prst="fram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92D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solidFill>
                  <a:schemeClr val="tx1"/>
                </a:solidFill>
              </a:rPr>
              <a:t>拼音开关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1284" y="427755"/>
            <a:ext cx="431626" cy="558077"/>
          </a:xfrm>
          <a:prstGeom prst="rect">
            <a:avLst/>
          </a:prstGeom>
        </p:spPr>
      </p:pic>
      <p:sp>
        <p:nvSpPr>
          <p:cNvPr id="19" name="文本框 15"/>
          <p:cNvSpPr txBox="1"/>
          <p:nvPr/>
        </p:nvSpPr>
        <p:spPr>
          <a:xfrm>
            <a:off x="827584" y="339502"/>
            <a:ext cx="2252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学认字</a:t>
            </a:r>
            <a:endParaRPr kumimoji="1"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  <p:bldP spid="1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5"/>
          <p:cNvSpPr/>
          <p:nvPr/>
        </p:nvSpPr>
        <p:spPr bwMode="auto">
          <a:xfrm>
            <a:off x="604875" y="987574"/>
            <a:ext cx="8143589" cy="3727975"/>
          </a:xfrm>
          <a:custGeom>
            <a:avLst/>
            <a:gdLst>
              <a:gd name="T0" fmla="*/ 34 w 1801"/>
              <a:gd name="T1" fmla="*/ 170 h 1352"/>
              <a:gd name="T2" fmla="*/ 0 w 1801"/>
              <a:gd name="T3" fmla="*/ 862 h 1352"/>
              <a:gd name="T4" fmla="*/ 22 w 1801"/>
              <a:gd name="T5" fmla="*/ 1352 h 1352"/>
              <a:gd name="T6" fmla="*/ 451 w 1801"/>
              <a:gd name="T7" fmla="*/ 1296 h 1352"/>
              <a:gd name="T8" fmla="*/ 891 w 1801"/>
              <a:gd name="T9" fmla="*/ 1296 h 1352"/>
              <a:gd name="T10" fmla="*/ 1759 w 1801"/>
              <a:gd name="T11" fmla="*/ 1318 h 1352"/>
              <a:gd name="T12" fmla="*/ 1746 w 1801"/>
              <a:gd name="T13" fmla="*/ 637 h 1352"/>
              <a:gd name="T14" fmla="*/ 1760 w 1801"/>
              <a:gd name="T15" fmla="*/ 314 h 1352"/>
              <a:gd name="T16" fmla="*/ 1774 w 1801"/>
              <a:gd name="T17" fmla="*/ 5 h 1352"/>
              <a:gd name="T18" fmla="*/ 1775 w 1801"/>
              <a:gd name="T19" fmla="*/ 5 h 1352"/>
              <a:gd name="T20" fmla="*/ 1388 w 1801"/>
              <a:gd name="T21" fmla="*/ 12 h 1352"/>
              <a:gd name="T22" fmla="*/ 804 w 1801"/>
              <a:gd name="T23" fmla="*/ 38 h 1352"/>
              <a:gd name="T24" fmla="*/ 48 w 1801"/>
              <a:gd name="T25" fmla="*/ 4 h 1352"/>
              <a:gd name="T26" fmla="*/ 34 w 1801"/>
              <a:gd name="T27" fmla="*/ 182 h 1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801" h="1352">
                <a:moveTo>
                  <a:pt x="34" y="170"/>
                </a:moveTo>
                <a:cubicBezTo>
                  <a:pt x="52" y="394"/>
                  <a:pt x="0" y="635"/>
                  <a:pt x="0" y="862"/>
                </a:cubicBezTo>
                <a:cubicBezTo>
                  <a:pt x="0" y="1025"/>
                  <a:pt x="28" y="1198"/>
                  <a:pt x="22" y="1352"/>
                </a:cubicBezTo>
                <a:cubicBezTo>
                  <a:pt x="106" y="1280"/>
                  <a:pt x="342" y="1302"/>
                  <a:pt x="451" y="1296"/>
                </a:cubicBezTo>
                <a:cubicBezTo>
                  <a:pt x="597" y="1288"/>
                  <a:pt x="745" y="1296"/>
                  <a:pt x="891" y="1296"/>
                </a:cubicBezTo>
                <a:cubicBezTo>
                  <a:pt x="1182" y="1296"/>
                  <a:pt x="1479" y="1278"/>
                  <a:pt x="1759" y="1318"/>
                </a:cubicBezTo>
                <a:cubicBezTo>
                  <a:pt x="1751" y="1090"/>
                  <a:pt x="1735" y="871"/>
                  <a:pt x="1746" y="637"/>
                </a:cubicBezTo>
                <a:cubicBezTo>
                  <a:pt x="1752" y="528"/>
                  <a:pt x="1760" y="424"/>
                  <a:pt x="1760" y="314"/>
                </a:cubicBezTo>
                <a:cubicBezTo>
                  <a:pt x="1760" y="218"/>
                  <a:pt x="1801" y="86"/>
                  <a:pt x="1774" y="5"/>
                </a:cubicBezTo>
                <a:cubicBezTo>
                  <a:pt x="1779" y="0"/>
                  <a:pt x="1779" y="0"/>
                  <a:pt x="1775" y="5"/>
                </a:cubicBezTo>
                <a:cubicBezTo>
                  <a:pt x="1672" y="40"/>
                  <a:pt x="1506" y="0"/>
                  <a:pt x="1388" y="12"/>
                </a:cubicBezTo>
                <a:cubicBezTo>
                  <a:pt x="1195" y="33"/>
                  <a:pt x="1000" y="28"/>
                  <a:pt x="804" y="38"/>
                </a:cubicBezTo>
                <a:cubicBezTo>
                  <a:pt x="553" y="51"/>
                  <a:pt x="276" y="103"/>
                  <a:pt x="48" y="4"/>
                </a:cubicBezTo>
                <a:cubicBezTo>
                  <a:pt x="25" y="59"/>
                  <a:pt x="34" y="122"/>
                  <a:pt x="34" y="182"/>
                </a:cubicBezTo>
              </a:path>
            </a:pathLst>
          </a:custGeom>
          <a:solidFill>
            <a:srgbClr val="FFFFFF">
              <a:alpha val="46000"/>
            </a:srgbClr>
          </a:solidFill>
          <a:ln w="57150" cap="rnd">
            <a:solidFill>
              <a:srgbClr val="92D050"/>
            </a:solidFill>
            <a:prstDash val="dash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5715" name="Rectangle 3"/>
          <p:cNvSpPr>
            <a:spLocks noChangeArrowheads="1"/>
          </p:cNvSpPr>
          <p:nvPr/>
        </p:nvSpPr>
        <p:spPr bwMode="auto">
          <a:xfrm>
            <a:off x="0" y="495085"/>
            <a:ext cx="138564" cy="43858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 sz="240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4" name="TextBox 7"/>
          <p:cNvSpPr txBox="1">
            <a:spLocks noChangeArrowheads="1"/>
          </p:cNvSpPr>
          <p:nvPr/>
        </p:nvSpPr>
        <p:spPr bwMode="auto">
          <a:xfrm>
            <a:off x="2015356" y="1574924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海滨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左大括号 14"/>
          <p:cNvSpPr/>
          <p:nvPr/>
        </p:nvSpPr>
        <p:spPr>
          <a:xfrm>
            <a:off x="2966269" y="1387599"/>
            <a:ext cx="191398" cy="896496"/>
          </a:xfrm>
          <a:prstGeom prst="leftBrace">
            <a:avLst>
              <a:gd name="adj1" fmla="val 85338"/>
              <a:gd name="adj2" fmla="val 50000"/>
            </a:avLst>
          </a:prstGeom>
          <a:ln w="222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7"/>
          <p:cNvSpPr txBox="1">
            <a:spLocks noChangeArrowheads="1"/>
          </p:cNvSpPr>
          <p:nvPr/>
        </p:nvSpPr>
        <p:spPr bwMode="auto">
          <a:xfrm>
            <a:off x="3193525" y="1194537"/>
            <a:ext cx="2350323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海上：色彩绚丽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" name="TextBox 7"/>
          <p:cNvSpPr txBox="1">
            <a:spLocks noChangeArrowheads="1"/>
          </p:cNvSpPr>
          <p:nvPr/>
        </p:nvSpPr>
        <p:spPr bwMode="auto">
          <a:xfrm>
            <a:off x="3204174" y="2008867"/>
            <a:ext cx="2350323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海滩：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动静结合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" name="TextBox 7"/>
          <p:cNvSpPr txBox="1">
            <a:spLocks noChangeArrowheads="1"/>
          </p:cNvSpPr>
          <p:nvPr/>
        </p:nvSpPr>
        <p:spPr bwMode="auto">
          <a:xfrm>
            <a:off x="1963524" y="3508091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小城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TextBox 7"/>
          <p:cNvSpPr txBox="1">
            <a:spLocks noChangeArrowheads="1"/>
          </p:cNvSpPr>
          <p:nvPr/>
        </p:nvSpPr>
        <p:spPr bwMode="auto">
          <a:xfrm>
            <a:off x="3248457" y="2587467"/>
            <a:ext cx="4208203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庭院：树种类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多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 叶香 花热闹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3" name="左大括号 22"/>
          <p:cNvSpPr/>
          <p:nvPr/>
        </p:nvSpPr>
        <p:spPr>
          <a:xfrm>
            <a:off x="2914780" y="2814190"/>
            <a:ext cx="242887" cy="1470025"/>
          </a:xfrm>
          <a:prstGeom prst="leftBrace">
            <a:avLst>
              <a:gd name="adj1" fmla="val 88190"/>
              <a:gd name="adj2" fmla="val 50000"/>
            </a:avLst>
          </a:prstGeom>
          <a:ln w="222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TextBox 7"/>
          <p:cNvSpPr txBox="1">
            <a:spLocks noChangeArrowheads="1"/>
          </p:cNvSpPr>
          <p:nvPr/>
        </p:nvSpPr>
        <p:spPr bwMode="auto">
          <a:xfrm>
            <a:off x="3220269" y="3277259"/>
            <a:ext cx="3124573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公园：榕树大 树叶密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3" name="TextBox 7"/>
          <p:cNvSpPr txBox="1">
            <a:spLocks noChangeArrowheads="1"/>
          </p:cNvSpPr>
          <p:nvPr/>
        </p:nvSpPr>
        <p:spPr bwMode="auto">
          <a:xfrm>
            <a:off x="3220085" y="3955836"/>
            <a:ext cx="3234055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街道：十分干净 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4" name="文本框 36"/>
          <p:cNvSpPr txBox="1">
            <a:spLocks noChangeArrowheads="1"/>
          </p:cNvSpPr>
          <p:nvPr/>
        </p:nvSpPr>
        <p:spPr bwMode="auto">
          <a:xfrm>
            <a:off x="982053" y="2076826"/>
            <a:ext cx="677108" cy="17877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accent6">
                <a:lumMod val="60000"/>
                <a:lumOff val="40000"/>
              </a:schemeClr>
            </a:solidFill>
            <a:miter lim="800000"/>
          </a:ln>
        </p:spPr>
        <p:txBody>
          <a:bodyPr vert="eaVert" wrap="square">
            <a:spAutoFit/>
          </a:bodyPr>
          <a:lstStyle/>
          <a:p>
            <a:r>
              <a:rPr lang="zh-CN" altLang="en-US" sz="3200" b="1" noProof="1">
                <a:latin typeface="宋体" panose="02010600030101010101" pitchFamily="2" charset="-122"/>
                <a:ea typeface="宋体" panose="02010600030101010101" pitchFamily="2" charset="-122"/>
              </a:rPr>
              <a:t>海滨小城</a:t>
            </a:r>
            <a:endParaRPr lang="zh-CN" altLang="en-US" sz="3200" b="1" noProof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5" name="左大括号 34"/>
          <p:cNvSpPr/>
          <p:nvPr/>
        </p:nvSpPr>
        <p:spPr>
          <a:xfrm>
            <a:off x="1726431" y="1851670"/>
            <a:ext cx="288925" cy="2012886"/>
          </a:xfrm>
          <a:prstGeom prst="leftBrace">
            <a:avLst>
              <a:gd name="adj1" fmla="val 73068"/>
              <a:gd name="adj2" fmla="val 50000"/>
            </a:avLst>
          </a:prstGeom>
          <a:ln w="222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文本框 2"/>
          <p:cNvSpPr txBox="1">
            <a:spLocks noChangeArrowheads="1"/>
          </p:cNvSpPr>
          <p:nvPr/>
        </p:nvSpPr>
        <p:spPr bwMode="auto">
          <a:xfrm>
            <a:off x="7678797" y="1985128"/>
            <a:ext cx="615553" cy="15229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accent3">
                <a:lumMod val="60000"/>
                <a:lumOff val="40000"/>
              </a:schemeClr>
            </a:solidFill>
            <a:miter lim="800000"/>
          </a:ln>
        </p:spPr>
        <p:txBody>
          <a:bodyPr vert="eaVert"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美丽整洁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7" name="右大括号 36"/>
          <p:cNvSpPr/>
          <p:nvPr/>
        </p:nvSpPr>
        <p:spPr>
          <a:xfrm>
            <a:off x="7318861" y="1214497"/>
            <a:ext cx="264890" cy="2971527"/>
          </a:xfrm>
          <a:prstGeom prst="rightBrace">
            <a:avLst>
              <a:gd name="adj1" fmla="val 58333"/>
              <a:gd name="adj2" fmla="val 50000"/>
            </a:avLst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右大括号 2"/>
          <p:cNvSpPr/>
          <p:nvPr/>
        </p:nvSpPr>
        <p:spPr>
          <a:xfrm>
            <a:off x="5554497" y="1391447"/>
            <a:ext cx="217849" cy="1008380"/>
          </a:xfrm>
          <a:prstGeom prst="rightBrace">
            <a:avLst/>
          </a:prstGeom>
          <a:ln w="222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/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757267" y="1324628"/>
            <a:ext cx="553998" cy="12003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远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↓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近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7816" y="170662"/>
            <a:ext cx="2268000" cy="692577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64604"/>
            <a:ext cx="450000" cy="559756"/>
          </a:xfrm>
          <a:prstGeom prst="rect">
            <a:avLst/>
          </a:prstGeom>
        </p:spPr>
      </p:pic>
      <p:sp>
        <p:nvSpPr>
          <p:cNvPr id="30" name="文本框 14"/>
          <p:cNvSpPr txBox="1"/>
          <p:nvPr/>
        </p:nvSpPr>
        <p:spPr>
          <a:xfrm>
            <a:off x="827584" y="123478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结构梳理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17" grpId="0"/>
      <p:bldP spid="20" grpId="0"/>
      <p:bldP spid="21" grpId="0"/>
      <p:bldP spid="22" grpId="0"/>
      <p:bldP spid="23" grpId="0" animBg="1"/>
      <p:bldP spid="32" grpId="0"/>
      <p:bldP spid="33" grpId="0"/>
      <p:bldP spid="34" grpId="0" animBg="1"/>
      <p:bldP spid="35" grpId="0" animBg="1"/>
      <p:bldP spid="36" grpId="0" animBg="1"/>
      <p:bldP spid="37" grpId="0" animBg="1"/>
      <p:bldP spid="3" grpId="0" animBg="1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1367432" y="1527603"/>
            <a:ext cx="6660952" cy="263149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这篇课文条理清楚，先写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，再写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。通过对海滨小城的描写，突出了海滨小城的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，表达了作者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____________________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84168" y="1627115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海滨</a:t>
            </a:r>
            <a:endParaRPr lang="zh-CN" altLang="en-US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1428" y="2264554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小城 </a:t>
            </a:r>
            <a:endParaRPr lang="zh-CN" altLang="en-US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17788" y="2867567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美丽、整洁</a:t>
            </a:r>
            <a:endParaRPr lang="zh-CN" altLang="en-US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75656" y="3507854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对家乡的喜爱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与赞美</a:t>
            </a:r>
            <a:endParaRPr lang="zh-CN" altLang="en-US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7816" y="306177"/>
            <a:ext cx="2268000" cy="692577"/>
          </a:xfrm>
          <a:prstGeom prst="rect">
            <a:avLst/>
          </a:prstGeom>
        </p:spPr>
      </p:pic>
      <p:sp>
        <p:nvSpPr>
          <p:cNvPr id="14" name="文本框 14"/>
          <p:cNvSpPr txBox="1"/>
          <p:nvPr/>
        </p:nvSpPr>
        <p:spPr>
          <a:xfrm>
            <a:off x="827584" y="267494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主题概括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40" y="296418"/>
            <a:ext cx="460522" cy="57284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3" grpId="0"/>
      <p:bldP spid="5" grpId="0"/>
      <p:bldP spid="6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365125" y="1219835"/>
            <a:ext cx="7583805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0" fontAlgn="auto">
              <a:lnSpc>
                <a:spcPct val="10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对课文理解有误的一项是（    ）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518785" y="1127125"/>
            <a:ext cx="77597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</a:t>
            </a:r>
            <a:endParaRPr lang="en-US" altLang="zh-CN" sz="4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9330" y="1997075"/>
            <a:ext cx="7038975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eaLnBrk="0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A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.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课文按照由远及近的顺序，具体描写了小城里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的</a:t>
            </a:r>
            <a:endParaRPr lang="en-US" altLang="zh-CN" sz="2400" b="1" dirty="0" smtClean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algn="l" eaLnBrk="0"/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</a:t>
            </a:r>
            <a:r>
              <a:rPr lang="en-US" altLang="zh-CN" sz="2400" b="1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景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物。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9330" y="2943225"/>
            <a:ext cx="543877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eaLnBrk="0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B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.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海滨小城的特点是美丽、整洁。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71600" y="3628389"/>
            <a:ext cx="7185660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eaLnBrk="0"/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C.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课文写了海滨小城的大海、沙滩、庭院、公园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和  </a:t>
            </a:r>
            <a:endParaRPr lang="en-US" altLang="zh-CN" sz="2400" b="1" dirty="0" smtClean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algn="l" eaLnBrk="0"/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</a:t>
            </a:r>
            <a:r>
              <a:rPr lang="en-US" altLang="zh-CN" sz="2400" b="1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街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道五个场景。   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3568" y="242670"/>
            <a:ext cx="2268000" cy="692577"/>
          </a:xfrm>
          <a:prstGeom prst="rect">
            <a:avLst/>
          </a:prstGeom>
        </p:spPr>
      </p:pic>
      <p:sp>
        <p:nvSpPr>
          <p:cNvPr id="14" name="文本框 14"/>
          <p:cNvSpPr txBox="1"/>
          <p:nvPr/>
        </p:nvSpPr>
        <p:spPr>
          <a:xfrm>
            <a:off x="864933" y="195486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课堂演练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84" y="232670"/>
            <a:ext cx="450000" cy="5597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4"/>
          <p:cNvSpPr>
            <a:spLocks noChangeShapeType="1"/>
          </p:cNvSpPr>
          <p:nvPr/>
        </p:nvSpPr>
        <p:spPr bwMode="auto">
          <a:xfrm>
            <a:off x="3126581" y="1835468"/>
            <a:ext cx="309880" cy="437515"/>
          </a:xfrm>
          <a:prstGeom prst="line">
            <a:avLst/>
          </a:prstGeom>
          <a:noFill/>
          <a:ln>
            <a:noFill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buFontTx/>
              <a:buNone/>
              <a:defRPr/>
            </a:pPr>
            <a:endParaRPr lang="zh-CN" altLang="en-US" sz="2250" b="1">
              <a:latin typeface="+mj-ea"/>
              <a:ea typeface="+mj-ea"/>
            </a:endParaRPr>
          </a:p>
        </p:txBody>
      </p:sp>
      <p:sp>
        <p:nvSpPr>
          <p:cNvPr id="11" name="Line 5"/>
          <p:cNvSpPr>
            <a:spLocks noChangeShapeType="1"/>
          </p:cNvSpPr>
          <p:nvPr/>
        </p:nvSpPr>
        <p:spPr bwMode="auto">
          <a:xfrm>
            <a:off x="3126581" y="1759268"/>
            <a:ext cx="309880" cy="437515"/>
          </a:xfrm>
          <a:prstGeom prst="line">
            <a:avLst/>
          </a:prstGeom>
          <a:noFill/>
          <a:ln>
            <a:noFill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buFontTx/>
              <a:buNone/>
              <a:defRPr/>
            </a:pPr>
            <a:endParaRPr lang="zh-CN" altLang="en-US" sz="2250" b="1">
              <a:latin typeface="+mj-ea"/>
              <a:ea typeface="+mj-ea"/>
            </a:endParaRPr>
          </a:p>
        </p:txBody>
      </p:sp>
      <p:cxnSp>
        <p:nvCxnSpPr>
          <p:cNvPr id="36868" name="AutoShape 6"/>
          <p:cNvCxnSpPr>
            <a:cxnSpLocks noChangeShapeType="1"/>
          </p:cNvCxnSpPr>
          <p:nvPr/>
        </p:nvCxnSpPr>
        <p:spPr bwMode="auto">
          <a:xfrm>
            <a:off x="3126581" y="2206625"/>
            <a:ext cx="2286000" cy="0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</p:cxnSp>
      <p:sp>
        <p:nvSpPr>
          <p:cNvPr id="36869" name="Text Box 7"/>
          <p:cNvSpPr txBox="1">
            <a:spLocks noChangeArrowheads="1"/>
          </p:cNvSpPr>
          <p:nvPr/>
        </p:nvSpPr>
        <p:spPr bwMode="auto">
          <a:xfrm>
            <a:off x="830494" y="1474471"/>
            <a:ext cx="7249795" cy="233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 hangingPunct="1">
              <a:lnSpc>
                <a:spcPct val="130000"/>
              </a:lnSpc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800" b="1" dirty="0" smtClean="0">
                <a:latin typeface="宋体" panose="02010600030101010101" pitchFamily="2" charset="-122"/>
                <a:cs typeface="楷体" panose="02010609060101010101" pitchFamily="49" charset="-122"/>
              </a:rPr>
              <a:t>第</a:t>
            </a:r>
            <a:r>
              <a:rPr lang="en-US" altLang="zh-CN" sz="2800" b="1" dirty="0" smtClean="0">
                <a:latin typeface="宋体" panose="02010600030101010101" pitchFamily="2" charset="-122"/>
                <a:cs typeface="楷体" panose="02010609060101010101" pitchFamily="49" charset="-122"/>
              </a:rPr>
              <a:t>4</a:t>
            </a:r>
            <a:r>
              <a:rPr lang="zh-CN" altLang="en-US" sz="2800" b="1" dirty="0">
                <a:latin typeface="宋体" panose="02010600030101010101" pitchFamily="2" charset="-122"/>
                <a:cs typeface="楷体" panose="02010609060101010101" pitchFamily="49" charset="-122"/>
              </a:rPr>
              <a:t>自然段采用（             ）的方法，先总写小城的庭院（      ），再通过描写桉树的（    ）和凤凰树的（    ），表现了小城庭院的（   ）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     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4607798" y="1571943"/>
            <a:ext cx="2251472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zh-CN" sz="2400" b="1" dirty="0">
                <a:solidFill>
                  <a:srgbClr val="FF0000"/>
                </a:solidFill>
                <a:latin typeface="宋体" panose="02010600030101010101" pitchFamily="2" charset="-122"/>
              </a:rPr>
              <a:t>先总述后分述</a:t>
            </a:r>
            <a:endParaRPr lang="zh-CN" altLang="zh-CN" sz="24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5151676" y="2105978"/>
            <a:ext cx="890588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zh-CN" sz="2400" b="1">
                <a:solidFill>
                  <a:srgbClr val="FF0000"/>
                </a:solidFill>
                <a:latin typeface="宋体" panose="02010600030101010101" pitchFamily="2" charset="-122"/>
              </a:rPr>
              <a:t>树多</a:t>
            </a:r>
            <a:endParaRPr lang="zh-CN" altLang="zh-CN" sz="24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3126502" y="2640013"/>
            <a:ext cx="97155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zh-CN" sz="2400" b="1">
                <a:solidFill>
                  <a:srgbClr val="FF0000"/>
                </a:solidFill>
                <a:latin typeface="宋体" panose="02010600030101010101" pitchFamily="2" charset="-122"/>
              </a:rPr>
              <a:t>叶香</a:t>
            </a:r>
            <a:endParaRPr lang="zh-CN" altLang="zh-CN" sz="24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6419930" y="2639696"/>
            <a:ext cx="102870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zh-CN" sz="2400" b="1">
                <a:solidFill>
                  <a:srgbClr val="FF0000"/>
                </a:solidFill>
                <a:latin typeface="宋体" panose="02010600030101010101" pitchFamily="2" charset="-122"/>
              </a:rPr>
              <a:t>花美</a:t>
            </a:r>
            <a:endParaRPr lang="zh-CN" altLang="zh-CN" sz="24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4312365" y="3173732"/>
            <a:ext cx="68580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zh-CN" sz="2400" b="1">
                <a:solidFill>
                  <a:srgbClr val="FF0000"/>
                </a:solidFill>
                <a:latin typeface="宋体" panose="02010600030101010101" pitchFamily="2" charset="-122"/>
              </a:rPr>
              <a:t>美</a:t>
            </a:r>
            <a:endParaRPr lang="zh-CN" altLang="zh-CN" sz="24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36875" name="矩形 13"/>
          <p:cNvSpPr>
            <a:spLocks noChangeArrowheads="1"/>
          </p:cNvSpPr>
          <p:nvPr/>
        </p:nvSpPr>
        <p:spPr bwMode="auto">
          <a:xfrm>
            <a:off x="838835" y="643255"/>
            <a:ext cx="3541395" cy="681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>
              <a:lnSpc>
                <a:spcPct val="120000"/>
              </a:lnSpc>
            </a:pP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二、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根据课文填空。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979712" y="1466810"/>
            <a:ext cx="5616624" cy="2192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zh-CN" altLang="en-US" sz="3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读一读第</a:t>
            </a:r>
            <a:r>
              <a:rPr lang="en-US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1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、</a:t>
            </a:r>
            <a:r>
              <a:rPr lang="en-US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2</a:t>
            </a:r>
            <a:r>
              <a:rPr lang="zh-CN" altLang="en-US" sz="3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自然段，说说大海给你留下怎样的印象，圈画出你印象最深刻的地方。</a:t>
            </a:r>
            <a:endParaRPr lang="zh-CN" altLang="en-US" sz="32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7816" y="396338"/>
            <a:ext cx="2268000" cy="692577"/>
          </a:xfrm>
          <a:prstGeom prst="rect">
            <a:avLst/>
          </a:prstGeom>
        </p:spPr>
      </p:pic>
      <p:sp>
        <p:nvSpPr>
          <p:cNvPr id="7" name="文本框 14"/>
          <p:cNvSpPr txBox="1"/>
          <p:nvPr/>
        </p:nvSpPr>
        <p:spPr>
          <a:xfrm>
            <a:off x="827584" y="364326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自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读提示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65" y="396338"/>
            <a:ext cx="450000" cy="5597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87070" y="528320"/>
            <a:ext cx="7584440" cy="12725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0">
              <a:lnSpc>
                <a:spcPct val="120000"/>
              </a:lnSpc>
              <a:buFontTx/>
              <a:buNone/>
              <a:defRPr/>
            </a:pPr>
            <a:r>
              <a:rPr lang="en-US" altLang="zh-CN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“</a:t>
            </a:r>
            <a:r>
              <a:rPr lang="zh-CN" altLang="en-US" sz="32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跟海鸥一样颜色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的云朵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”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，多么美丽呀。你还能说说这样的句子吗？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22015" y="2067694"/>
            <a:ext cx="7210425" cy="6819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0">
              <a:lnSpc>
                <a:spcPct val="120000"/>
              </a:lnSpc>
              <a:buFontTx/>
              <a:buNone/>
              <a:defRPr/>
            </a:pPr>
            <a:r>
              <a:rPr lang="zh-CN" altLang="en-US" sz="32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跟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 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一样颜色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的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大海。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22015" y="2749684"/>
            <a:ext cx="7210425" cy="6819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0">
              <a:lnSpc>
                <a:spcPct val="120000"/>
              </a:lnSpc>
              <a:buFontTx/>
              <a:buNone/>
              <a:defRPr/>
            </a:pPr>
            <a:r>
              <a:rPr lang="zh-CN" altLang="en-US" sz="32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跟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 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一样颜色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的</a:t>
            </a:r>
            <a:r>
              <a:rPr lang="zh-CN" altLang="en-US" sz="3200" b="1" u="sng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322015" y="3431674"/>
            <a:ext cx="7210425" cy="6819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0">
              <a:lnSpc>
                <a:spcPct val="120000"/>
              </a:lnSpc>
              <a:buFontTx/>
              <a:buNone/>
              <a:defRPr/>
            </a:pPr>
            <a:r>
              <a:rPr lang="zh-CN" altLang="en-US" sz="32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跟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 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一样颜色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的</a:t>
            </a:r>
            <a:r>
              <a:rPr lang="zh-CN" altLang="en-US" sz="3200" b="1" u="sng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32630" y="2083291"/>
            <a:ext cx="1122045" cy="6819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0">
              <a:lnSpc>
                <a:spcPct val="120000"/>
              </a:lnSpc>
              <a:buFontTx/>
              <a:buNone/>
              <a:defRPr/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天空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032630" y="2769091"/>
            <a:ext cx="1122045" cy="6819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0">
              <a:lnSpc>
                <a:spcPct val="120000"/>
              </a:lnSpc>
              <a:buFontTx/>
              <a:buNone/>
              <a:defRPr/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朝阳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74305" y="2769091"/>
            <a:ext cx="1257935" cy="6819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0">
              <a:lnSpc>
                <a:spcPct val="120000"/>
              </a:lnSpc>
              <a:buFontTx/>
              <a:buNone/>
              <a:defRPr/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花朵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032630" y="3451081"/>
            <a:ext cx="1122045" cy="6819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0">
              <a:lnSpc>
                <a:spcPct val="120000"/>
              </a:lnSpc>
              <a:buFontTx/>
              <a:buNone/>
              <a:defRPr/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夜晚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474305" y="3451081"/>
            <a:ext cx="1122045" cy="6819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0">
              <a:lnSpc>
                <a:spcPct val="120000"/>
              </a:lnSpc>
              <a:buFontTx/>
              <a:buNone/>
              <a:defRPr/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长发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标注 3"/>
          <p:cNvSpPr/>
          <p:nvPr/>
        </p:nvSpPr>
        <p:spPr>
          <a:xfrm>
            <a:off x="1579476" y="1397015"/>
            <a:ext cx="5832648" cy="1176005"/>
          </a:xfrm>
          <a:prstGeom prst="wedgeRoundRectCallout">
            <a:avLst>
              <a:gd name="adj1" fmla="val 56341"/>
              <a:gd name="adj2" fmla="val -2534"/>
              <a:gd name="adj3" fmla="val 16667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    我最喜欢海上飞翔的海鸥，它们有白的、灰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的，那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天空中的云朵也是白的，真是海天一色啊！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</a:endParaRPr>
          </a:p>
        </p:txBody>
      </p:sp>
      <p:sp>
        <p:nvSpPr>
          <p:cNvPr id="5" name="圆角矩形标注 4"/>
          <p:cNvSpPr/>
          <p:nvPr/>
        </p:nvSpPr>
        <p:spPr>
          <a:xfrm>
            <a:off x="2063750" y="3291830"/>
            <a:ext cx="6540698" cy="1097290"/>
          </a:xfrm>
          <a:prstGeom prst="wedgeRoundRectCallout">
            <a:avLst>
              <a:gd name="adj1" fmla="val -57197"/>
              <a:gd name="adj2" fmla="val -3851"/>
              <a:gd name="adj3" fmla="val 16667"/>
            </a:avLst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algn="l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    我喜欢海中的棕色的机帆船、银白色的军舰、蓝蓝的大海，色彩很美，很有画面感。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12645" name="Picture 5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99382" y="1183213"/>
            <a:ext cx="1603608" cy="1603608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195" y="3048000"/>
            <a:ext cx="973323" cy="145732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759585" y="440055"/>
            <a:ext cx="5472430" cy="62484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l" fontAlgn="auto">
              <a:lnSpc>
                <a:spcPct val="12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你最喜欢这两段中哪句话描绘的景象？</a:t>
            </a:r>
            <a:endParaRPr lang="zh-CN" altLang="en-US" sz="32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07704" y="627534"/>
            <a:ext cx="5976664" cy="1077218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fontAlgn="auto"/>
            <a:r>
              <a:rPr lang="zh-CN" altLang="en-US" sz="32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通过上面的学习，你知道了什么学习方法？</a:t>
            </a:r>
            <a:endParaRPr lang="zh-CN" altLang="en-US" sz="32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87467" y="529744"/>
            <a:ext cx="1120237" cy="1317656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2008187" y="1847400"/>
            <a:ext cx="5544616" cy="3020455"/>
            <a:chOff x="1115616" y="1283968"/>
            <a:chExt cx="5544616" cy="3020455"/>
          </a:xfrm>
        </p:grpSpPr>
        <p:grpSp>
          <p:nvGrpSpPr>
            <p:cNvPr id="4" name="组合 3"/>
            <p:cNvGrpSpPr/>
            <p:nvPr/>
          </p:nvGrpSpPr>
          <p:grpSpPr>
            <a:xfrm>
              <a:off x="1115616" y="1283968"/>
              <a:ext cx="5544616" cy="3020455"/>
              <a:chOff x="1115616" y="1283968"/>
              <a:chExt cx="5544616" cy="3020455"/>
            </a:xfrm>
          </p:grpSpPr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151832" y="1343350"/>
                <a:ext cx="5508400" cy="2961073"/>
              </a:xfrm>
              <a:prstGeom prst="rect">
                <a:avLst/>
              </a:prstGeom>
            </p:spPr>
          </p:pic>
          <p:pic>
            <p:nvPicPr>
              <p:cNvPr id="5" name="图片 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15616" y="1283968"/>
                <a:ext cx="5472608" cy="3020455"/>
              </a:xfrm>
              <a:prstGeom prst="rect">
                <a:avLst/>
              </a:prstGeom>
            </p:spPr>
          </p:pic>
        </p:grp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51833" y="1347614"/>
              <a:ext cx="574055" cy="2714317"/>
            </a:xfrm>
            <a:prstGeom prst="rect">
              <a:avLst/>
            </a:prstGeom>
          </p:spPr>
        </p:pic>
      </p:grpSp>
      <p:sp>
        <p:nvSpPr>
          <p:cNvPr id="3" name="矩形 2"/>
          <p:cNvSpPr/>
          <p:nvPr/>
        </p:nvSpPr>
        <p:spPr>
          <a:xfrm>
            <a:off x="2674712" y="2121615"/>
            <a:ext cx="4556868" cy="2472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通过“</a:t>
            </a:r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圈画景物，想象画面，摘抄喜欢的句子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”的学习方法体会到了海滨小城的大海之美和文章语句的韵律美。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5191" y="4184811"/>
            <a:ext cx="1121185" cy="8930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47664" y="1362130"/>
            <a:ext cx="63367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大声读第</a:t>
            </a:r>
            <a:r>
              <a:rPr lang="en-US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3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自然段，想一想，这段话描写了沙滩上的哪些景象。</a:t>
            </a:r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31780" y="3201819"/>
            <a:ext cx="7384636" cy="9541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lang="zh-CN" altLang="en-US" sz="2800" dirty="0" smtClean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    要求</a:t>
            </a:r>
            <a:r>
              <a:rPr lang="zh-CN" altLang="en-US" sz="2800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：小组合作，运用“圈画景物，想象画面，摘抄喜欢的句子”的方法学习。</a:t>
            </a:r>
            <a:endParaRPr lang="zh-CN" altLang="en-US" sz="2800" dirty="0">
              <a:solidFill>
                <a:srgbClr val="00B05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7816" y="396338"/>
            <a:ext cx="2268000" cy="692577"/>
          </a:xfrm>
          <a:prstGeom prst="rect">
            <a:avLst/>
          </a:prstGeom>
        </p:spPr>
      </p:pic>
      <p:sp>
        <p:nvSpPr>
          <p:cNvPr id="9" name="文本框 14"/>
          <p:cNvSpPr txBox="1"/>
          <p:nvPr/>
        </p:nvSpPr>
        <p:spPr>
          <a:xfrm>
            <a:off x="827584" y="364326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自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读提示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65" y="396338"/>
            <a:ext cx="450000" cy="5597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43608" y="916943"/>
            <a:ext cx="6956251" cy="4226557"/>
            <a:chOff x="1043608" y="916943"/>
            <a:chExt cx="6956251" cy="4226557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1" cstate="email"/>
            <a:srcRect l="9348" t="9463" r="4318" b="6081"/>
            <a:stretch>
              <a:fillRect/>
            </a:stretch>
          </p:blipFill>
          <p:spPr>
            <a:xfrm flipH="1">
              <a:off x="1043608" y="916943"/>
              <a:ext cx="6956251" cy="4226557"/>
            </a:xfrm>
            <a:prstGeom prst="rect">
              <a:avLst/>
            </a:prstGeom>
          </p:spPr>
        </p:pic>
        <p:sp>
          <p:nvSpPr>
            <p:cNvPr id="10" name="矩形 9"/>
            <p:cNvSpPr/>
            <p:nvPr/>
          </p:nvSpPr>
          <p:spPr>
            <a:xfrm>
              <a:off x="2051720" y="1923678"/>
              <a:ext cx="5688632" cy="26776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    这</a:t>
              </a: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节课我们学习了课文生字，运用“</a:t>
              </a:r>
              <a:r>
                <a:rPr lang="zh-CN" altLang="en-US" sz="2800" b="1" dirty="0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圈画景物，想象画面，摘抄喜欢的句子</a:t>
              </a: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”的学习方</a:t>
              </a: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法，</a:t>
              </a: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初步感受了海滨小城的</a:t>
              </a: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美。</a:t>
              </a:r>
              <a:endPara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816" y="306177"/>
            <a:ext cx="2268000" cy="692577"/>
          </a:xfrm>
          <a:prstGeom prst="rect">
            <a:avLst/>
          </a:prstGeom>
        </p:spPr>
      </p:pic>
      <p:sp>
        <p:nvSpPr>
          <p:cNvPr id="9" name="文本框 14"/>
          <p:cNvSpPr txBox="1"/>
          <p:nvPr/>
        </p:nvSpPr>
        <p:spPr>
          <a:xfrm>
            <a:off x="827584" y="267494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课堂小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结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40" y="296418"/>
            <a:ext cx="460522" cy="57284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20"/>
          <p:cNvSpPr/>
          <p:nvPr/>
        </p:nvSpPr>
        <p:spPr>
          <a:xfrm>
            <a:off x="1056640" y="1998980"/>
            <a:ext cx="7197090" cy="184023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海</a:t>
            </a: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滨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(</a:t>
            </a:r>
            <a:r>
              <a:rPr lang="en-US" altLang="zh-CN" sz="3200" dirty="0" smtClean="0"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bīn</a:t>
            </a:r>
            <a:r>
              <a:rPr lang="zh-CN" altLang="en-US" sz="3200" dirty="0"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　</a:t>
            </a:r>
            <a:r>
              <a:rPr lang="en-US" altLang="zh-CN" sz="3200" dirty="0" smtClean="0"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bīng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)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　　海</a:t>
            </a: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鸥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(</a:t>
            </a:r>
            <a:r>
              <a:rPr lang="en-US" altLang="zh-CN" sz="3200" dirty="0" smtClean="0"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ōu  nōu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)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　　　　　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理</a:t>
            </a: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睬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(</a:t>
            </a:r>
            <a:r>
              <a:rPr lang="en-US" altLang="zh-CN" sz="3200" dirty="0" smtClean="0"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cǎi   chǎi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)    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满</a:t>
            </a: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载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(</a:t>
            </a:r>
            <a:r>
              <a:rPr lang="en-US" altLang="zh-CN" sz="3200" dirty="0" smtClean="0"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zài</a:t>
            </a:r>
            <a:r>
              <a:rPr lang="zh-CN" altLang="en-US" sz="3200" dirty="0"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　</a:t>
            </a:r>
            <a:r>
              <a:rPr lang="en-US" altLang="zh-CN" sz="3200" dirty="0" smtClean="0"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zǎi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)           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亚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热带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(</a:t>
            </a:r>
            <a:r>
              <a:rPr lang="en-US" altLang="zh-CN" sz="3200" dirty="0" smtClean="0"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yà</a:t>
            </a:r>
            <a:r>
              <a:rPr lang="zh-CN" altLang="en-US" sz="3200" dirty="0"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　</a:t>
            </a:r>
            <a:r>
              <a:rPr lang="en-US" altLang="zh-CN" sz="3200" dirty="0" smtClean="0"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yǎ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)    胳</a:t>
            </a: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臂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(</a:t>
            </a:r>
            <a:r>
              <a:rPr lang="en-US" altLang="zh-CN" sz="3200" dirty="0" smtClean="0"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bì</a:t>
            </a:r>
            <a:r>
              <a:rPr lang="zh-CN" altLang="en-US" sz="3200" dirty="0"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　</a:t>
            </a:r>
            <a:r>
              <a:rPr lang="en-US" altLang="zh-CN" sz="3200" dirty="0" smtClean="0"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bei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)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138528" y="2175887"/>
            <a:ext cx="647700" cy="68389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4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√</a:t>
            </a:r>
            <a:endParaRPr lang="en-US" altLang="zh-CN" sz="4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891834" y="2012534"/>
            <a:ext cx="647700" cy="68389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4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√</a:t>
            </a:r>
            <a:endParaRPr lang="en-US" altLang="zh-CN" sz="4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138528" y="2751951"/>
            <a:ext cx="647700" cy="68389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4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√</a:t>
            </a:r>
            <a:endParaRPr lang="en-US" altLang="zh-CN" sz="4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855974" y="2607935"/>
            <a:ext cx="647700" cy="68389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4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√</a:t>
            </a:r>
            <a:endParaRPr lang="en-US" altLang="zh-CN" sz="4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496670" y="3328015"/>
            <a:ext cx="647700" cy="68389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4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√</a:t>
            </a:r>
            <a:endParaRPr lang="en-US" altLang="zh-CN" sz="4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699063" y="3328014"/>
            <a:ext cx="647700" cy="68389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4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√</a:t>
            </a:r>
            <a:endParaRPr lang="en-US" altLang="zh-CN" sz="4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36245" y="1238250"/>
            <a:ext cx="6340197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一、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给红色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的字选择正确的读音。</a:t>
            </a:r>
            <a:endParaRPr lang="zh-CN" altLang="en-US" dirty="0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3568" y="242670"/>
            <a:ext cx="2268000" cy="692577"/>
          </a:xfrm>
          <a:prstGeom prst="rect">
            <a:avLst/>
          </a:prstGeom>
        </p:spPr>
      </p:pic>
      <p:sp>
        <p:nvSpPr>
          <p:cNvPr id="17" name="文本框 14"/>
          <p:cNvSpPr txBox="1"/>
          <p:nvPr/>
        </p:nvSpPr>
        <p:spPr>
          <a:xfrm>
            <a:off x="864933" y="195486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课堂演练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84" y="232670"/>
            <a:ext cx="450000" cy="5597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  <p:bldP spid="3" grpId="0"/>
      <p:bldP spid="6" grpId="0"/>
      <p:bldP spid="7" grpId="0"/>
      <p:bldP spid="8" grpId="0"/>
    </p:bldLst>
  </p:timing>
</p:sld>
</file>

<file path=ppt/tags/tag1.xml><?xml version="1.0" encoding="utf-8"?>
<p:tagLst xmlns:p="http://schemas.openxmlformats.org/presentationml/2006/main">
  <p:tag name="KSO_WM_DOC_GUID" val="{77a523c9-00a4-47a9-b2a8-7e67a4374660}"/>
  <p:tag name="KSO_WPP_MARK_KEY" val="4e44553d-4f5b-40c1-97c2-0add04371254"/>
  <p:tag name="COMMONDATA" val="eyJoZGlkIjoiMDUzMmRhYzhkNzM3Y2ZlODExZjhhYzliMDJjYzA0ZGIifQ=="/>
</p:tagLst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1961</Words>
  <Application>WPS 演示</Application>
  <PresentationFormat>全屏显示(16:9)</PresentationFormat>
  <Paragraphs>253</Paragraphs>
  <Slides>23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5" baseType="lpstr">
      <vt:lpstr>Arial</vt:lpstr>
      <vt:lpstr>宋体</vt:lpstr>
      <vt:lpstr>Wingdings</vt:lpstr>
      <vt:lpstr>黑体</vt:lpstr>
      <vt:lpstr>楷体</vt:lpstr>
      <vt:lpstr>Calibri</vt:lpstr>
      <vt:lpstr>Kaiti SC</vt:lpstr>
      <vt:lpstr>汉语拼音</vt:lpstr>
      <vt:lpstr>微软雅黑</vt:lpstr>
      <vt:lpstr>Times New Roman</vt:lpstr>
      <vt:lpstr>Arial Unicode MS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142</cp:revision>
  <dcterms:created xsi:type="dcterms:W3CDTF">2017-03-17T02:28:00Z</dcterms:created>
  <dcterms:modified xsi:type="dcterms:W3CDTF">2022-11-29T13:22:10Z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209D76FF4D904F47B5A265F959D7DB48</vt:lpwstr>
  </property>
</Properties>
</file>