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5"/>
  </p:notesMasterIdLst>
  <p:handoutMasterIdLst>
    <p:handoutMasterId r:id="rId24"/>
  </p:handoutMasterIdLst>
  <p:sldIdLst>
    <p:sldId id="545" r:id="rId3"/>
    <p:sldId id="1031" r:id="rId4"/>
    <p:sldId id="1060" r:id="rId6"/>
    <p:sldId id="1143" r:id="rId7"/>
    <p:sldId id="1187" r:id="rId8"/>
    <p:sldId id="1184" r:id="rId9"/>
    <p:sldId id="1188" r:id="rId10"/>
    <p:sldId id="1145" r:id="rId11"/>
    <p:sldId id="988" r:id="rId12"/>
    <p:sldId id="989" r:id="rId13"/>
    <p:sldId id="1181" r:id="rId14"/>
    <p:sldId id="990" r:id="rId15"/>
    <p:sldId id="1000" r:id="rId16"/>
    <p:sldId id="1068" r:id="rId17"/>
    <p:sldId id="1001" r:id="rId18"/>
    <p:sldId id="1182" r:id="rId19"/>
    <p:sldId id="1002" r:id="rId20"/>
    <p:sldId id="991" r:id="rId21"/>
    <p:sldId id="1185" r:id="rId22"/>
    <p:sldId id="976" r:id="rId23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8"/>
    </p:embeddedFont>
    <p:embeddedFont>
      <p:font typeface="楷体" panose="02010609060101010101" charset="-122"/>
      <p:regular r:id="rId29"/>
    </p:embeddedFont>
    <p:embeddedFont>
      <p:font typeface="华文彩云" panose="02010800040101010101" pitchFamily="2" charset="-122"/>
      <p:regular r:id="rId30"/>
    </p:embeddedFont>
    <p:embeddedFont>
      <p:font typeface="微软雅黑" panose="020B0503020204020204" charset="-122"/>
      <p:regular r:id="rId31"/>
    </p:embeddedFont>
    <p:embeddedFont>
      <p:font typeface="Calibri" panose="020F0502020204030204" charset="0"/>
      <p:regular r:id="rId32"/>
      <p:bold r:id="rId33"/>
      <p:italic r:id="rId34"/>
      <p:boldItalic r:id="rId35"/>
    </p:embeddedFont>
    <p:embeddedFont>
      <p:font typeface="汉语拼音" panose="000B0604020202020204" charset="0"/>
      <p:regular r:id="rId36"/>
    </p:embeddedFont>
  </p:embeddedFontLst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20CEB7BA-57BC-404C-9576-6A7C589B65E2}">
          <p14:sldIdLst>
            <p14:sldId id="545"/>
            <p14:sldId id="1031"/>
            <p14:sldId id="1060"/>
            <p14:sldId id="1143"/>
            <p14:sldId id="1187"/>
            <p14:sldId id="1184"/>
            <p14:sldId id="1188"/>
            <p14:sldId id="1145"/>
            <p14:sldId id="988"/>
            <p14:sldId id="989"/>
            <p14:sldId id="1181"/>
            <p14:sldId id="990"/>
            <p14:sldId id="1000"/>
            <p14:sldId id="1068"/>
            <p14:sldId id="1001"/>
            <p14:sldId id="1182"/>
            <p14:sldId id="1002"/>
            <p14:sldId id="991"/>
            <p14:sldId id="1185"/>
            <p14:sldId id="97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2ED0"/>
    <a:srgbClr val="FF9F9F"/>
    <a:srgbClr val="24CC28"/>
    <a:srgbClr val="FF0000"/>
    <a:srgbClr val="0070C0"/>
    <a:srgbClr val="FF6600"/>
    <a:srgbClr val="009900"/>
    <a:srgbClr val="FF9933"/>
    <a:srgbClr val="EE6060"/>
    <a:srgbClr val="FFBF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4660"/>
  </p:normalViewPr>
  <p:slideViewPr>
    <p:cSldViewPr>
      <p:cViewPr varScale="1">
        <p:scale>
          <a:sx n="54" d="100"/>
          <a:sy n="54" d="100"/>
        </p:scale>
        <p:origin x="-90" y="-936"/>
      </p:cViewPr>
      <p:guideLst>
        <p:guide orient="horz" pos="1501"/>
        <p:guide pos="291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7" Type="http://schemas.openxmlformats.org/officeDocument/2006/relationships/tags" Target="tags/tag2.xml"/><Relationship Id="rId36" Type="http://schemas.openxmlformats.org/officeDocument/2006/relationships/font" Target="fonts/font9.fntdata"/><Relationship Id="rId35" Type="http://schemas.openxmlformats.org/officeDocument/2006/relationships/font" Target="fonts/font8.fntdata"/><Relationship Id="rId34" Type="http://schemas.openxmlformats.org/officeDocument/2006/relationships/font" Target="fonts/font7.fntdata"/><Relationship Id="rId33" Type="http://schemas.openxmlformats.org/officeDocument/2006/relationships/font" Target="fonts/font6.fntdata"/><Relationship Id="rId32" Type="http://schemas.openxmlformats.org/officeDocument/2006/relationships/font" Target="fonts/font5.fntdata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" Target="slides/slide1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4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71" y="4768096"/>
            <a:ext cx="2133933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688" y="4768096"/>
            <a:ext cx="2894862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034" y="4768096"/>
            <a:ext cx="2133933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5029" y="87489"/>
            <a:ext cx="1026274" cy="489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 userDrawn="1"/>
        </p:nvSpPr>
        <p:spPr>
          <a:xfrm flipH="1">
            <a:off x="35496" y="980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33CCFF"/>
              </a:gs>
              <a:gs pos="97000">
                <a:srgbClr val="FFFFFF">
                  <a:alpha val="0"/>
                </a:srgbClr>
              </a:gs>
              <a:gs pos="0">
                <a:srgbClr val="99CC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5496" y="6757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baseline="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kumimoji="1" lang="zh-CN" altLang="en-US" sz="1200" baseline="0" dirty="0">
                <a:latin typeface="黑体" panose="02010609060101010101" pitchFamily="49" charset="-122"/>
                <a:ea typeface="黑体" panose="02010609060101010101" pitchFamily="49" charset="-122"/>
              </a:rPr>
              <a:t>语文园地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Picture 2" descr="C:\Users\wzsdth\Desktop\图片1_副本.jpg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88817"/>
            <a:ext cx="9163795" cy="167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.xml"/><Relationship Id="rId4" Type="http://schemas.openxmlformats.org/officeDocument/2006/relationships/image" Target="../media/image5.png"/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png"/><Relationship Id="rId2" Type="http://schemas.microsoft.com/office/2007/relationships/hdphoto" Target="../media/image25.wdp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emf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microsoft.com/office/2007/relationships/hdphoto" Target="../media/image23.wdp"/><Relationship Id="rId3" Type="http://schemas.openxmlformats.org/officeDocument/2006/relationships/image" Target="../media/image22.png"/><Relationship Id="rId2" Type="http://schemas.microsoft.com/office/2007/relationships/hdphoto" Target="../media/image21.wdp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19578" y="195486"/>
            <a:ext cx="3603080" cy="285963"/>
            <a:chOff x="1234794" y="571022"/>
            <a:chExt cx="4170046" cy="285963"/>
          </a:xfrm>
          <a:solidFill>
            <a:schemeClr val="bg1"/>
          </a:solidFill>
        </p:grpSpPr>
        <p:sp>
          <p:nvSpPr>
            <p:cNvPr id="8" name="矩形 7"/>
            <p:cNvSpPr/>
            <p:nvPr/>
          </p:nvSpPr>
          <p:spPr>
            <a:xfrm flipH="1">
              <a:off x="1234794" y="604890"/>
              <a:ext cx="4170046" cy="2520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文本框 1"/>
            <p:cNvSpPr txBox="1"/>
            <p:nvPr/>
          </p:nvSpPr>
          <p:spPr>
            <a:xfrm>
              <a:off x="1234794" y="571022"/>
              <a:ext cx="2510428" cy="275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200" dirty="0">
                  <a:latin typeface="黑体" panose="02010609060101010101" pitchFamily="49" charset="-122"/>
                  <a:ea typeface="黑体" panose="02010609060101010101" pitchFamily="49" charset="-122"/>
                </a:rPr>
                <a:t>   </a:t>
              </a:r>
              <a:r>
                <a: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rPr>
                <a:t>语文  三年级  上册</a:t>
              </a:r>
              <a:endPara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048673" y="3786783"/>
            <a:ext cx="309880" cy="299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1350"/>
          </a:p>
        </p:txBody>
      </p:sp>
      <p:pic>
        <p:nvPicPr>
          <p:cNvPr id="11" name="Picture 2" descr="http://pic.51yuansu.com/pic3/cover/01/94/52/59834c614ab83_610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714" y="2015133"/>
            <a:ext cx="5810250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033212" y="1779662"/>
            <a:ext cx="5275092" cy="1107996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语文园地</a:t>
            </a:r>
            <a:endParaRPr lang="zh-CN" altLang="en-US" sz="6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Picture 4" descr="http://pic.51yuansu.com/pic3/cover/03/85/72/5c11e33ac61e6_61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821" y="1236269"/>
            <a:ext cx="2756443" cy="275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wzsdth\Desktop\图片1_副本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88817"/>
            <a:ext cx="9163795" cy="167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7310094" y="4155926"/>
            <a:ext cx="1438370" cy="346249"/>
            <a:chOff x="7310094" y="4155926"/>
            <a:chExt cx="1438370" cy="346249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10094" y="4163978"/>
              <a:ext cx="1438370" cy="33416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7" name="文本框 14">
              <a:hlinkClick r:id="" action="ppaction://noaction"/>
            </p:cNvPr>
            <p:cNvSpPr txBox="1"/>
            <p:nvPr/>
          </p:nvSpPr>
          <p:spPr>
            <a:xfrm>
              <a:off x="7319179" y="4155926"/>
              <a:ext cx="1086986" cy="34624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kumimoji="1" lang="zh-CN" altLang="en-US" sz="1800" dirty="0" smtClean="0">
                  <a:solidFill>
                    <a:schemeClr val="bg1"/>
                  </a:solidFill>
                </a:rPr>
                <a:t>第一课时</a:t>
              </a:r>
              <a:endParaRPr kumimoji="1" lang="zh-CN" altLang="en-US" sz="1800" dirty="0">
                <a:solidFill>
                  <a:schemeClr val="bg1"/>
                </a:solidFill>
              </a:endParaRPr>
            </a:p>
          </p:txBody>
        </p:sp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27225" y="602117"/>
            <a:ext cx="5400040" cy="459105"/>
          </a:xfrm>
          <a:prstGeom prst="rect">
            <a:avLst/>
          </a:prstGeom>
          <a:solidFill>
            <a:schemeClr val="bg1"/>
          </a:solidFill>
          <a:ln w="28575">
            <a:solidFill>
              <a:srgbClr val="00B0F0"/>
            </a:solidFill>
            <a:prstDash val="dash"/>
          </a:ln>
        </p:spPr>
        <p:txBody>
          <a:bodyPr wrap="square" lIns="91437" tIns="45718" rIns="91437" bIns="45718">
            <a:spAutoFit/>
          </a:bodyPr>
          <a:lstStyle/>
          <a:p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迁移方法，尝试围绕开头说一段话。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134" y="1317013"/>
            <a:ext cx="1195538" cy="179004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34465" y="2030095"/>
            <a:ext cx="63855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984807"/>
              </a:buClr>
              <a:buFont typeface="Wingdings" panose="05000000000000000000" charset="0"/>
              <a:buChar char="u"/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车站的人可真多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……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>
              <a:buClr>
                <a:srgbClr val="984807"/>
              </a:buClr>
              <a:buFont typeface="Wingdings" panose="05000000000000000000" charset="0"/>
              <a:buChar char="u"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我喜欢夏天的夜晚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……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2205" y="3618230"/>
            <a:ext cx="6374130" cy="4603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围绕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真多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”“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喜欢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交流这两句话的意思。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548754" y="1239381"/>
            <a:ext cx="2415734" cy="1998345"/>
            <a:chOff x="6478270" y="638175"/>
            <a:chExt cx="1999615" cy="1998345"/>
          </a:xfrm>
        </p:grpSpPr>
        <p:sp>
          <p:nvSpPr>
            <p:cNvPr id="13" name="云形标注 12"/>
            <p:cNvSpPr/>
            <p:nvPr/>
          </p:nvSpPr>
          <p:spPr>
            <a:xfrm>
              <a:off x="6478270" y="638175"/>
              <a:ext cx="1999615" cy="1998345"/>
            </a:xfrm>
            <a:prstGeom prst="cloudCallou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744335" y="1038225"/>
              <a:ext cx="160845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latin typeface="宋体" panose="02010600030101010101" pitchFamily="2" charset="-122"/>
                  <a:ea typeface="宋体" panose="02010600030101010101" pitchFamily="2" charset="-122"/>
                </a:rPr>
                <a:t>   </a:t>
              </a: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你可以从哪些方面写呢？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383795" y="1655287"/>
            <a:ext cx="5809203" cy="95410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从车站人的数量、人在干什么、有什么样的人等方面。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95044" y="3212973"/>
            <a:ext cx="5809203" cy="95410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从夏夜里最喜欢干的事、听到的声音、看到的景色等方面。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407697" y="1009014"/>
            <a:ext cx="2736303" cy="3655270"/>
            <a:chOff x="6407697" y="1009014"/>
            <a:chExt cx="2736303" cy="365527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441" b="100000" l="6404" r="9753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1368" y="3239686"/>
              <a:ext cx="1424598" cy="1424598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6407697" y="1009014"/>
              <a:ext cx="2736303" cy="1998345"/>
              <a:chOff x="6478270" y="638175"/>
              <a:chExt cx="1999615" cy="1998345"/>
            </a:xfrm>
          </p:grpSpPr>
          <p:sp>
            <p:nvSpPr>
              <p:cNvPr id="8" name="云形标注 12"/>
              <p:cNvSpPr/>
              <p:nvPr/>
            </p:nvSpPr>
            <p:spPr>
              <a:xfrm>
                <a:off x="6478270" y="638175"/>
                <a:ext cx="1999615" cy="1998345"/>
              </a:xfrm>
              <a:prstGeom prst="cloudCallout">
                <a:avLst>
                  <a:gd name="adj1" fmla="val 9484"/>
                  <a:gd name="adj2" fmla="val 75237"/>
                </a:avLst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6688755" y="1161335"/>
                <a:ext cx="1608455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   </a:t>
                </a:r>
                <a:r>
                  <a:rPr lang="zh-CN" altLang="en-US" sz="24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你看到过这样的景象吗？</a:t>
                </a:r>
                <a:endPara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3131840" y="62853"/>
            <a:ext cx="3062424" cy="946162"/>
            <a:chOff x="6046080" y="595492"/>
            <a:chExt cx="3062424" cy="946162"/>
          </a:xfrm>
        </p:grpSpPr>
        <p:sp>
          <p:nvSpPr>
            <p:cNvPr id="13" name="矩形 12"/>
            <p:cNvSpPr/>
            <p:nvPr/>
          </p:nvSpPr>
          <p:spPr>
            <a:xfrm>
              <a:off x="6598346" y="778169"/>
              <a:ext cx="2510158" cy="604204"/>
            </a:xfrm>
            <a:prstGeom prst="rect">
              <a:avLst/>
            </a:prstGeom>
            <a:solidFill>
              <a:schemeClr val="bg1">
                <a:alpha val="64000"/>
              </a:schemeClr>
            </a:solidFill>
            <a:ln w="19050">
              <a:solidFill>
                <a:srgbClr val="98D267"/>
              </a:solidFill>
              <a:prstDash val="sysDash"/>
            </a:ln>
          </p:spPr>
          <p:txBody>
            <a:bodyPr wrap="square" lIns="68580" tIns="34290" rIns="68580" bIns="3429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sz="3600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charset="-122"/>
                </a:rPr>
                <a:t> 交流发现</a:t>
              </a:r>
              <a:endPara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046080" y="595492"/>
              <a:ext cx="804402" cy="94616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8619" y="3686348"/>
            <a:ext cx="1177832" cy="13362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75656" y="4124288"/>
            <a:ext cx="6295390" cy="4603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看着这两张图片，你想到了哪些词语？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957" y="567382"/>
            <a:ext cx="3944721" cy="2940472"/>
          </a:xfrm>
          <a:prstGeom prst="roundRect">
            <a:avLst/>
          </a:prstGeom>
        </p:spPr>
      </p:pic>
      <p:pic>
        <p:nvPicPr>
          <p:cNvPr id="5122" name="Picture 2" descr="https://timgsa.baidu.com/timg?image&amp;quality=80&amp;size=b9999_10000&amp;sec=1599546071039&amp;di=ec81e71e8e6b955c9eb7eb160f9f8902&amp;imgtype=0&amp;src=http%3A%2F%2Fc-ssl.duitang.com%2Fuploads%2Fitem%2F201405%2F31%2F20140531200925_HXuCC.thumb.700_0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6689" y="557536"/>
            <a:ext cx="4338837" cy="28760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547664" y="1023961"/>
            <a:ext cx="6719363" cy="1725014"/>
            <a:chOff x="1547664" y="1023961"/>
            <a:chExt cx="6719363" cy="1725014"/>
          </a:xfrm>
        </p:grpSpPr>
        <p:sp>
          <p:nvSpPr>
            <p:cNvPr id="6" name="TextBox 4"/>
            <p:cNvSpPr txBox="1"/>
            <p:nvPr/>
          </p:nvSpPr>
          <p:spPr>
            <a:xfrm>
              <a:off x="1547664" y="1363980"/>
              <a:ext cx="6674683" cy="138499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r>
                <a:rPr lang="en-US" altLang="zh-CN" sz="28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懒洋洋  慢腾腾   颤巍巍   兴冲冲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   静悄悄  空荡荡   乱糟糟   闹哄哄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747211" y="1023961"/>
              <a:ext cx="3519816" cy="1340943"/>
              <a:chOff x="5104546" y="1023961"/>
              <a:chExt cx="3519816" cy="1340943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5104546" y="1023961"/>
                <a:ext cx="1806010" cy="40011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en-US" altLang="zh-CN" sz="2000" b="1" dirty="0">
                    <a:solidFill>
                      <a:srgbClr val="FF0000"/>
                    </a:solidFill>
                    <a:latin typeface="汉语拼音" panose="000B0604020202020204" charset="0"/>
                    <a:cs typeface="汉语拼音" panose="000B0604020202020204" charset="0"/>
                    <a:sym typeface="+mn-ea"/>
                  </a:rPr>
                  <a:t>   </a:t>
                </a:r>
                <a:r>
                  <a:rPr lang="en-US" altLang="zh-CN" sz="2000" b="1" dirty="0" err="1">
                    <a:solidFill>
                      <a:srgbClr val="FF0000"/>
                    </a:solidFill>
                    <a:latin typeface="汉语拼音" panose="000B0604020202020204" charset="0"/>
                    <a:cs typeface="汉语拼音" panose="000B0604020202020204" charset="0"/>
                    <a:sym typeface="+mn-ea"/>
                  </a:rPr>
                  <a:t>chàn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汉语拼音" panose="000B0604020202020204" charset="0"/>
                    <a:cs typeface="汉语拼音" panose="000B0604020202020204" charset="0"/>
                    <a:sym typeface="+mn-ea"/>
                  </a:rPr>
                  <a:t> </a:t>
                </a:r>
                <a:r>
                  <a:rPr lang="en-US" altLang="zh-CN" sz="2000" b="1" dirty="0" err="1">
                    <a:solidFill>
                      <a:srgbClr val="FF0000"/>
                    </a:solidFill>
                    <a:latin typeface="汉语拼音" panose="000B0604020202020204" charset="0"/>
                    <a:cs typeface="汉语拼音" panose="000B0604020202020204" charset="0"/>
                    <a:sym typeface="+mn-ea"/>
                  </a:rPr>
                  <a:t>wēi</a:t>
                </a:r>
                <a:endParaRPr lang="en-US" altLang="zh-CN" sz="2000" b="1" dirty="0">
                  <a:solidFill>
                    <a:srgbClr val="FF0000"/>
                  </a:solidFill>
                  <a:latin typeface="汉语拼音" panose="000B0604020202020204" charset="0"/>
                  <a:cs typeface="汉语拼音" panose="000B0604020202020204" charset="0"/>
                  <a:sym typeface="+mn-ea"/>
                </a:endParaRPr>
              </a:p>
            </p:txBody>
          </p:sp>
          <p:sp>
            <p:nvSpPr>
              <p:cNvPr id="2" name="文本框 1"/>
              <p:cNvSpPr txBox="1"/>
              <p:nvPr/>
            </p:nvSpPr>
            <p:spPr>
              <a:xfrm>
                <a:off x="7221647" y="1964794"/>
                <a:ext cx="1402715" cy="40011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en-US" altLang="zh-CN" sz="2000" b="1" dirty="0">
                    <a:solidFill>
                      <a:srgbClr val="FF0000"/>
                    </a:solidFill>
                    <a:latin typeface="汉语拼音" panose="000B0604020202020204" charset="0"/>
                    <a:cs typeface="汉语拼音" panose="000B0604020202020204" charset="0"/>
                    <a:sym typeface="+mn-ea"/>
                  </a:rPr>
                  <a:t> </a:t>
                </a:r>
                <a:r>
                  <a:rPr lang="en-US" altLang="zh-CN" sz="2000" b="1" dirty="0" err="1">
                    <a:solidFill>
                      <a:srgbClr val="FF0000"/>
                    </a:solidFill>
                    <a:latin typeface="汉语拼音" panose="000B0604020202020204" charset="0"/>
                    <a:cs typeface="汉语拼音" panose="000B0604020202020204" charset="0"/>
                    <a:sym typeface="+mn-ea"/>
                  </a:rPr>
                  <a:t>hōng</a:t>
                </a:r>
                <a:endParaRPr lang="en-US" altLang="zh-CN" sz="2000" b="1" dirty="0">
                  <a:solidFill>
                    <a:srgbClr val="FF0000"/>
                  </a:solidFill>
                  <a:latin typeface="汉语拼音" panose="000B0604020202020204" charset="0"/>
                  <a:cs typeface="汉语拼音" panose="000B0604020202020204" charset="0"/>
                  <a:sym typeface="+mn-ea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-227171" y="220255"/>
            <a:ext cx="2685552" cy="837210"/>
            <a:chOff x="-227171" y="220255"/>
            <a:chExt cx="2685552" cy="837210"/>
          </a:xfrm>
        </p:grpSpPr>
        <p:grpSp>
          <p:nvGrpSpPr>
            <p:cNvPr id="12" name="组合 11"/>
            <p:cNvGrpSpPr/>
            <p:nvPr/>
          </p:nvGrpSpPr>
          <p:grpSpPr>
            <a:xfrm>
              <a:off x="-227171" y="220255"/>
              <a:ext cx="2685552" cy="837210"/>
              <a:chOff x="-264385" y="-76879"/>
              <a:chExt cx="3580176" cy="1116105"/>
            </a:xfrm>
          </p:grpSpPr>
          <p:cxnSp>
            <p:nvCxnSpPr>
              <p:cNvPr id="14" name="直接连接符 13"/>
              <p:cNvCxnSpPr/>
              <p:nvPr/>
            </p:nvCxnSpPr>
            <p:spPr>
              <a:xfrm>
                <a:off x="635596" y="645368"/>
                <a:ext cx="0" cy="384721"/>
              </a:xfrm>
              <a:prstGeom prst="line">
                <a:avLst/>
              </a:prstGeom>
              <a:ln w="12700">
                <a:solidFill>
                  <a:srgbClr val="85434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644339" y="1039226"/>
                <a:ext cx="1490427" cy="0"/>
              </a:xfrm>
              <a:prstGeom prst="line">
                <a:avLst/>
              </a:prstGeom>
              <a:ln w="12700">
                <a:solidFill>
                  <a:srgbClr val="85434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1918742" y="178827"/>
                <a:ext cx="1397049" cy="0"/>
              </a:xfrm>
              <a:prstGeom prst="line">
                <a:avLst/>
              </a:prstGeom>
              <a:ln w="12700">
                <a:solidFill>
                  <a:srgbClr val="85434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3315791" y="196658"/>
                <a:ext cx="0" cy="641070"/>
              </a:xfrm>
              <a:prstGeom prst="line">
                <a:avLst/>
              </a:prstGeom>
              <a:ln w="12700">
                <a:solidFill>
                  <a:srgbClr val="85434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8" name="图片 17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8510" t="64450" r="63336" b="-6857"/>
              <a:stretch>
                <a:fillRect/>
              </a:stretch>
            </p:blipFill>
            <p:spPr>
              <a:xfrm>
                <a:off x="-264385" y="-76879"/>
                <a:ext cx="1152128" cy="914751"/>
              </a:xfrm>
              <a:prstGeom prst="rect">
                <a:avLst/>
              </a:prstGeom>
            </p:spPr>
          </p:pic>
        </p:grpSp>
        <p:sp>
          <p:nvSpPr>
            <p:cNvPr id="13" name="TextBox 12"/>
            <p:cNvSpPr txBox="1"/>
            <p:nvPr/>
          </p:nvSpPr>
          <p:spPr>
            <a:xfrm>
              <a:off x="467544" y="508081"/>
              <a:ext cx="19800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词句段运用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6586" y="2748975"/>
            <a:ext cx="7908476" cy="1570025"/>
            <a:chOff x="671207" y="2670179"/>
            <a:chExt cx="7908476" cy="1570025"/>
          </a:xfrm>
        </p:grpSpPr>
        <p:sp>
          <p:nvSpPr>
            <p:cNvPr id="8" name="文本框 7"/>
            <p:cNvSpPr txBox="1"/>
            <p:nvPr/>
          </p:nvSpPr>
          <p:spPr>
            <a:xfrm>
              <a:off x="1542179" y="3455192"/>
              <a:ext cx="7037504" cy="523220"/>
            </a:xfrm>
            <a:prstGeom prst="rect">
              <a:avLst/>
            </a:prstGeom>
            <a:ln>
              <a:solidFill>
                <a:srgbClr val="FF9F9F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 anchor="t">
              <a:spAutoFit/>
            </a:bodyPr>
            <a:lstStyle/>
            <a:p>
              <a:pPr algn="l"/>
              <a:r>
                <a:rPr lang="en-US" altLang="zh-CN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“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颤</a:t>
              </a:r>
              <a:r>
                <a:rPr lang="en-US" altLang="zh-CN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”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是翘舌音，</a:t>
              </a:r>
              <a:r>
                <a:rPr lang="en-US" altLang="zh-CN" sz="2800" b="1" dirty="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“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巍</a:t>
              </a:r>
              <a:r>
                <a:rPr lang="en-US" altLang="zh-CN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”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和</a:t>
              </a:r>
              <a:r>
                <a:rPr lang="en-US" altLang="zh-CN" sz="2800" b="1" dirty="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“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哄</a:t>
              </a:r>
              <a:r>
                <a:rPr lang="en-US" altLang="zh-CN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”</a:t>
              </a:r>
              <a:r>
                <a:rPr lang="zh-CN" altLang="zh-CN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读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一声。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1207" y="2670179"/>
              <a:ext cx="1048593" cy="157002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6000"/>
    </mc:Choice>
    <mc:Fallback>
      <p:transition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/>
          <p:nvPr/>
        </p:nvSpPr>
        <p:spPr>
          <a:xfrm>
            <a:off x="1577392" y="1563638"/>
            <a:ext cx="6139180" cy="119888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懒洋洋  慢腾腾   颤巍巍   兴冲冲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静悄悄  空荡荡   乱糟糟   闹哄哄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24807" y="2769752"/>
            <a:ext cx="3409811" cy="1295480"/>
            <a:chOff x="295338" y="3224970"/>
            <a:chExt cx="3409811" cy="1295480"/>
          </a:xfrm>
        </p:grpSpPr>
        <p:sp>
          <p:nvSpPr>
            <p:cNvPr id="5" name="文本框 4"/>
            <p:cNvSpPr txBox="1"/>
            <p:nvPr/>
          </p:nvSpPr>
          <p:spPr>
            <a:xfrm>
              <a:off x="1145464" y="3713712"/>
              <a:ext cx="2559685" cy="3987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第一行是神态描写。</a:t>
              </a:r>
              <a:endPara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5338" y="3224970"/>
              <a:ext cx="849014" cy="1295480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4897517" y="3259443"/>
            <a:ext cx="3490907" cy="1328531"/>
            <a:chOff x="5122447" y="2698953"/>
            <a:chExt cx="3490907" cy="1328531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59980" y="2698953"/>
              <a:ext cx="753374" cy="1328531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5122447" y="3163828"/>
              <a:ext cx="2559685" cy="398780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第二行是环境描写。</a:t>
              </a:r>
              <a:endPara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339752" y="101714"/>
            <a:ext cx="4799255" cy="920576"/>
            <a:chOff x="2896962" y="101714"/>
            <a:chExt cx="4799255" cy="920576"/>
          </a:xfrm>
        </p:grpSpPr>
        <p:sp>
          <p:nvSpPr>
            <p:cNvPr id="17" name="圆角矩形标注 16"/>
            <p:cNvSpPr/>
            <p:nvPr/>
          </p:nvSpPr>
          <p:spPr>
            <a:xfrm>
              <a:off x="3801320" y="423485"/>
              <a:ext cx="3894897" cy="598805"/>
            </a:xfrm>
            <a:prstGeom prst="wedgeRoundRectCallout">
              <a:avLst>
                <a:gd name="adj1" fmla="val -62107"/>
                <a:gd name="adj2" fmla="val 23144"/>
                <a:gd name="adj3" fmla="val 16667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</a:rPr>
                <a:t> 齐</a:t>
              </a:r>
              <a:r>
                <a:rPr lang="zh-CN" altLang="en-US" sz="28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</a:rPr>
                <a:t>读词语，尝试分类。</a:t>
              </a:r>
              <a:endParaRPr lang="zh-CN" altLang="en-US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6962" y="101714"/>
              <a:ext cx="1268078" cy="92057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6955" t="1281" r="23771" b="50738"/>
          <a:stretch>
            <a:fillRect/>
          </a:stretch>
        </p:blipFill>
        <p:spPr>
          <a:xfrm>
            <a:off x="7674769" y="3818573"/>
            <a:ext cx="840581" cy="815816"/>
          </a:xfrm>
          <a:prstGeom prst="ellipse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349082" y="1925603"/>
            <a:ext cx="67338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红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______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笑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______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黑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______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气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______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白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______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怒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______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07704" y="1938161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彤彤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56195" y="1935287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眯眯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06906" y="1936019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洞洞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07704" y="2923079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鼓鼓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56195" y="2917746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茫茫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409757" y="2904225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冲冲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31640" y="499046"/>
            <a:ext cx="6552727" cy="920576"/>
            <a:chOff x="1331640" y="259824"/>
            <a:chExt cx="6552727" cy="920576"/>
          </a:xfrm>
        </p:grpSpPr>
        <p:sp>
          <p:nvSpPr>
            <p:cNvPr id="17" name="圆角矩形标注 16"/>
            <p:cNvSpPr/>
            <p:nvPr/>
          </p:nvSpPr>
          <p:spPr>
            <a:xfrm>
              <a:off x="2130240" y="581595"/>
              <a:ext cx="5754127" cy="598805"/>
            </a:xfrm>
            <a:prstGeom prst="wedgeRoundRectCallout">
              <a:avLst>
                <a:gd name="adj1" fmla="val -55785"/>
                <a:gd name="adj2" fmla="val 21569"/>
                <a:gd name="adj3" fmla="val 16667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</a:rPr>
                <a:t>  这种</a:t>
              </a:r>
              <a:r>
                <a:rPr lang="en-US" altLang="zh-CN" sz="28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</a:rPr>
                <a:t>ABB</a:t>
              </a:r>
              <a:r>
                <a:rPr lang="zh-CN" altLang="en-US" sz="28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</a:rPr>
                <a:t>形式</a:t>
              </a:r>
              <a:r>
                <a:rPr lang="zh-CN" altLang="en-US" sz="28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</a:rPr>
                <a:t>的词语你也能说吗？</a:t>
              </a:r>
              <a:endParaRPr lang="zh-CN" altLang="en-US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1640" y="259824"/>
              <a:ext cx="1268078" cy="92057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2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/>
          <p:nvPr/>
        </p:nvSpPr>
        <p:spPr>
          <a:xfrm>
            <a:off x="1486684" y="1498389"/>
            <a:ext cx="6139180" cy="119888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懒洋洋  慢腾腾  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颤巍巍   兴冲冲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静悄悄  空荡荡   乱糟糟   闹哄哄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8708" y="3075806"/>
            <a:ext cx="7758855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选择一两个词语，把你想到的画面说给同桌听。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162987" y="316761"/>
            <a:ext cx="4176463" cy="920576"/>
            <a:chOff x="1331640" y="259824"/>
            <a:chExt cx="4176463" cy="920576"/>
          </a:xfrm>
        </p:grpSpPr>
        <p:sp>
          <p:nvSpPr>
            <p:cNvPr id="19" name="圆角矩形标注 18"/>
            <p:cNvSpPr/>
            <p:nvPr/>
          </p:nvSpPr>
          <p:spPr>
            <a:xfrm>
              <a:off x="2130240" y="581595"/>
              <a:ext cx="3377863" cy="598805"/>
            </a:xfrm>
            <a:prstGeom prst="wedgeRoundRectCallout">
              <a:avLst>
                <a:gd name="adj1" fmla="val -55785"/>
                <a:gd name="adj2" fmla="val 21569"/>
                <a:gd name="adj3" fmla="val 16667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</a:rPr>
                <a:t>  想一想，说一说</a:t>
              </a:r>
              <a:endParaRPr lang="zh-CN" altLang="en-US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1640" y="259824"/>
              <a:ext cx="1268078" cy="92057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/>
          <p:nvPr/>
        </p:nvSpPr>
        <p:spPr>
          <a:xfrm>
            <a:off x="1835696" y="930508"/>
            <a:ext cx="6139180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</a:rPr>
              <a:t>    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市场里闹哄哄、乱糟糟的，有的在闲聊，有的在高声叫卖，还有的和顾客讨价还价。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664" y="747540"/>
            <a:ext cx="856016" cy="128168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074183" y="2715766"/>
            <a:ext cx="6887862" cy="1284929"/>
            <a:chOff x="614098" y="2788340"/>
            <a:chExt cx="6887862" cy="1284929"/>
          </a:xfrm>
        </p:grpSpPr>
        <p:sp>
          <p:nvSpPr>
            <p:cNvPr id="4" name="文本框 3"/>
            <p:cNvSpPr txBox="1"/>
            <p:nvPr/>
          </p:nvSpPr>
          <p:spPr>
            <a:xfrm>
              <a:off x="614098" y="2872940"/>
              <a:ext cx="6035040" cy="1200329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charset="-122"/>
                  <a:ea typeface="楷体" panose="02010609060101010101" charset="-122"/>
                </a:rPr>
                <a:t>    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春天静悄悄地来，不动声色，不大肆喧哗；最后又离开了，留下空荡荡的世界，准备迎接新的一年。</a:t>
              </a:r>
              <a:endPara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73311" y="2788340"/>
              <a:ext cx="728649" cy="128492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325244"/>
            <a:ext cx="955915" cy="14585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83055" y="1639570"/>
            <a:ext cx="64293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你能用上积累的词语，围绕给出的开头试着说一段话吗？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51720" y="2969804"/>
            <a:ext cx="63855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984807"/>
              </a:buClr>
              <a:buFont typeface="Wingdings" panose="05000000000000000000" charset="0"/>
              <a:buChar char="u"/>
            </a:pP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车站的人可真多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……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>
              <a:buClr>
                <a:srgbClr val="984807"/>
              </a:buClr>
              <a:buFont typeface="Wingdings" panose="05000000000000000000" charset="0"/>
              <a:buChar char="u"/>
            </a:pP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我喜欢夏天的夜晚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……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131840" y="62853"/>
            <a:ext cx="3062424" cy="946162"/>
            <a:chOff x="6046080" y="595492"/>
            <a:chExt cx="3062424" cy="946162"/>
          </a:xfrm>
        </p:grpSpPr>
        <p:sp>
          <p:nvSpPr>
            <p:cNvPr id="15" name="矩形 14"/>
            <p:cNvSpPr/>
            <p:nvPr/>
          </p:nvSpPr>
          <p:spPr>
            <a:xfrm>
              <a:off x="6598346" y="778169"/>
              <a:ext cx="2510158" cy="604204"/>
            </a:xfrm>
            <a:prstGeom prst="rect">
              <a:avLst/>
            </a:prstGeom>
            <a:solidFill>
              <a:schemeClr val="bg1">
                <a:alpha val="64000"/>
              </a:schemeClr>
            </a:solidFill>
            <a:ln w="19050">
              <a:solidFill>
                <a:srgbClr val="98D267"/>
              </a:solidFill>
              <a:prstDash val="sysDash"/>
            </a:ln>
          </p:spPr>
          <p:txBody>
            <a:bodyPr wrap="square" lIns="68580" tIns="34290" rIns="68580" bIns="3429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sz="3600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charset="-122"/>
                </a:rPr>
                <a:t> 拓展交流</a:t>
              </a:r>
              <a:endPara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046080" y="595492"/>
              <a:ext cx="804402" cy="94616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475656" y="2499742"/>
            <a:ext cx="7018781" cy="1938992"/>
            <a:chOff x="1475656" y="2499742"/>
            <a:chExt cx="7018781" cy="1938992"/>
          </a:xfrm>
        </p:grpSpPr>
        <p:sp>
          <p:nvSpPr>
            <p:cNvPr id="3" name="文本框 2"/>
            <p:cNvSpPr txBox="1"/>
            <p:nvPr/>
          </p:nvSpPr>
          <p:spPr>
            <a:xfrm>
              <a:off x="1475656" y="2499742"/>
              <a:ext cx="6336704" cy="1938992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/>
                <a:t>        </a:t>
              </a:r>
              <a:r>
                <a:rPr lang="zh-CN" altLang="en-US" sz="2000" b="1" dirty="0"/>
                <a:t>我喜欢夏天的夜晚，夏天的夜晚的河，像一条通往天上的水泥道，非常迷人，萤火虫提着小灯笼，正在寻找好朋友，蟋蟀在动情的唱歌。这时候的夜晚，你听，你闻，你</a:t>
              </a:r>
              <a:r>
                <a:rPr lang="zh-CN" altLang="en-US" sz="2000" b="1" dirty="0" smtClean="0"/>
                <a:t>看，多美！</a:t>
              </a:r>
              <a:endParaRPr lang="zh-CN" altLang="en-US" sz="2000" b="1" dirty="0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884368" y="2885679"/>
              <a:ext cx="610069" cy="134761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683568" y="852416"/>
            <a:ext cx="7200800" cy="1424621"/>
            <a:chOff x="827584" y="926924"/>
            <a:chExt cx="7200800" cy="1424621"/>
          </a:xfrm>
        </p:grpSpPr>
        <p:sp>
          <p:nvSpPr>
            <p:cNvPr id="2" name="文本框 1"/>
            <p:cNvSpPr txBox="1"/>
            <p:nvPr/>
          </p:nvSpPr>
          <p:spPr>
            <a:xfrm>
              <a:off x="1691680" y="926924"/>
              <a:ext cx="6336704" cy="1424621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/>
                <a:t>        </a:t>
              </a:r>
              <a:r>
                <a:rPr lang="zh-CN" altLang="en-US" sz="2000" b="1" dirty="0"/>
                <a:t>车站的人可真多。不仅椅子上坐满了人，过道上站满了人，就连角落里都挤满了人。孩子的哭声，人们的笑声、吆喝声</a:t>
              </a:r>
              <a:r>
                <a:rPr lang="en-US" altLang="zh-CN" sz="2000" b="1" dirty="0"/>
                <a:t>……</a:t>
              </a:r>
              <a:r>
                <a:rPr lang="zh-CN" altLang="en-US" sz="2000" b="1" dirty="0"/>
                <a:t>乱糟糟、闹哄哄的。</a:t>
              </a:r>
              <a:endParaRPr lang="zh-CN" altLang="en-US" sz="2000" b="1" dirty="0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7584" y="1001431"/>
              <a:ext cx="657791" cy="1275606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12847" y="1372870"/>
            <a:ext cx="73475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2E2ED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sz="2400" b="1" dirty="0">
                <a:solidFill>
                  <a:srgbClr val="2E2ED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2400" b="1" dirty="0">
                <a:solidFill>
                  <a:srgbClr val="2E2ED0"/>
                </a:solidFill>
                <a:latin typeface="楷体" panose="02010609060101010101" charset="-122"/>
                <a:ea typeface="楷体" panose="02010609060101010101" charset="-122"/>
              </a:rPr>
              <a:t>西沙群岛也是鸟的天下。岛上有一片片茂密的树林，树林里栖息着各种海鸟。遍地都是鸟蛋。树下堆积着一层厚厚的鸟粪，这是非常宝贵的肥料。</a:t>
            </a:r>
            <a:endParaRPr lang="zh-CN" altLang="en-US" sz="2400" b="1" dirty="0">
              <a:solidFill>
                <a:srgbClr val="2E2ED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0839" y="2772410"/>
            <a:ext cx="734758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2400" b="1" dirty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2400" b="1" dirty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小城里每一个庭院都栽了很多树。有桉树、椰子树、橄榄树、凤凰树，还有别的许多亚热带树木。初夏，桉树叶子散发出来的香味，飘得满街满院都是。凤凰树开了花，开得那么热闹，小城好像笼罩在一片片红云中。</a:t>
            </a:r>
            <a:endParaRPr lang="zh-CN" altLang="en-US" sz="2400" b="1" dirty="0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1760919" y="1779662"/>
            <a:ext cx="300545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1760919" y="3185522"/>
            <a:ext cx="430276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-108520" y="56406"/>
            <a:ext cx="8702349" cy="1579240"/>
            <a:chOff x="0" y="-92546"/>
            <a:chExt cx="8702349" cy="1579240"/>
          </a:xfrm>
        </p:grpSpPr>
        <p:sp>
          <p:nvSpPr>
            <p:cNvPr id="4" name="文本框 3"/>
            <p:cNvSpPr txBox="1"/>
            <p:nvPr/>
          </p:nvSpPr>
          <p:spPr>
            <a:xfrm>
              <a:off x="1187068" y="643503"/>
              <a:ext cx="7515281" cy="400110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读一读</a:t>
              </a:r>
              <a:r>
                <a:rPr lang="zh-CN" altLang="en-US" sz="20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下面两段话，</a:t>
              </a:r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说一说</a:t>
              </a:r>
              <a:r>
                <a:rPr lang="zh-CN" altLang="en-US" sz="20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这两段话分别</a:t>
              </a:r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是围绕哪一句来写</a:t>
              </a:r>
              <a:r>
                <a:rPr lang="zh-CN" altLang="en-US" sz="20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的。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10000" b="90000" l="10000" r="90000">
                          <a14:foregroundMark x1="38323" y1="39250" x2="60279" y2="46250"/>
                          <a14:foregroundMark x1="42914" y1="49000" x2="50299" y2="525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0" y="-92546"/>
              <a:ext cx="1977998" cy="157924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6000"/>
    </mc:Choice>
    <mc:Fallback>
      <p:transition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7"/>
          <p:cNvGrpSpPr/>
          <p:nvPr/>
        </p:nvGrpSpPr>
        <p:grpSpPr>
          <a:xfrm>
            <a:off x="2287" y="-1"/>
            <a:ext cx="9139428" cy="5143501"/>
            <a:chOff x="2286" y="-1"/>
            <a:chExt cx="9139428" cy="5143501"/>
          </a:xfrm>
        </p:grpSpPr>
        <p:pic>
          <p:nvPicPr>
            <p:cNvPr id="4" name="图片 3" descr="图片1.jpg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2286" y="0"/>
              <a:ext cx="9139428" cy="5143500"/>
            </a:xfrm>
            <a:prstGeom prst="rect">
              <a:avLst/>
            </a:prstGeom>
          </p:spPr>
        </p:pic>
        <p:sp>
          <p:nvSpPr>
            <p:cNvPr id="5" name="文本框 3"/>
            <p:cNvSpPr txBox="1"/>
            <p:nvPr/>
          </p:nvSpPr>
          <p:spPr>
            <a:xfrm>
              <a:off x="651127" y="1419622"/>
              <a:ext cx="7834196" cy="110799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CN" altLang="en-US" sz="6600" b="1" dirty="0">
                  <a:solidFill>
                    <a:srgbClr val="FF66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七彩课堂  伴你成长</a:t>
              </a:r>
              <a:endParaRPr kumimoji="1" lang="zh-CN" altLang="en-US" sz="6600" b="1" dirty="0">
                <a:solidFill>
                  <a:srgbClr val="FF66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6" name="组合 32"/>
            <p:cNvGrpSpPr/>
            <p:nvPr/>
          </p:nvGrpSpPr>
          <p:grpSpPr>
            <a:xfrm>
              <a:off x="6968256" y="-1"/>
              <a:ext cx="1927372" cy="771551"/>
              <a:chOff x="6968256" y="-1"/>
              <a:chExt cx="1927372" cy="771551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468"/>
              <a:stretch>
                <a:fillRect/>
              </a:stretch>
            </p:blipFill>
            <p:spPr>
              <a:xfrm>
                <a:off x="6968256" y="-1"/>
                <a:ext cx="961585" cy="771551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49408" y="124932"/>
                <a:ext cx="1346220" cy="553738"/>
              </a:xfrm>
              <a:prstGeom prst="rect">
                <a:avLst/>
              </a:prstGeom>
            </p:spPr>
          </p:pic>
          <p:sp>
            <p:nvSpPr>
              <p:cNvPr id="9" name="文本框 35"/>
              <p:cNvSpPr txBox="1"/>
              <p:nvPr/>
            </p:nvSpPr>
            <p:spPr>
              <a:xfrm>
                <a:off x="7174709" y="509940"/>
                <a:ext cx="96051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dist"/>
                <a:r>
                  <a:rPr kumimoji="1" lang="en-US" altLang="zh-CN" sz="1100" dirty="0">
                    <a:solidFill>
                      <a:prstClr val="white">
                        <a:lumMod val="75000"/>
                      </a:prstClr>
                    </a:solidFill>
                  </a:rPr>
                  <a:t>QICAIKETANG</a:t>
                </a:r>
                <a:endParaRPr kumimoji="1" lang="zh-CN" altLang="en-US" sz="1100" dirty="0">
                  <a:solidFill>
                    <a:prstClr val="white">
                      <a:lumMod val="75000"/>
                    </a:prstClr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343150" y="1010920"/>
            <a:ext cx="5267960" cy="2553335"/>
          </a:xfrm>
          <a:prstGeom prst="rect">
            <a:avLst/>
          </a:prstGeom>
          <a:solidFill>
            <a:schemeClr val="bg1"/>
          </a:solidFill>
          <a:ln w="28575" cmpd="sng">
            <a:solidFill>
              <a:srgbClr val="00B0F0"/>
            </a:solidFill>
            <a:prstDash val="lgDashDot"/>
          </a:ln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有些段落的开头一句表达了这段话的主要意思，后面的内容都是围绕开头这句话来写的，也就说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关键语句在段落开头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1010920"/>
            <a:ext cx="2050415" cy="26466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245">
            <a:off x="7253183" y="3151630"/>
            <a:ext cx="715851" cy="6480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6000"/>
    </mc:Choice>
    <mc:Fallback>
      <p:transition advTm="6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47864" y="1489883"/>
            <a:ext cx="5472608" cy="3046988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在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的家乡，一年四季都是美丽的。春天，海天相连，呈现出一幅迷人的画面;夏天，在阳光的照射下，沙滩上金灿灿的，放射出耀眼的光芒;秋天，海上总是雾蒙蒙的，给人一种朦胧的感觉，使人仿佛置身于仙境一般;冬天，阳光依然明媚，依然是鸟语花香、花红草绿、温暖如春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29259" y="783067"/>
            <a:ext cx="4307983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自由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朗读，找出每段话的关键语句。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995936" y="1923678"/>
            <a:ext cx="479213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107504" y="-107148"/>
            <a:ext cx="2460464" cy="1742794"/>
            <a:chOff x="3779912" y="292859"/>
            <a:chExt cx="2460464" cy="1742794"/>
          </a:xfrm>
        </p:grpSpPr>
        <p:pic>
          <p:nvPicPr>
            <p:cNvPr id="14" name="Picture 2" descr="http://pic.51yuansu.com/pic3/cover/02/81/07/5a4f3e09550b9_610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9912" y="292859"/>
              <a:ext cx="2368545" cy="17427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文本框 3"/>
            <p:cNvSpPr txBox="1"/>
            <p:nvPr/>
          </p:nvSpPr>
          <p:spPr>
            <a:xfrm rot="21404736">
              <a:off x="4571713" y="1152297"/>
              <a:ext cx="1668663" cy="46166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00B050"/>
                  </a:solidFill>
                  <a:latin typeface="华文彩云" panose="02010800040101010101" pitchFamily="2" charset="-122"/>
                  <a:ea typeface="华文彩云" panose="02010800040101010101" pitchFamily="2" charset="-122"/>
                </a:rPr>
                <a:t>片段练习</a:t>
              </a:r>
              <a:endParaRPr lang="zh-CN" altLang="en-US" sz="2400" b="1" dirty="0">
                <a:solidFill>
                  <a:srgbClr val="00B050"/>
                </a:solidFill>
                <a:latin typeface="华文彩云" panose="02010800040101010101" pitchFamily="2" charset="-122"/>
                <a:ea typeface="华文彩云" panose="02010800040101010101" pitchFamily="2" charset="-122"/>
              </a:endParaRPr>
            </a:p>
          </p:txBody>
        </p:sp>
      </p:grpSp>
      <p:pic>
        <p:nvPicPr>
          <p:cNvPr id="2052" name="Picture 4" descr="https://ss0.bdstatic.com/70cFvHSh_Q1YnxGkpoWK1HF6hhy/it/u=902335904,883470538&amp;fm=15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56913"/>
            <a:ext cx="2736304" cy="1712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6000"/>
    </mc:Choice>
    <mc:Fallback>
      <p:transition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827584" y="2067694"/>
            <a:ext cx="7560840" cy="2308324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校园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东墙边，有一张兵乓球台，球台的四周围满了同学，不时传来喝彩声和欢笑声。球台两端站着两位同学，手握球拍，不断挥舞。乒乓小将们打得多开心啊!他们你追我挡，一个球常常打了几十个回合还分不出胜负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043608" y="3883258"/>
            <a:ext cx="396044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026" name="Picture 2" descr="http://pic.51yuansu.com/pic3/cover/03/71/33/5bece1fe259e2_610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9364" y="-164554"/>
            <a:ext cx="4241760" cy="2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pic.51yuansu.com/pic3/cover/02/08/08/599e67944e3c0_610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99639">
            <a:off x="-338819" y="382251"/>
            <a:ext cx="3132406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1308763" y="2587426"/>
            <a:ext cx="6935645" cy="200054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你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看，田野到处是金黄色的，稻谷成熟了，谷穗绽开了金色的笑脸，农民伯伯在田野里挥动着镰刀。打谷机的声音和着人们的欢声笑语……池塘里的鱼儿肥了，池塘边人们正忙着把一筐筐鱼装上车。秋天真是个收获的季节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403648" y="4519294"/>
            <a:ext cx="3273091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3074" name="Picture 2" descr="http://pic.51yuansu.com/pic/cover/00/22/35/57d8f90b6d95d_6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95486"/>
            <a:ext cx="3683847" cy="2300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/>
        </p:nvSpPr>
        <p:spPr>
          <a:xfrm>
            <a:off x="2483768" y="372601"/>
            <a:ext cx="5548472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2E2ED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400" b="1" dirty="0">
                <a:solidFill>
                  <a:srgbClr val="2E2ED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自由朗读课本上交流平台中学习伙伴说的话，说说你的感受。</a:t>
            </a:r>
            <a:endParaRPr lang="zh-CN" altLang="en-US" sz="2400" b="1" dirty="0">
              <a:solidFill>
                <a:srgbClr val="2E2ED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575945" y="915566"/>
            <a:ext cx="6865393" cy="1353200"/>
            <a:chOff x="1575945" y="1089514"/>
            <a:chExt cx="6865393" cy="1353200"/>
          </a:xfrm>
        </p:grpSpPr>
        <p:sp>
          <p:nvSpPr>
            <p:cNvPr id="6" name="矩形 5"/>
            <p:cNvSpPr/>
            <p:nvPr/>
          </p:nvSpPr>
          <p:spPr>
            <a:xfrm>
              <a:off x="1575945" y="1549070"/>
              <a:ext cx="6292417" cy="76943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B0F0"/>
              </a:solidFill>
              <a:prstDash val="dash"/>
            </a:ln>
          </p:spPr>
          <p:txBody>
            <a:bodyPr wrap="square" lIns="91437" tIns="45718" rIns="91437" bIns="45718">
              <a:spAutoFit/>
            </a:bodyPr>
            <a:lstStyle/>
            <a:p>
              <a:r>
                <a:rPr lang="en-US" altLang="zh-CN" sz="2200" b="1" dirty="0">
                  <a:latin typeface="楷体" panose="02010609060101010101" charset="-122"/>
                  <a:ea typeface="楷体" panose="02010609060101010101" charset="-122"/>
                </a:rPr>
                <a:t>  </a:t>
              </a:r>
              <a:r>
                <a:rPr lang="zh-CN" altLang="en-US" sz="2200" b="1" dirty="0" smtClean="0">
                  <a:latin typeface="楷体" panose="02010609060101010101" charset="-122"/>
                  <a:ea typeface="楷体" panose="02010609060101010101" charset="-122"/>
                </a:rPr>
                <a:t>有的时候，一段话的开头就表达了这段话的主要意思，后面的内容都是围绕开头这句话来写的</a:t>
              </a:r>
              <a:r>
                <a:rPr lang="zh-CN" altLang="zh-CN" sz="2200" b="1" dirty="0" smtClean="0">
                  <a:latin typeface="楷体" panose="02010609060101010101" charset="-122"/>
                  <a:ea typeface="楷体" panose="02010609060101010101" charset="-122"/>
                </a:rPr>
                <a:t>。</a:t>
              </a:r>
              <a:endParaRPr lang="zh-CN" altLang="zh-CN" sz="22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95385" y="1089514"/>
              <a:ext cx="1145953" cy="1353200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395536" y="1694706"/>
            <a:ext cx="6670599" cy="1182526"/>
            <a:chOff x="755575" y="1821519"/>
            <a:chExt cx="6670599" cy="1182526"/>
          </a:xfrm>
        </p:grpSpPr>
        <p:sp>
          <p:nvSpPr>
            <p:cNvPr id="7" name="矩形 6"/>
            <p:cNvSpPr/>
            <p:nvPr/>
          </p:nvSpPr>
          <p:spPr>
            <a:xfrm>
              <a:off x="1317607" y="2459917"/>
              <a:ext cx="6108567" cy="43088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9F9F"/>
              </a:solidFill>
              <a:prstDash val="dash"/>
            </a:ln>
          </p:spPr>
          <p:txBody>
            <a:bodyPr wrap="square" lIns="91437" tIns="45718" rIns="91437" bIns="45718">
              <a:spAutoFit/>
            </a:bodyPr>
            <a:lstStyle/>
            <a:p>
              <a:r>
                <a:rPr lang="en-US" altLang="zh-CN" sz="2200" b="1" dirty="0">
                  <a:latin typeface="楷体" panose="02010609060101010101" charset="-122"/>
                  <a:ea typeface="楷体" panose="02010609060101010101" charset="-122"/>
                </a:rPr>
                <a:t>  </a:t>
              </a:r>
              <a:r>
                <a:rPr lang="zh-CN" altLang="en-US" sz="2200" b="1" dirty="0" smtClean="0">
                  <a:latin typeface="楷体" panose="02010609060101010101" charset="-122"/>
                  <a:ea typeface="楷体" panose="02010609060101010101" charset="-122"/>
                </a:rPr>
                <a:t>这样的句子也有可能在一段话的末尾或者中间</a:t>
              </a:r>
              <a:r>
                <a:rPr lang="zh-CN" altLang="zh-CN" sz="2200" b="1" dirty="0" smtClean="0">
                  <a:latin typeface="楷体" panose="02010609060101010101" charset="-122"/>
                  <a:ea typeface="楷体" panose="02010609060101010101" charset="-122"/>
                </a:rPr>
                <a:t>。</a:t>
              </a:r>
              <a:endParaRPr lang="zh-CN" altLang="zh-CN" sz="22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55575" y="1821519"/>
              <a:ext cx="1042330" cy="1182526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756136" y="3334048"/>
            <a:ext cx="5832088" cy="1178973"/>
            <a:chOff x="683568" y="3507996"/>
            <a:chExt cx="5832088" cy="1178973"/>
          </a:xfrm>
        </p:grpSpPr>
        <p:sp>
          <p:nvSpPr>
            <p:cNvPr id="9" name="矩形 8"/>
            <p:cNvSpPr/>
            <p:nvPr/>
          </p:nvSpPr>
          <p:spPr>
            <a:xfrm>
              <a:off x="1115616" y="4155926"/>
              <a:ext cx="5400040" cy="43088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24CC28"/>
              </a:solidFill>
              <a:prstDash val="dash"/>
            </a:ln>
          </p:spPr>
          <p:txBody>
            <a:bodyPr wrap="square" lIns="91437" tIns="45718" rIns="91437" bIns="45718">
              <a:spAutoFit/>
            </a:bodyPr>
            <a:lstStyle/>
            <a:p>
              <a:r>
                <a:rPr lang="en-US" altLang="zh-CN" sz="2200" b="1" dirty="0">
                  <a:latin typeface="楷体" panose="02010609060101010101" charset="-122"/>
                  <a:ea typeface="楷体" panose="02010609060101010101" charset="-122"/>
                </a:rPr>
                <a:t>  </a:t>
              </a:r>
              <a:r>
                <a:rPr lang="zh-CN" altLang="en-US" sz="2200" b="1" dirty="0" smtClean="0">
                  <a:latin typeface="楷体" panose="02010609060101010101" charset="-122"/>
                  <a:ea typeface="楷体" panose="02010609060101010101" charset="-122"/>
                </a:rPr>
                <a:t>我们习作的时候也可以学着这样写。</a:t>
              </a:r>
              <a:endParaRPr lang="zh-CN" altLang="zh-CN" sz="22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568" y="3507996"/>
              <a:ext cx="787417" cy="1178973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1951646" y="2752287"/>
            <a:ext cx="6855682" cy="1082047"/>
            <a:chOff x="1951646" y="2926235"/>
            <a:chExt cx="6855682" cy="1082047"/>
          </a:xfrm>
        </p:grpSpPr>
        <p:sp>
          <p:nvSpPr>
            <p:cNvPr id="8" name="矩形 7"/>
            <p:cNvSpPr/>
            <p:nvPr/>
          </p:nvSpPr>
          <p:spPr>
            <a:xfrm>
              <a:off x="1951646" y="3172336"/>
              <a:ext cx="6220409" cy="76943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accent6"/>
              </a:solidFill>
              <a:prstDash val="dash"/>
            </a:ln>
          </p:spPr>
          <p:txBody>
            <a:bodyPr wrap="square" lIns="91437" tIns="45718" rIns="91437" bIns="45718">
              <a:spAutoFit/>
            </a:bodyPr>
            <a:lstStyle/>
            <a:p>
              <a:r>
                <a:rPr lang="en-US" altLang="zh-CN" sz="2200" b="1" dirty="0">
                  <a:latin typeface="楷体" panose="02010609060101010101" charset="-122"/>
                  <a:ea typeface="楷体" panose="02010609060101010101" charset="-122"/>
                </a:rPr>
                <a:t>  </a:t>
              </a:r>
              <a:r>
                <a:rPr lang="zh-CN" altLang="en-US" sz="2200" b="1" dirty="0" smtClean="0">
                  <a:latin typeface="楷体" panose="02010609060101010101" charset="-122"/>
                  <a:ea typeface="楷体" panose="02010609060101010101" charset="-122"/>
                </a:rPr>
                <a:t>找到这样的句子，可以帮助我们更好地理解一段话的意思。</a:t>
              </a:r>
              <a:endParaRPr lang="zh-CN" altLang="zh-CN" sz="22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868362" y="2926235"/>
              <a:ext cx="938966" cy="1082047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-227171" y="220255"/>
            <a:ext cx="2685552" cy="837210"/>
            <a:chOff x="-227171" y="220255"/>
            <a:chExt cx="2685552" cy="837210"/>
          </a:xfrm>
        </p:grpSpPr>
        <p:grpSp>
          <p:nvGrpSpPr>
            <p:cNvPr id="20" name="组合 19"/>
            <p:cNvGrpSpPr/>
            <p:nvPr/>
          </p:nvGrpSpPr>
          <p:grpSpPr>
            <a:xfrm>
              <a:off x="-227171" y="220255"/>
              <a:ext cx="2685552" cy="837210"/>
              <a:chOff x="-264385" y="-76879"/>
              <a:chExt cx="3580176" cy="1116105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635596" y="645368"/>
                <a:ext cx="0" cy="384721"/>
              </a:xfrm>
              <a:prstGeom prst="line">
                <a:avLst/>
              </a:prstGeom>
              <a:ln w="12700">
                <a:solidFill>
                  <a:srgbClr val="85434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644339" y="1039226"/>
                <a:ext cx="1490427" cy="0"/>
              </a:xfrm>
              <a:prstGeom prst="line">
                <a:avLst/>
              </a:prstGeom>
              <a:ln w="12700">
                <a:solidFill>
                  <a:srgbClr val="85434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1918742" y="178827"/>
                <a:ext cx="1397049" cy="0"/>
              </a:xfrm>
              <a:prstGeom prst="line">
                <a:avLst/>
              </a:prstGeom>
              <a:ln w="12700">
                <a:solidFill>
                  <a:srgbClr val="85434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3315791" y="196658"/>
                <a:ext cx="0" cy="641070"/>
              </a:xfrm>
              <a:prstGeom prst="line">
                <a:avLst/>
              </a:prstGeom>
              <a:ln w="12700">
                <a:solidFill>
                  <a:srgbClr val="85434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5" name="图片 24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8510" t="64450" r="63336" b="-6857"/>
              <a:stretch>
                <a:fillRect/>
              </a:stretch>
            </p:blipFill>
            <p:spPr>
              <a:xfrm>
                <a:off x="-264385" y="-76879"/>
                <a:ext cx="1152128" cy="914751"/>
              </a:xfrm>
              <a:prstGeom prst="rect">
                <a:avLst/>
              </a:prstGeom>
            </p:spPr>
          </p:pic>
        </p:grpSp>
        <p:sp>
          <p:nvSpPr>
            <p:cNvPr id="26" name="TextBox 25"/>
            <p:cNvSpPr txBox="1"/>
            <p:nvPr/>
          </p:nvSpPr>
          <p:spPr>
            <a:xfrm>
              <a:off x="637060" y="439779"/>
              <a:ext cx="172354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交流平台</a:t>
              </a:r>
              <a:endPara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76114" y="704938"/>
            <a:ext cx="7352030" cy="52322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514350" indent="-514350">
              <a:buFont typeface="Wingdings" panose="05000000000000000000" pitchFamily="2" charset="2"/>
              <a:buChar char="u"/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关键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句可以在段落开头。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0000" l="10000" r="90000">
                        <a14:foregroundMark x1="44098" y1="37377" x2="48689" y2="326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16841"/>
            <a:ext cx="899413" cy="89941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15477" y="1277111"/>
            <a:ext cx="7512667" cy="899413"/>
            <a:chOff x="715477" y="1277111"/>
            <a:chExt cx="7512667" cy="899413"/>
          </a:xfrm>
        </p:grpSpPr>
        <p:sp>
          <p:nvSpPr>
            <p:cNvPr id="6" name="文本框 5"/>
            <p:cNvSpPr txBox="1"/>
            <p:nvPr/>
          </p:nvSpPr>
          <p:spPr>
            <a:xfrm>
              <a:off x="876114" y="1465208"/>
              <a:ext cx="7352030" cy="52322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marL="514350" indent="-514350">
                <a:buFont typeface="Wingdings" panose="05000000000000000000" pitchFamily="2" charset="2"/>
                <a:buChar char="u"/>
              </a:pP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关键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句可以在段落末尾。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>
                          <a14:foregroundMark x1="44098" y1="37377" x2="48689" y2="3262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5477" y="1277111"/>
              <a:ext cx="899413" cy="899413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683568" y="2122043"/>
            <a:ext cx="7544576" cy="899413"/>
            <a:chOff x="683568" y="2122043"/>
            <a:chExt cx="7544576" cy="899413"/>
          </a:xfrm>
        </p:grpSpPr>
        <p:sp>
          <p:nvSpPr>
            <p:cNvPr id="8" name="文本框 7"/>
            <p:cNvSpPr txBox="1"/>
            <p:nvPr/>
          </p:nvSpPr>
          <p:spPr>
            <a:xfrm>
              <a:off x="876114" y="2310140"/>
              <a:ext cx="7352030" cy="52322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u"/>
              </a:pP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关键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句也可以在段落中间。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>
                          <a14:foregroundMark x1="44098" y1="37377" x2="48689" y2="3262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568" y="2122043"/>
              <a:ext cx="899413" cy="899413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683567" y="2966975"/>
            <a:ext cx="7544577" cy="899413"/>
            <a:chOff x="683567" y="2966975"/>
            <a:chExt cx="7544577" cy="899413"/>
          </a:xfrm>
        </p:grpSpPr>
        <p:sp>
          <p:nvSpPr>
            <p:cNvPr id="4" name="文本框 3"/>
            <p:cNvSpPr txBox="1"/>
            <p:nvPr/>
          </p:nvSpPr>
          <p:spPr>
            <a:xfrm>
              <a:off x="876114" y="3155072"/>
              <a:ext cx="7352030" cy="52322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u"/>
              </a:pP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</a:rPr>
                <a:t>   有些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</a:rPr>
                <a:t>段落的内容是围绕关键语句来写的。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>
                          <a14:foregroundMark x1="44098" y1="37377" x2="48689" y2="3262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567" y="2966975"/>
              <a:ext cx="899413" cy="89941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715476" y="3811907"/>
            <a:ext cx="7512668" cy="899413"/>
            <a:chOff x="715476" y="3811907"/>
            <a:chExt cx="7512668" cy="899413"/>
          </a:xfrm>
        </p:grpSpPr>
        <p:sp>
          <p:nvSpPr>
            <p:cNvPr id="10" name="文本框 9"/>
            <p:cNvSpPr txBox="1"/>
            <p:nvPr/>
          </p:nvSpPr>
          <p:spPr>
            <a:xfrm>
              <a:off x="876114" y="4000004"/>
              <a:ext cx="7352030" cy="523220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marL="514350" indent="-514350">
                <a:buFont typeface="Wingdings" panose="05000000000000000000" pitchFamily="2" charset="2"/>
                <a:buChar char="u"/>
              </a:pP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习作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的时候也可以这样写。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>
                          <a14:foregroundMark x1="44098" y1="37377" x2="48689" y2="3262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5476" y="3811907"/>
              <a:ext cx="899413" cy="89941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29927" y="1491630"/>
            <a:ext cx="5734685" cy="18148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借助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关键语句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可以帮助我们更好地理解一段话的意思。在习作中，我们也可以围绕关键语句来写，这样可以把意思写得更清楚。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1219721"/>
            <a:ext cx="2050415" cy="26466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6000"/>
    </mc:Choice>
    <mc:Fallback>
      <p:transition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PP_MARK_KEY" val="59a715c3-ec0d-4674-8a27-29aa98d3f79e"/>
  <p:tag name="COMMONDATA" val="eyJoZGlkIjoiMDUzMmRhYzhkNzM3Y2ZlODExZjhhYzliMDJjYzA0ZGIifQ==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1742</Words>
  <Application>WPS 演示</Application>
  <PresentationFormat>全屏显示(16:9)</PresentationFormat>
  <Paragraphs>134</Paragraphs>
  <Slides>20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Arial</vt:lpstr>
      <vt:lpstr>宋体</vt:lpstr>
      <vt:lpstr>Wingdings</vt:lpstr>
      <vt:lpstr>黑体</vt:lpstr>
      <vt:lpstr>楷体</vt:lpstr>
      <vt:lpstr>华文彩云</vt:lpstr>
      <vt:lpstr>微软雅黑</vt:lpstr>
      <vt:lpstr>Calibri</vt:lpstr>
      <vt:lpstr>Arial Unicode MS</vt:lpstr>
      <vt:lpstr>Wingdings</vt:lpstr>
      <vt:lpstr>汉语拼音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650</cp:revision>
  <dcterms:created xsi:type="dcterms:W3CDTF">2017-03-17T02:28:00Z</dcterms:created>
  <dcterms:modified xsi:type="dcterms:W3CDTF">2022-11-29T13:25:04Z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770EA93AE3FD4054BF3B29B0F149528F</vt:lpwstr>
  </property>
</Properties>
</file>