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1189" r:id="rId3"/>
    <p:sldId id="1062" r:id="rId4"/>
    <p:sldId id="992" r:id="rId5"/>
    <p:sldId id="993" r:id="rId6"/>
    <p:sldId id="1063" r:id="rId7"/>
    <p:sldId id="1064" r:id="rId8"/>
    <p:sldId id="1101" r:id="rId9"/>
    <p:sldId id="1102" r:id="rId10"/>
    <p:sldId id="1106" r:id="rId11"/>
    <p:sldId id="1104" r:id="rId12"/>
    <p:sldId id="1180" r:id="rId13"/>
    <p:sldId id="1108" r:id="rId14"/>
    <p:sldId id="1183" r:id="rId15"/>
    <p:sldId id="1186" r:id="rId16"/>
    <p:sldId id="1109" r:id="rId17"/>
    <p:sldId id="1065" r:id="rId18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汉语拼音" panose="000B0604020202020204" charset="0"/>
      <p:regular r:id="rId26"/>
    </p:embeddedFont>
    <p:embeddedFont>
      <p:font typeface="微软雅黑" panose="020B0503020204020204" charset="-122"/>
      <p:regular r:id="rId27"/>
    </p:embeddedFont>
    <p:embeddedFont>
      <p:font typeface="华文琥珀" panose="02010800040101010101" pitchFamily="2" charset="-122"/>
      <p:regular r:id="rId28"/>
    </p:embeddedFont>
    <p:embeddedFont>
      <p:font typeface="幼圆" panose="02010509060101010101" pitchFamily="49" charset="-122"/>
      <p:regular r:id="rId29"/>
    </p:embeddedFont>
    <p:embeddedFont>
      <p:font typeface="Calibri" panose="020F0502020204030204" charset="0"/>
      <p:regular r:id="rId30"/>
      <p:bold r:id="rId31"/>
      <p:italic r:id="rId32"/>
      <p:boldItalic r:id="rId33"/>
    </p:embeddedFont>
  </p:embeddedFontLst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0CEB7BA-57BC-404C-9576-6A7C589B65E2}">
          <p14:sldIdLst>
            <p14:sldId id="1189"/>
            <p14:sldId id="1062"/>
            <p14:sldId id="992"/>
            <p14:sldId id="993"/>
            <p14:sldId id="1063"/>
            <p14:sldId id="1064"/>
            <p14:sldId id="1101"/>
            <p14:sldId id="1102"/>
            <p14:sldId id="1106"/>
            <p14:sldId id="1104"/>
            <p14:sldId id="1180"/>
            <p14:sldId id="1108"/>
            <p14:sldId id="1183"/>
            <p14:sldId id="1186"/>
            <p14:sldId id="1109"/>
            <p14:sldId id="10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D0"/>
    <a:srgbClr val="FF9F9F"/>
    <a:srgbClr val="24CC28"/>
    <a:srgbClr val="FF0000"/>
    <a:srgbClr val="0070C0"/>
    <a:srgbClr val="FF6600"/>
    <a:srgbClr val="009900"/>
    <a:srgbClr val="FF9933"/>
    <a:srgbClr val="EE6060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4660"/>
  </p:normalViewPr>
  <p:slideViewPr>
    <p:cSldViewPr>
      <p:cViewPr>
        <p:scale>
          <a:sx n="100" d="100"/>
          <a:sy n="100" d="100"/>
        </p:scale>
        <p:origin x="-594" y="-240"/>
      </p:cViewPr>
      <p:guideLst>
        <p:guide orient="horz" pos="1501"/>
        <p:guide pos="29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gs" Target="tags/tag2.xml"/><Relationship Id="rId33" Type="http://schemas.openxmlformats.org/officeDocument/2006/relationships/font" Target="fonts/font10.fntdata"/><Relationship Id="rId32" Type="http://schemas.openxmlformats.org/officeDocument/2006/relationships/font" Target="fonts/font9.fntdata"/><Relationship Id="rId31" Type="http://schemas.openxmlformats.org/officeDocument/2006/relationships/font" Target="fonts/font8.fntdata"/><Relationship Id="rId30" Type="http://schemas.openxmlformats.org/officeDocument/2006/relationships/font" Target="fonts/font7.fntdata"/><Relationship Id="rId3" Type="http://schemas.openxmlformats.org/officeDocument/2006/relationships/slide" Target="slides/slide1.xml"/><Relationship Id="rId29" Type="http://schemas.openxmlformats.org/officeDocument/2006/relationships/font" Target="fonts/font6.fntdata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1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88" y="4768096"/>
            <a:ext cx="2894862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034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35496" y="67578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aseline="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kumimoji="1" lang="zh-CN" altLang="en-US" sz="1200" baseline="0" dirty="0">
                <a:latin typeface="黑体" panose="02010609060101010101" pitchFamily="49" charset="-122"/>
                <a:ea typeface="黑体" panose="02010609060101010101" pitchFamily="49" charset="-122"/>
              </a:rPr>
              <a:t>语文园地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Picture 2" descr="C:\Users\wzsdth\Desktop\图片1_副本.jpg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8817"/>
            <a:ext cx="9163795" cy="167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5.wdp"/><Relationship Id="rId1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microsoft.com/office/2007/relationships/hdphoto" Target="../media/image27.wdp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image29.wdp"/><Relationship Id="rId2" Type="http://schemas.openxmlformats.org/officeDocument/2006/relationships/image" Target="../media/image28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31.wdp"/><Relationship Id="rId1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4.png"/><Relationship Id="rId2" Type="http://schemas.microsoft.com/office/2007/relationships/hdphoto" Target="../media/image33.wdp"/><Relationship Id="rId1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jpeg"/><Relationship Id="rId7" Type="http://schemas.openxmlformats.org/officeDocument/2006/relationships/image" Target="../media/image12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1" Type="http://schemas.openxmlformats.org/officeDocument/2006/relationships/slideLayout" Target="../slideLayouts/slideLayout1.xml"/><Relationship Id="rId10" Type="http://schemas.microsoft.com/office/2007/relationships/hdphoto" Target="../media/image15.wdp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5.wdp"/><Relationship Id="rId1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9578" y="72935"/>
            <a:ext cx="3603080" cy="285963"/>
            <a:chOff x="1234794" y="448471"/>
            <a:chExt cx="4170046" cy="285963"/>
          </a:xfrm>
          <a:solidFill>
            <a:schemeClr val="bg1"/>
          </a:solidFill>
        </p:grpSpPr>
        <p:sp>
          <p:nvSpPr>
            <p:cNvPr id="8" name="矩形 7"/>
            <p:cNvSpPr/>
            <p:nvPr/>
          </p:nvSpPr>
          <p:spPr>
            <a:xfrm flipH="1">
              <a:off x="1234794" y="482339"/>
              <a:ext cx="4170046" cy="2520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框 1"/>
            <p:cNvSpPr txBox="1"/>
            <p:nvPr/>
          </p:nvSpPr>
          <p:spPr>
            <a:xfrm>
              <a:off x="1234794" y="448471"/>
              <a:ext cx="2510428" cy="275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   </a:t>
              </a:r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语文  三年级  上册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048673" y="3786783"/>
            <a:ext cx="3098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0"/>
          </a:p>
        </p:txBody>
      </p:sp>
      <p:pic>
        <p:nvPicPr>
          <p:cNvPr id="11" name="Picture 2" descr="http://pic.51yuansu.com/pic3/cover/01/94/52/59834c614ab83_610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714" y="2015133"/>
            <a:ext cx="58102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033212" y="1779662"/>
            <a:ext cx="5275092" cy="110799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语文园地</a:t>
            </a:r>
            <a:endParaRPr lang="zh-CN" altLang="en-US" sz="6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Picture 4" descr="http://pic.51yuansu.com/pic3/cover/03/85/72/5c11e33ac61e6_6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21" y="1236269"/>
            <a:ext cx="2756443" cy="275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7310094" y="4155926"/>
            <a:ext cx="1438370" cy="346249"/>
            <a:chOff x="7310094" y="4155926"/>
            <a:chExt cx="1438370" cy="346249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0094" y="4163978"/>
              <a:ext cx="1438370" cy="3341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7" name="文本框 14">
              <a:hlinkClick r:id="" action="ppaction://noaction"/>
            </p:cNvPr>
            <p:cNvSpPr txBox="1"/>
            <p:nvPr/>
          </p:nvSpPr>
          <p:spPr>
            <a:xfrm>
              <a:off x="7319179" y="4155926"/>
              <a:ext cx="108698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kumimoji="1" lang="zh-CN" altLang="en-US" sz="1800" dirty="0">
                  <a:solidFill>
                    <a:schemeClr val="bg1"/>
                  </a:solidFill>
                </a:rPr>
                <a:t>第二课时</a:t>
              </a:r>
              <a:endParaRPr kumimoji="1" lang="zh-CN" altLang="en-US" sz="1800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86055" y="373802"/>
            <a:ext cx="3665864" cy="947928"/>
            <a:chOff x="2316972" y="607088"/>
            <a:chExt cx="3665864" cy="947928"/>
          </a:xfrm>
        </p:grpSpPr>
        <p:sp>
          <p:nvSpPr>
            <p:cNvPr id="10" name="圆角矩形 9"/>
            <p:cNvSpPr/>
            <p:nvPr/>
          </p:nvSpPr>
          <p:spPr>
            <a:xfrm>
              <a:off x="2704067" y="830619"/>
              <a:ext cx="3278769" cy="42545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en-US" altLang="zh-CN" sz="24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    </a:t>
              </a:r>
              <a:endPara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65" b="96785" l="1969" r="100000">
                          <a14:foregroundMark x1="25591" y1="42122" x2="77559" y2="51125"/>
                          <a14:foregroundMark x1="74803" y1="34727" x2="12205" y2="43087"/>
                          <a14:foregroundMark x1="50000" y1="40514" x2="69291" y2="49518"/>
                          <a14:foregroundMark x1="68110" y1="42765" x2="49213" y2="43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6972" y="607088"/>
              <a:ext cx="774192" cy="947928"/>
            </a:xfrm>
            <a:prstGeom prst="rect">
              <a:avLst/>
            </a:prstGeom>
          </p:spPr>
        </p:pic>
      </p:grpSp>
      <p:sp>
        <p:nvSpPr>
          <p:cNvPr id="5" name="AutoShape 22"/>
          <p:cNvSpPr>
            <a:spLocks noChangeArrowheads="1"/>
          </p:cNvSpPr>
          <p:nvPr/>
        </p:nvSpPr>
        <p:spPr bwMode="gray">
          <a:xfrm>
            <a:off x="611560" y="1162858"/>
            <a:ext cx="8157845" cy="3404597"/>
          </a:xfrm>
          <a:prstGeom prst="roundRect">
            <a:avLst>
              <a:gd name="adj" fmla="val 17509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defTabSz="685165">
              <a:lnSpc>
                <a:spcPct val="130000"/>
              </a:lnSpc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）白帝城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：故址在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今重庆市奉节县白帝山上。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algn="l" defTabSz="685165">
              <a:lnSpc>
                <a:spcPct val="130000"/>
              </a:lnSpc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）发：启程。朝：早晨。辞：告别。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algn="l" defTabSz="685165">
              <a:lnSpc>
                <a:spcPct val="130000"/>
              </a:lnSpc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3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）彩云间：因白帝城在白帝山上，地势高耸，从山下江中仰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algn="l" defTabSz="685165">
              <a:lnSpc>
                <a:spcPct val="130000"/>
              </a:lnSpc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望仿佛耸入云间。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algn="l" defTabSz="685165">
              <a:lnSpc>
                <a:spcPct val="130000"/>
              </a:lnSpc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4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）江陵：今湖北荆州市。从白帝城到江陵约一千二百里，其间包括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algn="l" defTabSz="685165">
              <a:lnSpc>
                <a:spcPct val="130000"/>
              </a:lnSpc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七百里三峡。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algn="l" defTabSz="685165">
              <a:lnSpc>
                <a:spcPct val="130000"/>
              </a:lnSpc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5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）还：归，返回。猿：猿猴。啼：鸣、叫。住：停息。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algn="l" defTabSz="685165">
              <a:lnSpc>
                <a:spcPct val="130000"/>
              </a:lnSpc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6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）万重山：层层叠叠的山，形容有许多。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0247" y="587906"/>
            <a:ext cx="2646878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借助注释理解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诗意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77052" y="1232415"/>
            <a:ext cx="3375476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清晨朝霞满天，我就要踏上归程。从江上往高处看，可以看见白帝城彩云缭绕，如在云间，景色绚丽。千里之遥的江陵一天之间就已经到达。两岸猿猴的啼声回荡不绝。猿猴的啼声还回荡在耳边时，轻快的小船已驶过连绵不绝的万重山峦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95536" y="265992"/>
            <a:ext cx="2248147" cy="1078557"/>
            <a:chOff x="528320" y="265993"/>
            <a:chExt cx="2248147" cy="1078557"/>
          </a:xfrm>
        </p:grpSpPr>
        <p:sp>
          <p:nvSpPr>
            <p:cNvPr id="4" name="文本框 3"/>
            <p:cNvSpPr txBox="1"/>
            <p:nvPr/>
          </p:nvSpPr>
          <p:spPr>
            <a:xfrm>
              <a:off x="528320" y="612775"/>
              <a:ext cx="1794510" cy="4603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黑体" panose="02010609060101010101" pitchFamily="49" charset="-122"/>
                  <a:ea typeface="黑体" panose="02010609060101010101" pitchFamily="49" charset="-122"/>
                </a:rPr>
                <a:t>诗句</a:t>
              </a:r>
              <a:r>
                <a:rPr lang="zh-CN" altLang="en-US" sz="24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解析</a:t>
              </a:r>
              <a:endPara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37924" y1="16000" x2="61677" y2="37250"/>
                          <a14:foregroundMark x1="41118" y1="42750" x2="63872" y2="46250"/>
                          <a14:foregroundMark x1="48703" y1="41500" x2="44511" y2="56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5574" y="265993"/>
              <a:ext cx="1350893" cy="1078557"/>
            </a:xfrm>
            <a:prstGeom prst="rect">
              <a:avLst/>
            </a:prstGeom>
          </p:spPr>
        </p:pic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1297313"/>
            <a:ext cx="4246136" cy="2809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5576" y="1083310"/>
            <a:ext cx="7472538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发白帝城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[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唐] 李白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朝辞白帝彩云间，千里江陵一日还。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两岸猿声啼不住，轻舟已过万重山。</a:t>
            </a:r>
            <a:endParaRPr lang="zh-CN" altLang="en-US" sz="2800" b="1" dirty="0"/>
          </a:p>
        </p:txBody>
      </p:sp>
      <p:grpSp>
        <p:nvGrpSpPr>
          <p:cNvPr id="11" name="组合 10"/>
          <p:cNvGrpSpPr/>
          <p:nvPr/>
        </p:nvGrpSpPr>
        <p:grpSpPr>
          <a:xfrm>
            <a:off x="3059832" y="137148"/>
            <a:ext cx="3062424" cy="946162"/>
            <a:chOff x="6046080" y="595492"/>
            <a:chExt cx="3062424" cy="946162"/>
          </a:xfrm>
        </p:grpSpPr>
        <p:sp>
          <p:nvSpPr>
            <p:cNvPr id="12" name="矩形 11"/>
            <p:cNvSpPr/>
            <p:nvPr/>
          </p:nvSpPr>
          <p:spPr>
            <a:xfrm>
              <a:off x="6598346" y="778169"/>
              <a:ext cx="2510158" cy="604204"/>
            </a:xfrm>
            <a:prstGeom prst="rect">
              <a:avLst/>
            </a:prstGeom>
            <a:solidFill>
              <a:schemeClr val="bg1">
                <a:alpha val="64000"/>
              </a:schemeClr>
            </a:solidFill>
            <a:ln w="19050">
              <a:solidFill>
                <a:srgbClr val="98D267"/>
              </a:solidFill>
              <a:prstDash val="sysDash"/>
            </a:ln>
          </p:spPr>
          <p:txBody>
            <a:bodyPr wrap="square" lIns="68580" tIns="34290" rIns="68580" bIns="3429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3600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" panose="02010609060101010101" pitchFamily="49" charset="-122"/>
                </a:rPr>
                <a:t> 展开想象</a:t>
              </a:r>
              <a:endParaRPr lang="zh-CN" altLang="en-US" sz="36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046080" y="595492"/>
              <a:ext cx="804402" cy="946162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2347524" y="3760966"/>
            <a:ext cx="4672747" cy="1055046"/>
            <a:chOff x="2347524" y="3760966"/>
            <a:chExt cx="4672747" cy="1055046"/>
          </a:xfrm>
        </p:grpSpPr>
        <p:sp>
          <p:nvSpPr>
            <p:cNvPr id="7" name="文本框 6"/>
            <p:cNvSpPr txBox="1"/>
            <p:nvPr/>
          </p:nvSpPr>
          <p:spPr>
            <a:xfrm>
              <a:off x="2511624" y="3985015"/>
              <a:ext cx="4508647" cy="8309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" panose="02010609060101010101" pitchFamily="49" charset="-122"/>
                  <a:sym typeface="+mn-ea"/>
                </a:rPr>
                <a:t>    你</a:t>
              </a:r>
              <a:r>
                <a:rPr lang="zh-CN" altLang="en-US" sz="24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" panose="02010609060101010101" pitchFamily="49" charset="-122"/>
                  <a:sym typeface="+mn-ea"/>
                </a:rPr>
                <a:t>仿佛看到了怎样的景象？</a:t>
              </a:r>
              <a:endPara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endParaRPr>
            </a:p>
            <a:p>
              <a:pPr algn="l"/>
              <a:r>
                <a:rPr lang="zh-CN" altLang="en-US" sz="24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" panose="02010609060101010101" pitchFamily="49" charset="-122"/>
                  <a:sym typeface="+mn-ea"/>
                </a:rPr>
                <a:t>听到了什么声音？</a:t>
              </a:r>
              <a:endPara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3891" l="394" r="94882">
                          <a14:foregroundMark x1="20079" y1="38264" x2="85433" y2="47267"/>
                          <a14:foregroundMark x1="81496" y1="34084" x2="3543" y2="52733"/>
                          <a14:foregroundMark x1="47638" y1="43087" x2="64173" y2="5305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524" y="3760966"/>
              <a:ext cx="648251" cy="79372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569594" y="1421130"/>
            <a:ext cx="7962845" cy="26627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公元759年，唐肃宗乾元二年春天，李白因永王李璘案流放夜郎，取道四川赶赴被贬谪的地方，行至白帝城的时候忽然收到赦免的消息，惊喜交加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随即乘舟东下江陵，所以诗题一作《下江陵》。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此诗抒写了诗人当时喜悦畅快的心情。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569595" y="641985"/>
            <a:ext cx="1753870" cy="4254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写作背景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71600" y="1418272"/>
            <a:ext cx="6912768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早发白帝城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[唐] 李白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朝辞白帝      ，千里江陵一日还。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两岸猿声啼不住，    已过万重山。</a:t>
            </a:r>
            <a:endParaRPr lang="zh-CN" altLang="en-US" sz="28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3250983" y="284880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彩云间 </a:t>
            </a:r>
            <a:endParaRPr lang="zh-CN" altLang="en-US" sz="2800" b="1" dirty="0">
              <a:solidFill>
                <a:srgbClr val="2E2ED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09997" y="3461627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轻舟 </a:t>
            </a:r>
            <a:endParaRPr lang="zh-CN" altLang="en-US" sz="2800" b="1" dirty="0">
              <a:solidFill>
                <a:srgbClr val="2E2ED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71600" y="195485"/>
            <a:ext cx="7016231" cy="1078557"/>
            <a:chOff x="1292789" y="195486"/>
            <a:chExt cx="7016231" cy="1078557"/>
          </a:xfrm>
        </p:grpSpPr>
        <p:sp>
          <p:nvSpPr>
            <p:cNvPr id="2" name="文本框 1"/>
            <p:cNvSpPr txBox="1"/>
            <p:nvPr/>
          </p:nvSpPr>
          <p:spPr>
            <a:xfrm>
              <a:off x="1331640" y="571495"/>
              <a:ext cx="6977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楷体" panose="02010609060101010101" pitchFamily="49" charset="-122"/>
                </a:rPr>
                <a:t>    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楷体" panose="02010609060101010101" pitchFamily="49" charset="-122"/>
                </a:rPr>
                <a:t>你从诗中哪些字词也读到了诗人的高兴？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37924" y1="16000" x2="61677" y2="37250"/>
                          <a14:foregroundMark x1="41118" y1="42750" x2="63872" y2="46250"/>
                          <a14:foregroundMark x1="48703" y1="41500" x2="44511" y2="56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92789" y="195486"/>
              <a:ext cx="1350893" cy="10785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59791" y="1151473"/>
            <a:ext cx="386397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早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发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[唐] 李白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朝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辞</a:t>
            </a:r>
            <a:r>
              <a:rPr lang="zh-CN" altLang="en-US" sz="24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彩云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间，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千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里</a:t>
            </a:r>
            <a:r>
              <a:rPr lang="zh-CN" altLang="en-US" sz="24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一日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还。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两岸</a:t>
            </a:r>
            <a:r>
              <a:rPr lang="zh-CN" altLang="en-US" sz="24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轻舟</a:t>
            </a:r>
            <a:r>
              <a:rPr lang="zh-CN" altLang="en-US" sz="24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2400" b="1" dirty="0"/>
          </a:p>
        </p:txBody>
      </p:sp>
      <p:grpSp>
        <p:nvGrpSpPr>
          <p:cNvPr id="2" name="组合 1"/>
          <p:cNvGrpSpPr/>
          <p:nvPr/>
        </p:nvGrpSpPr>
        <p:grpSpPr>
          <a:xfrm>
            <a:off x="175864" y="123478"/>
            <a:ext cx="4108103" cy="1155653"/>
            <a:chOff x="175864" y="306042"/>
            <a:chExt cx="4108103" cy="1155653"/>
          </a:xfrm>
        </p:grpSpPr>
        <p:sp>
          <p:nvSpPr>
            <p:cNvPr id="6" name="文本框 5"/>
            <p:cNvSpPr txBox="1"/>
            <p:nvPr/>
          </p:nvSpPr>
          <p:spPr>
            <a:xfrm>
              <a:off x="899592" y="560704"/>
              <a:ext cx="3384375" cy="64633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 anchor="t">
              <a:spAutoFit/>
            </a:bodyPr>
            <a:lstStyle/>
            <a:p>
              <a:pPr algn="l" defTabSz="685800" fontAlgn="auto"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rPr>
                <a:t>  根据</a:t>
              </a:r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rPr>
                <a:t>提示，试背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rPr>
                <a:t>古诗</a:t>
              </a:r>
              <a:endPara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37924" y1="16000" x2="61677" y2="37250"/>
                          <a14:foregroundMark x1="41118" y1="42750" x2="63872" y2="46250"/>
                          <a14:foregroundMark x1="48703" y1="41500" x2="44511" y2="56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75864" y="306042"/>
              <a:ext cx="1447456" cy="1155653"/>
            </a:xfrm>
            <a:prstGeom prst="rect">
              <a:avLst/>
            </a:prstGeom>
          </p:spPr>
        </p:pic>
      </p:grp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1067" y="1199292"/>
            <a:ext cx="3924818" cy="305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227858" y="1511300"/>
            <a:ext cx="5756275" cy="193899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同学们，这节课我们一起交流、梳理了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关键语句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在段落中可能的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位置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和关键语句的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作用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，我们还知道了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形声字的形旁表义的特点，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积累</a:t>
            </a:r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了</a:t>
            </a:r>
            <a:r>
              <a:rPr lang="en-US" altLang="zh-CN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ABB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形式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的词语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和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李白的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《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早发白帝城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》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007" y="1203598"/>
            <a:ext cx="1938844" cy="250266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9725" y="3410585"/>
            <a:ext cx="845185" cy="94424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77145" y="411510"/>
            <a:ext cx="2306623" cy="560705"/>
            <a:chOff x="236194" y="315846"/>
            <a:chExt cx="3075496" cy="747606"/>
          </a:xfrm>
        </p:grpSpPr>
        <p:sp>
          <p:nvSpPr>
            <p:cNvPr id="12" name="文本框 14"/>
            <p:cNvSpPr txBox="1"/>
            <p:nvPr/>
          </p:nvSpPr>
          <p:spPr>
            <a:xfrm>
              <a:off x="723431" y="315846"/>
              <a:ext cx="2588259" cy="74760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课堂小结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194" y="407623"/>
              <a:ext cx="487237" cy="60671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495296" y="4147622"/>
            <a:ext cx="4336415" cy="715010"/>
            <a:chOff x="2079625" y="3152775"/>
            <a:chExt cx="4336415" cy="715010"/>
          </a:xfrm>
          <a:solidFill>
            <a:schemeClr val="bg1"/>
          </a:solidFill>
        </p:grpSpPr>
        <p:sp>
          <p:nvSpPr>
            <p:cNvPr id="14" name="文本框 12"/>
            <p:cNvSpPr txBox="1"/>
            <p:nvPr/>
          </p:nvSpPr>
          <p:spPr>
            <a:xfrm>
              <a:off x="2079625" y="3268980"/>
              <a:ext cx="4336415" cy="52197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蝌 蚪 蛾 螃 蟹 鲤 鲫 鲨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2079625" y="3152775"/>
              <a:ext cx="4264660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079625" y="3867785"/>
              <a:ext cx="4336415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-227171" y="220255"/>
            <a:ext cx="2685552" cy="837210"/>
            <a:chOff x="-227171" y="220255"/>
            <a:chExt cx="2685552" cy="837210"/>
          </a:xfrm>
        </p:grpSpPr>
        <p:grpSp>
          <p:nvGrpSpPr>
            <p:cNvPr id="26" name="组合 25"/>
            <p:cNvGrpSpPr/>
            <p:nvPr/>
          </p:nvGrpSpPr>
          <p:grpSpPr>
            <a:xfrm>
              <a:off x="-227171" y="220255"/>
              <a:ext cx="2685552" cy="837210"/>
              <a:chOff x="-264385" y="-76879"/>
              <a:chExt cx="3580176" cy="1116105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635596" y="645368"/>
                <a:ext cx="0" cy="384721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644339" y="1039226"/>
                <a:ext cx="1490427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1918742" y="178827"/>
                <a:ext cx="1397049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3315791" y="196658"/>
                <a:ext cx="0" cy="64107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2" name="图片 31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8510" t="64450" r="63336" b="-6857"/>
              <a:stretch>
                <a:fillRect/>
              </a:stretch>
            </p:blipFill>
            <p:spPr>
              <a:xfrm>
                <a:off x="-264385" y="-76879"/>
                <a:ext cx="1152128" cy="914751"/>
              </a:xfrm>
              <a:prstGeom prst="rect">
                <a:avLst/>
              </a:prstGeom>
            </p:spPr>
          </p:pic>
        </p:grpSp>
        <p:sp>
          <p:nvSpPr>
            <p:cNvPr id="27" name="TextBox 26"/>
            <p:cNvSpPr txBox="1"/>
            <p:nvPr/>
          </p:nvSpPr>
          <p:spPr>
            <a:xfrm>
              <a:off x="467544" y="508081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字词加油站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7885" y="1183131"/>
            <a:ext cx="1840036" cy="2159131"/>
            <a:chOff x="57885" y="1183131"/>
            <a:chExt cx="1840036" cy="2159131"/>
          </a:xfrm>
        </p:grpSpPr>
        <p:pic>
          <p:nvPicPr>
            <p:cNvPr id="8196" name="Picture 4" descr="http://pic.51yuansu.com/pic3/cover/00/68/51/58b38a4c982fc_610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981181">
              <a:off x="484328" y="968501"/>
              <a:ext cx="1198963" cy="1628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3"/>
            <p:cNvGrpSpPr/>
            <p:nvPr/>
          </p:nvGrpSpPr>
          <p:grpSpPr>
            <a:xfrm>
              <a:off x="57885" y="2196241"/>
              <a:ext cx="1712381" cy="1146021"/>
              <a:chOff x="2123728" y="1114160"/>
              <a:chExt cx="1712381" cy="1146021"/>
            </a:xfrm>
          </p:grpSpPr>
          <p:sp>
            <p:nvSpPr>
              <p:cNvPr id="6" name="文本框 3"/>
              <p:cNvSpPr txBox="1"/>
              <p:nvPr/>
            </p:nvSpPr>
            <p:spPr>
              <a:xfrm>
                <a:off x="2392876" y="1114160"/>
                <a:ext cx="12961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err="1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</a:rPr>
                  <a:t>kē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</a:rPr>
                  <a:t> </a:t>
                </a:r>
                <a:r>
                  <a:rPr lang="en-US" altLang="zh-CN" sz="2400" b="1" dirty="0" smtClean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</a:rPr>
                  <a:t> </a:t>
                </a:r>
                <a:r>
                  <a:rPr lang="en-US" altLang="zh-CN" sz="2400" b="1" dirty="0" err="1" smtClean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</a:rPr>
                  <a:t>dǒu</a:t>
                </a:r>
                <a:r>
                  <a:rPr lang="en-US" altLang="zh-CN" sz="2400" b="1" dirty="0" smtClean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</a:rPr>
                  <a:t>  </a:t>
                </a:r>
                <a:endParaRPr lang="en-US" altLang="zh-CN" sz="2400" b="1" dirty="0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2463294" y="1798516"/>
                <a:ext cx="10285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FF0000"/>
                    </a:solidFill>
                  </a:rPr>
                  <a:t>•  </a:t>
                </a:r>
                <a:r>
                  <a:rPr lang="en-US" altLang="zh-CN" sz="2400" dirty="0" smtClean="0">
                    <a:solidFill>
                      <a:srgbClr val="FF0000"/>
                    </a:solidFill>
                  </a:rPr>
                  <a:t>    •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123728" y="1487274"/>
                <a:ext cx="171238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zh-CN" altLang="en-US" sz="32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蝌 蚪 </a:t>
                </a:r>
                <a:endParaRPr lang="zh-CN" altLang="en-US" sz="3200" dirty="0"/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2619732" y="175457"/>
            <a:ext cx="2508492" cy="2425543"/>
            <a:chOff x="2619732" y="175457"/>
            <a:chExt cx="2508492" cy="2425543"/>
          </a:xfrm>
        </p:grpSpPr>
        <p:grpSp>
          <p:nvGrpSpPr>
            <p:cNvPr id="33" name="组合 32"/>
            <p:cNvGrpSpPr/>
            <p:nvPr/>
          </p:nvGrpSpPr>
          <p:grpSpPr>
            <a:xfrm>
              <a:off x="3094317" y="1429142"/>
              <a:ext cx="1463399" cy="1171858"/>
              <a:chOff x="2827171" y="1197710"/>
              <a:chExt cx="1463399" cy="1171858"/>
            </a:xfrm>
          </p:grpSpPr>
          <p:sp>
            <p:nvSpPr>
              <p:cNvPr id="8" name="文本框 7"/>
              <p:cNvSpPr txBox="1"/>
              <p:nvPr/>
            </p:nvSpPr>
            <p:spPr>
              <a:xfrm flipH="1">
                <a:off x="3457172" y="1907903"/>
                <a:ext cx="5194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FF0000"/>
                    </a:solidFill>
                  </a:rPr>
                  <a:t>  •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" name="文本框 22"/>
              <p:cNvSpPr txBox="1"/>
              <p:nvPr/>
            </p:nvSpPr>
            <p:spPr>
              <a:xfrm>
                <a:off x="3594735" y="1197710"/>
                <a:ext cx="375920" cy="4616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en-US" altLang="zh-CN" sz="2400" b="1" dirty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é   </a:t>
                </a:r>
                <a:endParaRPr lang="en-US" altLang="zh-CN" sz="2400" b="1" dirty="0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  <a:sym typeface="+mn-ea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827171" y="1521310"/>
                <a:ext cx="1463399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2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飞 蛾 </a:t>
                </a:r>
                <a:endParaRPr lang="zh-CN" altLang="en-US" sz="3200" dirty="0"/>
              </a:p>
            </p:txBody>
          </p:sp>
        </p:grpSp>
        <p:pic>
          <p:nvPicPr>
            <p:cNvPr id="8198" name="Picture 6" descr="http://pic.51yuansu.com/pic3/cover/03/52/28/5bc059d3548ac_61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914250">
              <a:off x="2417360" y="698606"/>
              <a:ext cx="1272652" cy="8679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0" name="Picture 8" descr="http://pic.51yuansu.com/pic3/cover/03/73/83/5bf2aa2339df7_610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94714">
              <a:off x="3602348" y="175457"/>
              <a:ext cx="1525876" cy="15258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组合 42"/>
          <p:cNvGrpSpPr/>
          <p:nvPr/>
        </p:nvGrpSpPr>
        <p:grpSpPr>
          <a:xfrm>
            <a:off x="5224888" y="368314"/>
            <a:ext cx="3640527" cy="2361840"/>
            <a:chOff x="5224888" y="368314"/>
            <a:chExt cx="3640527" cy="2361840"/>
          </a:xfrm>
        </p:grpSpPr>
        <p:grpSp>
          <p:nvGrpSpPr>
            <p:cNvPr id="35" name="组合 34"/>
            <p:cNvGrpSpPr/>
            <p:nvPr/>
          </p:nvGrpSpPr>
          <p:grpSpPr>
            <a:xfrm>
              <a:off x="5480819" y="1473951"/>
              <a:ext cx="1541949" cy="1256203"/>
              <a:chOff x="6948264" y="1309929"/>
              <a:chExt cx="1541949" cy="1256203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7361695" y="2042912"/>
                <a:ext cx="10849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</a:rPr>
                  <a:t>•   </a:t>
                </a:r>
                <a:r>
                  <a:rPr lang="en-US" altLang="zh-CN" sz="2800" dirty="0" smtClean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</a:rPr>
                  <a:t>  •</a:t>
                </a:r>
                <a:endParaRPr lang="en-US" altLang="zh-CN" sz="2800" dirty="0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endParaRPr>
              </a:p>
            </p:txBody>
          </p:sp>
          <p:sp>
            <p:nvSpPr>
              <p:cNvPr id="21" name="文本框 21"/>
              <p:cNvSpPr txBox="1"/>
              <p:nvPr/>
            </p:nvSpPr>
            <p:spPr>
              <a:xfrm>
                <a:off x="6948264" y="1309931"/>
                <a:ext cx="1027430" cy="4616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 </a:t>
                </a:r>
                <a:r>
                  <a:rPr lang="en-US" altLang="zh-CN" sz="2400" b="1" dirty="0" err="1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páng</a:t>
                </a:r>
                <a:endParaRPr lang="en-US" altLang="zh-CN" sz="2400" b="1" dirty="0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  <a:sym typeface="+mn-ea"/>
                </a:endParaRPr>
              </a:p>
            </p:txBody>
          </p:sp>
          <p:sp>
            <p:nvSpPr>
              <p:cNvPr id="23" name="文本框 23"/>
              <p:cNvSpPr txBox="1"/>
              <p:nvPr/>
            </p:nvSpPr>
            <p:spPr>
              <a:xfrm>
                <a:off x="7862833" y="1309929"/>
                <a:ext cx="627380" cy="4616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altLang="zh-CN" sz="2400" b="1" dirty="0" err="1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xiè</a:t>
                </a:r>
                <a:endParaRPr lang="en-US" altLang="zh-CN" sz="2400" b="1" dirty="0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  <a:sym typeface="+mn-ea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7231220" y="1539014"/>
                <a:ext cx="1215397" cy="715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</a:pPr>
                <a:r>
                  <a:rPr lang="zh-CN" altLang="en-US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螃 蟹</a:t>
                </a:r>
                <a:endPara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8202" name="Picture 10" descr="http://pic.51yuansu.com/pic3/cover/02/87/18/5a7951411cf37_61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4888" y="368314"/>
              <a:ext cx="1792862" cy="1193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4" name="Picture 12" descr="http://pic.51yuansu.com/pic3/cover/03/57/66/5bcdb4bb1e75e_610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159557">
              <a:off x="7054537" y="724261"/>
              <a:ext cx="1810878" cy="18108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235594" y="3041172"/>
            <a:ext cx="2889442" cy="1910536"/>
            <a:chOff x="235594" y="3041172"/>
            <a:chExt cx="2889442" cy="1910536"/>
          </a:xfrm>
        </p:grpSpPr>
        <p:grpSp>
          <p:nvGrpSpPr>
            <p:cNvPr id="37" name="组合 36"/>
            <p:cNvGrpSpPr/>
            <p:nvPr/>
          </p:nvGrpSpPr>
          <p:grpSpPr>
            <a:xfrm>
              <a:off x="235594" y="3655698"/>
              <a:ext cx="1712381" cy="1296010"/>
              <a:chOff x="235594" y="3655698"/>
              <a:chExt cx="1712381" cy="1296010"/>
            </a:xfrm>
          </p:grpSpPr>
          <p:sp>
            <p:nvSpPr>
              <p:cNvPr id="9" name="文本框 8"/>
              <p:cNvSpPr txBox="1"/>
              <p:nvPr/>
            </p:nvSpPr>
            <p:spPr>
              <a:xfrm flipH="1">
                <a:off x="454479" y="4490043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FF0000"/>
                    </a:solidFill>
                  </a:rPr>
                  <a:t>  •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文本框 18"/>
              <p:cNvSpPr txBox="1"/>
              <p:nvPr/>
            </p:nvSpPr>
            <p:spPr>
              <a:xfrm>
                <a:off x="485204" y="3655698"/>
                <a:ext cx="535724" cy="46166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 </a:t>
                </a:r>
                <a:r>
                  <a:rPr lang="en-US" altLang="zh-CN" sz="2400" b="1" dirty="0" err="1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lǐ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 </a:t>
                </a:r>
                <a:endParaRPr lang="en-US" altLang="zh-CN" sz="2400" b="1" dirty="0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  <a:sym typeface="+mn-ea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235594" y="4136102"/>
                <a:ext cx="171238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zh-CN" altLang="en-US" sz="32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鲤 鱼 </a:t>
                </a:r>
                <a:endParaRPr lang="zh-CN" altLang="en-US" sz="3200" dirty="0"/>
              </a:p>
            </p:txBody>
          </p:sp>
        </p:grpSp>
        <p:pic>
          <p:nvPicPr>
            <p:cNvPr id="8206" name="Picture 14" descr="http://pic.51yuansu.com/pic3/cover/02/98/95/5ad9cb91d1ba1_610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723" y="3041172"/>
              <a:ext cx="1983313" cy="1076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7" name="组合 46"/>
          <p:cNvGrpSpPr/>
          <p:nvPr/>
        </p:nvGrpSpPr>
        <p:grpSpPr>
          <a:xfrm>
            <a:off x="3304561" y="2360444"/>
            <a:ext cx="2229390" cy="1755861"/>
            <a:chOff x="3304561" y="2360444"/>
            <a:chExt cx="2229390" cy="1755861"/>
          </a:xfrm>
        </p:grpSpPr>
        <p:grpSp>
          <p:nvGrpSpPr>
            <p:cNvPr id="38" name="组合 37"/>
            <p:cNvGrpSpPr/>
            <p:nvPr/>
          </p:nvGrpSpPr>
          <p:grpSpPr>
            <a:xfrm>
              <a:off x="3304561" y="2861742"/>
              <a:ext cx="1358943" cy="1254563"/>
              <a:chOff x="3382892" y="3199563"/>
              <a:chExt cx="1358943" cy="1254563"/>
            </a:xfrm>
          </p:grpSpPr>
          <p:sp>
            <p:nvSpPr>
              <p:cNvPr id="10" name="文本框 9"/>
              <p:cNvSpPr txBox="1"/>
              <p:nvPr/>
            </p:nvSpPr>
            <p:spPr>
              <a:xfrm flipH="1">
                <a:off x="3382892" y="3992461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FF0000"/>
                    </a:solidFill>
                  </a:rPr>
                  <a:t>  •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文本框 19"/>
              <p:cNvSpPr txBox="1"/>
              <p:nvPr/>
            </p:nvSpPr>
            <p:spPr>
              <a:xfrm>
                <a:off x="3416338" y="3199563"/>
                <a:ext cx="582211" cy="46166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 </a:t>
                </a:r>
                <a:r>
                  <a:rPr lang="en-US" altLang="zh-CN" sz="2400" b="1" dirty="0" err="1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jì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 </a:t>
                </a:r>
                <a:endParaRPr lang="en-US" altLang="zh-CN" sz="2400" b="1" dirty="0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  <a:sym typeface="+mn-ea"/>
                </a:endParaRP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3395456" y="3594142"/>
                <a:ext cx="1346379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2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鲫 鱼</a:t>
                </a:r>
                <a:endParaRPr lang="zh-CN" altLang="en-US" sz="3200" dirty="0"/>
              </a:p>
            </p:txBody>
          </p:sp>
        </p:grpSp>
        <p:pic>
          <p:nvPicPr>
            <p:cNvPr id="8208" name="Picture 16" descr="http://pic.51yuansu.com/pic3/cover/03/58/66/5bd017265bf8c_610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960322" y="2360444"/>
              <a:ext cx="1573629" cy="15736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组合 48"/>
          <p:cNvGrpSpPr/>
          <p:nvPr/>
        </p:nvGrpSpPr>
        <p:grpSpPr>
          <a:xfrm>
            <a:off x="5368624" y="2657906"/>
            <a:ext cx="3163816" cy="1762515"/>
            <a:chOff x="5368624" y="2657906"/>
            <a:chExt cx="3163816" cy="1762515"/>
          </a:xfrm>
        </p:grpSpPr>
        <p:grpSp>
          <p:nvGrpSpPr>
            <p:cNvPr id="39" name="组合 38"/>
            <p:cNvGrpSpPr/>
            <p:nvPr/>
          </p:nvGrpSpPr>
          <p:grpSpPr>
            <a:xfrm>
              <a:off x="7117001" y="3183880"/>
              <a:ext cx="1415439" cy="1236541"/>
              <a:chOff x="7117001" y="3183880"/>
              <a:chExt cx="1415439" cy="1236541"/>
            </a:xfrm>
          </p:grpSpPr>
          <p:sp>
            <p:nvSpPr>
              <p:cNvPr id="11" name="文本框 10"/>
              <p:cNvSpPr txBox="1"/>
              <p:nvPr/>
            </p:nvSpPr>
            <p:spPr>
              <a:xfrm flipH="1">
                <a:off x="7229365" y="3958756"/>
                <a:ext cx="508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FF0000"/>
                    </a:solidFill>
                  </a:rPr>
                  <a:t>  •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0" name="文本框 20"/>
              <p:cNvSpPr txBox="1"/>
              <p:nvPr/>
            </p:nvSpPr>
            <p:spPr>
              <a:xfrm>
                <a:off x="7117001" y="3183880"/>
                <a:ext cx="771365" cy="46166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 </a:t>
                </a:r>
                <a:r>
                  <a:rPr lang="en-US" altLang="zh-CN" sz="2400" b="1" dirty="0" err="1">
                    <a:solidFill>
                      <a:srgbClr val="FF0000"/>
                    </a:solidFill>
                    <a:latin typeface="汉语拼音" panose="000B0604020202020204" charset="0"/>
                    <a:cs typeface="汉语拼音" panose="000B0604020202020204" charset="0"/>
                    <a:sym typeface="+mn-ea"/>
                  </a:rPr>
                  <a:t>shā</a:t>
                </a:r>
                <a:endParaRPr lang="en-US" altLang="zh-CN" sz="2400" b="1" dirty="0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  <a:sym typeface="+mn-ea"/>
                </a:endParaRPr>
              </a:p>
            </p:txBody>
          </p:sp>
          <p:sp>
            <p:nvSpPr>
              <p:cNvPr id="50" name="文本框 5"/>
              <p:cNvSpPr txBox="1"/>
              <p:nvPr/>
            </p:nvSpPr>
            <p:spPr>
              <a:xfrm>
                <a:off x="7236296" y="3441399"/>
                <a:ext cx="129614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lnSpc>
                    <a:spcPct val="150000"/>
                  </a:lnSpc>
                </a:pPr>
                <a:r>
                  <a:rPr lang="zh-CN" altLang="en-US" sz="32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鲨 鱼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8210" name="Picture 18" descr="http://pic.51yuansu.com/pic3/cover/01/27/25/59232aa89f072_610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4011" b="99198" l="656" r="9852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368624" y="2657906"/>
              <a:ext cx="2146607" cy="13161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802130" y="1242970"/>
            <a:ext cx="4721860" cy="1284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蝌蚪    飞蛾    螃蟹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鲤鱼    鲫鱼    鲨鱼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97972" y="1059582"/>
            <a:ext cx="1084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rPr>
              <a:t>kē</a:t>
            </a:r>
            <a:r>
              <a:rPr lang="en-US" altLang="zh-CN" sz="2000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rPr>
              <a:t> </a:t>
            </a:r>
            <a:r>
              <a:rPr lang="en-US" altLang="zh-CN" sz="2000" dirty="0" err="1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rPr>
              <a:t>dǒu</a:t>
            </a:r>
            <a:r>
              <a:rPr lang="en-US" altLang="zh-CN" sz="2000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rPr>
              <a:t>  </a:t>
            </a:r>
            <a:endParaRPr lang="en-US" altLang="zh-CN" sz="2000" dirty="0">
              <a:solidFill>
                <a:srgbClr val="FF0000"/>
              </a:solidFill>
              <a:latin typeface="汉语拼音" panose="000B0604020202020204" charset="0"/>
              <a:cs typeface="汉语拼音" panose="000B06040202020202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61895" y="1635646"/>
            <a:ext cx="749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•    •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4163060" y="1667728"/>
            <a:ext cx="519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  •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2353310" y="2283718"/>
            <a:ext cx="50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  •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 flipH="1">
            <a:off x="3772535" y="2259833"/>
            <a:ext cx="50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  •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5194300" y="2283718"/>
            <a:ext cx="50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  •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81478" y="1661965"/>
            <a:ext cx="643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rPr>
              <a:t>•   •</a:t>
            </a:r>
            <a:endParaRPr lang="en-US" altLang="zh-CN" dirty="0">
              <a:solidFill>
                <a:srgbClr val="FF0000"/>
              </a:solidFill>
              <a:latin typeface="汉语拼音" panose="000B0604020202020204" charset="0"/>
              <a:cs typeface="汉语拼音" panose="000B060402020202020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123728" y="2663304"/>
            <a:ext cx="4451350" cy="715010"/>
            <a:chOff x="2079625" y="3152775"/>
            <a:chExt cx="4451350" cy="715010"/>
          </a:xfrm>
        </p:grpSpPr>
        <p:sp>
          <p:nvSpPr>
            <p:cNvPr id="13" name="文本框 12"/>
            <p:cNvSpPr txBox="1"/>
            <p:nvPr/>
          </p:nvSpPr>
          <p:spPr>
            <a:xfrm>
              <a:off x="2079625" y="3268980"/>
              <a:ext cx="445135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蝌 蚪 蛾 螃 蟹 鲤 鲫 鲨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079625" y="3152775"/>
              <a:ext cx="426466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2079625" y="3867785"/>
              <a:ext cx="433641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2411730" y="1851670"/>
            <a:ext cx="478016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 </a:t>
            </a:r>
            <a:r>
              <a:rPr lang="en-US" altLang="zh-CN" sz="2000" dirty="0" err="1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lǐ</a:t>
            </a:r>
            <a:r>
              <a:rPr lang="en-US" altLang="zh-CN" sz="2000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 </a:t>
            </a:r>
            <a:endParaRPr lang="en-US" altLang="zh-CN" sz="2000" dirty="0">
              <a:solidFill>
                <a:srgbClr val="FF0000"/>
              </a:solidFill>
              <a:latin typeface="汉语拼音" panose="000B0604020202020204" charset="0"/>
              <a:cs typeface="汉语拼音" panose="000B0604020202020204" charset="0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79912" y="1779662"/>
            <a:ext cx="516488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 </a:t>
            </a:r>
            <a:r>
              <a:rPr lang="en-US" altLang="zh-CN" sz="2000" dirty="0" err="1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jì</a:t>
            </a:r>
            <a:r>
              <a:rPr lang="en-US" altLang="zh-CN" sz="2000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 </a:t>
            </a:r>
            <a:endParaRPr lang="en-US" altLang="zh-CN" sz="2000" dirty="0">
              <a:solidFill>
                <a:srgbClr val="FF0000"/>
              </a:solidFill>
              <a:latin typeface="汉语拼音" panose="000B0604020202020204" charset="0"/>
              <a:cs typeface="汉语拼音" panose="000B0604020202020204" charset="0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81403" y="1817091"/>
            <a:ext cx="673582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 </a:t>
            </a:r>
            <a:r>
              <a:rPr lang="en-US" altLang="zh-CN" sz="2000" dirty="0" err="1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shā</a:t>
            </a:r>
            <a:endParaRPr lang="en-US" altLang="zh-CN" sz="2000" dirty="0">
              <a:solidFill>
                <a:srgbClr val="FF0000"/>
              </a:solidFill>
              <a:latin typeface="汉语拼音" panose="000B0604020202020204" charset="0"/>
              <a:cs typeface="汉语拼音" panose="000B0604020202020204" charset="0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076056" y="1051322"/>
            <a:ext cx="102743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 </a:t>
            </a:r>
            <a:r>
              <a:rPr lang="en-US" altLang="zh-CN" sz="2000" dirty="0" err="1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páng</a:t>
            </a:r>
            <a:endParaRPr lang="en-US" altLang="zh-CN" sz="2000" dirty="0">
              <a:solidFill>
                <a:srgbClr val="FF0000"/>
              </a:solidFill>
              <a:latin typeface="汉语拼音" panose="000B0604020202020204" charset="0"/>
              <a:cs typeface="汉语拼音" panose="000B0604020202020204" charset="0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280535" y="1059582"/>
            <a:ext cx="3759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é   </a:t>
            </a:r>
            <a:endParaRPr lang="en-US" altLang="zh-CN" dirty="0">
              <a:solidFill>
                <a:srgbClr val="FF0000"/>
              </a:solidFill>
              <a:latin typeface="汉语拼音" panose="000B0604020202020204" charset="0"/>
              <a:cs typeface="汉语拼音" panose="000B0604020202020204" charset="0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716905" y="1059582"/>
            <a:ext cx="6273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xiè</a:t>
            </a:r>
            <a:endParaRPr lang="en-US" altLang="zh-CN" dirty="0">
              <a:solidFill>
                <a:srgbClr val="FF0000"/>
              </a:solidFill>
              <a:latin typeface="汉语拼音" panose="000B0604020202020204" charset="0"/>
              <a:cs typeface="汉语拼音" panose="000B0604020202020204" charset="0"/>
              <a:sym typeface="+mn-ea"/>
            </a:endParaRPr>
          </a:p>
        </p:txBody>
      </p:sp>
      <p:sp>
        <p:nvSpPr>
          <p:cNvPr id="25" name="云形标注 24"/>
          <p:cNvSpPr/>
          <p:nvPr/>
        </p:nvSpPr>
        <p:spPr>
          <a:xfrm>
            <a:off x="6478270" y="638175"/>
            <a:ext cx="2126178" cy="1998345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734810" y="771550"/>
            <a:ext cx="14871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这些生字有什么共同特点？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018761" y="3405930"/>
            <a:ext cx="2416784" cy="1108451"/>
            <a:chOff x="971600" y="3353298"/>
            <a:chExt cx="2416784" cy="1108451"/>
          </a:xfrm>
        </p:grpSpPr>
        <p:sp>
          <p:nvSpPr>
            <p:cNvPr id="2" name="文本框 1"/>
            <p:cNvSpPr txBox="1"/>
            <p:nvPr/>
          </p:nvSpPr>
          <p:spPr>
            <a:xfrm>
              <a:off x="1804236" y="3937291"/>
              <a:ext cx="1584148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b="1" dirty="0"/>
                <a:t>都是形声字。</a:t>
              </a:r>
              <a:endParaRPr lang="zh-CN" altLang="en-US" b="1" dirty="0"/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71600" y="3353298"/>
              <a:ext cx="977036" cy="1108451"/>
            </a:xfrm>
            <a:prstGeom prst="rect">
              <a:avLst/>
            </a:prstGeom>
          </p:spPr>
        </p:pic>
      </p:grpSp>
      <p:grpSp>
        <p:nvGrpSpPr>
          <p:cNvPr id="30" name="组合 29"/>
          <p:cNvGrpSpPr/>
          <p:nvPr/>
        </p:nvGrpSpPr>
        <p:grpSpPr>
          <a:xfrm>
            <a:off x="4026535" y="3405930"/>
            <a:ext cx="4195445" cy="1229418"/>
            <a:chOff x="3917353" y="3349389"/>
            <a:chExt cx="4195445" cy="1229418"/>
          </a:xfrm>
        </p:grpSpPr>
        <p:sp>
          <p:nvSpPr>
            <p:cNvPr id="16" name="文本框 15"/>
            <p:cNvSpPr txBox="1"/>
            <p:nvPr/>
          </p:nvSpPr>
          <p:spPr>
            <a:xfrm>
              <a:off x="3917353" y="3808023"/>
              <a:ext cx="3560724" cy="64633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b="1" dirty="0"/>
                <a:t>第一行的生字都和“虫”有关。第二行的生字都和“鱼”有关。</a:t>
              </a:r>
              <a:endParaRPr lang="zh-CN" altLang="en-US" b="1" dirty="0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1669" y="3349389"/>
              <a:ext cx="1041129" cy="122941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4，，。，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0220" y="1901825"/>
            <a:ext cx="7229475" cy="90551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184910" y="731520"/>
            <a:ext cx="6938645" cy="4603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鱼、虫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在这些字中的位置有哪些变化？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123728" y="2075586"/>
            <a:ext cx="445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蝌 蚪 蛾 螃 蟹 鲤 鲫 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10322" y="3077209"/>
            <a:ext cx="58578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“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鱼、虫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”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可以是字的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左边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部分，也可以是字的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下面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部分。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568" y="4103370"/>
            <a:ext cx="7498080" cy="460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这些动物的名字为什么有些是虫子旁，有些是鱼字旁？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"/>
          <p:cNvSpPr txBox="1"/>
          <p:nvPr/>
        </p:nvSpPr>
        <p:spPr>
          <a:xfrm>
            <a:off x="1020445" y="1138555"/>
            <a:ext cx="6680200" cy="11988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没有脊柱的动物的名字一般都是虫字旁，有脊柱的生活在水里的动物的名字一般都是鱼字旁，这就是形声字形旁表示这个字意义的特点。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3441"/>
          <a:stretch>
            <a:fillRect/>
          </a:stretch>
        </p:blipFill>
        <p:spPr>
          <a:xfrm>
            <a:off x="1835696" y="2914965"/>
            <a:ext cx="1778635" cy="11760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8450" y="2926715"/>
            <a:ext cx="2606675" cy="16440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705485" y="2715766"/>
            <a:ext cx="7405370" cy="11988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汉字真是博大精神，竟然隐藏了这么多奥秘。今天这节课我们找到这个秘密，对我们以后认读生字会有很大的帮助。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74582" y="4102263"/>
            <a:ext cx="451598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 defTabSz="685800"/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同桌合作朗读，小组合作朗读。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5576" y="1336197"/>
            <a:ext cx="7848872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蜈蚣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、螳螂、蟋蟀、鲶鱼、鲢鱼、鲳鱼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04637" y="2193925"/>
            <a:ext cx="50558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猜猜这些词语的读音，并说说为什么这么猜。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059832" y="137148"/>
            <a:ext cx="3062424" cy="946162"/>
            <a:chOff x="6046080" y="595492"/>
            <a:chExt cx="3062424" cy="946162"/>
          </a:xfrm>
        </p:grpSpPr>
        <p:sp>
          <p:nvSpPr>
            <p:cNvPr id="13" name="矩形 12"/>
            <p:cNvSpPr/>
            <p:nvPr/>
          </p:nvSpPr>
          <p:spPr>
            <a:xfrm>
              <a:off x="6598346" y="778169"/>
              <a:ext cx="2510158" cy="604204"/>
            </a:xfrm>
            <a:prstGeom prst="rect">
              <a:avLst/>
            </a:prstGeom>
            <a:solidFill>
              <a:schemeClr val="bg1">
                <a:alpha val="64000"/>
              </a:schemeClr>
            </a:solidFill>
            <a:ln w="19050">
              <a:solidFill>
                <a:srgbClr val="98D267"/>
              </a:solidFill>
              <a:prstDash val="sysDash"/>
            </a:ln>
          </p:spPr>
          <p:txBody>
            <a:bodyPr wrap="square" lIns="68580" tIns="34290" rIns="68580" bIns="3429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3600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" panose="02010609060101010101" pitchFamily="49" charset="-122"/>
                </a:rPr>
                <a:t> 拓展练习</a:t>
              </a:r>
              <a:endParaRPr lang="zh-CN" altLang="en-US" sz="36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046080" y="595492"/>
              <a:ext cx="804402" cy="94616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53308" y="1741806"/>
            <a:ext cx="6225540" cy="9531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我们学过李白的很多古诗，你能记住哪几首呢？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338" y="1334143"/>
            <a:ext cx="2050415" cy="2646680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768786" y="454001"/>
            <a:ext cx="213822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日积月累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8899" y="220255"/>
            <a:ext cx="2685552" cy="837210"/>
            <a:chOff x="-264385" y="-76879"/>
            <a:chExt cx="3580176" cy="1116105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10" t="64450" r="63336" b="-6857"/>
            <a:stretch>
              <a:fillRect/>
            </a:stretch>
          </p:blipFill>
          <p:spPr>
            <a:xfrm>
              <a:off x="-264385" y="-76879"/>
              <a:ext cx="1152128" cy="91475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859250" y="339502"/>
            <a:ext cx="3600401" cy="4489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自由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朗读古诗，读准字音。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55287" y="915566"/>
            <a:ext cx="7962002" cy="3600986"/>
            <a:chOff x="539750" y="1120140"/>
            <a:chExt cx="7313930" cy="3600986"/>
          </a:xfrm>
        </p:grpSpPr>
        <p:sp>
          <p:nvSpPr>
            <p:cNvPr id="6" name="文本框 5"/>
            <p:cNvSpPr txBox="1"/>
            <p:nvPr/>
          </p:nvSpPr>
          <p:spPr>
            <a:xfrm>
              <a:off x="539750" y="1120140"/>
              <a:ext cx="7313930" cy="360098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   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早发白帝城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 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[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唐] 李白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 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朝辞白帝彩云间，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 千里江陵一日还。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 两岸猿声啼不住，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 轻舟已过万重山。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571224" y="2310350"/>
              <a:ext cx="58674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rPr>
                <a:t>cí</a:t>
              </a:r>
              <a:endParaRPr lang="en-US" altLang="zh-CN" sz="1600" b="1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128542" y="2882856"/>
              <a:ext cx="64643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rPr>
                <a:t>líng</a:t>
              </a:r>
              <a:endParaRPr lang="en-US" altLang="zh-CN" sz="1600" b="1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977874" y="2882855"/>
              <a:ext cx="77470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rPr>
                <a:t>huán</a:t>
              </a:r>
              <a:endParaRPr lang="en-US" altLang="zh-CN" sz="1600" b="1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759819" y="3396553"/>
              <a:ext cx="810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rPr>
                <a:t>yu</a:t>
              </a:r>
              <a:r>
                <a:rPr lang="en-US" altLang="zh-CN" sz="1600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  <a:sym typeface="+mn-ea"/>
                </a:rPr>
                <a:t>á</a:t>
              </a:r>
              <a:r>
                <a:rPr lang="en-US" altLang="zh-CN" sz="1600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rPr>
                <a:t>n</a:t>
              </a:r>
              <a:endParaRPr lang="en-US" altLang="zh-CN" sz="1600" b="1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538205" y="3385818"/>
              <a:ext cx="43497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rPr>
                <a:t>tí</a:t>
              </a:r>
              <a:endParaRPr lang="en-US" altLang="zh-CN" sz="1600" b="1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endParaRPr>
            </a:p>
          </p:txBody>
        </p:sp>
      </p:grp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93021" y="1311121"/>
            <a:ext cx="3955767" cy="2809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411760" y="3576003"/>
            <a:ext cx="402526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李白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早上从白帝城出发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15343" y="1995686"/>
            <a:ext cx="54726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800" dirty="0">
                <a:solidFill>
                  <a:srgbClr val="2E2ED0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4800" dirty="0" smtClean="0">
                <a:solidFill>
                  <a:srgbClr val="2E2ED0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楷体" panose="02010609060101010101" pitchFamily="49" charset="-122"/>
                <a:sym typeface="+mn-ea"/>
              </a:rPr>
              <a:t>《 </a:t>
            </a:r>
            <a:r>
              <a:rPr lang="zh-CN" altLang="en-US" sz="4800" dirty="0" smtClean="0">
                <a:solidFill>
                  <a:srgbClr val="2E2ED0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楷体" panose="02010609060101010101" pitchFamily="49" charset="-122"/>
                <a:sym typeface="+mn-ea"/>
              </a:rPr>
              <a:t>早发白帝城 </a:t>
            </a:r>
            <a:r>
              <a:rPr lang="en-US" altLang="zh-CN" sz="4800" dirty="0" smtClean="0">
                <a:solidFill>
                  <a:srgbClr val="2E2ED0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楷体" panose="02010609060101010101" pitchFamily="49" charset="-122"/>
                <a:sym typeface="+mn-ea"/>
              </a:rPr>
              <a:t>》</a:t>
            </a:r>
            <a:endParaRPr lang="zh-CN" altLang="en-US" sz="4800" dirty="0">
              <a:solidFill>
                <a:srgbClr val="2E2ED0"/>
              </a:solidFill>
              <a:latin typeface="华文琥珀" panose="02010800040101010101" pitchFamily="2" charset="-122"/>
              <a:ea typeface="华文琥珀" panose="02010800040101010101" pitchFamily="2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4308" y="411510"/>
            <a:ext cx="2039004" cy="947928"/>
            <a:chOff x="2316972" y="607088"/>
            <a:chExt cx="2039004" cy="947928"/>
          </a:xfrm>
        </p:grpSpPr>
        <p:sp>
          <p:nvSpPr>
            <p:cNvPr id="5" name="圆角矩形 4"/>
            <p:cNvSpPr/>
            <p:nvPr/>
          </p:nvSpPr>
          <p:spPr>
            <a:xfrm>
              <a:off x="2704068" y="830619"/>
              <a:ext cx="1651908" cy="42545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en-US" altLang="zh-CN" sz="24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    </a:t>
              </a:r>
              <a:r>
                <a:rPr lang="zh-CN" altLang="en-US" sz="2400" dirty="0" smtClean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解</a:t>
              </a:r>
              <a:r>
                <a:rPr lang="zh-CN" altLang="en-US" sz="2400" dirty="0" smtClean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诗题</a:t>
              </a:r>
              <a:endPara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65" b="96785" l="1969" r="100000">
                          <a14:foregroundMark x1="25591" y1="42122" x2="77559" y2="51125"/>
                          <a14:foregroundMark x1="74803" y1="34727" x2="12205" y2="43087"/>
                          <a14:foregroundMark x1="50000" y1="40514" x2="69291" y2="49518"/>
                          <a14:foregroundMark x1="68110" y1="42765" x2="49213" y2="430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6972" y="607088"/>
              <a:ext cx="774192" cy="947928"/>
            </a:xfrm>
            <a:prstGeom prst="rect">
              <a:avLst/>
            </a:prstGeom>
          </p:spPr>
        </p:pic>
      </p:grpSp>
      <p:sp>
        <p:nvSpPr>
          <p:cNvPr id="8" name="椭圆 7"/>
          <p:cNvSpPr/>
          <p:nvPr/>
        </p:nvSpPr>
        <p:spPr>
          <a:xfrm>
            <a:off x="2987824" y="1995686"/>
            <a:ext cx="648072" cy="830997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635896" y="1995686"/>
            <a:ext cx="648072" cy="830997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283968" y="919649"/>
            <a:ext cx="1296144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出发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70364" y="938223"/>
            <a:ext cx="1296144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早晨</a:t>
            </a:r>
            <a:endParaRPr lang="zh-CN" altLang="en-US" sz="3200" dirty="0"/>
          </a:p>
        </p:txBody>
      </p:sp>
      <p:cxnSp>
        <p:nvCxnSpPr>
          <p:cNvPr id="15" name="直接箭头连接符 14"/>
          <p:cNvCxnSpPr>
            <a:stCxn id="8" idx="0"/>
            <a:endCxn id="10" idx="2"/>
          </p:cNvCxnSpPr>
          <p:nvPr/>
        </p:nvCxnSpPr>
        <p:spPr>
          <a:xfrm flipV="1">
            <a:off x="3311860" y="1522998"/>
            <a:ext cx="6576" cy="4726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9" idx="0"/>
            <a:endCxn id="11" idx="2"/>
          </p:cNvCxnSpPr>
          <p:nvPr/>
        </p:nvCxnSpPr>
        <p:spPr>
          <a:xfrm flipV="1">
            <a:off x="3959932" y="1504424"/>
            <a:ext cx="972108" cy="4912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4283968" y="2139702"/>
            <a:ext cx="2732896" cy="686983"/>
            <a:chOff x="4283968" y="2139702"/>
            <a:chExt cx="2732896" cy="68698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4283968" y="2826683"/>
              <a:ext cx="1728192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肘形连接符 20"/>
            <p:cNvCxnSpPr/>
            <p:nvPr/>
          </p:nvCxnSpPr>
          <p:spPr>
            <a:xfrm flipV="1">
              <a:off x="6008756" y="2139702"/>
              <a:ext cx="1008108" cy="686983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0" name="矩形 29"/>
          <p:cNvSpPr/>
          <p:nvPr/>
        </p:nvSpPr>
        <p:spPr>
          <a:xfrm>
            <a:off x="7092280" y="1898418"/>
            <a:ext cx="1872208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位于重庆市奉节县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0" grpId="0" animBg="1"/>
      <p:bldP spid="30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PP_MARK_KEY" val="8d3e4df4-1c91-4064-b8e0-8d9d30f3586c"/>
  <p:tag name="COMMONDATA" val="eyJoZGlkIjoiMDUzMmRhYzhkNzM3Y2ZlODExZjhhYzliMDJjYzA0ZGIifQ==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1563</Words>
  <Application>WPS 演示</Application>
  <PresentationFormat>全屏显示(16:9)</PresentationFormat>
  <Paragraphs>195</Paragraphs>
  <Slides>16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黑体</vt:lpstr>
      <vt:lpstr>楷体</vt:lpstr>
      <vt:lpstr>汉语拼音</vt:lpstr>
      <vt:lpstr>微软雅黑</vt:lpstr>
      <vt:lpstr>华文琥珀</vt:lpstr>
      <vt:lpstr>幼圆</vt:lpstr>
      <vt:lpstr>Calibri</vt:lpstr>
      <vt:lpstr>Arial Unicode MS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651</cp:revision>
  <dcterms:created xsi:type="dcterms:W3CDTF">2017-03-17T02:28:00Z</dcterms:created>
  <dcterms:modified xsi:type="dcterms:W3CDTF">2022-11-29T13:35:36Z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90334B81D6374F59B7DFB1BEF0EC3B09</vt:lpwstr>
  </property>
</Properties>
</file>