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media/image36.svg" ContentType="image/svg+xml"/>
  <Override PartName="/ppt/media/image38.svg" ContentType="image/svg+xml"/>
  <Override PartName="/ppt/media/image40.svg" ContentType="image/svg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2"/>
  </p:notesMasterIdLst>
  <p:sldIdLst>
    <p:sldId id="256" r:id="rId3"/>
    <p:sldId id="1460" r:id="rId4"/>
    <p:sldId id="1621" r:id="rId5"/>
    <p:sldId id="1611" r:id="rId6"/>
    <p:sldId id="1622" r:id="rId7"/>
    <p:sldId id="263" r:id="rId8"/>
    <p:sldId id="264" r:id="rId9"/>
    <p:sldId id="1411" r:id="rId10"/>
    <p:sldId id="1463" r:id="rId11"/>
    <p:sldId id="1504" r:id="rId12"/>
    <p:sldId id="1517" r:id="rId13"/>
    <p:sldId id="1505" r:id="rId14"/>
    <p:sldId id="1614" r:id="rId15"/>
    <p:sldId id="1518" r:id="rId16"/>
    <p:sldId id="1613" r:id="rId17"/>
    <p:sldId id="1520" r:id="rId18"/>
    <p:sldId id="1506" r:id="rId19"/>
    <p:sldId id="1623" r:id="rId20"/>
    <p:sldId id="1524" r:id="rId21"/>
    <p:sldId id="1507" r:id="rId22"/>
    <p:sldId id="1624" r:id="rId23"/>
    <p:sldId id="1515" r:id="rId24"/>
    <p:sldId id="1618" r:id="rId25"/>
    <p:sldId id="1625" r:id="rId26"/>
    <p:sldId id="1626" r:id="rId27"/>
    <p:sldId id="1627" r:id="rId28"/>
    <p:sldId id="1605" r:id="rId29"/>
    <p:sldId id="1476" r:id="rId30"/>
    <p:sldId id="1477" r:id="rId31"/>
    <p:sldId id="1511" r:id="rId32"/>
    <p:sldId id="1431" r:id="rId33"/>
    <p:sldId id="1392" r:id="rId34"/>
    <p:sldId id="1628" r:id="rId35"/>
    <p:sldId id="1394" r:id="rId36"/>
    <p:sldId id="1401" r:id="rId37"/>
    <p:sldId id="1513" r:id="rId38"/>
    <p:sldId id="1514" r:id="rId39"/>
    <p:sldId id="1490" r:id="rId40"/>
    <p:sldId id="1491" r:id="rId41"/>
    <p:sldId id="1492" r:id="rId42"/>
    <p:sldId id="301" r:id="rId43"/>
    <p:sldId id="1493" r:id="rId44"/>
    <p:sldId id="1606" r:id="rId45"/>
    <p:sldId id="1494" r:id="rId46"/>
    <p:sldId id="1495" r:id="rId47"/>
    <p:sldId id="1496" r:id="rId48"/>
    <p:sldId id="1497" r:id="rId49"/>
    <p:sldId id="1498" r:id="rId50"/>
    <p:sldId id="1499" r:id="rId51"/>
  </p:sldIdLst>
  <p:sldSz cx="9144000" cy="5143500" type="screen16x9"/>
  <p:notesSz cx="6858000" cy="9144000"/>
  <p:custShowLst>
    <p:custShow name="自定义放映 1" id="0">
      <p:sldLst>
        <p:sld r:id="rId51"/>
      </p:sldLst>
    </p:custShow>
  </p:custShowLst>
  <p:custDataLst>
    <p:tags r:id="rId56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1CBBD"/>
    <a:srgbClr val="DBC2AC"/>
    <a:srgbClr val="8595AE"/>
    <a:srgbClr val="6F9DC5"/>
    <a:srgbClr val="FDFAEC"/>
    <a:srgbClr val="C68D41"/>
    <a:srgbClr val="4A2021"/>
    <a:srgbClr val="33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7" autoAdjust="0"/>
    <p:restoredTop sz="94227" autoAdjust="0"/>
  </p:normalViewPr>
  <p:slideViewPr>
    <p:cSldViewPr snapToGrid="0">
      <p:cViewPr varScale="1">
        <p:scale>
          <a:sx n="49" d="100"/>
          <a:sy n="49" d="100"/>
        </p:scale>
        <p:origin x="-108" y="-106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-144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6" Type="http://schemas.openxmlformats.org/officeDocument/2006/relationships/tags" Target="tags/tag1.xml"/><Relationship Id="rId55" Type="http://schemas.openxmlformats.org/officeDocument/2006/relationships/tableStyles" Target="tableStyles.xml"/><Relationship Id="rId54" Type="http://schemas.openxmlformats.org/officeDocument/2006/relationships/viewProps" Target="viewProps.xml"/><Relationship Id="rId53" Type="http://schemas.openxmlformats.org/officeDocument/2006/relationships/presProps" Target="presProps.xml"/><Relationship Id="rId52" Type="http://schemas.openxmlformats.org/officeDocument/2006/relationships/notesMaster" Target="notesMasters/notesMaster1.xml"/><Relationship Id="rId51" Type="http://schemas.openxmlformats.org/officeDocument/2006/relationships/slide" Target="slides/slide49.xml"/><Relationship Id="rId50" Type="http://schemas.openxmlformats.org/officeDocument/2006/relationships/slide" Target="slides/slide48.xml"/><Relationship Id="rId5" Type="http://schemas.openxmlformats.org/officeDocument/2006/relationships/slide" Target="slides/slide3.xml"/><Relationship Id="rId49" Type="http://schemas.openxmlformats.org/officeDocument/2006/relationships/slide" Target="slides/slide47.xml"/><Relationship Id="rId48" Type="http://schemas.openxmlformats.org/officeDocument/2006/relationships/slide" Target="slides/slide46.xml"/><Relationship Id="rId47" Type="http://schemas.openxmlformats.org/officeDocument/2006/relationships/slide" Target="slides/slide45.xml"/><Relationship Id="rId46" Type="http://schemas.openxmlformats.org/officeDocument/2006/relationships/slide" Target="slides/slide44.xml"/><Relationship Id="rId45" Type="http://schemas.openxmlformats.org/officeDocument/2006/relationships/slide" Target="slides/slide43.xml"/><Relationship Id="rId44" Type="http://schemas.openxmlformats.org/officeDocument/2006/relationships/slide" Target="slides/slide42.xml"/><Relationship Id="rId43" Type="http://schemas.openxmlformats.org/officeDocument/2006/relationships/slide" Target="slides/slide41.xml"/><Relationship Id="rId42" Type="http://schemas.openxmlformats.org/officeDocument/2006/relationships/slide" Target="slides/slide40.xml"/><Relationship Id="rId41" Type="http://schemas.openxmlformats.org/officeDocument/2006/relationships/slide" Target="slides/slide39.xml"/><Relationship Id="rId40" Type="http://schemas.openxmlformats.org/officeDocument/2006/relationships/slide" Target="slides/slide38.xml"/><Relationship Id="rId4" Type="http://schemas.openxmlformats.org/officeDocument/2006/relationships/slide" Target="slides/slide2.xml"/><Relationship Id="rId39" Type="http://schemas.openxmlformats.org/officeDocument/2006/relationships/slide" Target="slides/slide37.xml"/><Relationship Id="rId38" Type="http://schemas.openxmlformats.org/officeDocument/2006/relationships/slide" Target="slides/slide36.xml"/><Relationship Id="rId37" Type="http://schemas.openxmlformats.org/officeDocument/2006/relationships/slide" Target="slides/slide35.xml"/><Relationship Id="rId36" Type="http://schemas.openxmlformats.org/officeDocument/2006/relationships/slide" Target="slides/slide34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iagrams/_rels/data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/Relationships>
</file>

<file path=ppt/diagrams/_rels/drawing1.xml.rels><?xml version="1.0" encoding="UTF-8" standalone="yes"?>
<Relationships xmlns="http://schemas.openxmlformats.org/package/2006/relationships"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4" Type="http://schemas.openxmlformats.org/officeDocument/2006/relationships/image" Target="../media/image38.svg"/><Relationship Id="rId3" Type="http://schemas.openxmlformats.org/officeDocument/2006/relationships/image" Target="../media/image37.png"/><Relationship Id="rId2" Type="http://schemas.openxmlformats.org/officeDocument/2006/relationships/image" Target="../media/image36.svg"/><Relationship Id="rId1" Type="http://schemas.openxmlformats.org/officeDocument/2006/relationships/image" Target="../media/image3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FFE6D6E-ADF5-450C-9BCC-D2576740C9A4}" type="doc">
      <dgm:prSet loTypeId="urn:microsoft.com/office/officeart/2005/8/layout/bList2#4" loCatId="list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zh-CN" altLang="en-US"/>
        </a:p>
      </dgm:t>
    </dgm:pt>
    <dgm:pt modelId="{1560B475-A0C2-406B-8717-4124CF567C75}">
      <dgm:prSet custT="1"/>
      <dgm:spPr/>
      <dgm:t>
        <a:bodyPr/>
        <a:lstStyle/>
        <a:p>
          <a:r>
            <a:rPr lang="en-US" sz="2400" b="0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altLang="en-US" sz="2400" b="0" dirty="0">
              <a:latin typeface="宋体" panose="02010600030101010101" pitchFamily="2" charset="-122"/>
              <a:ea typeface="宋体" panose="02010600030101010101" pitchFamily="2" charset="-122"/>
            </a:rPr>
            <a:t>事例真实</a:t>
          </a:r>
          <a:endParaRPr lang="zh-CN" sz="2400" b="0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6AA79B07-8DCF-4666-B7AA-9607D9D11EB3}" cxnId="{6AE04C72-E47F-420D-82B5-F89223F1B2C5}" type="parTrans">
      <dgm:prSet/>
      <dgm:spPr/>
      <dgm:t>
        <a:bodyPr/>
        <a:lstStyle/>
        <a:p>
          <a:endParaRPr lang="zh-CN" altLang="en-US"/>
        </a:p>
      </dgm:t>
    </dgm:pt>
    <dgm:pt modelId="{36DD91FA-BCF8-44FF-99CA-7CD17EBE2EE6}" cxnId="{6AE04C72-E47F-420D-82B5-F89223F1B2C5}" type="sibTrans">
      <dgm:prSet/>
      <dgm:spPr/>
      <dgm:t>
        <a:bodyPr/>
        <a:lstStyle/>
        <a:p>
          <a:endParaRPr lang="zh-CN" altLang="en-US"/>
        </a:p>
      </dgm:t>
    </dgm:pt>
    <dgm:pt modelId="{9C233FAD-076B-4BAC-A383-9B9176905253}">
      <dgm:prSet/>
      <dgm:spPr/>
      <dgm:t>
        <a:bodyPr/>
        <a:lstStyle/>
        <a:p>
          <a:r>
            <a:rPr lang="zh-CN" altLang="en-US" b="0" dirty="0">
              <a:latin typeface="宋体" panose="02010600030101010101" pitchFamily="2" charset="-122"/>
              <a:ea typeface="宋体" panose="02010600030101010101" pitchFamily="2" charset="-122"/>
            </a:rPr>
            <a:t> 小作者取材于社会现象，并查阅了青蛙的相关资料，对青蛙的益处作了比较详细的描写，内容也真实可信，有说服力。</a:t>
          </a:r>
          <a:endParaRPr lang="zh-CN" b="0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4C0FA46B-1E05-4484-8BCB-372BE7AA836D}" cxnId="{7740FF6C-8E7D-4614-A2FD-4585A58F52F1}" type="parTrans">
      <dgm:prSet/>
      <dgm:spPr/>
      <dgm:t>
        <a:bodyPr/>
        <a:lstStyle/>
        <a:p>
          <a:endParaRPr lang="zh-CN" altLang="en-US"/>
        </a:p>
      </dgm:t>
    </dgm:pt>
    <dgm:pt modelId="{3BC728F3-395B-4C43-9E87-52812D1D6015}" cxnId="{7740FF6C-8E7D-4614-A2FD-4585A58F52F1}" type="sibTrans">
      <dgm:prSet/>
      <dgm:spPr/>
      <dgm:t>
        <a:bodyPr/>
        <a:lstStyle/>
        <a:p>
          <a:endParaRPr lang="zh-CN" altLang="en-US"/>
        </a:p>
      </dgm:t>
    </dgm:pt>
    <dgm:pt modelId="{D11035C4-D766-4981-8DC9-525B8C329EEB}">
      <dgm:prSet custT="1"/>
      <dgm:spPr/>
      <dgm:t>
        <a:bodyPr/>
        <a:lstStyle/>
        <a:p>
          <a:r>
            <a:rPr lang="en-US" sz="2000" b="0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altLang="en-US" sz="2000" b="0" dirty="0">
              <a:latin typeface="宋体" panose="02010600030101010101" pitchFamily="2" charset="-122"/>
              <a:ea typeface="宋体" panose="02010600030101010101" pitchFamily="2" charset="-122"/>
            </a:rPr>
            <a:t>表达有序</a:t>
          </a:r>
          <a:endParaRPr lang="zh-CN" sz="2000" b="0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AEE3A71-DFD5-4174-8A5E-763CE3959276}" cxnId="{96A8D2E6-3519-4691-B06F-B5981EE0453C}" type="parTrans">
      <dgm:prSet/>
      <dgm:spPr/>
      <dgm:t>
        <a:bodyPr/>
        <a:lstStyle/>
        <a:p>
          <a:endParaRPr lang="zh-CN" altLang="en-US"/>
        </a:p>
      </dgm:t>
    </dgm:pt>
    <dgm:pt modelId="{B1A6FDA0-46F5-4A09-B26C-F6A7744CBA5A}" cxnId="{96A8D2E6-3519-4691-B06F-B5981EE0453C}" type="sibTrans">
      <dgm:prSet/>
      <dgm:spPr/>
      <dgm:t>
        <a:bodyPr/>
        <a:lstStyle/>
        <a:p>
          <a:endParaRPr lang="zh-CN" altLang="en-US"/>
        </a:p>
      </dgm:t>
    </dgm:pt>
    <dgm:pt modelId="{D3F23B3E-58D8-4900-917E-3E861012725D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b="0" dirty="0">
              <a:latin typeface="宋体" panose="02010600030101010101" pitchFamily="2" charset="-122"/>
              <a:ea typeface="宋体" panose="02010600030101010101" pitchFamily="2" charset="-122"/>
            </a:rPr>
            <a:t>小作者思路清晰，重点突出。先写发现的问题，然后说明青蛙的益处作为后面提出“保护青蛙”建议的理由，如此安排，使“想法”的表达更清晰，并且令人信服。</a:t>
          </a:r>
          <a:endParaRPr lang="zh-CN" b="0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7D5AD6D1-CC13-40F4-A12F-E3E9A2ACA22A}" cxnId="{2835E0A5-0C90-4D22-A542-E84FAA8F1092}" type="parTrans">
      <dgm:prSet/>
      <dgm:spPr/>
      <dgm:t>
        <a:bodyPr/>
        <a:lstStyle/>
        <a:p>
          <a:endParaRPr lang="zh-CN" altLang="en-US"/>
        </a:p>
      </dgm:t>
    </dgm:pt>
    <dgm:pt modelId="{266BB35F-4276-4469-A7A2-0AB3140E52BA}" cxnId="{2835E0A5-0C90-4D22-A542-E84FAA8F1092}" type="sibTrans">
      <dgm:prSet/>
      <dgm:spPr/>
      <dgm:t>
        <a:bodyPr/>
        <a:lstStyle/>
        <a:p>
          <a:endParaRPr lang="zh-CN" altLang="en-US"/>
        </a:p>
      </dgm:t>
    </dgm:pt>
    <dgm:pt modelId="{654A359A-ABE7-480A-8405-CEF50AF12D7F}">
      <dgm:prSet custT="1"/>
      <dgm:spPr/>
      <dgm:t>
        <a:bodyPr/>
        <a:lstStyle/>
        <a:p>
          <a:r>
            <a:rPr lang="en-US" sz="2400" b="0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altLang="en-US" sz="2400" b="0" dirty="0">
              <a:latin typeface="宋体" panose="02010600030101010101" pitchFamily="2" charset="-122"/>
              <a:ea typeface="宋体" panose="02010600030101010101" pitchFamily="2" charset="-122"/>
            </a:rPr>
            <a:t>想法明确</a:t>
          </a:r>
          <a:endParaRPr lang="zh-CN" sz="2400" b="0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CD1680B1-B15D-4EEC-BFD5-330871771A40}" cxnId="{66464ACE-5FD2-4F62-A4E3-9BA47D857E59}" type="parTrans">
      <dgm:prSet/>
      <dgm:spPr/>
      <dgm:t>
        <a:bodyPr/>
        <a:lstStyle/>
        <a:p>
          <a:endParaRPr lang="zh-CN" altLang="en-US"/>
        </a:p>
      </dgm:t>
    </dgm:pt>
    <dgm:pt modelId="{12684EAF-7DCA-4E96-BCBC-BF4A3F1113EC}" cxnId="{66464ACE-5FD2-4F62-A4E3-9BA47D857E59}" type="sibTrans">
      <dgm:prSet/>
      <dgm:spPr/>
      <dgm:t>
        <a:bodyPr/>
        <a:lstStyle/>
        <a:p>
          <a:endParaRPr lang="zh-CN" altLang="en-US"/>
        </a:p>
      </dgm:t>
    </dgm:pt>
    <dgm:pt modelId="{F1BD1735-E7D8-4BA9-B88D-3CE99986C56E}">
      <dgm:prSet phldr="0" custT="0"/>
      <dgm:spPr/>
      <dgm:t>
        <a:bodyPr vert="horz" wrap="square"/>
        <a:lstStyle/>
        <a:p>
          <a:pPr>
            <a:lnSpc>
              <a:spcPct val="100000"/>
            </a:lnSpc>
            <a:spcBef>
              <a:spcPct val="0"/>
            </a:spcBef>
            <a:spcAft>
              <a:spcPct val="15000"/>
            </a:spcAft>
          </a:pPr>
          <a:r>
            <a:rPr lang="zh-CN" altLang="en-US" b="0" dirty="0">
              <a:latin typeface="宋体" panose="02010600030101010101" pitchFamily="2" charset="-122"/>
              <a:ea typeface="宋体" panose="02010600030101010101" pitchFamily="2" charset="-122"/>
            </a:rPr>
            <a:t>开头是“痛心”，中间认为小青蛙“可爱”，之后对老爷爷不听劝阻的行为感到“可气”，结尾表达了自己长大后成为动物保护主义者的渴望之情，表达的想法充分明确。</a:t>
          </a:r>
          <a:endParaRPr lang="zh-CN" b="0" dirty="0">
            <a:latin typeface="宋体" panose="02010600030101010101" pitchFamily="2" charset="-122"/>
            <a:ea typeface="宋体" panose="02010600030101010101" pitchFamily="2" charset="-122"/>
          </a:endParaRPr>
        </a:p>
      </dgm:t>
    </dgm:pt>
    <dgm:pt modelId="{0359B205-1EE2-4D05-9169-50D5006AFB1F}" cxnId="{7E98CC41-A6D1-4D14-92F3-120D34502CBB}" type="parTrans">
      <dgm:prSet/>
      <dgm:spPr/>
      <dgm:t>
        <a:bodyPr/>
        <a:lstStyle/>
        <a:p>
          <a:endParaRPr lang="zh-CN" altLang="en-US"/>
        </a:p>
      </dgm:t>
    </dgm:pt>
    <dgm:pt modelId="{88DB79A2-DF7D-48FD-9D3B-F5837F07850E}" cxnId="{7E98CC41-A6D1-4D14-92F3-120D34502CBB}" type="sibTrans">
      <dgm:prSet/>
      <dgm:spPr/>
      <dgm:t>
        <a:bodyPr/>
        <a:lstStyle/>
        <a:p>
          <a:endParaRPr lang="zh-CN" altLang="en-US"/>
        </a:p>
      </dgm:t>
    </dgm:pt>
    <dgm:pt modelId="{FADB183D-A3F4-4CB9-A133-A49FF8045717}" type="pres">
      <dgm:prSet presAssocID="{AFFE6D6E-ADF5-450C-9BCC-D2576740C9A4}" presName="diagram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5638AC9-6869-4180-8F60-D96C8CE533F6}" type="pres">
      <dgm:prSet presAssocID="{1560B475-A0C2-406B-8717-4124CF567C75}" presName="compNode" presStyleCnt="0"/>
      <dgm:spPr/>
    </dgm:pt>
    <dgm:pt modelId="{39500EAF-69D8-4D72-B2AA-67133E3A04ED}" type="pres">
      <dgm:prSet presAssocID="{1560B475-A0C2-406B-8717-4124CF567C75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86A600-8DDB-4B46-A376-5C5045D0AA7A}" type="pres">
      <dgm:prSet presAssocID="{1560B475-A0C2-406B-8717-4124CF567C75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F1B8A9D-7321-4239-AD51-FEB84BC76224}" type="pres">
      <dgm:prSet presAssocID="{1560B475-A0C2-406B-8717-4124CF567C75}" presName="parentRect" presStyleLbl="alignNode1" presStyleIdx="0" presStyleCnt="3"/>
      <dgm:spPr/>
      <dgm:t>
        <a:bodyPr/>
        <a:lstStyle/>
        <a:p>
          <a:endParaRPr lang="zh-CN" altLang="en-US"/>
        </a:p>
      </dgm:t>
    </dgm:pt>
    <dgm:pt modelId="{03F38066-A1ED-4D59-8465-830F02F69D80}" type="pres">
      <dgm:prSet presAssocID="{1560B475-A0C2-406B-8717-4124CF567C75}" presName="adorn" presStyleLbl="fgAccFollowNode1" presStyleIdx="0" presStyleCnt="3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0F8F3A15-1EC2-4C49-BE49-D5B03F7FCE5F}" type="pres">
      <dgm:prSet presAssocID="{36DD91FA-BCF8-44FF-99CA-7CD17EBE2EE6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3DF8D8B5-E62F-4C06-AD97-FCBE45801E6C}" type="pres">
      <dgm:prSet presAssocID="{D11035C4-D766-4981-8DC9-525B8C329EEB}" presName="compNode" presStyleCnt="0"/>
      <dgm:spPr/>
    </dgm:pt>
    <dgm:pt modelId="{11DFC98E-E12C-447B-948B-25DB3CD24C49}" type="pres">
      <dgm:prSet presAssocID="{D11035C4-D766-4981-8DC9-525B8C329EEB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23690B9-877B-4CD3-B8BC-066CB4773D8A}" type="pres">
      <dgm:prSet presAssocID="{D11035C4-D766-4981-8DC9-525B8C329EEB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FFBD13C-C1B2-439F-995D-463FBDC68A3B}" type="pres">
      <dgm:prSet presAssocID="{D11035C4-D766-4981-8DC9-525B8C329EEB}" presName="parentRect" presStyleLbl="alignNode1" presStyleIdx="1" presStyleCnt="3"/>
      <dgm:spPr/>
      <dgm:t>
        <a:bodyPr/>
        <a:lstStyle/>
        <a:p>
          <a:endParaRPr lang="zh-CN" altLang="en-US"/>
        </a:p>
      </dgm:t>
    </dgm:pt>
    <dgm:pt modelId="{81B136B9-D847-4D29-B6D4-5A0179C465FE}" type="pres">
      <dgm:prSet presAssocID="{D11035C4-D766-4981-8DC9-525B8C329EEB}" presName="adorn" presStyleLbl="fgAccFollowNode1" presStyleIdx="1" presStyleCnt="3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  <dgm:pt modelId="{2C992BED-A3F7-473A-9B4E-ED31C6BFC31A}" type="pres">
      <dgm:prSet presAssocID="{B1A6FDA0-46F5-4A09-B26C-F6A7744CBA5A}" presName="sibTrans" presStyleLbl="sibTrans2D1" presStyleIdx="0" presStyleCnt="0"/>
      <dgm:spPr/>
      <dgm:t>
        <a:bodyPr/>
        <a:lstStyle/>
        <a:p>
          <a:endParaRPr lang="zh-CN" altLang="en-US"/>
        </a:p>
      </dgm:t>
    </dgm:pt>
    <dgm:pt modelId="{86ACBA5E-F861-463A-8488-8EA88F80234C}" type="pres">
      <dgm:prSet presAssocID="{654A359A-ABE7-480A-8405-CEF50AF12D7F}" presName="compNode" presStyleCnt="0"/>
      <dgm:spPr/>
    </dgm:pt>
    <dgm:pt modelId="{81CA3962-1DFE-422C-9862-437F9B0002F7}" type="pres">
      <dgm:prSet presAssocID="{654A359A-ABE7-480A-8405-CEF50AF12D7F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47792FF-6DB6-4DAF-9816-54ECF397FE43}" type="pres">
      <dgm:prSet presAssocID="{654A359A-ABE7-480A-8405-CEF50AF12D7F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89E8C87-DCA9-4A89-84FE-DEC559AA794B}" type="pres">
      <dgm:prSet presAssocID="{654A359A-ABE7-480A-8405-CEF50AF12D7F}" presName="parentRect" presStyleLbl="alignNode1" presStyleIdx="2" presStyleCnt="3"/>
      <dgm:spPr/>
      <dgm:t>
        <a:bodyPr/>
        <a:lstStyle/>
        <a:p>
          <a:endParaRPr lang="zh-CN" altLang="en-US"/>
        </a:p>
      </dgm:t>
    </dgm:pt>
    <dgm:pt modelId="{C87FC5FB-CF3E-4344-8C19-E15AD9D6DBBC}" type="pres">
      <dgm:prSet presAssocID="{654A359A-ABE7-480A-8405-CEF50AF12D7F}" presName="adorn" presStyleLbl="fgAccFollow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zh-CN" altLang="en-US"/>
        </a:p>
      </dgm:t>
    </dgm:pt>
  </dgm:ptLst>
  <dgm:cxnLst>
    <dgm:cxn modelId="{BD8A4040-502C-41C5-9609-227A384A3F3A}" type="presOf" srcId="{B1A6FDA0-46F5-4A09-B26C-F6A7744CBA5A}" destId="{2C992BED-A3F7-473A-9B4E-ED31C6BFC31A}" srcOrd="0" destOrd="0" presId="urn:microsoft.com/office/officeart/2005/8/layout/bList2#4"/>
    <dgm:cxn modelId="{44BC2788-0066-441B-A18B-E16F7441C2F2}" type="presOf" srcId="{D11035C4-D766-4981-8DC9-525B8C329EEB}" destId="{2FFBD13C-C1B2-439F-995D-463FBDC68A3B}" srcOrd="0" destOrd="0" presId="urn:microsoft.com/office/officeart/2005/8/layout/bList2#4"/>
    <dgm:cxn modelId="{003290E2-EB89-4A96-9F0C-C3C27AE6A3C5}" type="presOf" srcId="{9C233FAD-076B-4BAC-A383-9B9176905253}" destId="{39500EAF-69D8-4D72-B2AA-67133E3A04ED}" srcOrd="0" destOrd="0" presId="urn:microsoft.com/office/officeart/2005/8/layout/bList2#4"/>
    <dgm:cxn modelId="{39E19579-9C5E-4DD4-8857-0CC6F6361147}" type="presOf" srcId="{1560B475-A0C2-406B-8717-4124CF567C75}" destId="{3586A600-8DDB-4B46-A376-5C5045D0AA7A}" srcOrd="1" destOrd="0" presId="urn:microsoft.com/office/officeart/2005/8/layout/bList2#4"/>
    <dgm:cxn modelId="{6AE04C72-E47F-420D-82B5-F89223F1B2C5}" srcId="{AFFE6D6E-ADF5-450C-9BCC-D2576740C9A4}" destId="{1560B475-A0C2-406B-8717-4124CF567C75}" srcOrd="0" destOrd="0" parTransId="{6AA79B07-8DCF-4666-B7AA-9607D9D11EB3}" sibTransId="{36DD91FA-BCF8-44FF-99CA-7CD17EBE2EE6}"/>
    <dgm:cxn modelId="{36B9E373-7A07-486A-A001-C99F2D341F85}" type="presOf" srcId="{D3F23B3E-58D8-4900-917E-3E861012725D}" destId="{11DFC98E-E12C-447B-948B-25DB3CD24C49}" srcOrd="0" destOrd="0" presId="urn:microsoft.com/office/officeart/2005/8/layout/bList2#4"/>
    <dgm:cxn modelId="{96A8D2E6-3519-4691-B06F-B5981EE0453C}" srcId="{AFFE6D6E-ADF5-450C-9BCC-D2576740C9A4}" destId="{D11035C4-D766-4981-8DC9-525B8C329EEB}" srcOrd="1" destOrd="0" parTransId="{0AEE3A71-DFD5-4174-8A5E-763CE3959276}" sibTransId="{B1A6FDA0-46F5-4A09-B26C-F6A7744CBA5A}"/>
    <dgm:cxn modelId="{F9C6FE01-8B59-475F-B37B-B8B374E62BEF}" type="presOf" srcId="{D11035C4-D766-4981-8DC9-525B8C329EEB}" destId="{B23690B9-877B-4CD3-B8BC-066CB4773D8A}" srcOrd="1" destOrd="0" presId="urn:microsoft.com/office/officeart/2005/8/layout/bList2#4"/>
    <dgm:cxn modelId="{DC03B5E9-3C87-4436-B64F-C16CA7586483}" type="presOf" srcId="{AFFE6D6E-ADF5-450C-9BCC-D2576740C9A4}" destId="{FADB183D-A3F4-4CB9-A133-A49FF8045717}" srcOrd="0" destOrd="0" presId="urn:microsoft.com/office/officeart/2005/8/layout/bList2#4"/>
    <dgm:cxn modelId="{7740FF6C-8E7D-4614-A2FD-4585A58F52F1}" srcId="{1560B475-A0C2-406B-8717-4124CF567C75}" destId="{9C233FAD-076B-4BAC-A383-9B9176905253}" srcOrd="0" destOrd="0" parTransId="{4C0FA46B-1E05-4484-8BCB-372BE7AA836D}" sibTransId="{3BC728F3-395B-4C43-9E87-52812D1D6015}"/>
    <dgm:cxn modelId="{5ABE02C9-C2B2-4BC8-8B38-859F11D23D08}" type="presOf" srcId="{654A359A-ABE7-480A-8405-CEF50AF12D7F}" destId="{747792FF-6DB6-4DAF-9816-54ECF397FE43}" srcOrd="1" destOrd="0" presId="urn:microsoft.com/office/officeart/2005/8/layout/bList2#4"/>
    <dgm:cxn modelId="{67C8F81D-7E66-4FBA-9708-8CEDF1182EAC}" type="presOf" srcId="{1560B475-A0C2-406B-8717-4124CF567C75}" destId="{1F1B8A9D-7321-4239-AD51-FEB84BC76224}" srcOrd="0" destOrd="0" presId="urn:microsoft.com/office/officeart/2005/8/layout/bList2#4"/>
    <dgm:cxn modelId="{9817DAD6-FCD8-4C92-A46B-5C59D291FCFF}" type="presOf" srcId="{36DD91FA-BCF8-44FF-99CA-7CD17EBE2EE6}" destId="{0F8F3A15-1EC2-4C49-BE49-D5B03F7FCE5F}" srcOrd="0" destOrd="0" presId="urn:microsoft.com/office/officeart/2005/8/layout/bList2#4"/>
    <dgm:cxn modelId="{7E98CC41-A6D1-4D14-92F3-120D34502CBB}" srcId="{654A359A-ABE7-480A-8405-CEF50AF12D7F}" destId="{F1BD1735-E7D8-4BA9-B88D-3CE99986C56E}" srcOrd="0" destOrd="0" parTransId="{0359B205-1EE2-4D05-9169-50D5006AFB1F}" sibTransId="{88DB79A2-DF7D-48FD-9D3B-F5837F07850E}"/>
    <dgm:cxn modelId="{66464ACE-5FD2-4F62-A4E3-9BA47D857E59}" srcId="{AFFE6D6E-ADF5-450C-9BCC-D2576740C9A4}" destId="{654A359A-ABE7-480A-8405-CEF50AF12D7F}" srcOrd="2" destOrd="0" parTransId="{CD1680B1-B15D-4EEC-BFD5-330871771A40}" sibTransId="{12684EAF-7DCA-4E96-BCBC-BF4A3F1113EC}"/>
    <dgm:cxn modelId="{762CE05D-A5C2-4ABF-A249-FC51E9C85E2C}" type="presOf" srcId="{F1BD1735-E7D8-4BA9-B88D-3CE99986C56E}" destId="{81CA3962-1DFE-422C-9862-437F9B0002F7}" srcOrd="0" destOrd="0" presId="urn:microsoft.com/office/officeart/2005/8/layout/bList2#4"/>
    <dgm:cxn modelId="{2835E0A5-0C90-4D22-A542-E84FAA8F1092}" srcId="{D11035C4-D766-4981-8DC9-525B8C329EEB}" destId="{D3F23B3E-58D8-4900-917E-3E861012725D}" srcOrd="0" destOrd="0" parTransId="{7D5AD6D1-CC13-40F4-A12F-E3E9A2ACA22A}" sibTransId="{266BB35F-4276-4469-A7A2-0AB3140E52BA}"/>
    <dgm:cxn modelId="{7A4B2B47-A572-473F-BD45-7D732825DA2B}" type="presOf" srcId="{654A359A-ABE7-480A-8405-CEF50AF12D7F}" destId="{289E8C87-DCA9-4A89-84FE-DEC559AA794B}" srcOrd="0" destOrd="0" presId="urn:microsoft.com/office/officeart/2005/8/layout/bList2#4"/>
    <dgm:cxn modelId="{6A86FBB2-DC10-497C-B7BD-9C4FEF6A5287}" type="presParOf" srcId="{FADB183D-A3F4-4CB9-A133-A49FF8045717}" destId="{35638AC9-6869-4180-8F60-D96C8CE533F6}" srcOrd="0" destOrd="0" presId="urn:microsoft.com/office/officeart/2005/8/layout/bList2#4"/>
    <dgm:cxn modelId="{03FAF1BC-EE12-4F92-8EDB-97856D2A3014}" type="presParOf" srcId="{35638AC9-6869-4180-8F60-D96C8CE533F6}" destId="{39500EAF-69D8-4D72-B2AA-67133E3A04ED}" srcOrd="0" destOrd="0" presId="urn:microsoft.com/office/officeart/2005/8/layout/bList2#4"/>
    <dgm:cxn modelId="{86E3BE0C-6CEC-4E9A-BDFF-9EC73BBA9F3E}" type="presParOf" srcId="{35638AC9-6869-4180-8F60-D96C8CE533F6}" destId="{3586A600-8DDB-4B46-A376-5C5045D0AA7A}" srcOrd="1" destOrd="0" presId="urn:microsoft.com/office/officeart/2005/8/layout/bList2#4"/>
    <dgm:cxn modelId="{25B84779-8523-4767-8DA5-835E33E3427E}" type="presParOf" srcId="{35638AC9-6869-4180-8F60-D96C8CE533F6}" destId="{1F1B8A9D-7321-4239-AD51-FEB84BC76224}" srcOrd="2" destOrd="0" presId="urn:microsoft.com/office/officeart/2005/8/layout/bList2#4"/>
    <dgm:cxn modelId="{60E092D5-8A44-4348-8808-FE340A18EE75}" type="presParOf" srcId="{35638AC9-6869-4180-8F60-D96C8CE533F6}" destId="{03F38066-A1ED-4D59-8465-830F02F69D80}" srcOrd="3" destOrd="0" presId="urn:microsoft.com/office/officeart/2005/8/layout/bList2#4"/>
    <dgm:cxn modelId="{9436B455-4647-4527-BDC1-9FAB997EE7AF}" type="presParOf" srcId="{FADB183D-A3F4-4CB9-A133-A49FF8045717}" destId="{0F8F3A15-1EC2-4C49-BE49-D5B03F7FCE5F}" srcOrd="1" destOrd="0" presId="urn:microsoft.com/office/officeart/2005/8/layout/bList2#4"/>
    <dgm:cxn modelId="{0AE18C72-3705-48C3-9842-3898BE47A477}" type="presParOf" srcId="{FADB183D-A3F4-4CB9-A133-A49FF8045717}" destId="{3DF8D8B5-E62F-4C06-AD97-FCBE45801E6C}" srcOrd="2" destOrd="0" presId="urn:microsoft.com/office/officeart/2005/8/layout/bList2#4"/>
    <dgm:cxn modelId="{05F8EB6C-A239-4D5B-BE3F-A1D90E35D496}" type="presParOf" srcId="{3DF8D8B5-E62F-4C06-AD97-FCBE45801E6C}" destId="{11DFC98E-E12C-447B-948B-25DB3CD24C49}" srcOrd="0" destOrd="0" presId="urn:microsoft.com/office/officeart/2005/8/layout/bList2#4"/>
    <dgm:cxn modelId="{26A0A3D0-D2BC-4501-8173-A0E68AE2A8BB}" type="presParOf" srcId="{3DF8D8B5-E62F-4C06-AD97-FCBE45801E6C}" destId="{B23690B9-877B-4CD3-B8BC-066CB4773D8A}" srcOrd="1" destOrd="0" presId="urn:microsoft.com/office/officeart/2005/8/layout/bList2#4"/>
    <dgm:cxn modelId="{1DED2E4B-DE7B-49DE-95C7-93D32824C7DC}" type="presParOf" srcId="{3DF8D8B5-E62F-4C06-AD97-FCBE45801E6C}" destId="{2FFBD13C-C1B2-439F-995D-463FBDC68A3B}" srcOrd="2" destOrd="0" presId="urn:microsoft.com/office/officeart/2005/8/layout/bList2#4"/>
    <dgm:cxn modelId="{1E22F9B0-46A1-4BD1-A653-D2ED06E4BC5F}" type="presParOf" srcId="{3DF8D8B5-E62F-4C06-AD97-FCBE45801E6C}" destId="{81B136B9-D847-4D29-B6D4-5A0179C465FE}" srcOrd="3" destOrd="0" presId="urn:microsoft.com/office/officeart/2005/8/layout/bList2#4"/>
    <dgm:cxn modelId="{50B83DDF-C598-4410-A83F-C9062D206598}" type="presParOf" srcId="{FADB183D-A3F4-4CB9-A133-A49FF8045717}" destId="{2C992BED-A3F7-473A-9B4E-ED31C6BFC31A}" srcOrd="3" destOrd="0" presId="urn:microsoft.com/office/officeart/2005/8/layout/bList2#4"/>
    <dgm:cxn modelId="{42982242-4C25-4BF3-9598-3C1CA2B1DC44}" type="presParOf" srcId="{FADB183D-A3F4-4CB9-A133-A49FF8045717}" destId="{86ACBA5E-F861-463A-8488-8EA88F80234C}" srcOrd="4" destOrd="0" presId="urn:microsoft.com/office/officeart/2005/8/layout/bList2#4"/>
    <dgm:cxn modelId="{507C9084-A1F0-4FFD-BF13-2AA00074C8E6}" type="presParOf" srcId="{86ACBA5E-F861-463A-8488-8EA88F80234C}" destId="{81CA3962-1DFE-422C-9862-437F9B0002F7}" srcOrd="0" destOrd="0" presId="urn:microsoft.com/office/officeart/2005/8/layout/bList2#4"/>
    <dgm:cxn modelId="{AA47A4C9-44F5-444C-9A9E-2C90CD4845CF}" type="presParOf" srcId="{86ACBA5E-F861-463A-8488-8EA88F80234C}" destId="{747792FF-6DB6-4DAF-9816-54ECF397FE43}" srcOrd="1" destOrd="0" presId="urn:microsoft.com/office/officeart/2005/8/layout/bList2#4"/>
    <dgm:cxn modelId="{61B3F7E4-16A3-4728-B4AA-93B7EB0185B4}" type="presParOf" srcId="{86ACBA5E-F861-463A-8488-8EA88F80234C}" destId="{289E8C87-DCA9-4A89-84FE-DEC559AA794B}" srcOrd="2" destOrd="0" presId="urn:microsoft.com/office/officeart/2005/8/layout/bList2#4"/>
    <dgm:cxn modelId="{9EAAEC35-CC42-4B70-A0D4-48302F2E43DE}" type="presParOf" srcId="{86ACBA5E-F861-463A-8488-8EA88F80234C}" destId="{C87FC5FB-CF3E-4344-8C19-E15AD9D6DBBC}" srcOrd="3" destOrd="0" presId="urn:microsoft.com/office/officeart/2005/8/layout/bList2#4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 xmlns:r="http://schemas.openxmlformats.org/officeDocument/2006/relationships">
  <dsp:spTree>
    <dsp:nvGrpSpPr>
      <dsp:cNvPr id="2" name="组合 1"/>
      <dsp:cNvGrpSpPr/>
    </dsp:nvGrpSpPr>
    <dsp:grpSpPr>
      <a:xfrm>
        <a:off x="0" y="0"/>
        <a:ext cx="8302158" cy="3170099"/>
        <a:chOff x="0" y="0"/>
        <a:chExt cx="8302158" cy="3170099"/>
      </a:xfrm>
    </dsp:grpSpPr>
    <dsp:sp modelId="{39500EAF-69D8-4D72-B2AA-67133E3A04ED}">
      <dsp:nvSpPr>
        <dsp:cNvPr id="3" name="同侧圆角矩形 2"/>
        <dsp:cNvSpPr/>
      </dsp:nvSpPr>
      <dsp:spPr bwMode="white">
        <a:xfrm>
          <a:off x="703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0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 小作者取材于社会现象，并查阅了青蛙的相关资料，对青蛙的益处作了比较详细的描写，内容也真实可信，有说服力。</a:t>
          </a:r>
          <a:endParaRPr lang="zh-CN" b="0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03" y="192011"/>
        <a:ext cx="2424971" cy="1810950"/>
      </dsp:txXfrm>
    </dsp:sp>
    <dsp:sp modelId="{1F1B8A9D-7321-4239-AD51-FEB84BC76224}">
      <dsp:nvSpPr>
        <dsp:cNvPr id="4" name="矩形 3"/>
        <dsp:cNvSpPr/>
      </dsp:nvSpPr>
      <dsp:spPr bwMode="white">
        <a:xfrm>
          <a:off x="703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dirty="0">
              <a:latin typeface="宋体" panose="02010600030101010101" pitchFamily="2" charset="-122"/>
              <a:ea typeface="宋体" panose="02010600030101010101" pitchFamily="2" charset="-122"/>
            </a:rPr>
            <a:t>1.</a:t>
          </a:r>
          <a:r>
            <a:rPr lang="zh-CN" altLang="en-US" sz="2400" b="0" dirty="0">
              <a:latin typeface="宋体" panose="02010600030101010101" pitchFamily="2" charset="-122"/>
              <a:ea typeface="宋体" panose="02010600030101010101" pitchFamily="2" charset="-122"/>
            </a:rPr>
            <a:t>事例真实</a:t>
          </a:r>
          <a:endParaRPr lang="zh-CN" sz="2400" b="0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703" y="2002961"/>
        <a:ext cx="2424971" cy="778709"/>
      </dsp:txXfrm>
    </dsp:sp>
    <dsp:sp modelId="{03F38066-A1ED-4D59-8465-830F02F69D80}">
      <dsp:nvSpPr>
        <dsp:cNvPr id="5" name="椭圆 4"/>
        <dsp:cNvSpPr/>
      </dsp:nvSpPr>
      <dsp:spPr bwMode="white">
        <a:xfrm>
          <a:off x="1779234" y="2129348"/>
          <a:ext cx="848740" cy="848740"/>
        </a:xfrm>
        <a:prstGeom prst="ellipse">
          <a:avLst/>
        </a:prstGeom>
        <a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1779234" y="2129348"/>
        <a:ext cx="848740" cy="848740"/>
      </dsp:txXfrm>
    </dsp:sp>
    <dsp:sp modelId="{11DFC98E-E12C-447B-948B-25DB3CD24C49}">
      <dsp:nvSpPr>
        <dsp:cNvPr id="6" name="同侧圆角矩形 5"/>
        <dsp:cNvSpPr/>
      </dsp:nvSpPr>
      <dsp:spPr bwMode="white">
        <a:xfrm>
          <a:off x="2838244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0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小作者思路清晰，重点突出。先写发现的问题，然后说明青蛙的益处作为后面提出“保护青蛙”建议的理由，如此安排，使“想法”的表达更清晰，并且令人信服。</a:t>
          </a:r>
          <a:endParaRPr lang="zh-CN" b="0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192011"/>
        <a:ext cx="2424971" cy="1810950"/>
      </dsp:txXfrm>
    </dsp:sp>
    <dsp:sp modelId="{2FFBD13C-C1B2-439F-995D-463FBDC68A3B}">
      <dsp:nvSpPr>
        <dsp:cNvPr id="7" name="矩形 6"/>
        <dsp:cNvSpPr/>
      </dsp:nvSpPr>
      <dsp:spPr bwMode="white">
        <a:xfrm>
          <a:off x="2838244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76200" tIns="0" rIns="25400" bIns="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000" b="0" dirty="0">
              <a:latin typeface="宋体" panose="02010600030101010101" pitchFamily="2" charset="-122"/>
              <a:ea typeface="宋体" panose="02010600030101010101" pitchFamily="2" charset="-122"/>
            </a:rPr>
            <a:t>2. </a:t>
          </a:r>
          <a:r>
            <a:rPr lang="zh-CN" altLang="en-US" sz="2000" b="0" dirty="0">
              <a:latin typeface="宋体" panose="02010600030101010101" pitchFamily="2" charset="-122"/>
              <a:ea typeface="宋体" panose="02010600030101010101" pitchFamily="2" charset="-122"/>
            </a:rPr>
            <a:t>表达有序</a:t>
          </a:r>
          <a:endParaRPr lang="zh-CN" sz="2000" b="0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2838244" y="2002961"/>
        <a:ext cx="2424971" cy="778709"/>
      </dsp:txXfrm>
    </dsp:sp>
    <dsp:sp modelId="{81B136B9-D847-4D29-B6D4-5A0179C465FE}">
      <dsp:nvSpPr>
        <dsp:cNvPr id="8" name="椭圆 7"/>
        <dsp:cNvSpPr/>
      </dsp:nvSpPr>
      <dsp:spPr bwMode="white">
        <a:xfrm>
          <a:off x="4616775" y="2129348"/>
          <a:ext cx="848740" cy="848740"/>
        </a:xfrm>
        <a:prstGeom prst="ellipse">
          <a:avLst/>
        </a:prstGeom>
        <a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4616775" y="2129348"/>
        <a:ext cx="848740" cy="848740"/>
      </dsp:txXfrm>
    </dsp:sp>
    <dsp:sp modelId="{81CA3962-1DFE-422C-9862-437F9B0002F7}">
      <dsp:nvSpPr>
        <dsp:cNvPr id="9" name="同侧圆角矩形 8"/>
        <dsp:cNvSpPr/>
      </dsp:nvSpPr>
      <dsp:spPr bwMode="white">
        <a:xfrm>
          <a:off x="5675785" y="192011"/>
          <a:ext cx="2424971" cy="1810950"/>
        </a:xfrm>
        <a:prstGeom prst="round2SameRect">
          <a:avLst>
            <a:gd name="adj1" fmla="val 8000"/>
            <a:gd name="adj2" fmla="val 0"/>
          </a:avLst>
        </a:prstGeom>
      </dsp:spPr>
      <dsp:style>
        <a:lnRef idx="2">
          <a:schemeClr val="accent1"/>
        </a:lnRef>
        <a:fillRef idx="1">
          <a:schemeClr val="lt1">
            <a:alpha val="90000"/>
          </a:schemeClr>
        </a:fillRef>
        <a:effectRef idx="0">
          <a:scrgbClr r="0" g="0" b="0"/>
        </a:effectRef>
        <a:fontRef idx="minor"/>
      </dsp:style>
      <dsp:txBody>
        <a:bodyPr vert="horz" wrap="square" lIns="19050" tIns="57150" rIns="19050" bIns="19050" anchor="t"/>
        <a:lstStyle>
          <a:lvl1pPr algn="l">
            <a:defRPr sz="1500"/>
          </a:lvl1pPr>
          <a:lvl2pPr marL="114300" indent="-114300" algn="l">
            <a:defRPr sz="1500"/>
          </a:lvl2pPr>
          <a:lvl3pPr marL="228600" indent="-114300" algn="l">
            <a:defRPr sz="1500"/>
          </a:lvl3pPr>
          <a:lvl4pPr marL="342900" indent="-114300" algn="l">
            <a:defRPr sz="1500"/>
          </a:lvl4pPr>
          <a:lvl5pPr marL="457200" indent="-114300" algn="l">
            <a:defRPr sz="1500"/>
          </a:lvl5pPr>
          <a:lvl6pPr marL="571500" indent="-114300" algn="l">
            <a:defRPr sz="1500"/>
          </a:lvl6pPr>
          <a:lvl7pPr marL="685800" indent="-114300" algn="l">
            <a:defRPr sz="1500"/>
          </a:lvl7pPr>
          <a:lvl8pPr marL="800100" indent="-114300" algn="l">
            <a:defRPr sz="1500"/>
          </a:lvl8pPr>
          <a:lvl9pPr marL="914400" indent="-114300" algn="l">
            <a:defRPr sz="1500"/>
          </a:lvl9pPr>
        </a:lstStyle>
        <a:p>
          <a:pPr lvl="1">
            <a:lnSpc>
              <a:spcPct val="10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altLang="en-US" b="0" dirty="0">
              <a:solidFill>
                <a:schemeClr val="dk1"/>
              </a:solidFill>
              <a:latin typeface="宋体" panose="02010600030101010101" pitchFamily="2" charset="-122"/>
              <a:ea typeface="宋体" panose="02010600030101010101" pitchFamily="2" charset="-122"/>
            </a:rPr>
            <a:t>开头是“痛心”，中间认为小青蛙“可爱”，之后对老爷爷不听劝阻的行为感到“可气”，结尾表达了自己长大后成为动物保护主义者的渴望之情，表达的想法充分明确。</a:t>
          </a:r>
          <a:endParaRPr lang="zh-CN" b="0" dirty="0">
            <a:solidFill>
              <a:schemeClr val="dk1"/>
            </a:solidFill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5675785" y="192011"/>
        <a:ext cx="2424971" cy="1810950"/>
      </dsp:txXfrm>
    </dsp:sp>
    <dsp:sp modelId="{289E8C87-DCA9-4A89-84FE-DEC559AA794B}">
      <dsp:nvSpPr>
        <dsp:cNvPr id="10" name="矩形 9"/>
        <dsp:cNvSpPr/>
      </dsp:nvSpPr>
      <dsp:spPr bwMode="white">
        <a:xfrm>
          <a:off x="5675785" y="2002961"/>
          <a:ext cx="2424971" cy="778709"/>
        </a:xfrm>
        <a:prstGeom prst="rect">
          <a:avLst/>
        </a:prstGeom>
      </dsp:spPr>
      <dsp:style>
        <a:lnRef idx="2">
          <a:schemeClr val="accent1"/>
        </a:lnRef>
        <a:fillRef idx="1">
          <a:schemeClr val="accent1"/>
        </a:fillRef>
        <a:effectRef idx="0">
          <a:scrgbClr r="0" g="0" b="0"/>
        </a:effectRef>
        <a:fontRef idx="minor">
          <a:schemeClr val="lt1"/>
        </a:fontRef>
      </dsp:style>
      <dsp:txBody>
        <a:bodyPr lIns="91439" tIns="0" rIns="30480" bIns="0" anchor="ctr"/>
        <a:lstStyle>
          <a:lvl1pPr algn="l">
            <a:defRPr sz="6500"/>
          </a:lvl1pPr>
          <a:lvl2pPr marL="285750" indent="-285750" algn="l">
            <a:defRPr sz="5000"/>
          </a:lvl2pPr>
          <a:lvl3pPr marL="571500" indent="-285750" algn="l">
            <a:defRPr sz="5000"/>
          </a:lvl3pPr>
          <a:lvl4pPr marL="857250" indent="-285750" algn="l">
            <a:defRPr sz="5000"/>
          </a:lvl4pPr>
          <a:lvl5pPr marL="1143000" indent="-285750" algn="l">
            <a:defRPr sz="5000"/>
          </a:lvl5pPr>
          <a:lvl6pPr marL="1428750" indent="-285750" algn="l">
            <a:defRPr sz="5000"/>
          </a:lvl6pPr>
          <a:lvl7pPr marL="1714500" indent="-285750" algn="l">
            <a:defRPr sz="5000"/>
          </a:lvl7pPr>
          <a:lvl8pPr marL="2000250" indent="-285750" algn="l">
            <a:defRPr sz="5000"/>
          </a:lvl8pPr>
          <a:lvl9pPr marL="2286000" indent="-285750" algn="l">
            <a:defRPr sz="5000"/>
          </a:lvl9pPr>
        </a:lstStyle>
        <a:p>
          <a:pPr lvl="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en-US" sz="2400" b="0" dirty="0">
              <a:latin typeface="宋体" panose="02010600030101010101" pitchFamily="2" charset="-122"/>
              <a:ea typeface="宋体" panose="02010600030101010101" pitchFamily="2" charset="-122"/>
            </a:rPr>
            <a:t>3.</a:t>
          </a:r>
          <a:r>
            <a:rPr lang="zh-CN" altLang="en-US" sz="2400" b="0" dirty="0">
              <a:latin typeface="宋体" panose="02010600030101010101" pitchFamily="2" charset="-122"/>
              <a:ea typeface="宋体" panose="02010600030101010101" pitchFamily="2" charset="-122"/>
            </a:rPr>
            <a:t>想法明确</a:t>
          </a:r>
          <a:endParaRPr lang="zh-CN" sz="2400" b="0" dirty="0">
            <a:latin typeface="宋体" panose="02010600030101010101" pitchFamily="2" charset="-122"/>
            <a:ea typeface="宋体" panose="02010600030101010101" pitchFamily="2" charset="-122"/>
          </a:endParaRPr>
        </a:p>
      </dsp:txBody>
      <dsp:txXfrm>
        <a:off x="5675785" y="2002961"/>
        <a:ext cx="2424971" cy="778709"/>
      </dsp:txXfrm>
    </dsp:sp>
    <dsp:sp modelId="{C87FC5FB-CF3E-4344-8C19-E15AD9D6DBBC}">
      <dsp:nvSpPr>
        <dsp:cNvPr id="11" name="椭圆 10"/>
        <dsp:cNvSpPr/>
      </dsp:nvSpPr>
      <dsp:spPr bwMode="white">
        <a:xfrm>
          <a:off x="7454316" y="2129348"/>
          <a:ext cx="848740" cy="848740"/>
        </a:xfrm>
        <a:prstGeom prst="ellipse">
          <a:avLst/>
        </a:prstGeom>
        <a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sp:spPr>
      <dsp:style>
        <a:lnRef idx="2">
          <a:schemeClr val="accent1">
            <a:alpha val="90000"/>
            <a:tint val="40000"/>
          </a:schemeClr>
        </a:lnRef>
        <a:fillRef idx="1">
          <a:schemeClr val="accent1">
            <a:alpha val="90000"/>
            <a:tint val="40000"/>
          </a:schemeClr>
        </a:fillRef>
        <a:effectRef idx="0">
          <a:scrgbClr r="0" g="0" b="0"/>
        </a:effectRef>
        <a:fontRef idx="minor"/>
      </dsp:style>
      <dsp:txXfrm>
        <a:off x="7454316" y="2129348"/>
        <a:ext cx="848740" cy="8487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List2#4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>
          <dgm:prSet qsTypeId="urn:microsoft.com/office/officeart/2005/8/quickstyle/simple5"/>
        </dgm:pt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off" val="ctr"/>
          <dgm:param type="contDir" val="sameDir"/>
          <dgm:param type="grDir" val="tL"/>
          <dgm:param type="flowDir" val="row"/>
        </dgm:alg>
      </dgm:if>
      <dgm:else name="Name2">
        <dgm:alg type="snake">
          <dgm:param type="off" val="ctr"/>
          <dgm:param type="contDir" val="sameDir"/>
          <dgm:param type="grDir" val="tR"/>
          <dgm:param type="flowDir" val="row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A3BF2-D4BB-4EDA-885A-E5849FFE165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2339D0-63DA-4FD0-8A89-FE30BF4A178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../media/image3.jpeg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5001768"/>
            <a:ext cx="9144000" cy="141732"/>
          </a:xfrm>
          <a:prstGeom prst="rect">
            <a:avLst/>
          </a:prstGeom>
          <a:solidFill>
            <a:srgbClr val="C68D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  <p:sp>
        <p:nvSpPr>
          <p:cNvPr id="16" name="矩形 15"/>
          <p:cNvSpPr/>
          <p:nvPr userDrawn="1"/>
        </p:nvSpPr>
        <p:spPr>
          <a:xfrm flipH="1">
            <a:off x="3549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rgbClr val="33CCFF"/>
              </a:gs>
              <a:gs pos="97000">
                <a:srgbClr val="FFFFFF">
                  <a:alpha val="0"/>
                </a:srgbClr>
              </a:gs>
              <a:gs pos="0">
                <a:srgbClr val="99CCFF">
                  <a:alpha val="75686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文本框 10"/>
          <p:cNvSpPr txBox="1"/>
          <p:nvPr userDrawn="1"/>
        </p:nvSpPr>
        <p:spPr>
          <a:xfrm>
            <a:off x="35496" y="6757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>
                <a:latin typeface="黑体" panose="02010609060101010101" pitchFamily="49" charset="-122"/>
                <a:ea typeface="黑体" panose="02010609060101010101" pitchFamily="49" charset="-122"/>
              </a:rPr>
              <a:t>习作：我有一个想法</a:t>
            </a:r>
            <a:endParaRPr kumimoji="1"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 descr="图片包含 游戏机, 画&#10;&#10;描述已自动生成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905" y="4093535"/>
            <a:ext cx="1359095" cy="982102"/>
          </a:xfrm>
          <a:prstGeom prst="rect">
            <a:avLst/>
          </a:prstGeom>
        </p:spPr>
      </p:pic>
      <p:pic>
        <p:nvPicPr>
          <p:cNvPr id="8" name="图片 7" descr="卡通人物&#10;&#10;描述已自动生成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1679" y="3985566"/>
            <a:ext cx="1196200" cy="1198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8.png"/></Relationships>
</file>

<file path=ppt/slides/_rels/slide3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4.xml"/><Relationship Id="rId6" Type="http://schemas.microsoft.com/office/2007/relationships/hdphoto" Target="../media/image26.wdp"/><Relationship Id="rId5" Type="http://schemas.openxmlformats.org/officeDocument/2006/relationships/image" Target="../media/image25.png"/><Relationship Id="rId4" Type="http://schemas.microsoft.com/office/2007/relationships/hdphoto" Target="../media/image24.wdp"/><Relationship Id="rId3" Type="http://schemas.openxmlformats.org/officeDocument/2006/relationships/image" Target="../media/image23.png"/><Relationship Id="rId2" Type="http://schemas.microsoft.com/office/2007/relationships/hdphoto" Target="../media/image22.wdp"/><Relationship Id="rId1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7.png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8.jpe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_rels/slide4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1.png"/><Relationship Id="rId2" Type="http://schemas.openxmlformats.org/officeDocument/2006/relationships/image" Target="../media/image9.png"/><Relationship Id="rId1" Type="http://schemas.openxmlformats.org/officeDocument/2006/relationships/image" Target="../media/image30.jpe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hyperlink" Target="&#33539;&#25991;2&#65306;&#25105;&#26377;&#19968;&#20010;&#24819;&#27861;.pptx" TargetMode="External"/><Relationship Id="rId3" Type="http://schemas.microsoft.com/office/2007/relationships/hdphoto" Target="../media/image34.wdp"/><Relationship Id="rId2" Type="http://schemas.openxmlformats.org/officeDocument/2006/relationships/image" Target="../media/image33.png"/><Relationship Id="rId1" Type="http://schemas.openxmlformats.org/officeDocument/2006/relationships/hyperlink" Target="&#33539;&#25991;1&#65306;&#29240;&#22920;&#24555;&#22238;&#26469;&#21543;.pptx" TargetMode="External"/></Relationships>
</file>

<file path=ppt/slides/_rels/slide4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microsoft.com/office/2007/relationships/diagramDrawing" Target="../diagrams/drawing1.xml"/><Relationship Id="rId4" Type="http://schemas.openxmlformats.org/officeDocument/2006/relationships/diagramColors" Target="../diagrams/colors1.xml"/><Relationship Id="rId3" Type="http://schemas.openxmlformats.org/officeDocument/2006/relationships/diagramQuickStyle" Target="../diagrams/quickStyle1.xml"/><Relationship Id="rId2" Type="http://schemas.openxmlformats.org/officeDocument/2006/relationships/diagramLayout" Target="../diagrams/layout1.xml"/><Relationship Id="rId1" Type="http://schemas.openxmlformats.org/officeDocument/2006/relationships/diagramData" Target="../diagrams/data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slide" Target="slide40.xml"/><Relationship Id="rId3" Type="http://schemas.openxmlformats.org/officeDocument/2006/relationships/slide" Target="slide7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slide" Target="slide3.xml"/><Relationship Id="rId4" Type="http://schemas.openxmlformats.org/officeDocument/2006/relationships/image" Target="../media/image12.png"/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6.png"/><Relationship Id="rId2" Type="http://schemas.microsoft.com/office/2007/relationships/hdphoto" Target="../media/image15.wdp"/><Relationship Id="rId1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2"/>
          <p:cNvSpPr txBox="1"/>
          <p:nvPr/>
        </p:nvSpPr>
        <p:spPr>
          <a:xfrm>
            <a:off x="787981" y="1448111"/>
            <a:ext cx="7990259" cy="2592070"/>
          </a:xfrm>
          <a:prstGeom prst="rect">
            <a:avLst/>
          </a:prstGeom>
          <a:ln w="57150">
            <a:gradFill flip="none" rotWithShape="1">
              <a:gsLst>
                <a:gs pos="5000">
                  <a:schemeClr val="accent2">
                    <a:lumMod val="40000"/>
                    <a:lumOff val="60000"/>
                  </a:schemeClr>
                </a:gs>
                <a:gs pos="46000">
                  <a:schemeClr val="accent2">
                    <a:lumMod val="95000"/>
                    <a:lumOff val="5000"/>
                  </a:schemeClr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1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我们</a:t>
            </a:r>
            <a:r>
              <a:rPr lang="zh-CN" altLang="en-US" sz="4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生活中随处可见许多现象，有些是不文明的行为，有些却令人称赞。说一说，你在生活中发现了哪些好的或者不好的现象。</a:t>
            </a:r>
            <a:endParaRPr lang="zh-CN" altLang="en-US" sz="4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5836" y="944475"/>
            <a:ext cx="1907381" cy="482204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/>
              <a:t>说一说</a:t>
            </a:r>
            <a:endParaRPr lang="zh-CN" altLang="en-US" sz="30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540993" y="339542"/>
            <a:ext cx="7880974" cy="186512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>
              <a:lnSpc>
                <a:spcPct val="12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写作要求：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>
              <a:lnSpc>
                <a:spcPct val="120000"/>
              </a:lnSpc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写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你发现的现象，可以是令人称赞的行为，让人温暖的事件，也可以是生活中不文明的现象，把现象和想法写清楚。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582" y="1541484"/>
            <a:ext cx="4801795" cy="3728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7214" y="1545938"/>
            <a:ext cx="6725806" cy="746358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我们可以写哪些现象呢？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059239" y="393846"/>
            <a:ext cx="3025521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爱玩手机的人特别多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对话气泡: 圆角矩形 4"/>
          <p:cNvSpPr/>
          <p:nvPr/>
        </p:nvSpPr>
        <p:spPr>
          <a:xfrm>
            <a:off x="643990" y="1653006"/>
            <a:ext cx="1803787" cy="738502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家庭聚会都在玩手机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对话气泡: 圆角矩形 16"/>
          <p:cNvSpPr/>
          <p:nvPr/>
        </p:nvSpPr>
        <p:spPr>
          <a:xfrm>
            <a:off x="3471756" y="3565859"/>
            <a:ext cx="2014643" cy="851395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一边写作业一边玩手机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对话气泡: 圆角矩形 18"/>
          <p:cNvSpPr/>
          <p:nvPr/>
        </p:nvSpPr>
        <p:spPr>
          <a:xfrm>
            <a:off x="6645903" y="1653006"/>
            <a:ext cx="1921321" cy="738502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爸爸下班回家后玩手机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802" b="7468"/>
          <a:stretch>
            <a:fillRect/>
          </a:stretch>
        </p:blipFill>
        <p:spPr>
          <a:xfrm>
            <a:off x="2759184" y="1029860"/>
            <a:ext cx="3184416" cy="2109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21588" y="520590"/>
            <a:ext cx="240027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抄写作业成习惯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对话气泡: 圆角矩形 4"/>
          <p:cNvSpPr/>
          <p:nvPr/>
        </p:nvSpPr>
        <p:spPr>
          <a:xfrm>
            <a:off x="635822" y="1947820"/>
            <a:ext cx="1854160" cy="696905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抄写同学的作业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对话气泡: 圆角矩形 18"/>
          <p:cNvSpPr/>
          <p:nvPr/>
        </p:nvSpPr>
        <p:spPr>
          <a:xfrm>
            <a:off x="6383546" y="1947820"/>
            <a:ext cx="1958596" cy="816481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从手机上找作业的答案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8" name="Picture 2" descr="https://timgsa.baidu.com/timg?image&amp;quality=80&amp;size=b9999_10000&amp;sec=1586063716701&amp;di=2f75abf03153ac9f86740e236f57c9a3&amp;imgtype=0&amp;src=http%3A%2F%2Fimg3.imgtn.bdimg.com%2Fit%2Fu%3D2224054763%2C2945287170%26fm%3D214%26gp%3D0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767" r="1823" b="-1"/>
          <a:stretch>
            <a:fillRect/>
          </a:stretch>
        </p:blipFill>
        <p:spPr bwMode="auto">
          <a:xfrm>
            <a:off x="2691640" y="1436902"/>
            <a:ext cx="3368088" cy="1807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对话气泡: 圆角矩形 8"/>
          <p:cNvSpPr/>
          <p:nvPr/>
        </p:nvSpPr>
        <p:spPr>
          <a:xfrm>
            <a:off x="3060153" y="3612497"/>
            <a:ext cx="2123791" cy="696905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在电脑上粘贴作业的答案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793054" y="414448"/>
            <a:ext cx="336844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教室里开辟一个植物角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对话气泡: 圆角矩形 4"/>
          <p:cNvSpPr/>
          <p:nvPr/>
        </p:nvSpPr>
        <p:spPr>
          <a:xfrm>
            <a:off x="778325" y="1544052"/>
            <a:ext cx="1792681" cy="746142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养花种草，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美化环境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对话气泡: 圆角矩形 16"/>
          <p:cNvSpPr/>
          <p:nvPr/>
        </p:nvSpPr>
        <p:spPr>
          <a:xfrm>
            <a:off x="3272419" y="3857790"/>
            <a:ext cx="2409713" cy="547780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亲近大自然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对话气泡: 圆角矩形 18"/>
          <p:cNvSpPr/>
          <p:nvPr/>
        </p:nvSpPr>
        <p:spPr>
          <a:xfrm>
            <a:off x="6057265" y="1544320"/>
            <a:ext cx="2482215" cy="647065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了解植物的特点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6768" y="986515"/>
            <a:ext cx="2050464" cy="2948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283527" y="504237"/>
            <a:ext cx="240027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捡拾狗粪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对话气泡: 圆角矩形 4"/>
          <p:cNvSpPr/>
          <p:nvPr/>
        </p:nvSpPr>
        <p:spPr>
          <a:xfrm>
            <a:off x="742700" y="1942151"/>
            <a:ext cx="1792681" cy="547780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美化环境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7" name="对话气泡: 圆角矩形 16"/>
          <p:cNvSpPr/>
          <p:nvPr/>
        </p:nvSpPr>
        <p:spPr>
          <a:xfrm>
            <a:off x="3367143" y="3748163"/>
            <a:ext cx="2409713" cy="547780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谴责不良行为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" name="对话气泡: 圆角矩形 18"/>
          <p:cNvSpPr/>
          <p:nvPr/>
        </p:nvSpPr>
        <p:spPr>
          <a:xfrm>
            <a:off x="6431948" y="1908566"/>
            <a:ext cx="1899494" cy="547780"/>
          </a:xfrm>
          <a:prstGeom prst="wedgeRoundRectCallout">
            <a:avLst>
              <a:gd name="adj1" fmla="val -12061"/>
              <a:gd name="adj2" fmla="val 32093"/>
              <a:gd name="adj3" fmla="val 16667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快乐劳动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 descr="https://timgsa.baidu.com/timg?image&amp;quality=80&amp;size=b9999_10000&amp;sec=1586063988796&amp;di=63ec4044cdb82bd11cd6da85555e0e2b&amp;imgtype=0&amp;src=http%3A%2F%2Fimg.bimg.126.net%2Fphoto%2FZHUxBlNK0T_3ISIScN71XQ%3D%3D%2F4262375572330834010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t="9048" r="8375" b="11050"/>
          <a:stretch>
            <a:fillRect/>
          </a:stretch>
        </p:blipFill>
        <p:spPr bwMode="auto">
          <a:xfrm>
            <a:off x="2824115" y="1228940"/>
            <a:ext cx="3319098" cy="24548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13311" y="644941"/>
            <a:ext cx="6435806" cy="378355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33057" y="1349736"/>
            <a:ext cx="3354822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现象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要写得清楚明白，有条理。怎样做到这一点呢？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080276" y="985832"/>
            <a:ext cx="4516280" cy="8299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现象是什么？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爱玩手机的人特别多。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80276" y="2449595"/>
            <a:ext cx="445297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你怎样发现这个现象的？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在给爷爷过生日时，大家都低头看手机，很少聊天。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802" b="7468"/>
          <a:stretch>
            <a:fillRect/>
          </a:stretch>
        </p:blipFill>
        <p:spPr>
          <a:xfrm>
            <a:off x="275583" y="1570597"/>
            <a:ext cx="2232959" cy="1479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3080276" y="985832"/>
            <a:ext cx="4516280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现象是什么？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教室里开辟一个植物角。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80276" y="2449595"/>
            <a:ext cx="445297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你怎样发现这个现象的？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教室里有空置的角落；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同学们喜欢亲近大自然。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518" y="975125"/>
            <a:ext cx="2050464" cy="29489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6155" y="1148283"/>
            <a:ext cx="6725806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大家</a:t>
            </a:r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知道的还真不少，下面我们一起来演练一下。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对话气泡: 圆角矩形 6"/>
          <p:cNvSpPr/>
          <p:nvPr/>
        </p:nvSpPr>
        <p:spPr>
          <a:xfrm>
            <a:off x="792921" y="1322171"/>
            <a:ext cx="1471977" cy="1069337"/>
          </a:xfrm>
          <a:prstGeom prst="wedgeRoundRectCallout">
            <a:avLst>
              <a:gd name="adj1" fmla="val 78124"/>
              <a:gd name="adj2" fmla="val 476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给爷爷祝寿时，大家都在看手机。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047645" y="792077"/>
            <a:ext cx="3748334" cy="2620974"/>
            <a:chOff x="2835812" y="822667"/>
            <a:chExt cx="3810000" cy="304800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5812" y="822667"/>
              <a:ext cx="3810000" cy="3048000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5873262" y="3657600"/>
              <a:ext cx="717452" cy="168812"/>
            </a:xfrm>
            <a:prstGeom prst="rect">
              <a:avLst/>
            </a:prstGeom>
            <a:solidFill>
              <a:srgbClr val="E1CBB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话气泡: 圆角矩形 3"/>
          <p:cNvSpPr/>
          <p:nvPr/>
        </p:nvSpPr>
        <p:spPr>
          <a:xfrm>
            <a:off x="475501" y="2571750"/>
            <a:ext cx="1861073" cy="839096"/>
          </a:xfrm>
          <a:prstGeom prst="wedgeRoundRectCallout">
            <a:avLst>
              <a:gd name="adj1" fmla="val 67819"/>
              <a:gd name="adj2" fmla="val 4326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现象：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抄写作业。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对话气泡: 圆角矩形 10"/>
          <p:cNvSpPr/>
          <p:nvPr/>
        </p:nvSpPr>
        <p:spPr>
          <a:xfrm>
            <a:off x="2781238" y="1224749"/>
            <a:ext cx="2233894" cy="1117521"/>
          </a:xfrm>
          <a:prstGeom prst="wedgeRoundRectCallout">
            <a:avLst>
              <a:gd name="adj1" fmla="val -2123"/>
              <a:gd name="adj2" fmla="val 8044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发现问题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在教室里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抄写同学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作业。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671674" y="383749"/>
            <a:ext cx="356795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抄写作业是不好的习惯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Picture 2" descr="https://timgsa.baidu.com/timg?image&amp;quality=80&amp;size=b9999_10000&amp;sec=1586063716701&amp;di=2f75abf03153ac9f86740e236f57c9a3&amp;imgtype=0&amp;src=http%3A%2F%2Fimg3.imgtn.bdimg.com%2Fit%2Fu%3D2224054763%2C2945287170%26fm%3D214%26gp%3D0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767" r="1823" b="-1"/>
          <a:stretch>
            <a:fillRect/>
          </a:stretch>
        </p:blipFill>
        <p:spPr bwMode="auto">
          <a:xfrm>
            <a:off x="2671674" y="2611247"/>
            <a:ext cx="3368088" cy="18076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对话气泡: 圆角矩形 11"/>
          <p:cNvSpPr/>
          <p:nvPr/>
        </p:nvSpPr>
        <p:spPr>
          <a:xfrm>
            <a:off x="6316918" y="1651445"/>
            <a:ext cx="2102596" cy="1218364"/>
          </a:xfrm>
          <a:prstGeom prst="wedgeRoundRectCallout">
            <a:avLst>
              <a:gd name="adj1" fmla="val -49668"/>
              <a:gd name="adj2" fmla="val 7709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发现问题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从网上搜集作业答案。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对话气泡: 圆角矩形 3"/>
          <p:cNvSpPr/>
          <p:nvPr/>
        </p:nvSpPr>
        <p:spPr>
          <a:xfrm>
            <a:off x="475501" y="2571750"/>
            <a:ext cx="1861073" cy="839096"/>
          </a:xfrm>
          <a:prstGeom prst="wedgeRoundRectCallout">
            <a:avLst>
              <a:gd name="adj1" fmla="val 67819"/>
              <a:gd name="adj2" fmla="val 4326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现象：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捡拾狗粪。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对话气泡: 圆角矩形 10"/>
          <p:cNvSpPr/>
          <p:nvPr/>
        </p:nvSpPr>
        <p:spPr>
          <a:xfrm>
            <a:off x="2336574" y="1082676"/>
            <a:ext cx="2233894" cy="1218364"/>
          </a:xfrm>
          <a:prstGeom prst="wedgeRoundRectCallout">
            <a:avLst>
              <a:gd name="adj1" fmla="val -2123"/>
              <a:gd name="adj2" fmla="val 8044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发现问题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小区绿地里的狗粪随处可见。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908521" y="350301"/>
            <a:ext cx="297880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捡拾狗粪是文明行为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对话气泡: 圆角矩形 11"/>
          <p:cNvSpPr/>
          <p:nvPr/>
        </p:nvSpPr>
        <p:spPr>
          <a:xfrm>
            <a:off x="5219113" y="1004842"/>
            <a:ext cx="2233894" cy="1218364"/>
          </a:xfrm>
          <a:prstGeom prst="wedgeRoundRectCallout">
            <a:avLst>
              <a:gd name="adj1" fmla="val -49668"/>
              <a:gd name="adj2" fmla="val 7709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发现问题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遛狗的人不拾狗粪。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7" name="Picture 2" descr="https://timgsa.baidu.com/timg?image&amp;quality=80&amp;size=b9999_10000&amp;sec=1586063988796&amp;di=63ec4044cdb82bd11cd6da85555e0e2b&amp;imgtype=0&amp;src=http%3A%2F%2Fimg.bimg.126.net%2Fphoto%2FZHUxBlNK0T_3ISIScN71XQ%3D%3D%2F4262375572330834010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t="9048" r="8375" b="11050"/>
          <a:stretch>
            <a:fillRect/>
          </a:stretch>
        </p:blipFill>
        <p:spPr bwMode="auto">
          <a:xfrm>
            <a:off x="2943690" y="2571750"/>
            <a:ext cx="2908470" cy="21511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对话气泡: 圆角矩形 7"/>
          <p:cNvSpPr/>
          <p:nvPr/>
        </p:nvSpPr>
        <p:spPr>
          <a:xfrm>
            <a:off x="6208541" y="2502459"/>
            <a:ext cx="2233894" cy="1478697"/>
          </a:xfrm>
          <a:prstGeom prst="wedgeRoundRectCallout">
            <a:avLst>
              <a:gd name="adj1" fmla="val -49668"/>
              <a:gd name="adj2" fmla="val 7709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发现问题</a:t>
            </a:r>
            <a:r>
              <a:rPr lang="en-US" altLang="zh-CN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少先队员周末把小区里的狗粪捡拾干净。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28250" y="517349"/>
            <a:ext cx="6722885" cy="3952321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236238" y="1364607"/>
            <a:ext cx="36111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 </a:t>
            </a:r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通过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生活现象发现了问题，那么怎么表达想法呢？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842773" y="570135"/>
            <a:ext cx="2988286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玩手机是不好的行为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91857" y="1409393"/>
            <a:ext cx="4928254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这个问题会造成怎样的影响？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过于沉迷手机会影响与别人的交往。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91857" y="2533912"/>
            <a:ext cx="451628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我的建议是什么？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我们不应该总是玩手机，应该用更多的时间关心身边的人。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" r="802" b="7468"/>
          <a:stretch>
            <a:fillRect/>
          </a:stretch>
        </p:blipFill>
        <p:spPr>
          <a:xfrm>
            <a:off x="275583" y="1570597"/>
            <a:ext cx="2470985" cy="1636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687432" y="578395"/>
            <a:ext cx="3309331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抄写作业是不良习惯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30906" y="1270893"/>
            <a:ext cx="492825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这个问题会造成怎样的影响？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抄写作业会让人失去思考的能力，应付了一时，耽误了一世。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30906" y="2672279"/>
            <a:ext cx="451628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我的建议是什么？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坚决不能抄写作业，不会做的题目可以通过复习知识或者询问老师和同学来解决。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Picture 2" descr="https://timgsa.baidu.com/timg?image&amp;quality=80&amp;size=b9999_10000&amp;sec=1586063716701&amp;di=2f75abf03153ac9f86740e236f57c9a3&amp;imgtype=0&amp;src=http%3A%2F%2Fimg3.imgtn.bdimg.com%2Fit%2Fu%3D2224054763%2C2945287170%26fm%3D214%26gp%3D0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767" r="1823" b="-1"/>
          <a:stretch>
            <a:fillRect/>
          </a:stretch>
        </p:blipFill>
        <p:spPr bwMode="auto">
          <a:xfrm>
            <a:off x="209828" y="1927273"/>
            <a:ext cx="2403176" cy="1289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856840" y="480169"/>
            <a:ext cx="3565062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教室里开辟植物角是好事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30906" y="1270893"/>
            <a:ext cx="4928254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这个问题会造成怎样的影响？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可以美化教室，陶冶性情；可以培养观察能力；可以了解植物的特点，补充生物知识。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30905" y="3003705"/>
            <a:ext cx="4928253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我的建议是什么？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教室里开辟植物角是一件好事情。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214" y="1392702"/>
            <a:ext cx="1856261" cy="2669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2856840" y="480169"/>
            <a:ext cx="3002354" cy="461665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捡拾狗粪是文明行为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930905" y="1270893"/>
            <a:ext cx="52349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这个问题会造成怎样的影响？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可以美化环境；可以谴责污染公共卫生的人；可以培养热爱劳动的品质。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930905" y="2744685"/>
            <a:ext cx="5066577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l"/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我的建议是什么？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l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鼓励小朋友利用空闲时间捡拾狗粪，美化环境。</a:t>
            </a: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Picture 2" descr="https://timgsa.baidu.com/timg?image&amp;quality=80&amp;size=b9999_10000&amp;sec=1586063988796&amp;di=63ec4044cdb82bd11cd6da85555e0e2b&amp;imgtype=0&amp;src=http%3A%2F%2Fimg.bimg.126.net%2Fphoto%2FZHUxBlNK0T_3ISIScN71XQ%3D%3D%2F4262375572330834010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t="9048" r="8375" b="11050"/>
          <a:stretch>
            <a:fillRect/>
          </a:stretch>
        </p:blipFill>
        <p:spPr bwMode="auto">
          <a:xfrm>
            <a:off x="334133" y="1638887"/>
            <a:ext cx="2306595" cy="17059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450" y="1275606"/>
            <a:ext cx="6778946" cy="265366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sz="28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总结一下写“想法”的“技巧”：</a:t>
            </a:r>
            <a:endParaRPr lang="en-US" altLang="zh-CN" sz="28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先写问题是什么：点明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题目。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再写是怎样发现问题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的</a:t>
            </a: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：罗列生活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现象。</a:t>
            </a:r>
            <a:endParaRPr lang="en-US" altLang="zh-CN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457200" indent="-457200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然后写明想法：问题的影响和你的</a:t>
            </a:r>
            <a:r>
              <a:rPr lang="zh-CN" altLang="en-US" sz="28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建议。</a:t>
            </a:r>
            <a:endParaRPr lang="zh-CN" altLang="en-US" sz="28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6155" y="1148283"/>
            <a:ext cx="6725806" cy="2100575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下面</a:t>
            </a:r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就是具体内容的写作了。我们要注意点什么呢？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67" y="1275606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23022" y="1015383"/>
            <a:ext cx="7581844" cy="2676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0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今天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放学过马路时，我看到了这样一个场景：一位老爷爷过斑马线时，根本不看红绿灯，径直走过，弄得行驶的车辆纷纷紧急避让。在生活中，常有这样的情况发生。不少爷爷奶奶，年龄大，行走本来不方便，对交通规则一窍不通，有的就是知道了交通规则，也不愿去遵守，自己想怎么走就怎么走。这会造成多大的交通隐患啊！</a:t>
            </a:r>
            <a:endParaRPr lang="zh-CN" altLang="en-US" sz="2000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endParaRPr lang="zh-CN" altLang="en-US" sz="2000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4273" y="437089"/>
            <a:ext cx="40338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我们先来看一段范例：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349894" y="3322081"/>
            <a:ext cx="6600636" cy="1383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评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作者先写了一位老人不遵守交通规则的社会现象，在生活中是客观存在的，事例真实。然后分析了发生这一现象的原因，是中肯的，主要表现在有些老人不懂交通规则，或者懂了也不愿意去遵守，交通安全意识淡薄。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对话气泡: 圆角矩形 6"/>
          <p:cNvSpPr/>
          <p:nvPr/>
        </p:nvSpPr>
        <p:spPr>
          <a:xfrm>
            <a:off x="743684" y="1413611"/>
            <a:ext cx="1542316" cy="1069337"/>
          </a:xfrm>
          <a:prstGeom prst="wedgeRoundRectCallout">
            <a:avLst>
              <a:gd name="adj1" fmla="val 78124"/>
              <a:gd name="adj2" fmla="val 476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写作业时从网上抄写答案。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26" name="Picture 2" descr="https://timgsa.baidu.com/timg?image&amp;quality=80&amp;size=b9999_10000&amp;sec=1586063716701&amp;di=2f75abf03153ac9f86740e236f57c9a3&amp;imgtype=0&amp;src=http%3A%2F%2Fimg3.imgtn.bdimg.com%2Fit%2Fu%3D2224054763%2C2945287170%26fm%3D214%26gp%3D0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6767" r="1823" b="-1"/>
          <a:stretch>
            <a:fillRect/>
          </a:stretch>
        </p:blipFill>
        <p:spPr bwMode="auto">
          <a:xfrm>
            <a:off x="3289374" y="1413611"/>
            <a:ext cx="3430402" cy="1841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803983" y="1029454"/>
            <a:ext cx="7710936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kern="100" dirty="0">
                <a:latin typeface="+mn-ea"/>
                <a:cs typeface="Times New Roman" panose="02020603050405020304" pitchFamily="18" charset="0"/>
              </a:rPr>
              <a:t>    </a:t>
            </a:r>
            <a:r>
              <a:rPr lang="zh-CN" altLang="en-US" sz="20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最近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看了一个新闻，不禁让我胆战心惊：</a:t>
            </a:r>
            <a:r>
              <a:rPr lang="en-US" altLang="zh-CN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37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名学生吃了学校小卖部出售的田螺后，出现腹痛、呕吐等症状，经诊断为不洁食物引发急性胃肠炎。好在及时送医院，才康复出院。</a:t>
            </a:r>
            <a:endParaRPr lang="zh-CN" altLang="en-US" sz="2000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en-US" sz="20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再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看看身边的同学，有些买了零食，吃起来津津有味，可吃完后就随地乱扔，给洁净的校园添加了不少垃圾。更可怕的是，有些小摊贩点上卖的零食是</a:t>
            </a:r>
            <a:r>
              <a:rPr lang="zh-CN" altLang="en-US" sz="2000" b="1" kern="100" dirty="0" smtClean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伪劣产品</a:t>
            </a:r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，质量没保证，很不卫生，吃了伤害身体，严重的还会引发疾病。</a:t>
            </a:r>
            <a:endParaRPr lang="zh-CN" altLang="en-US" sz="2000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zh-CN" altLang="en-US" sz="2000" b="1" dirty="0">
              <a:latin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47712" y="567789"/>
            <a:ext cx="4033838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我们来模仿着写写吧：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1626" y="1467125"/>
            <a:ext cx="5480463" cy="1423467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lIns="68580" tIns="34290" rIns="68580" bIns="34290" rtlCol="0">
            <a:spAutoFit/>
          </a:bodyPr>
          <a:lstStyle/>
          <a:p>
            <a:pPr indent="457200" algn="just"/>
            <a:r>
              <a:rPr lang="zh-CN" altLang="en-US" sz="4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关于这次习作，你有什么想说的吗？</a:t>
            </a:r>
            <a:endParaRPr lang="zh-CN" altLang="en-US" sz="4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93" y="1201501"/>
            <a:ext cx="1694180" cy="224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2"/>
          <p:cNvSpPr txBox="1"/>
          <p:nvPr/>
        </p:nvSpPr>
        <p:spPr>
          <a:xfrm>
            <a:off x="251520" y="752386"/>
            <a:ext cx="779310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生活中要留心发现身边的好人好事，事例必须是真实的。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0" b="51625" l="1064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414" y="476622"/>
            <a:ext cx="1204586" cy="1774841"/>
          </a:xfrm>
          <a:prstGeom prst="rect">
            <a:avLst/>
          </a:prstGeom>
        </p:spPr>
      </p:pic>
      <p:sp>
        <p:nvSpPr>
          <p:cNvPr id="4" name="文本框 2"/>
          <p:cNvSpPr txBox="1"/>
          <p:nvPr/>
        </p:nvSpPr>
        <p:spPr>
          <a:xfrm>
            <a:off x="251521" y="1977129"/>
            <a:ext cx="7793108" cy="954107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我看到校园里有些同学有乱扔纸屑的行为，我要提出杜绝这种行为的建议。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193" y="1706493"/>
            <a:ext cx="1103390" cy="95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文本框 2"/>
          <p:cNvSpPr txBox="1"/>
          <p:nvPr/>
        </p:nvSpPr>
        <p:spPr>
          <a:xfrm>
            <a:off x="254546" y="3212926"/>
            <a:ext cx="7790082" cy="953135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我在上学路上发现有些老人闯红灯，这种行为的后果是非常</a:t>
            </a:r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严重</a:t>
            </a:r>
            <a:r>
              <a:rPr lang="zh-CN" altLang="en-US" sz="2800" b="1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的，我要列举三条后果。</a:t>
            </a:r>
            <a:endParaRPr lang="zh-CN" altLang="en-US" sz="2800" b="1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6290" b="53226" l="24663" r="743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74" t="7096" r="24759" b="46452"/>
          <a:stretch>
            <a:fillRect/>
          </a:stretch>
        </p:blipFill>
        <p:spPr bwMode="auto">
          <a:xfrm>
            <a:off x="8226577" y="3030871"/>
            <a:ext cx="825848" cy="90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21272" y="771479"/>
            <a:ext cx="7154377" cy="4205991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19055" y="426869"/>
            <a:ext cx="2330450" cy="560705"/>
            <a:chOff x="292074" y="533430"/>
            <a:chExt cx="3107265" cy="747607"/>
          </a:xfrm>
        </p:grpSpPr>
        <p:sp>
          <p:nvSpPr>
            <p:cNvPr id="5" name="文本框 14"/>
            <p:cNvSpPr txBox="1"/>
            <p:nvPr/>
          </p:nvSpPr>
          <p:spPr>
            <a:xfrm>
              <a:off x="832247" y="533430"/>
              <a:ext cx="2567092" cy="74760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写作提纲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074" y="533430"/>
              <a:ext cx="540173" cy="672254"/>
            </a:xfrm>
            <a:prstGeom prst="rect">
              <a:avLst/>
            </a:prstGeom>
          </p:spPr>
        </p:pic>
      </p:grpSp>
      <p:sp>
        <p:nvSpPr>
          <p:cNvPr id="8" name="文本框 8"/>
          <p:cNvSpPr txBox="1"/>
          <p:nvPr/>
        </p:nvSpPr>
        <p:spPr>
          <a:xfrm>
            <a:off x="3302114" y="1307213"/>
            <a:ext cx="365157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你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想好自己习作的内容了吗？不要急于下笔，先好好构思，编写好写作提纲。</a:t>
            </a:r>
            <a:endParaRPr lang="zh-CN" altLang="en-US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32845" y="2152254"/>
            <a:ext cx="5185783" cy="23083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你所选的现象是什么？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造成这个现象的原因是什么？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这个现象会造成怎样的影响？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你有什么想法和建议？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提出建议的理由有哪些？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你打算拟个什么题目？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91455" y="267494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习作提纲要求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77190" y="905510"/>
            <a:ext cx="8402320" cy="95313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选一种社会现象，说清楚造成这个现象的原因和你的想法。</a:t>
            </a:r>
            <a:endParaRPr lang="zh-CN" altLang="en-US" sz="1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36209" y="727906"/>
            <a:ext cx="1504333" cy="666511"/>
            <a:chOff x="2375756" y="2268826"/>
            <a:chExt cx="1103009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940842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0076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668007" y="1061161"/>
            <a:ext cx="630513" cy="206210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保护青蛙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627007" y="996305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066754" y="2008694"/>
            <a:ext cx="1411430" cy="733058"/>
            <a:chOff x="2098769" y="2334213"/>
            <a:chExt cx="92153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92153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8244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经过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160483" y="3415828"/>
            <a:ext cx="1317701" cy="666511"/>
            <a:chOff x="2375756" y="2268826"/>
            <a:chExt cx="860338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6033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650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660965" y="1941342"/>
            <a:ext cx="288032" cy="1026942"/>
          </a:xfrm>
          <a:prstGeom prst="leftBrace">
            <a:avLst>
              <a:gd name="adj1" fmla="val 1443"/>
              <a:gd name="adj2" fmla="val 50000"/>
            </a:avLst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67733" y="1683800"/>
            <a:ext cx="43855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青蛙是庄稼卫士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青蛙是国家三级保护动物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我劝说不要捕捉青蛙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04981" y="3418924"/>
            <a:ext cx="3811268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结尾表达“保护青蛙，人人有责”的建议。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705726" y="375496"/>
            <a:ext cx="3811267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提出看到“卖青蛙”的社会现象。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2136209" y="727906"/>
            <a:ext cx="1504333" cy="666511"/>
            <a:chOff x="2375756" y="2268826"/>
            <a:chExt cx="1103009" cy="666511"/>
          </a:xfrm>
        </p:grpSpPr>
        <p:sp>
          <p:nvSpPr>
            <p:cNvPr id="4" name="云形 3"/>
            <p:cNvSpPr/>
            <p:nvPr/>
          </p:nvSpPr>
          <p:spPr>
            <a:xfrm>
              <a:off x="2375756" y="2268826"/>
              <a:ext cx="940842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471068" y="2290763"/>
              <a:ext cx="10076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6" name="文本框 2"/>
          <p:cNvSpPr txBox="1"/>
          <p:nvPr/>
        </p:nvSpPr>
        <p:spPr>
          <a:xfrm>
            <a:off x="661269" y="809419"/>
            <a:ext cx="630513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爸妈快回来吧 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" name="左大括号 1"/>
          <p:cNvSpPr/>
          <p:nvPr/>
        </p:nvSpPr>
        <p:spPr>
          <a:xfrm>
            <a:off x="1627007" y="996305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072075" y="1914768"/>
            <a:ext cx="1411430" cy="733058"/>
            <a:chOff x="2098769" y="2334213"/>
            <a:chExt cx="921536" cy="733058"/>
          </a:xfrm>
        </p:grpSpPr>
        <p:sp>
          <p:nvSpPr>
            <p:cNvPr id="10" name="云形 9"/>
            <p:cNvSpPr/>
            <p:nvPr/>
          </p:nvSpPr>
          <p:spPr>
            <a:xfrm>
              <a:off x="2098769" y="2336363"/>
              <a:ext cx="92153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195853" y="2334213"/>
              <a:ext cx="8244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经过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206185" y="3322602"/>
            <a:ext cx="1317701" cy="666511"/>
            <a:chOff x="2375756" y="2268826"/>
            <a:chExt cx="860338" cy="666511"/>
          </a:xfrm>
        </p:grpSpPr>
        <p:sp>
          <p:nvSpPr>
            <p:cNvPr id="14" name="云形 13"/>
            <p:cNvSpPr/>
            <p:nvPr/>
          </p:nvSpPr>
          <p:spPr>
            <a:xfrm>
              <a:off x="2375756" y="2268826"/>
              <a:ext cx="86033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471068" y="2290763"/>
              <a:ext cx="7650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16" name="左大括号 15"/>
          <p:cNvSpPr/>
          <p:nvPr/>
        </p:nvSpPr>
        <p:spPr>
          <a:xfrm>
            <a:off x="3632197" y="1719576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06663" y="1589874"/>
            <a:ext cx="46454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诉说内心的痛苦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理解父母外出打工的不易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表达内心对父母之爱的需求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859111" y="3342999"/>
            <a:ext cx="39411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结尾呼喊爸妈早点回家，表达思念之情。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49362" y="753009"/>
            <a:ext cx="5263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用对比的手法写出“我”的孤独。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0" grpId="0"/>
      <p:bldP spid="29" grpId="0"/>
      <p:bldP spid="2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2136209" y="727906"/>
            <a:ext cx="1504333" cy="666511"/>
            <a:chOff x="2375756" y="2268826"/>
            <a:chExt cx="1103009" cy="666511"/>
          </a:xfrm>
        </p:grpSpPr>
        <p:sp>
          <p:nvSpPr>
            <p:cNvPr id="18" name="云形 17"/>
            <p:cNvSpPr/>
            <p:nvPr/>
          </p:nvSpPr>
          <p:spPr>
            <a:xfrm>
              <a:off x="2375756" y="2268826"/>
              <a:ext cx="940842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19" name="TextBox 4"/>
            <p:cNvSpPr txBox="1"/>
            <p:nvPr/>
          </p:nvSpPr>
          <p:spPr>
            <a:xfrm>
              <a:off x="2471068" y="2290763"/>
              <a:ext cx="100769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开头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21" name="文本框 2"/>
          <p:cNvSpPr txBox="1"/>
          <p:nvPr/>
        </p:nvSpPr>
        <p:spPr>
          <a:xfrm>
            <a:off x="707079" y="819109"/>
            <a:ext cx="630513" cy="30469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我有一个想法</a:t>
            </a:r>
            <a:endParaRPr lang="zh-CN" altLang="en-US" sz="32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2" name="左大括号 21"/>
          <p:cNvSpPr/>
          <p:nvPr/>
        </p:nvSpPr>
        <p:spPr>
          <a:xfrm>
            <a:off x="1627007" y="996305"/>
            <a:ext cx="288032" cy="2762726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007941" y="1901526"/>
            <a:ext cx="1411430" cy="733058"/>
            <a:chOff x="2098769" y="2334213"/>
            <a:chExt cx="921536" cy="733058"/>
          </a:xfrm>
        </p:grpSpPr>
        <p:sp>
          <p:nvSpPr>
            <p:cNvPr id="25" name="云形 24"/>
            <p:cNvSpPr/>
            <p:nvPr/>
          </p:nvSpPr>
          <p:spPr>
            <a:xfrm>
              <a:off x="2098769" y="2336363"/>
              <a:ext cx="921536" cy="730908"/>
            </a:xfrm>
            <a:prstGeom prst="cloud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6" name="TextBox 10"/>
            <p:cNvSpPr txBox="1"/>
            <p:nvPr/>
          </p:nvSpPr>
          <p:spPr>
            <a:xfrm>
              <a:off x="2195853" y="2334213"/>
              <a:ext cx="82445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经过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219318" y="3227977"/>
            <a:ext cx="1317701" cy="666511"/>
            <a:chOff x="2375756" y="2268826"/>
            <a:chExt cx="860338" cy="666511"/>
          </a:xfrm>
        </p:grpSpPr>
        <p:sp>
          <p:nvSpPr>
            <p:cNvPr id="28" name="云形 27"/>
            <p:cNvSpPr/>
            <p:nvPr/>
          </p:nvSpPr>
          <p:spPr>
            <a:xfrm>
              <a:off x="2375756" y="2268826"/>
              <a:ext cx="860338" cy="666511"/>
            </a:xfrm>
            <a:prstGeom prst="cloud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0" name="TextBox 14"/>
            <p:cNvSpPr txBox="1"/>
            <p:nvPr/>
          </p:nvSpPr>
          <p:spPr>
            <a:xfrm>
              <a:off x="2471068" y="2290763"/>
              <a:ext cx="76502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200" b="1" dirty="0">
                  <a:solidFill>
                    <a:prstClr val="black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结尾</a:t>
              </a:r>
              <a:endParaRPr lang="zh-CN" altLang="en-US" sz="32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  <p:sp>
        <p:nvSpPr>
          <p:cNvPr id="31" name="左大括号 30"/>
          <p:cNvSpPr/>
          <p:nvPr/>
        </p:nvSpPr>
        <p:spPr>
          <a:xfrm>
            <a:off x="3562884" y="1814872"/>
            <a:ext cx="306264" cy="1125592"/>
          </a:xfrm>
          <a:prstGeom prst="leftBrac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TextBox 19"/>
          <p:cNvSpPr txBox="1"/>
          <p:nvPr/>
        </p:nvSpPr>
        <p:spPr>
          <a:xfrm>
            <a:off x="3918473" y="1650105"/>
            <a:ext cx="48584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记叙大人捡钱包的事情经过。</a:t>
            </a:r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en-US" altLang="zh-CN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分析这一现象的不良后果。</a:t>
            </a:r>
            <a:endParaRPr lang="zh-CN" altLang="en-US" sz="28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3" name="TextBox 28"/>
          <p:cNvSpPr txBox="1"/>
          <p:nvPr/>
        </p:nvSpPr>
        <p:spPr>
          <a:xfrm>
            <a:off x="3841297" y="3312416"/>
            <a:ext cx="444767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总结全文，用一句话表达自己的想法。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4" name="TextBox 23"/>
          <p:cNvSpPr txBox="1"/>
          <p:nvPr/>
        </p:nvSpPr>
        <p:spPr>
          <a:xfrm>
            <a:off x="3716016" y="565176"/>
            <a:ext cx="46454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列出生活中所看到的现象，事例真实。</a:t>
            </a:r>
            <a:endParaRPr lang="zh-CN" altLang="en-US" sz="2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/>
      <p:bldP spid="33" grpId="0"/>
      <p:bldP spid="3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779663"/>
            <a:ext cx="5542989" cy="68475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4000" b="1" dirty="0">
                <a:latin typeface="黑体" panose="02010609060101010101" pitchFamily="49" charset="-122"/>
                <a:ea typeface="黑体" panose="02010609060101010101" pitchFamily="49" charset="-122"/>
              </a:rPr>
              <a:t>    快快写起来吧！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234757-160Z616032990[1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CF3">
                  <a:alpha val="100000"/>
                </a:srgbClr>
              </a:clrFrom>
              <a:clrTo>
                <a:srgbClr val="FFFCF3">
                  <a:alpha val="100000"/>
                  <a:alpha val="0"/>
                </a:srgbClr>
              </a:clrTo>
            </a:clrChange>
          </a:blip>
          <a:srcRect l="67163" t="48737"/>
          <a:stretch>
            <a:fillRect/>
          </a:stretch>
        </p:blipFill>
        <p:spPr>
          <a:xfrm>
            <a:off x="6156176" y="1541910"/>
            <a:ext cx="2085975" cy="3028315"/>
          </a:xfrm>
          <a:prstGeom prst="rect">
            <a:avLst/>
          </a:prstGeom>
          <a:effectLst>
            <a:innerShdw blurRad="63500" dist="50800">
              <a:prstClr val="black">
                <a:alpha val="50000"/>
              </a:prstClr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328884" y="3704303"/>
            <a:ext cx="6486232" cy="80791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写完习作，和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同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桌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交换</a:t>
            </a:r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一下，看看谁写的现象更清楚，想法更明确。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19" y="339502"/>
            <a:ext cx="4866745" cy="5835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3200" kern="0" noProof="0" dirty="0">
                <a:solidFill>
                  <a:srgbClr val="8064A2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同桌互评</a:t>
            </a:r>
            <a:endParaRPr kumimoji="0" lang="zh-CN" altLang="en-US" sz="3200" b="0" i="0" u="none" strike="noStrike" kern="0" cap="none" spc="0" normalizeH="0" baseline="0" noProof="0" dirty="0">
              <a:ln>
                <a:noFill/>
              </a:ln>
              <a:solidFill>
                <a:srgbClr val="8064A2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Picture 2" descr="http://image.shedunews.com/2013/4/10/m_505811_dc1ca6e1-bf97-4a42-9dcc-b8c7feb72ef0.jpg"/>
          <p:cNvPicPr>
            <a:picLocks noChangeAspect="1" noChangeArrowheads="1"/>
          </p:cNvPicPr>
          <p:nvPr/>
        </p:nvPicPr>
        <p:blipFill>
          <a:blip r:embed="rId1" cstate="print"/>
          <a:srcRect t="12672"/>
          <a:stretch>
            <a:fillRect/>
          </a:stretch>
        </p:blipFill>
        <p:spPr bwMode="auto">
          <a:xfrm>
            <a:off x="1874520" y="1093411"/>
            <a:ext cx="5642610" cy="2402840"/>
          </a:xfrm>
          <a:prstGeom prst="ellipse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对话气泡: 圆角矩形 6"/>
          <p:cNvSpPr/>
          <p:nvPr/>
        </p:nvSpPr>
        <p:spPr>
          <a:xfrm>
            <a:off x="996903" y="1490981"/>
            <a:ext cx="1441525" cy="688489"/>
          </a:xfrm>
          <a:prstGeom prst="wedgeRoundRectCallout">
            <a:avLst>
              <a:gd name="adj1" fmla="val 78124"/>
              <a:gd name="adj2" fmla="val 476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我们班里有一个植物角。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669" y="933658"/>
            <a:ext cx="2368666" cy="34065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14"/>
          <p:cNvSpPr txBox="1"/>
          <p:nvPr/>
        </p:nvSpPr>
        <p:spPr>
          <a:xfrm>
            <a:off x="5223672" y="1891947"/>
            <a:ext cx="2953387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5400" b="1" dirty="0">
                <a:solidFill>
                  <a:srgbClr val="875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作文修改</a:t>
            </a:r>
            <a:endParaRPr lang="zh-CN" altLang="en-US" sz="5400" b="1" dirty="0">
              <a:solidFill>
                <a:srgbClr val="875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5" name="图片 14" descr="图片包含 游戏机, 标志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" t="3514" r="24574" b="24134"/>
          <a:stretch>
            <a:fillRect/>
          </a:stretch>
        </p:blipFill>
        <p:spPr>
          <a:xfrm>
            <a:off x="3915867" y="1678691"/>
            <a:ext cx="1307805" cy="1326759"/>
          </a:xfrm>
          <a:prstGeom prst="rect">
            <a:avLst/>
          </a:prstGeom>
        </p:spPr>
      </p:pic>
      <p:sp>
        <p:nvSpPr>
          <p:cNvPr id="16" name="箭头: V 形 7"/>
          <p:cNvSpPr/>
          <p:nvPr/>
        </p:nvSpPr>
        <p:spPr>
          <a:xfrm>
            <a:off x="1475121" y="589573"/>
            <a:ext cx="172925" cy="219284"/>
          </a:xfrm>
          <a:prstGeom prst="chevron">
            <a:avLst>
              <a:gd name="adj" fmla="val 4440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13" y="42249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文本框 15"/>
          <p:cNvSpPr txBox="1"/>
          <p:nvPr/>
        </p:nvSpPr>
        <p:spPr>
          <a:xfrm>
            <a:off x="209676" y="422490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 smtClean="0">
                <a:solidFill>
                  <a:schemeClr val="bg1"/>
                </a:solidFill>
              </a:rPr>
              <a:t>第</a:t>
            </a:r>
            <a:r>
              <a:rPr kumimoji="1" lang="zh-CN" altLang="en-US" sz="1800" dirty="0">
                <a:solidFill>
                  <a:schemeClr val="bg1"/>
                </a:solidFill>
              </a:rPr>
              <a:t>二</a:t>
            </a:r>
            <a:r>
              <a:rPr kumimoji="1" lang="zh-CN" altLang="en-US" sz="1800" dirty="0" smtClean="0">
                <a:solidFill>
                  <a:schemeClr val="bg1"/>
                </a:solidFill>
              </a:rPr>
              <a:t>课时</a:t>
            </a:r>
            <a:endParaRPr kumimoji="1" lang="zh-CN" altLang="en-US" sz="1800" dirty="0">
              <a:solidFill>
                <a:schemeClr val="bg1"/>
              </a:solidFill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98" y="1286886"/>
            <a:ext cx="2724348" cy="23199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42127" y="1671547"/>
            <a:ext cx="5989445" cy="133998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4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最近，我发现菜市场上有一个老爷爷在叫卖青蛙，有不少人前来购买。看到青蛙被人们剥得鲜血淋漓的惨状，我感到很痛心。</a:t>
            </a:r>
            <a:endParaRPr lang="zh-CN" altLang="en-US" sz="24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559275" y="966074"/>
            <a:ext cx="4755148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我有一个想法</a:t>
            </a:r>
            <a:r>
              <a:rPr lang="en-US" altLang="zh-CN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3000" b="1" dirty="0">
                <a:latin typeface="楷体" panose="02010609060101010101" pitchFamily="49" charset="-122"/>
                <a:ea typeface="楷体" panose="02010609060101010101" pitchFamily="49" charset="-122"/>
              </a:rPr>
              <a:t>保护青蛙</a:t>
            </a:r>
            <a:endParaRPr lang="zh-CN" altLang="en-US" sz="3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1153066"/>
            <a:ext cx="36004" cy="38164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300121" y="1741373"/>
            <a:ext cx="123896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开篇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列举所看到的社会现象。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sp>
        <p:nvSpPr>
          <p:cNvPr id="8" name="文本框 14"/>
          <p:cNvSpPr txBox="1"/>
          <p:nvPr/>
        </p:nvSpPr>
        <p:spPr>
          <a:xfrm>
            <a:off x="561958" y="292084"/>
            <a:ext cx="2147372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例文评析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4761"/>
            <a:ext cx="366860" cy="456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47613" y="641973"/>
            <a:ext cx="6575548" cy="308483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青蛙的种类有很多，目前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已发现了约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4800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种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。但不论是哪一种，大多数的青蛙都以害虫为食。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青蛙的本领就是那长长的舌头和那两条有力的后腿，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它们那有力的后腿可以蹦得很高很高，长长的舌头能捕捉到更高的在空中飞行的虫子。如果它们把长舌头和后腿一同使用的话，那可就更厉害啦！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一只青蛙一天可以吃掉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70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多只害虫，一年可以吃掉</a:t>
            </a:r>
            <a:r>
              <a:rPr lang="en-US" altLang="zh-CN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1.5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万只害虫呢。青蛙是农民伯伯的好帮手。</a:t>
            </a:r>
            <a:endParaRPr lang="zh-CN" altLang="zh-CN" sz="16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173511" y="935217"/>
            <a:ext cx="36004" cy="403427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998321"/>
            <a:ext cx="16449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具体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说明青蛙对人类的益处。运用了列数字的说明方法，重点写出了青蛙是庄稼卫士，这是后文提出建议的理由。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83470" y="786389"/>
            <a:ext cx="6706874" cy="259013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小青蛙多么可爱啊！它们还是国家三级保护动物呢。想到这里，我立即跑过去，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对老爷爷说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:“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老爷爷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,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不要再捉青蛙了</a:t>
            </a:r>
            <a:r>
              <a:rPr lang="en-US" altLang="zh-CN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!”</a:t>
            </a: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可老爷爷根本不听我说，数着手中的钞票，乐得笑开了眼。哼！真是可气！</a:t>
            </a:r>
            <a:endParaRPr lang="zh-CN" altLang="en-US" sz="2000" b="1" kern="100" dirty="0"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000" b="1" kern="100" dirty="0"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    </a:t>
            </a:r>
            <a:r>
              <a:rPr lang="zh-CN" altLang="en-US" sz="2000" b="1" kern="1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宋体" panose="02010600030101010101" pitchFamily="2" charset="-122"/>
              </a:rPr>
              <a:t>保护青蛙，人人有责！长大了，我一定要成为一个动物保护主义者，好好保护青蛙，还有更多可爱的小动物！</a:t>
            </a:r>
            <a:endParaRPr lang="zh-CN" altLang="en-US" sz="2000" b="1" kern="1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宋体" panose="02010600030101010101" pitchFamily="2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7209515" y="936796"/>
            <a:ext cx="0" cy="4032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7209515" y="786389"/>
            <a:ext cx="15581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回到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社会现实，提出了自己的想法，并付诸行动。</a:t>
            </a:r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endParaRPr lang="en-US" altLang="zh-CN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487875" y="4052451"/>
            <a:ext cx="1872479" cy="896547"/>
            <a:chOff x="1879787" y="4876800"/>
            <a:chExt cx="2338645" cy="1165575"/>
          </a:xfrm>
        </p:grpSpPr>
        <p:sp>
          <p:nvSpPr>
            <p:cNvPr id="10" name="矩形: 圆角 9">
              <a:hlinkClick r:id="rId1" action="ppaction://hlinkpres?slideindex=1&amp;slidetitle="/>
            </p:cNvPr>
            <p:cNvSpPr/>
            <p:nvPr/>
          </p:nvSpPr>
          <p:spPr>
            <a:xfrm>
              <a:off x="1975104" y="4876800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更多例文一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79787" y="4999959"/>
              <a:ext cx="1040815" cy="1042416"/>
            </a:xfrm>
            <a:prstGeom prst="rect">
              <a:avLst/>
            </a:prstGeom>
          </p:spPr>
        </p:pic>
      </p:grpSp>
      <p:grpSp>
        <p:nvGrpSpPr>
          <p:cNvPr id="12" name="组合 11"/>
          <p:cNvGrpSpPr/>
          <p:nvPr/>
        </p:nvGrpSpPr>
        <p:grpSpPr>
          <a:xfrm>
            <a:off x="4512837" y="4052451"/>
            <a:ext cx="1896730" cy="879183"/>
            <a:chOff x="1768549" y="6190998"/>
            <a:chExt cx="2368933" cy="1143000"/>
          </a:xfrm>
        </p:grpSpPr>
        <p:sp>
          <p:nvSpPr>
            <p:cNvPr id="15" name="矩形: 圆角 14">
              <a:hlinkClick r:id="rId4" action="ppaction://hlinkpres?slideindex=1&amp;slidetitle="/>
            </p:cNvPr>
            <p:cNvSpPr/>
            <p:nvPr/>
          </p:nvSpPr>
          <p:spPr>
            <a:xfrm>
              <a:off x="1894154" y="6190998"/>
              <a:ext cx="2243328" cy="621792"/>
            </a:xfrm>
            <a:prstGeom prst="roundRect">
              <a:avLst/>
            </a:prstGeom>
            <a:solidFill>
              <a:srgbClr val="FFD4C4"/>
            </a:solidFill>
            <a:ln>
              <a:noFill/>
            </a:ln>
            <a:effectLst/>
            <a:scene3d>
              <a:camera prst="orthographicFront">
                <a:rot lat="0" lon="0" rev="0"/>
              </a:camera>
              <a:lightRig rig="contrasting" dir="t">
                <a:rot lat="0" lon="0" rev="7800000"/>
              </a:lightRig>
            </a:scene3d>
            <a:sp3d>
              <a:bevelT w="139700" h="1397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000" b="1" dirty="0">
                  <a:solidFill>
                    <a:srgbClr val="FF0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更多例文二</a:t>
              </a:r>
              <a:endPara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922" b="98157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8549" y="6291581"/>
              <a:ext cx="1040815" cy="1042417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7290344" y="2455269"/>
            <a:ext cx="16303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800" b="1" dirty="0" smtClean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    结尾</a:t>
            </a:r>
            <a:r>
              <a:rPr lang="zh-CN" altLang="en-US" sz="1800" b="1" dirty="0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仿宋" panose="02010609060101010101" charset="-122"/>
              </a:rPr>
              <a:t>表达了美好的愿望。</a:t>
            </a:r>
            <a:endParaRPr lang="zh-CN" altLang="en-US" sz="1800" b="1" dirty="0">
              <a:solidFill>
                <a:prstClr val="black"/>
              </a:solidFill>
              <a:latin typeface="宋体" panose="02010600030101010101" pitchFamily="2" charset="-122"/>
              <a:ea typeface="宋体" panose="02010600030101010101" pitchFamily="2" charset="-122"/>
              <a:cs typeface="仿宋" panose="02010609060101010101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图示 3"/>
          <p:cNvGraphicFramePr/>
          <p:nvPr/>
        </p:nvGraphicFramePr>
        <p:xfrm>
          <a:off x="419811" y="1028855"/>
          <a:ext cx="8302158" cy="31700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3" name="矩形 2"/>
          <p:cNvSpPr/>
          <p:nvPr/>
        </p:nvSpPr>
        <p:spPr>
          <a:xfrm>
            <a:off x="3401339" y="463480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优点借鉴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en-US" altLang="zh-CN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20708" y="395415"/>
            <a:ext cx="7355729" cy="4324363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400208" y="921376"/>
            <a:ext cx="400999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请和同位交换作文，根据“评分标准”相互批改。要使用作文评改符号，最后得出总分，并写出评价。</a:t>
            </a:r>
            <a:endParaRPr lang="en-US" altLang="zh-CN" sz="2800" b="1" dirty="0">
              <a:solidFill>
                <a:srgbClr val="FFFF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059269" y="763732"/>
            <a:ext cx="5439642" cy="361603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没有错别字，语句通顺，表达流畅。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用词准确生动，意思表达清楚明确。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文章结构清晰，详略得当，重点突出。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开头能</a:t>
            </a:r>
            <a:r>
              <a:rPr lang="zh-CN" altLang="en-US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点明</a:t>
            </a: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主题，结尾能恰当呼应、升华。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文章立意较好，符合主流价值观。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文章主旨明确，有真情实感，抒发手法多样。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语言生动有个性，恰当使用修辞手法。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zh-CN" sz="1800" b="1" dirty="0">
                <a:latin typeface="宋体" panose="02010600030101010101" pitchFamily="2" charset="-122"/>
                <a:ea typeface="宋体" panose="02010600030101010101" pitchFamily="2" charset="-122"/>
              </a:rPr>
              <a:t>符合本次作文要求：</a:t>
            </a:r>
            <a:endParaRPr lang="zh-CN" sz="1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事例真实，现象表述清楚明白。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层次清晰，现象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原因</a:t>
            </a:r>
            <a:r>
              <a:rPr lang="en-US" altLang="zh-CN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-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想法，过程层层递进。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800100" lvl="1" indent="-457200">
              <a:buFont typeface="+mj-ea"/>
              <a:buAutoNum type="circleNumDbPlain"/>
            </a:pP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表明建议的理由要充分。</a:t>
            </a:r>
            <a:endParaRPr lang="en-US" altLang="zh-CN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lvl="1"/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659875" y="763732"/>
            <a:ext cx="399394" cy="3616036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评   </a:t>
            </a: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</a:rPr>
              <a:t>价   标   准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53605" y="1266082"/>
            <a:ext cx="71326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04800">
              <a:lnSpc>
                <a:spcPct val="120000"/>
              </a:lnSpc>
            </a:pPr>
            <a:r>
              <a:rPr lang="zh-CN" altLang="en-US" sz="2000" kern="100" dirty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  网络游戏很容易使人上瘾，让我们远离网吧，远离网络电子游戏吧！</a:t>
            </a:r>
            <a:endParaRPr lang="zh-CN" altLang="en-US" sz="20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indent="304800"/>
            <a:endParaRPr lang="zh-CN" altLang="en-US" sz="2000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563693"/>
            <a:ext cx="1361552" cy="44212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42278" y="504579"/>
            <a:ext cx="67776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下面是评改前的段落，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读一读，看看存在什么问题。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215852" y="2665117"/>
            <a:ext cx="1361552" cy="442127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问题分析</a:t>
            </a:r>
            <a:endParaRPr lang="zh-CN" altLang="en-US" sz="1800" b="1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215852" y="3112428"/>
            <a:ext cx="6408106" cy="1015663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这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段话阐述了自己的建议是“远离电子游戏”，也说明了提出这个建议的理由是“网络游戏容易使人上瘾”。但是理由不够充分，不能给人留下深刻印象。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32288" y="2257925"/>
            <a:ext cx="8078818" cy="132207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网络游戏很容易使人上瘾，</a:t>
            </a:r>
            <a:r>
              <a:rPr lang="zh-CN" altLang="en-US" sz="2000" b="1" kern="1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而一旦深深陷进了网络游戏的沼泽地里，想再挣脱出来就难了。所以有人说网络游戏是“电子海洛因”，说它是无形的毒品，就是这个道理。</a:t>
            </a:r>
            <a:endParaRPr lang="zh-CN" altLang="en-US" sz="2000" b="1" kern="1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/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让我们远离网吧，远离网络电子游戏吧！</a:t>
            </a:r>
            <a:endParaRPr lang="zh-CN" altLang="en-US" sz="2000" b="1" kern="100" dirty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209" y="492370"/>
            <a:ext cx="1361552" cy="40193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C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评改范例</a:t>
            </a:r>
            <a:endParaRPr lang="zh-CN" altLang="en-US" sz="1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12761" y="400949"/>
            <a:ext cx="6546501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这是修改后的段落，和原段落对比一下，</a:t>
            </a:r>
            <a:endParaRPr lang="en-US" altLang="zh-CN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1600" b="1" dirty="0">
                <a:latin typeface="黑体" panose="02010609060101010101" pitchFamily="49" charset="-122"/>
                <a:ea typeface="黑体" panose="02010609060101010101" pitchFamily="49" charset="-122"/>
              </a:rPr>
              <a:t>说说为什么这样修改。</a:t>
            </a:r>
            <a:endParaRPr lang="zh-CN" altLang="en-US" sz="1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32288" y="1156768"/>
            <a:ext cx="7916412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304800"/>
            <a:r>
              <a:rPr lang="zh-CN" altLang="en-US" sz="2000" b="1" kern="1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网络游戏很容易使人上瘾，让我们远离网吧，远离网络电子游戏吧！</a:t>
            </a:r>
            <a:endParaRPr lang="zh-CN" altLang="en-US" sz="2000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304800"/>
            <a:endParaRPr lang="zh-CN" altLang="zh-CN" sz="1600" b="1" kern="1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2894" y="1087519"/>
            <a:ext cx="399394" cy="784831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原段落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32894" y="2257924"/>
            <a:ext cx="399394" cy="1323439"/>
          </a:xfrm>
          <a:prstGeom prst="rect">
            <a:avLst/>
          </a:prstGeom>
          <a:solidFill>
            <a:srgbClr val="C00000"/>
          </a:solidFill>
          <a:ln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评改后段落</a:t>
            </a:r>
            <a:endParaRPr kumimoji="0" lang="zh-CN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437690" y="3804260"/>
            <a:ext cx="6165897" cy="10147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/>
            <a:r>
              <a:rPr lang="zh-CN" altLang="en-US" sz="20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在</a:t>
            </a:r>
            <a:r>
              <a:rPr lang="zh-CN" altLang="en-US" sz="2000" b="1" dirty="0">
                <a:latin typeface="宋体" panose="02010600030101010101" pitchFamily="2" charset="-122"/>
                <a:ea typeface="宋体" panose="02010600030101010101" pitchFamily="2" charset="-122"/>
              </a:rPr>
              <a:t>表明想法时，理由的阐述非常重要，修改后的段落把网瘾类比为毒品，给人留下深刻的印象，所以最后的建议也就水到渠成，令人容易接受。</a:t>
            </a:r>
            <a:endParaRPr lang="zh-CN" altLang="en-US" sz="2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864158" y="657459"/>
            <a:ext cx="7174523" cy="3311640"/>
          </a:xfrm>
          <a:prstGeom prst="roundRect">
            <a:avLst>
              <a:gd name="adj" fmla="val 3952"/>
            </a:avLst>
          </a:prstGeom>
          <a:solidFill>
            <a:srgbClr val="222222"/>
          </a:solidFill>
          <a:ln w="76200">
            <a:solidFill>
              <a:srgbClr val="BC7D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302854" y="882013"/>
            <a:ext cx="429712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32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技巧总结</a:t>
            </a:r>
            <a:endParaRPr lang="zh-CN" altLang="en-US" sz="32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714132" y="1528449"/>
            <a:ext cx="589246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要用真实的事例说明发现的现象。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想法可以是对现象原因的分析。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想法还可以是建议及其理由。</a:t>
            </a:r>
            <a:endParaRPr lang="en-US" altLang="zh-CN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342900" lvl="0" indent="-342900">
              <a:buFont typeface="Wingdings" panose="05000000000000000000" pitchFamily="2" charset="2"/>
              <a:buChar char="n"/>
            </a:pPr>
            <a:r>
              <a:rPr lang="zh-CN" altLang="en-US" sz="2400" b="1" dirty="0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先写现象，后写想法，层次一定要清晰。</a:t>
            </a:r>
            <a:endParaRPr lang="zh-CN" altLang="en-US" sz="2400" b="1" dirty="0">
              <a:solidFill>
                <a:srgbClr val="FFFF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对话气泡: 圆角矩形 6"/>
          <p:cNvSpPr/>
          <p:nvPr/>
        </p:nvSpPr>
        <p:spPr>
          <a:xfrm>
            <a:off x="996903" y="1490981"/>
            <a:ext cx="1441525" cy="688489"/>
          </a:xfrm>
          <a:prstGeom prst="wedgeRoundRectCallout">
            <a:avLst>
              <a:gd name="adj1" fmla="val 78124"/>
              <a:gd name="adj2" fmla="val 47626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800" b="1" dirty="0">
                <a:latin typeface="黑体" panose="02010609060101010101" pitchFamily="49" charset="-122"/>
                <a:ea typeface="黑体" panose="02010609060101010101" pitchFamily="49" charset="-122"/>
              </a:rPr>
              <a:t>小朋友在捡拾狗粪。</a:t>
            </a:r>
            <a:endParaRPr lang="zh-CN" altLang="en-US" sz="1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050" name="Picture 2" descr="https://timgsa.baidu.com/timg?image&amp;quality=80&amp;size=b9999_10000&amp;sec=1586063988796&amp;di=63ec4044cdb82bd11cd6da85555e0e2b&amp;imgtype=0&amp;src=http%3A%2F%2Fimg.bimg.126.net%2Fphoto%2FZHUxBlNK0T_3ISIScN71XQ%3D%3D%2F4262375572330834010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1" t="9048" r="8375" b="11050"/>
          <a:stretch>
            <a:fillRect/>
          </a:stretch>
        </p:blipFill>
        <p:spPr bwMode="auto">
          <a:xfrm>
            <a:off x="3197618" y="1144881"/>
            <a:ext cx="3454897" cy="2555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-36512" y="159510"/>
            <a:ext cx="2771800" cy="252000"/>
          </a:xfrm>
          <a:prstGeom prst="rect">
            <a:avLst/>
          </a:prstGeom>
          <a:solidFill>
            <a:schemeClr val="tx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5496" y="159510"/>
            <a:ext cx="2108269" cy="276999"/>
          </a:xfrm>
          <a:prstGeom prst="rect">
            <a:avLst/>
          </a:prstGeom>
          <a:solidFill>
            <a:schemeClr val="tx1">
              <a:alpha val="41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语文    三年级    上册</a:t>
            </a:r>
            <a:endParaRPr lang="zh-CN" altLang="en-US" sz="1200" dirty="0" smtClean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094" y="3821940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0094" y="4163978"/>
            <a:ext cx="1438370" cy="3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文本框 15">
            <a:hlinkClick r:id="rId3" action="ppaction://hlinksldjump"/>
          </p:cNvPr>
          <p:cNvSpPr txBox="1"/>
          <p:nvPr/>
        </p:nvSpPr>
        <p:spPr>
          <a:xfrm>
            <a:off x="7299219" y="3806519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/>
              <a:t>第一课时</a:t>
            </a:r>
            <a:endParaRPr kumimoji="1" lang="zh-CN" altLang="en-US" sz="1800" dirty="0"/>
          </a:p>
        </p:txBody>
      </p:sp>
      <p:sp>
        <p:nvSpPr>
          <p:cNvPr id="11" name="文本框 14">
            <a:hlinkClick r:id="rId4" action="ppaction://hlinksldjump"/>
          </p:cNvPr>
          <p:cNvSpPr txBox="1"/>
          <p:nvPr/>
        </p:nvSpPr>
        <p:spPr>
          <a:xfrm>
            <a:off x="7310094" y="4155926"/>
            <a:ext cx="1086986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kumimoji="1" lang="zh-CN" altLang="en-US" sz="1800" dirty="0"/>
              <a:t>第二课时</a:t>
            </a:r>
            <a:endParaRPr kumimoji="1" lang="zh-CN" altLang="en-US" sz="1800" dirty="0"/>
          </a:p>
        </p:txBody>
      </p:sp>
      <p:sp>
        <p:nvSpPr>
          <p:cNvPr id="12" name="文本框 7"/>
          <p:cNvSpPr txBox="1"/>
          <p:nvPr/>
        </p:nvSpPr>
        <p:spPr>
          <a:xfrm>
            <a:off x="669857" y="1604997"/>
            <a:ext cx="6443331" cy="1210994"/>
          </a:xfrm>
          <a:prstGeom prst="rect">
            <a:avLst/>
          </a:prstGeom>
          <a:solidFill>
            <a:schemeClr val="tx1">
              <a:alpha val="54000"/>
            </a:schemeClr>
          </a:solidFill>
        </p:spPr>
        <p:txBody>
          <a:bodyPr vert="horz" lIns="91440" tIns="45720" rIns="91440" bIns="45720" rtlCol="0" anchor="b">
            <a:noAutofit/>
          </a:bodyPr>
          <a:lstStyle/>
          <a:p>
            <a:pPr defTabSz="91440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</a:pPr>
            <a:r>
              <a:rPr lang="zh-CN" altLang="en-US" sz="5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rPr>
              <a:t>习作：我有一个想法</a:t>
            </a:r>
            <a:endParaRPr lang="zh-CN" altLang="en-US" sz="5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j-cs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包含 文字, 游戏机&#10;&#10;描述已自动生成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72" t="31779" r="53994" b="67973"/>
          <a:stretch>
            <a:fillRect/>
          </a:stretch>
        </p:blipFill>
        <p:spPr>
          <a:xfrm>
            <a:off x="7140143" y="2486125"/>
            <a:ext cx="72788" cy="15824"/>
          </a:xfrm>
          <a:custGeom>
            <a:avLst/>
            <a:gdLst>
              <a:gd name="connsiteX0" fmla="*/ 45492 w 72788"/>
              <a:gd name="connsiteY0" fmla="*/ 0 h 15824"/>
              <a:gd name="connsiteX1" fmla="*/ 72788 w 72788"/>
              <a:gd name="connsiteY1" fmla="*/ 0 h 15824"/>
              <a:gd name="connsiteX2" fmla="*/ 0 w 72788"/>
              <a:gd name="connsiteY2" fmla="*/ 15824 h 15824"/>
              <a:gd name="connsiteX3" fmla="*/ 45492 w 72788"/>
              <a:gd name="connsiteY3" fmla="*/ 0 h 1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788" h="15824">
                <a:moveTo>
                  <a:pt x="45492" y="0"/>
                </a:moveTo>
                <a:lnTo>
                  <a:pt x="72788" y="0"/>
                </a:lnTo>
                <a:lnTo>
                  <a:pt x="0" y="15824"/>
                </a:lnTo>
                <a:lnTo>
                  <a:pt x="45492" y="0"/>
                </a:lnTo>
                <a:close/>
              </a:path>
            </a:pathLst>
          </a:custGeom>
        </p:spPr>
      </p:pic>
      <p:sp>
        <p:nvSpPr>
          <p:cNvPr id="8" name="文本框 7"/>
          <p:cNvSpPr txBox="1"/>
          <p:nvPr/>
        </p:nvSpPr>
        <p:spPr>
          <a:xfrm>
            <a:off x="1066946" y="3368774"/>
            <a:ext cx="6631474" cy="120032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800" b="1" dirty="0"/>
              <a:t>    </a:t>
            </a:r>
            <a:r>
              <a:rPr lang="zh-CN" altLang="en-US" sz="1800" b="1" dirty="0" smtClean="0"/>
              <a:t> 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生活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中有哪些现象或问题引起了你的关注？你对这些现象有什么想法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从自己发现的或同学列举的现象中选择一个写一写。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对话气泡: 圆角矩形 14"/>
          <p:cNvSpPr/>
          <p:nvPr/>
        </p:nvSpPr>
        <p:spPr>
          <a:xfrm>
            <a:off x="6723020" y="2339499"/>
            <a:ext cx="1506071" cy="513361"/>
          </a:xfrm>
          <a:prstGeom prst="wedgeRoundRectCallout">
            <a:avLst>
              <a:gd name="adj1" fmla="val 17518"/>
              <a:gd name="adj2" fmla="val 10223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>
                <a:latin typeface="宋体" panose="02010600030101010101" pitchFamily="2" charset="-122"/>
                <a:ea typeface="宋体" panose="02010600030101010101" pitchFamily="2" charset="-122"/>
              </a:rPr>
              <a:t>写作内容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665" b="10254"/>
          <a:stretch>
            <a:fillRect/>
          </a:stretch>
        </p:blipFill>
        <p:spPr>
          <a:xfrm>
            <a:off x="1681811" y="1663361"/>
            <a:ext cx="1963696" cy="1352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7564" b="35233"/>
          <a:stretch>
            <a:fillRect/>
          </a:stretch>
        </p:blipFill>
        <p:spPr>
          <a:xfrm>
            <a:off x="4448727" y="1695870"/>
            <a:ext cx="1797910" cy="1364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5" y="847357"/>
            <a:ext cx="366860" cy="456339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660303" y="775455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11" name="图片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155" y="40110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文本框 15"/>
          <p:cNvSpPr txBox="1"/>
          <p:nvPr/>
        </p:nvSpPr>
        <p:spPr>
          <a:xfrm>
            <a:off x="264268" y="390364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ackgroundRemoval t="7973" b="98007" l="9473" r="89844">
                        <a14:foregroundMark x1="17773" y1="17110" x2="16211" y2="90532"/>
                        <a14:foregroundMark x1="17773" y1="13787" x2="21973" y2="17608"/>
                        <a14:foregroundMark x1="21973" y1="17608" x2="24121" y2="24086"/>
                        <a14:foregroundMark x1="24121" y1="24086" x2="23340" y2="30897"/>
                        <a14:foregroundMark x1="23340" y1="30897" x2="19141" y2="31561"/>
                        <a14:foregroundMark x1="19141" y1="31561" x2="14844" y2="29568"/>
                        <a14:foregroundMark x1="14844" y1="29568" x2="13672" y2="26412"/>
                        <a14:foregroundMark x1="29102" y1="34385" x2="30469" y2="30565"/>
                        <a14:foregroundMark x1="15918" y1="93522" x2="16016" y2="98007"/>
                        <a14:foregroundMark x1="9570" y1="43522" x2="10156" y2="45847"/>
                        <a14:foregroundMark x1="33496" y1="10797" x2="32129" y2="36711"/>
                        <a14:foregroundMark x1="29102" y1="30233" x2="30078" y2="29236"/>
                        <a14:foregroundMark x1="34473" y1="9136" x2="39160" y2="9136"/>
                        <a14:foregroundMark x1="39160" y1="9136" x2="53809" y2="7973"/>
                        <a14:foregroundMark x1="53809" y1="7973" x2="86621" y2="10133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87740" y="517351"/>
            <a:ext cx="6701618" cy="3939818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33057" y="1349736"/>
            <a:ext cx="3578106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FF00"/>
                </a:solidFill>
              </a:rPr>
              <a:t>    下面</a:t>
            </a:r>
            <a:r>
              <a:rPr lang="zh-CN" altLang="en-US" sz="2800" b="1" dirty="0">
                <a:solidFill>
                  <a:srgbClr val="FFFF00"/>
                </a:solidFill>
              </a:rPr>
              <a:t>让我们来读一读题目，看看里面隐含了哪些要求。</a:t>
            </a:r>
            <a:endParaRPr lang="zh-CN" altLang="en-US" sz="2800" b="1" dirty="0">
              <a:solidFill>
                <a:srgbClr val="FFFF00"/>
              </a:solidFill>
            </a:endParaRPr>
          </a:p>
        </p:txBody>
      </p:sp>
      <p:sp>
        <p:nvSpPr>
          <p:cNvPr id="5" name="文本框 14"/>
          <p:cNvSpPr txBox="1"/>
          <p:nvPr/>
        </p:nvSpPr>
        <p:spPr>
          <a:xfrm>
            <a:off x="528749" y="423745"/>
            <a:ext cx="193134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习作指导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33" y="476421"/>
            <a:ext cx="366860" cy="4563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939870" y="1460248"/>
            <a:ext cx="5066852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dist"/>
            <a:r>
              <a: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rPr>
              <a:t>我有一个想法</a:t>
            </a:r>
            <a:endParaRPr lang="zh-CN" altLang="en-US" sz="36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901575" y="2313331"/>
            <a:ext cx="892659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1544252" y="2440491"/>
            <a:ext cx="1690908" cy="19380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写你自己发现的现象和想法，一定要真实。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5620043" y="2337746"/>
            <a:ext cx="1386679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553727" y="2438237"/>
            <a:ext cx="1754335" cy="19380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想法包括分析问题的原因、后果和建议及理由等。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3769442" y="2319154"/>
            <a:ext cx="1400435" cy="0"/>
          </a:xfrm>
          <a:prstGeom prst="line">
            <a:avLst/>
          </a:prstGeom>
          <a:ln w="381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3523958" y="2438237"/>
            <a:ext cx="1740971" cy="19380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400" b="1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数量词，想法可以是一个，但是理由可以有若干个。</a:t>
            </a:r>
            <a:endParaRPr lang="zh-CN" altLang="en-US" sz="2400" b="1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20" grpId="0"/>
    </p:bldLst>
  </p:timing>
</p:sld>
</file>

<file path=ppt/tags/tag1.xml><?xml version="1.0" encoding="utf-8"?>
<p:tagLst xmlns:p="http://schemas.openxmlformats.org/presentationml/2006/main">
  <p:tag name="KSO_WPP_MARK_KEY" val="be7b1a3a-1d35-4098-b5b1-2a76e95df7f5"/>
  <p:tag name="COMMONDATA" val="eyJoZGlkIjoiMDUzMmRhYzhkNzM3Y2ZlODExZjhhYzliMDJjYzA0ZGIi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 anchor="ctr">
        <a:spAutoFit/>
      </a:bodyPr>
      <a:lstStyle>
        <a:defPPr algn="l">
          <a:defRPr sz="2400" b="1" dirty="0" smtClean="0"/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3471</Words>
  <Application>WPS 演示</Application>
  <PresentationFormat>全屏显示(16:9)</PresentationFormat>
  <Paragraphs>337</Paragraphs>
  <Slides>49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  <vt:variant>
        <vt:lpstr>自定义放映</vt:lpstr>
      </vt:variant>
      <vt:variant>
        <vt:i4>1</vt:i4>
      </vt:variant>
    </vt:vector>
  </HeadingPairs>
  <TitlesOfParts>
    <vt:vector size="64" baseType="lpstr">
      <vt:lpstr>Arial</vt:lpstr>
      <vt:lpstr>宋体</vt:lpstr>
      <vt:lpstr>Wingdings</vt:lpstr>
      <vt:lpstr>黑体</vt:lpstr>
      <vt:lpstr>幼圆</vt:lpstr>
      <vt:lpstr>微软雅黑</vt:lpstr>
      <vt:lpstr>等线</vt:lpstr>
      <vt:lpstr>Calibri</vt:lpstr>
      <vt:lpstr>Arial Unicode MS</vt:lpstr>
      <vt:lpstr>Times New Roman</vt:lpstr>
      <vt:lpstr>楷体</vt:lpstr>
      <vt:lpstr>仿宋</vt:lpstr>
      <vt:lpstr>Xingkai SC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自定义放映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121</cp:revision>
  <dcterms:created xsi:type="dcterms:W3CDTF">2020-04-01T13:24:00Z</dcterms:created>
  <dcterms:modified xsi:type="dcterms:W3CDTF">2022-11-29T17:04:30Z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CAC1B0F35E3F481B8653DF0AD933E0DD</vt:lpwstr>
  </property>
</Properties>
</file>