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1158" r:id="rId3"/>
    <p:sldId id="1153" r:id="rId5"/>
    <p:sldId id="1092" r:id="rId6"/>
    <p:sldId id="1154" r:id="rId7"/>
    <p:sldId id="1155" r:id="rId8"/>
    <p:sldId id="1093" r:id="rId9"/>
    <p:sldId id="1156" r:id="rId10"/>
    <p:sldId id="1186" r:id="rId11"/>
    <p:sldId id="1187" r:id="rId12"/>
    <p:sldId id="1185" r:id="rId13"/>
  </p:sldIdLst>
  <p:sldSz cx="9144000" cy="5143500" type="screen16x9"/>
  <p:notesSz cx="6858000" cy="9144000"/>
  <p:embeddedFontLst>
    <p:embeddedFont>
      <p:font typeface="微软雅黑" panose="020B0503020204020204" charset="-122"/>
      <p:regular r:id="rId19"/>
    </p:embeddedFont>
    <p:embeddedFont>
      <p:font typeface="黑体" panose="02010609060101010101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F728F"/>
    <a:srgbClr val="9FB6A3"/>
    <a:srgbClr val="FF0000"/>
    <a:srgbClr val="439DA7"/>
    <a:srgbClr val="E7CDB6"/>
    <a:srgbClr val="A38302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0" d="100"/>
          <a:sy n="110" d="100"/>
        </p:scale>
        <p:origin x="-366" y="-78"/>
      </p:cViewPr>
      <p:guideLst>
        <p:guide orient="horz" pos="3207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11"/>
        <p:guide pos="22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3756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8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wzsdth\Desktop\图片1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charset="-122"/>
                <a:ea typeface="黑体" panose="02010609060101010101" charset="-122"/>
              </a:rPr>
              <a:t>   语文  三年级  上册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文本框 14"/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8" name="Picture 2" descr="http://pic.51yuansu.com/pic3/cover/01/94/52/59834c614ab83_6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14" y="2015133"/>
            <a:ext cx="58102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33212" y="1779662"/>
            <a:ext cx="5275092" cy="1107996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黑体" panose="02010609060101010101" charset="-122"/>
                <a:ea typeface="黑体" panose="02010609060101010101" charset="-122"/>
              </a:rPr>
              <a:t>  语文园地</a:t>
            </a:r>
            <a:endParaRPr lang="zh-CN" altLang="en-US" sz="66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Picture 4" descr="http://pic.51yuansu.com/pic3/cover/03/85/72/5c11e33ac61e6_61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1" y="1236269"/>
            <a:ext cx="2756443" cy="27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145" y="411510"/>
            <a:ext cx="2306623" cy="560705"/>
            <a:chOff x="236194" y="315846"/>
            <a:chExt cx="3075496" cy="747606"/>
          </a:xfrm>
        </p:grpSpPr>
        <p:sp>
          <p:nvSpPr>
            <p:cNvPr id="3" name="文本框 14"/>
            <p:cNvSpPr txBox="1"/>
            <p:nvPr/>
          </p:nvSpPr>
          <p:spPr>
            <a:xfrm>
              <a:off x="723431" y="315846"/>
              <a:ext cx="2588259" cy="7476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41960" cy="550333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899795" y="1541145"/>
            <a:ext cx="7560637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节课我们一起学习词句段运用，知道了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如何让自己的语言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更加具体生动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，知道了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如何让句子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更好地表达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  <a:sym typeface="+mn-ea"/>
              </a:rPr>
              <a:t>意境美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；学习了书写提示，让我们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更好地写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撇和捺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2" name="矩形 4"/>
          <p:cNvSpPr>
            <a:spLocks noChangeArrowheads="1"/>
          </p:cNvSpPr>
          <p:nvPr/>
        </p:nvSpPr>
        <p:spPr bwMode="auto">
          <a:xfrm>
            <a:off x="1193825" y="2067694"/>
            <a:ext cx="6186487" cy="1852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◇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它的声音小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几乎听不见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王老师急得直跺脚。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他跑得像兔子一样快。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87" name="TextBox 3"/>
          <p:cNvSpPr txBox="1">
            <a:spLocks noChangeArrowheads="1"/>
          </p:cNvSpPr>
          <p:nvPr/>
        </p:nvSpPr>
        <p:spPr bwMode="auto">
          <a:xfrm>
            <a:off x="1115616" y="1200795"/>
            <a:ext cx="6478270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读下面的句子，说说你有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什么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发现。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407660" y="2414156"/>
            <a:ext cx="3136900" cy="1327785"/>
            <a:chOff x="390" y="2768"/>
            <a:chExt cx="7440" cy="3905"/>
          </a:xfrm>
        </p:grpSpPr>
        <p:sp>
          <p:nvSpPr>
            <p:cNvPr id="43" name="云形标注 42"/>
            <p:cNvSpPr/>
            <p:nvPr/>
          </p:nvSpPr>
          <p:spPr>
            <a:xfrm>
              <a:off x="390" y="2768"/>
              <a:ext cx="7440" cy="3905"/>
            </a:xfrm>
            <a:prstGeom prst="cloudCallout">
              <a:avLst>
                <a:gd name="adj1" fmla="val 22104"/>
                <a:gd name="adj2" fmla="val 71598"/>
              </a:avLst>
            </a:prstGeom>
            <a:solidFill>
              <a:schemeClr val="bg1"/>
            </a:solidFill>
            <a:ln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文本框 9"/>
            <p:cNvSpPr txBox="1"/>
            <p:nvPr/>
          </p:nvSpPr>
          <p:spPr>
            <a:xfrm>
              <a:off x="1068" y="3350"/>
              <a:ext cx="6541" cy="237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这三个句子都有一个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得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”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字。</a:t>
              </a:r>
              <a:endPara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77477" y="2253531"/>
            <a:ext cx="1449070" cy="1527810"/>
            <a:chOff x="3334" y="3240"/>
            <a:chExt cx="2282" cy="24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54" y="3240"/>
              <a:ext cx="562" cy="62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47" y="4167"/>
              <a:ext cx="562" cy="62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34" y="5025"/>
              <a:ext cx="562" cy="621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-161478" y="220255"/>
            <a:ext cx="2839250" cy="837210"/>
            <a:chOff x="-227171" y="220255"/>
            <a:chExt cx="2839250" cy="837210"/>
          </a:xfrm>
        </p:grpSpPr>
        <p:sp>
          <p:nvSpPr>
            <p:cNvPr id="18" name="文本框 14"/>
            <p:cNvSpPr txBox="1"/>
            <p:nvPr/>
          </p:nvSpPr>
          <p:spPr>
            <a:xfrm>
              <a:off x="473859" y="467336"/>
              <a:ext cx="21382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charset="-122"/>
                  <a:ea typeface="黑体" panose="02010609060101010101" charset="-122"/>
                </a:rPr>
                <a:t>词句段运用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-227171" y="220255"/>
              <a:ext cx="2685552" cy="837210"/>
              <a:chOff x="-264385" y="-76879"/>
              <a:chExt cx="3580176" cy="1116105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264385" y="-76879"/>
                <a:ext cx="1152128" cy="91475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7" name="TextBox 3"/>
          <p:cNvSpPr txBox="1">
            <a:spLocks noChangeArrowheads="1"/>
          </p:cNvSpPr>
          <p:nvPr/>
        </p:nvSpPr>
        <p:spPr bwMode="auto">
          <a:xfrm>
            <a:off x="35496" y="699542"/>
            <a:ext cx="8684658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比较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读一读，说说更喜欢哪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一组句子，为什么？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8800" y="1707654"/>
            <a:ext cx="8026400" cy="2096770"/>
            <a:chOff x="880" y="3006"/>
            <a:chExt cx="12640" cy="3302"/>
          </a:xfrm>
        </p:grpSpPr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880" y="3768"/>
              <a:ext cx="12640" cy="25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indent="0" eaLnBrk="1" hangingPunct="1">
                <a:lnSpc>
                  <a:spcPct val="130000"/>
                </a:lnSpc>
                <a:buFont typeface="Wingdings" panose="05000000000000000000" pitchFamily="2" charset="2"/>
                <a:buNone/>
              </a:pP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◇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它的声音小得几乎听不见了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。  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◇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它的声音小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r>
                <a:rPr lang="en-US" altLang="zh-CN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0" eaLnBrk="1" hangingPunct="1">
                <a:lnSpc>
                  <a:spcPct val="130000"/>
                </a:lnSpc>
                <a:buFont typeface="Wingdings" panose="05000000000000000000" pitchFamily="2" charset="2"/>
                <a:buNone/>
              </a:pP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◇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王老师急得直跺脚。   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◇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王老师很着急。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0" eaLnBrk="1" hangingPunct="1">
                <a:lnSpc>
                  <a:spcPct val="130000"/>
                </a:lnSpc>
                <a:buFont typeface="Wingdings" panose="05000000000000000000" pitchFamily="2" charset="2"/>
                <a:buNone/>
              </a:pP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◇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他跑得像兔子一样快。 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◇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他跑了。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文本框 9"/>
            <p:cNvSpPr txBox="1"/>
            <p:nvPr/>
          </p:nvSpPr>
          <p:spPr>
            <a:xfrm>
              <a:off x="2923" y="3006"/>
              <a:ext cx="2094" cy="76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7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第一组</a:t>
              </a:r>
              <a:endPara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9683" y="3006"/>
              <a:ext cx="2094" cy="76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7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第二组</a:t>
              </a:r>
              <a:endPara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6" name="TextBox 3"/>
          <p:cNvSpPr txBox="1">
            <a:spLocks noChangeArrowheads="1"/>
          </p:cNvSpPr>
          <p:nvPr/>
        </p:nvSpPr>
        <p:spPr bwMode="auto">
          <a:xfrm>
            <a:off x="1363980" y="1159510"/>
            <a:ext cx="6501765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喜欢第一组句子。“得”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字和后面的内容能让被描述的情形更加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具体生动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pic>
        <p:nvPicPr>
          <p:cNvPr id="2" name="图片 1" descr="C:/Users/Administrator/AppData/Local/Temp/kaimatting/20200327175814/output_aiMatting_20200327175819.pngoutput_aiMatting_20200327175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2577465"/>
            <a:ext cx="842645" cy="1497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7" name="TextBox 3"/>
          <p:cNvSpPr txBox="1">
            <a:spLocks noChangeArrowheads="1"/>
          </p:cNvSpPr>
          <p:nvPr/>
        </p:nvSpPr>
        <p:spPr bwMode="auto">
          <a:xfrm>
            <a:off x="380931" y="572671"/>
            <a:ext cx="8684658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知道了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字和后面的内容的作用，大家再来联系生活实际说一说下面的句子吧。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272" name="矩形 4"/>
          <p:cNvSpPr>
            <a:spLocks noChangeArrowheads="1"/>
          </p:cNvSpPr>
          <p:nvPr/>
        </p:nvSpPr>
        <p:spPr bwMode="auto">
          <a:xfrm>
            <a:off x="827584" y="1972578"/>
            <a:ext cx="799288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妈妈累得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重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24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黑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24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苹果红得</a:t>
            </a:r>
            <a:r>
              <a:rPr lang="en-US" altLang="zh-CN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________                 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2955057" y="2052955"/>
            <a:ext cx="22974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直不起腰来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45596" y="2591435"/>
            <a:ext cx="17849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背上的书包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915816" y="3674745"/>
            <a:ext cx="34124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像小女孩红扑扑的脸蛋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59945" y="2592288"/>
            <a:ext cx="511206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像一座大山，压得我喘不过气来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1157918" y="3126740"/>
            <a:ext cx="17849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天上的云彩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630038" y="3126740"/>
            <a:ext cx="17849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像墨水一样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" grpId="0"/>
      <p:bldP spid="6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3" name="TextBox 3"/>
          <p:cNvSpPr txBox="1">
            <a:spLocks noChangeArrowheads="1"/>
          </p:cNvSpPr>
          <p:nvPr/>
        </p:nvSpPr>
        <p:spPr bwMode="auto">
          <a:xfrm>
            <a:off x="492125" y="462915"/>
            <a:ext cx="7499350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读下面的句子，注意加点的词语，说说你有什么发现。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1269365" y="1879600"/>
            <a:ext cx="618236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3F728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3F728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淙淙，流向河流；河流潺潺，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流向大海；大海哗哗，汹涌澎湃。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96709" y="3112473"/>
            <a:ext cx="84137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85964" y="3112473"/>
            <a:ext cx="84137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75256" y="3112473"/>
            <a:ext cx="84138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44509" y="3112473"/>
            <a:ext cx="84137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78414" y="2476203"/>
            <a:ext cx="84137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075289" y="2476203"/>
            <a:ext cx="84137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970071" y="2476203"/>
            <a:ext cx="84138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613519" y="2476203"/>
            <a:ext cx="84137" cy="825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35344" y="3481705"/>
            <a:ext cx="6382385" cy="1097915"/>
            <a:chOff x="1789" y="5333"/>
            <a:chExt cx="10051" cy="1729"/>
          </a:xfrm>
        </p:grpSpPr>
        <p:sp>
          <p:nvSpPr>
            <p:cNvPr id="19" name="文本框 9"/>
            <p:cNvSpPr txBox="1"/>
            <p:nvPr/>
          </p:nvSpPr>
          <p:spPr>
            <a:xfrm>
              <a:off x="1789" y="5677"/>
              <a:ext cx="9010" cy="127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 rtlCol="0">
              <a:spAutoFit/>
            </a:bodyPr>
            <a:lstStyle/>
            <a:p>
              <a:pPr algn="l"/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用前面结尾的词语做下文的开头，感觉连绵不断，这种句子真有趣！        </a:t>
              </a:r>
              <a:endPara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  <p:pic>
          <p:nvPicPr>
            <p:cNvPr id="3" name="Picture 2" descr="http://pic.ffpic.com/files/2014/1103/sl09227k2gk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1650" b="51369"/>
            <a:stretch>
              <a:fillRect/>
            </a:stretch>
          </p:blipFill>
          <p:spPr bwMode="auto">
            <a:xfrm flipH="1">
              <a:off x="10729" y="5333"/>
              <a:ext cx="1111" cy="172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3" name="TextBox 3"/>
          <p:cNvSpPr txBox="1">
            <a:spLocks noChangeArrowheads="1"/>
          </p:cNvSpPr>
          <p:nvPr/>
        </p:nvSpPr>
        <p:spPr bwMode="auto">
          <a:xfrm>
            <a:off x="553527" y="627534"/>
            <a:ext cx="8712968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大家听听这是什么歌曲，一边听一边想象画面，说说你看到了哪些景物，感受到了什么。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539552" y="2173709"/>
            <a:ext cx="7620000" cy="977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3F728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◇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遥远的夜空有一个弯弯的月亮，弯弯的月亮下面是那弯弯的小桥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13897" y="3068424"/>
            <a:ext cx="1350645" cy="82550"/>
            <a:chOff x="1497" y="5110"/>
            <a:chExt cx="2127" cy="130"/>
          </a:xfrm>
        </p:grpSpPr>
        <p:sp>
          <p:nvSpPr>
            <p:cNvPr id="4" name="椭圆 3"/>
            <p:cNvSpPr/>
            <p:nvPr/>
          </p:nvSpPr>
          <p:spPr>
            <a:xfrm>
              <a:off x="1497" y="5110"/>
              <a:ext cx="132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987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434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994" y="5110"/>
              <a:ext cx="132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492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03347" y="2620749"/>
            <a:ext cx="1350645" cy="82550"/>
            <a:chOff x="1497" y="5110"/>
            <a:chExt cx="2127" cy="130"/>
          </a:xfrm>
        </p:grpSpPr>
        <p:sp>
          <p:nvSpPr>
            <p:cNvPr id="42" name="椭圆 41"/>
            <p:cNvSpPr/>
            <p:nvPr/>
          </p:nvSpPr>
          <p:spPr>
            <a:xfrm>
              <a:off x="1497" y="5110"/>
              <a:ext cx="132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987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434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994" y="5110"/>
              <a:ext cx="132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492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28827" y="2620749"/>
            <a:ext cx="1350645" cy="82550"/>
            <a:chOff x="1497" y="5110"/>
            <a:chExt cx="2127" cy="130"/>
          </a:xfrm>
        </p:grpSpPr>
        <p:sp>
          <p:nvSpPr>
            <p:cNvPr id="51" name="椭圆 50"/>
            <p:cNvSpPr/>
            <p:nvPr/>
          </p:nvSpPr>
          <p:spPr>
            <a:xfrm>
              <a:off x="1497" y="5110"/>
              <a:ext cx="132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987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434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2994" y="5110"/>
              <a:ext cx="132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492" y="5110"/>
              <a:ext cx="133" cy="13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539552" y="3250669"/>
            <a:ext cx="8117840" cy="977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弯弯的小桥下面是（           ），（          ）惊醒了树上的小鸟，（          ）唧唧喳喳唱了起来。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3824407" y="3264639"/>
            <a:ext cx="18148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哗哗的溪水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4"/>
          <p:cNvSpPr>
            <a:spLocks noChangeArrowheads="1"/>
          </p:cNvSpPr>
          <p:nvPr/>
        </p:nvSpPr>
        <p:spPr bwMode="auto">
          <a:xfrm>
            <a:off x="6344722" y="3250669"/>
            <a:ext cx="18148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哗哗的溪水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4"/>
          <p:cNvSpPr>
            <a:spLocks noChangeArrowheads="1"/>
          </p:cNvSpPr>
          <p:nvPr/>
        </p:nvSpPr>
        <p:spPr bwMode="auto">
          <a:xfrm>
            <a:off x="3628827" y="3725014"/>
            <a:ext cx="18148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树上的小鸟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ic.51yuansu.com/pic3/cover/02/98/72/5ad9c1d5ac1dc_6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705" y1="92432" x2="23443" y2="74775"/>
                        <a14:foregroundMark x1="7049" y1="80721" x2="21803" y2="74234"/>
                        <a14:foregroundMark x1="13443" y1="74595" x2="5082" y2="796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463" y="1203598"/>
            <a:ext cx="1199041" cy="109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歌曲：弯弯的月亮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7336" y="65173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114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254796" y="2094096"/>
            <a:ext cx="1690089" cy="938886"/>
            <a:chOff x="934721" y="1389063"/>
            <a:chExt cx="1690637" cy="938886"/>
          </a:xfrm>
        </p:grpSpPr>
        <p:grpSp>
          <p:nvGrpSpPr>
            <p:cNvPr id="3" name="组合 5"/>
            <p:cNvGrpSpPr/>
            <p:nvPr/>
          </p:nvGrpSpPr>
          <p:grpSpPr bwMode="auto">
            <a:xfrm>
              <a:off x="934721" y="1389063"/>
              <a:ext cx="854393" cy="938213"/>
              <a:chOff x="3159746" y="1740953"/>
              <a:chExt cx="855487" cy="938604"/>
            </a:xfrm>
          </p:grpSpPr>
          <p:grpSp>
            <p:nvGrpSpPr>
              <p:cNvPr id="4" name="组合 7"/>
              <p:cNvGrpSpPr/>
              <p:nvPr/>
            </p:nvGrpSpPr>
            <p:grpSpPr bwMode="auto">
              <a:xfrm>
                <a:off x="3178620" y="1828656"/>
                <a:ext cx="836613" cy="850901"/>
                <a:chOff x="2437" y="2032"/>
                <a:chExt cx="1244" cy="1264"/>
              </a:xfrm>
            </p:grpSpPr>
            <p:sp>
              <p:nvSpPr>
                <p:cNvPr id="10331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0332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</p:spPr>
            </p:cxnSp>
            <p:cxnSp>
              <p:nvCxnSpPr>
                <p:cNvPr id="10333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</p:spPr>
            </p:cxnSp>
          </p:grpSp>
          <p:sp>
            <p:nvSpPr>
              <p:cNvPr id="10330" name="TextBox 2"/>
              <p:cNvSpPr txBox="1">
                <a:spLocks noChangeArrowheads="1"/>
              </p:cNvSpPr>
              <p:nvPr/>
            </p:nvSpPr>
            <p:spPr bwMode="auto">
              <a:xfrm>
                <a:off x="3159746" y="1740953"/>
                <a:ext cx="738835" cy="9237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父</a:t>
                </a:r>
                <a:endParaRPr lang="zh-CN" altLang="en-US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" name="组合 7"/>
            <p:cNvGrpSpPr/>
            <p:nvPr/>
          </p:nvGrpSpPr>
          <p:grpSpPr bwMode="auto">
            <a:xfrm>
              <a:off x="1789143" y="1476730"/>
              <a:ext cx="836215" cy="851219"/>
              <a:chOff x="2437" y="2032"/>
              <a:chExt cx="1245" cy="1265"/>
            </a:xfrm>
          </p:grpSpPr>
          <p:sp>
            <p:nvSpPr>
              <p:cNvPr id="103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32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1032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</p:grpSp>
      <p:sp>
        <p:nvSpPr>
          <p:cNvPr id="10320" name="TextBox 2"/>
          <p:cNvSpPr txBox="1">
            <a:spLocks noChangeArrowheads="1"/>
          </p:cNvSpPr>
          <p:nvPr/>
        </p:nvSpPr>
        <p:spPr bwMode="auto">
          <a:xfrm>
            <a:off x="2075130" y="2104891"/>
            <a:ext cx="737870" cy="923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24"/>
          <p:cNvGrpSpPr/>
          <p:nvPr/>
        </p:nvGrpSpPr>
        <p:grpSpPr bwMode="auto">
          <a:xfrm>
            <a:off x="2973136" y="2076315"/>
            <a:ext cx="1708148" cy="955994"/>
            <a:chOff x="917589" y="1371282"/>
            <a:chExt cx="1707096" cy="955994"/>
          </a:xfrm>
        </p:grpSpPr>
        <p:grpSp>
          <p:nvGrpSpPr>
            <p:cNvPr id="11" name="组合 5"/>
            <p:cNvGrpSpPr/>
            <p:nvPr/>
          </p:nvGrpSpPr>
          <p:grpSpPr bwMode="auto">
            <a:xfrm>
              <a:off x="917589" y="1371282"/>
              <a:ext cx="871526" cy="955992"/>
              <a:chOff x="3142591" y="1723165"/>
              <a:chExt cx="872642" cy="956391"/>
            </a:xfrm>
          </p:grpSpPr>
          <p:grpSp>
            <p:nvGrpSpPr>
              <p:cNvPr id="12" name="组合 7"/>
              <p:cNvGrpSpPr/>
              <p:nvPr/>
            </p:nvGrpSpPr>
            <p:grpSpPr bwMode="auto">
              <a:xfrm>
                <a:off x="3178620" y="1828656"/>
                <a:ext cx="836613" cy="850900"/>
                <a:chOff x="2437" y="2032"/>
                <a:chExt cx="1244" cy="1264"/>
              </a:xfrm>
            </p:grpSpPr>
            <p:sp>
              <p:nvSpPr>
                <p:cNvPr id="10311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0312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</p:spPr>
            </p:cxnSp>
            <p:cxnSp>
              <p:nvCxnSpPr>
                <p:cNvPr id="10313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</p:spPr>
            </p:cxnSp>
          </p:grpSp>
          <p:sp>
            <p:nvSpPr>
              <p:cNvPr id="10310" name="TextBox 2"/>
              <p:cNvSpPr txBox="1">
                <a:spLocks noChangeArrowheads="1"/>
              </p:cNvSpPr>
              <p:nvPr/>
            </p:nvSpPr>
            <p:spPr bwMode="auto">
              <a:xfrm>
                <a:off x="3142591" y="1723165"/>
                <a:ext cx="738835" cy="9237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英</a:t>
                </a:r>
                <a:endParaRPr lang="zh-CN" altLang="en-US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" name="组合 7"/>
            <p:cNvGrpSpPr/>
            <p:nvPr/>
          </p:nvGrpSpPr>
          <p:grpSpPr bwMode="auto">
            <a:xfrm>
              <a:off x="1789142" y="1476730"/>
              <a:ext cx="835543" cy="850546"/>
              <a:chOff x="2437" y="2032"/>
              <a:chExt cx="1244" cy="1264"/>
            </a:xfrm>
          </p:grpSpPr>
          <p:sp>
            <p:nvSpPr>
              <p:cNvPr id="1030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30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1030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</p:grpSp>
      <p:grpSp>
        <p:nvGrpSpPr>
          <p:cNvPr id="14" name="组合 135"/>
          <p:cNvGrpSpPr/>
          <p:nvPr/>
        </p:nvGrpSpPr>
        <p:grpSpPr bwMode="auto">
          <a:xfrm>
            <a:off x="4757438" y="2181762"/>
            <a:ext cx="1672145" cy="850547"/>
            <a:chOff x="953570" y="1476729"/>
            <a:chExt cx="1671115" cy="850547"/>
          </a:xfrm>
        </p:grpSpPr>
        <p:grpSp>
          <p:nvGrpSpPr>
            <p:cNvPr id="16" name="组合 7"/>
            <p:cNvGrpSpPr/>
            <p:nvPr/>
          </p:nvGrpSpPr>
          <p:grpSpPr bwMode="auto">
            <a:xfrm>
              <a:off x="953570" y="1476729"/>
              <a:ext cx="835543" cy="850546"/>
              <a:chOff x="2437" y="2032"/>
              <a:chExt cx="1244" cy="1264"/>
            </a:xfrm>
          </p:grpSpPr>
          <p:sp>
            <p:nvSpPr>
              <p:cNvPr id="1030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30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1030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grpSp>
          <p:nvGrpSpPr>
            <p:cNvPr id="17" name="组合 7"/>
            <p:cNvGrpSpPr/>
            <p:nvPr/>
          </p:nvGrpSpPr>
          <p:grpSpPr bwMode="auto">
            <a:xfrm>
              <a:off x="1789142" y="1476730"/>
              <a:ext cx="835543" cy="850546"/>
              <a:chOff x="2437" y="2032"/>
              <a:chExt cx="1244" cy="1264"/>
            </a:xfrm>
          </p:grpSpPr>
          <p:sp>
            <p:nvSpPr>
              <p:cNvPr id="1029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29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1029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</p:grpSp>
      <p:grpSp>
        <p:nvGrpSpPr>
          <p:cNvPr id="26" name="组合 168"/>
          <p:cNvGrpSpPr/>
          <p:nvPr/>
        </p:nvGrpSpPr>
        <p:grpSpPr bwMode="auto">
          <a:xfrm>
            <a:off x="6500256" y="2096000"/>
            <a:ext cx="1672144" cy="936309"/>
            <a:chOff x="953570" y="1390967"/>
            <a:chExt cx="1671115" cy="936309"/>
          </a:xfrm>
        </p:grpSpPr>
        <p:grpSp>
          <p:nvGrpSpPr>
            <p:cNvPr id="27" name="组合 5"/>
            <p:cNvGrpSpPr/>
            <p:nvPr/>
          </p:nvGrpSpPr>
          <p:grpSpPr bwMode="auto">
            <a:xfrm>
              <a:off x="953570" y="1390967"/>
              <a:ext cx="835543" cy="936308"/>
              <a:chOff x="3178620" y="1742858"/>
              <a:chExt cx="836613" cy="936698"/>
            </a:xfrm>
          </p:grpSpPr>
          <p:grpSp>
            <p:nvGrpSpPr>
              <p:cNvPr id="28" name="组合 7"/>
              <p:cNvGrpSpPr/>
              <p:nvPr/>
            </p:nvGrpSpPr>
            <p:grpSpPr bwMode="auto">
              <a:xfrm>
                <a:off x="3178620" y="1828656"/>
                <a:ext cx="836613" cy="850900"/>
                <a:chOff x="2437" y="2032"/>
                <a:chExt cx="1244" cy="1264"/>
              </a:xfrm>
            </p:grpSpPr>
            <p:sp>
              <p:nvSpPr>
                <p:cNvPr id="10271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0272" name="直接连接符 4"/>
                <p:cNvCxnSpPr>
                  <a:cxnSpLocks noChangeShapeType="1"/>
                </p:cNvCxnSpPr>
                <p:nvPr/>
              </p:nvCxnSpPr>
              <p:spPr bwMode="auto">
                <a:xfrm>
                  <a:off x="2437" y="2645"/>
                  <a:ext cx="124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</p:spPr>
            </p:cxnSp>
            <p:cxnSp>
              <p:nvCxnSpPr>
                <p:cNvPr id="10273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3060" y="2052"/>
                  <a:ext cx="0" cy="12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prstDash val="dash"/>
                  <a:round/>
                </a:ln>
              </p:spPr>
            </p:cxnSp>
          </p:grpSp>
          <p:sp>
            <p:nvSpPr>
              <p:cNvPr id="10270" name="TextBox 2"/>
              <p:cNvSpPr txBox="1">
                <a:spLocks noChangeArrowheads="1"/>
              </p:cNvSpPr>
              <p:nvPr/>
            </p:nvSpPr>
            <p:spPr bwMode="auto">
              <a:xfrm>
                <a:off x="3188340" y="1742858"/>
                <a:ext cx="738835" cy="9237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5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雾</a:t>
                </a:r>
                <a:endParaRPr lang="zh-CN" altLang="en-US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9" name="组合 7"/>
            <p:cNvGrpSpPr/>
            <p:nvPr/>
          </p:nvGrpSpPr>
          <p:grpSpPr bwMode="auto">
            <a:xfrm>
              <a:off x="1789142" y="1476730"/>
              <a:ext cx="835543" cy="850546"/>
              <a:chOff x="2437" y="2032"/>
              <a:chExt cx="1244" cy="1264"/>
            </a:xfrm>
          </p:grpSpPr>
          <p:sp>
            <p:nvSpPr>
              <p:cNvPr id="1026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26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1026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</p:grpSp>
      <p:sp>
        <p:nvSpPr>
          <p:cNvPr id="37" name="文本框 9"/>
          <p:cNvSpPr txBox="1"/>
          <p:nvPr/>
        </p:nvSpPr>
        <p:spPr>
          <a:xfrm>
            <a:off x="795595" y="1056005"/>
            <a:ext cx="8030210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仔细观察下面八个字，找找它们的书写规律及书写特点。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"/>
          <p:cNvSpPr txBox="1">
            <a:spLocks noChangeArrowheads="1"/>
          </p:cNvSpPr>
          <p:nvPr/>
        </p:nvSpPr>
        <p:spPr bwMode="auto">
          <a:xfrm>
            <a:off x="3829953" y="2084571"/>
            <a:ext cx="73834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"/>
          <p:cNvSpPr txBox="1">
            <a:spLocks noChangeArrowheads="1"/>
          </p:cNvSpPr>
          <p:nvPr/>
        </p:nvSpPr>
        <p:spPr bwMode="auto">
          <a:xfrm>
            <a:off x="4733875" y="2104256"/>
            <a:ext cx="737651" cy="922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"/>
          <p:cNvSpPr txBox="1">
            <a:spLocks noChangeArrowheads="1"/>
          </p:cNvSpPr>
          <p:nvPr/>
        </p:nvSpPr>
        <p:spPr bwMode="auto">
          <a:xfrm>
            <a:off x="5574873" y="2123306"/>
            <a:ext cx="7376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奏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"/>
          <p:cNvSpPr txBox="1">
            <a:spLocks noChangeArrowheads="1"/>
          </p:cNvSpPr>
          <p:nvPr/>
        </p:nvSpPr>
        <p:spPr bwMode="auto">
          <a:xfrm>
            <a:off x="7338328" y="2120131"/>
            <a:ext cx="73834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9"/>
          <p:cNvSpPr txBox="1"/>
          <p:nvPr/>
        </p:nvSpPr>
        <p:spPr>
          <a:xfrm>
            <a:off x="1718652" y="3579862"/>
            <a:ext cx="6381740" cy="4385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这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个字都有笔画撇、捺，撇捺都很舒展。</a:t>
            </a:r>
            <a:endParaRPr lang="zh-CN" altLang="en-US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161478" y="220255"/>
            <a:ext cx="2886875" cy="837210"/>
            <a:chOff x="-227171" y="220255"/>
            <a:chExt cx="2886875" cy="837210"/>
          </a:xfrm>
        </p:grpSpPr>
        <p:sp>
          <p:nvSpPr>
            <p:cNvPr id="60" name="文本框 14"/>
            <p:cNvSpPr txBox="1"/>
            <p:nvPr/>
          </p:nvSpPr>
          <p:spPr>
            <a:xfrm>
              <a:off x="521484" y="401985"/>
              <a:ext cx="21382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charset="-122"/>
                  <a:ea typeface="黑体" panose="02010609060101010101" charset="-122"/>
                </a:rPr>
                <a:t>书写提示</a:t>
              </a:r>
              <a:endParaRPr lang="zh-CN" altLang="en-US" sz="32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-227171" y="220255"/>
              <a:ext cx="2685552" cy="837210"/>
              <a:chOff x="-264385" y="-76879"/>
              <a:chExt cx="3580176" cy="1116105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6" name="图片 6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264385" y="-76879"/>
                <a:ext cx="1152128" cy="91475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2874774" y="216640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2912609" y="2067694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线形标注 2 46"/>
          <p:cNvSpPr/>
          <p:nvPr/>
        </p:nvSpPr>
        <p:spPr>
          <a:xfrm>
            <a:off x="361315" y="1605280"/>
            <a:ext cx="2453005" cy="850900"/>
          </a:xfrm>
          <a:prstGeom prst="borderCallout2">
            <a:avLst>
              <a:gd name="adj1" fmla="val 159328"/>
              <a:gd name="adj2" fmla="val 101837"/>
              <a:gd name="adj3" fmla="val 100332"/>
              <a:gd name="adj4" fmla="val 38076"/>
              <a:gd name="adj5" fmla="val 98105"/>
              <a:gd name="adj6" fmla="val 40153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四个撇长短高低</a:t>
            </a:r>
            <a:r>
              <a:rPr 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不一样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5048530" y="221047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5078745" y="2139702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 descr="QQ图片202003281324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3994" y="2971820"/>
            <a:ext cx="1343025" cy="632460"/>
          </a:xfrm>
          <a:prstGeom prst="rect">
            <a:avLst/>
          </a:prstGeom>
        </p:spPr>
      </p:pic>
      <p:sp>
        <p:nvSpPr>
          <p:cNvPr id="45" name="线形标注 2 44"/>
          <p:cNvSpPr/>
          <p:nvPr/>
        </p:nvSpPr>
        <p:spPr>
          <a:xfrm>
            <a:off x="6605270" y="1610613"/>
            <a:ext cx="2453005" cy="850900"/>
          </a:xfrm>
          <a:prstGeom prst="borderCallout2">
            <a:avLst>
              <a:gd name="adj1" fmla="val 160522"/>
              <a:gd name="adj2" fmla="val -2692"/>
              <a:gd name="adj3" fmla="val 100332"/>
              <a:gd name="adj4" fmla="val 38076"/>
              <a:gd name="adj5" fmla="val 98105"/>
              <a:gd name="adj6" fmla="val 40153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平捺平拖出去，拖住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羽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9" name="图片 48" descr="QQ图片202003281337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1202" y="2925832"/>
            <a:ext cx="1369695" cy="71501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2771800" y="411510"/>
            <a:ext cx="4320480" cy="577081"/>
            <a:chOff x="3635896" y="554509"/>
            <a:chExt cx="4320480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3831035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5" grpId="0" bldLvl="0" animBg="1"/>
    </p:bldLst>
  </p:timing>
</p:sld>
</file>

<file path=ppt/tags/tag1.xml><?xml version="1.0" encoding="utf-8"?>
<p:tagLst xmlns:p="http://schemas.openxmlformats.org/presentationml/2006/main">
  <p:tag name="KSO_WM_DOC_GUID" val="{f9bce566-694b-4e76-b6e9-4970e026b408}"/>
  <p:tag name="KSO_WPP_MARK_KEY" val="89e6e494-f811-4fb1-a554-255e3921e758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908</Words>
  <Application>WPS 演示</Application>
  <PresentationFormat>全屏显示(16:9)</PresentationFormat>
  <Paragraphs>102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Heiti SC Light</vt:lpstr>
      <vt:lpstr>微软雅黑</vt:lpstr>
      <vt:lpstr>黑体</vt:lpstr>
      <vt:lpstr>楷体</vt:lpstr>
      <vt:lpstr>华文楷体</vt:lpstr>
      <vt:lpstr>幼圆</vt:lpstr>
      <vt:lpstr>Xingkai SC</vt:lpstr>
      <vt:lpstr>Times New Roman</vt:lpstr>
      <vt:lpstr>Calibri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116</cp:revision>
  <dcterms:created xsi:type="dcterms:W3CDTF">2017-03-17T02:28:00Z</dcterms:created>
  <dcterms:modified xsi:type="dcterms:W3CDTF">2022-11-29T17:11:11Z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4EFDD3D55DEE4EDEA1A871F6B62348FA</vt:lpwstr>
  </property>
</Properties>
</file>