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523" r:id="rId3"/>
    <p:sldId id="1176" r:id="rId5"/>
    <p:sldId id="1003" r:id="rId6"/>
    <p:sldId id="1240" r:id="rId7"/>
    <p:sldId id="1011" r:id="rId8"/>
    <p:sldId id="1228" r:id="rId9"/>
    <p:sldId id="1242" r:id="rId10"/>
    <p:sldId id="1241" r:id="rId11"/>
    <p:sldId id="1184" r:id="rId12"/>
    <p:sldId id="1246" r:id="rId13"/>
    <p:sldId id="1247" r:id="rId14"/>
    <p:sldId id="1248" r:id="rId15"/>
    <p:sldId id="1249" r:id="rId16"/>
    <p:sldId id="1251" r:id="rId17"/>
    <p:sldId id="1250" r:id="rId18"/>
    <p:sldId id="1258" r:id="rId19"/>
    <p:sldId id="1259" r:id="rId20"/>
    <p:sldId id="1256" r:id="rId21"/>
    <p:sldId id="1096" r:id="rId22"/>
    <p:sldId id="1097" r:id="rId23"/>
    <p:sldId id="1192" r:id="rId24"/>
    <p:sldId id="1196" r:id="rId25"/>
    <p:sldId id="1254" r:id="rId26"/>
    <p:sldId id="1197" r:id="rId27"/>
    <p:sldId id="1194" r:id="rId28"/>
    <p:sldId id="1252" r:id="rId29"/>
    <p:sldId id="1198" r:id="rId30"/>
    <p:sldId id="1104" r:id="rId31"/>
    <p:sldId id="1106" r:id="rId32"/>
    <p:sldId id="1105" r:id="rId33"/>
    <p:sldId id="1108" r:id="rId34"/>
    <p:sldId id="1199" r:id="rId35"/>
    <p:sldId id="1109" r:id="rId36"/>
    <p:sldId id="1244" r:id="rId37"/>
    <p:sldId id="1245" r:id="rId38"/>
    <p:sldId id="938" r:id="rId39"/>
    <p:sldId id="939" r:id="rId40"/>
    <p:sldId id="940" r:id="rId41"/>
    <p:sldId id="971" r:id="rId42"/>
    <p:sldId id="1231" r:id="rId4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9"/>
    </p:embeddedFont>
    <p:embeddedFont>
      <p:font typeface="黑体" panose="02010609060101010101" pitchFamily="49" charset="-122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汉语拼音" panose="000B0604020202020204" pitchFamily="34" charset="0"/>
      <p:regular r:id="rId55"/>
    </p:embeddedFont>
    <p:embeddedFont>
      <p:font typeface="GB Pinyinok-B" panose="02010600030101010101" charset="-122"/>
      <p:regular r:id="rId56"/>
    </p:embeddedFont>
    <p:embeddedFont>
      <p:font typeface="幼圆" panose="02010509060101010101" pitchFamily="49" charset="-122"/>
      <p:regular r:id="rId57"/>
    </p:embeddedFont>
    <p:embeddedFont>
      <p:font typeface="微软雅黑" panose="020B0503020204020204" charset="-122"/>
      <p:regular r:id="rId58"/>
    </p:embeddedFont>
  </p:embeddedFontLst>
  <p:custDataLst>
    <p:tags r:id="rId5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7D7D7"/>
    <a:srgbClr val="BBBDC9"/>
    <a:srgbClr val="A9ACB8"/>
    <a:srgbClr val="7F6E5D"/>
    <a:srgbClr val="ECF0EF"/>
    <a:srgbClr val="E3F1F4"/>
    <a:srgbClr val="0066FF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9" autoAdjust="0"/>
    <p:restoredTop sz="94705" autoAdjust="0"/>
  </p:normalViewPr>
  <p:slideViewPr>
    <p:cSldViewPr>
      <p:cViewPr>
        <p:scale>
          <a:sx n="100" d="100"/>
          <a:sy n="100" d="100"/>
        </p:scale>
        <p:origin x="-558" y="-246"/>
      </p:cViewPr>
      <p:guideLst>
        <p:guide orient="horz" pos="3240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52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0"/>
        <p:guide pos="229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1.xml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61326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480" y="51470"/>
            <a:ext cx="1204016" cy="47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hyperlink" Target="&#36164;&#26009;&#38142;&#25509;/&#35270;&#39057;/&#29983;&#23383;&#35270;&#39057;&#65306;&#34880;.mp4" TargetMode="External"/><Relationship Id="rId7" Type="http://schemas.openxmlformats.org/officeDocument/2006/relationships/hyperlink" Target="&#36164;&#26009;&#38142;&#25509;/&#35270;&#39057;/&#29983;&#23383;&#35270;&#39057;&#65306;&#21462;.mp4" TargetMode="External"/><Relationship Id="rId6" Type="http://schemas.openxmlformats.org/officeDocument/2006/relationships/hyperlink" Target="&#36164;&#26009;&#38142;&#25509;/&#35270;&#39057;/&#29983;&#23383;&#35270;&#39057;&#65306;&#28872;.mp4" TargetMode="External"/><Relationship Id="rId5" Type="http://schemas.openxmlformats.org/officeDocument/2006/relationships/hyperlink" Target="&#36164;&#26009;&#38142;&#25509;/&#35270;&#39057;/&#29983;&#23383;&#35270;&#39057;&#65306;&#26007;.mp4" TargetMode="External"/><Relationship Id="rId4" Type="http://schemas.openxmlformats.org/officeDocument/2006/relationships/hyperlink" Target="&#36164;&#26009;&#38142;&#25509;/&#35270;&#39057;/&#29983;&#23383;&#35270;&#39057;&#65306;&#21254;.mp4" TargetMode="External"/><Relationship Id="rId3" Type="http://schemas.openxmlformats.org/officeDocument/2006/relationships/hyperlink" Target="&#36164;&#26009;&#38142;&#25509;/&#35270;&#39057;/&#29983;&#23383;&#35270;&#39057;&#65306;&#20173;.mp4" TargetMode="External"/><Relationship Id="rId2" Type="http://schemas.openxmlformats.org/officeDocument/2006/relationships/hyperlink" Target="&#36164;&#26009;&#38142;&#25509;/&#35270;&#39057;/&#29983;&#23383;&#35270;&#39057;&#65306;&#21018;.mp4" TargetMode="External"/><Relationship Id="rId13" Type="http://schemas.openxmlformats.org/officeDocument/2006/relationships/slideLayout" Target="../slideLayouts/slideLayout5.xml"/><Relationship Id="rId12" Type="http://schemas.openxmlformats.org/officeDocument/2006/relationships/hyperlink" Target="&#36164;&#26009;&#38142;&#25509;/&#35270;&#39057;/&#29983;&#23383;&#35270;&#39057;&#65306;&#28976;.mp4" TargetMode="External"/><Relationship Id="rId11" Type="http://schemas.openxmlformats.org/officeDocument/2006/relationships/hyperlink" Target="&#36164;&#26009;&#38142;&#25509;/&#35270;&#39057;/&#29983;&#23383;&#35270;&#39057;&#65306;&#31163;.mp4" TargetMode="External"/><Relationship Id="rId10" Type="http://schemas.openxmlformats.org/officeDocument/2006/relationships/hyperlink" Target="&#36164;&#26009;&#38142;&#25509;/&#35270;&#39057;/&#29983;&#23383;&#35270;&#39057;&#65306;&#38505;.mp4" TargetMode="External"/><Relationship Id="rId1" Type="http://schemas.openxmlformats.org/officeDocument/2006/relationships/hyperlink" Target="&#36164;&#26009;&#38142;&#25509;/&#35270;&#39057;/&#29983;&#23383;&#35270;&#39057;&#65306;&#26415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GIF"/><Relationship Id="rId3" Type="http://schemas.openxmlformats.org/officeDocument/2006/relationships/hyperlink" Target="&#36164;&#26009;&#38142;&#25509;/&#35270;&#39057;/&#35838;&#25991;&#26391;&#35835;%20%20&#19977;&#19978;-26-&#25163;&#26415;&#21488;&#23601;&#26159;&#38453;&#22320;.mp4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043608" y="1888031"/>
            <a:ext cx="7229926" cy="992579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60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手术台就是阵地</a:t>
            </a:r>
            <a:endParaRPr lang="zh-CN" altLang="en-US" sz="6000" b="1" dirty="0" smtClean="0">
              <a:ln w="0"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666" y="1880266"/>
            <a:ext cx="1113506" cy="10515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3489"/>
            <a:ext cx="1204016" cy="473255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1259632" y="1880266"/>
            <a:ext cx="883575" cy="923330"/>
          </a:xfrm>
          <a:prstGeom prst="rect">
            <a:avLst/>
          </a:prstGeom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endParaRPr kumimoji="1" lang="zh-CN" altLang="en-US" sz="54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5">
            <a:hlinkClick r:id="rId4" action="ppaction://hlinksldjump"/>
          </p:cNvPr>
          <p:cNvSpPr txBox="1"/>
          <p:nvPr/>
        </p:nvSpPr>
        <p:spPr>
          <a:xfrm>
            <a:off x="5922143" y="3611628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8105454" y="372256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5571660" y="372256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文本框 15">
            <a:hlinkClick r:id="rId5" action="ppaction://hlinksldjump"/>
          </p:cNvPr>
          <p:cNvSpPr txBox="1"/>
          <p:nvPr/>
        </p:nvSpPr>
        <p:spPr>
          <a:xfrm>
            <a:off x="5922143" y="4373691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105454" y="448462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 rot="10800000">
            <a:off x="5571660" y="448463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/>
        </p:nvGrpSpPr>
        <p:grpSpPr bwMode="auto">
          <a:xfrm>
            <a:off x="440636" y="1334716"/>
            <a:ext cx="1098838" cy="1162634"/>
            <a:chOff x="2437" y="2032"/>
            <a:chExt cx="1245" cy="1265"/>
          </a:xfrm>
        </p:grpSpPr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" name="TextBox 2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95536" y="1269988"/>
            <a:ext cx="11890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4606081" y="1284472"/>
            <a:ext cx="12811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2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266751" y="2882452"/>
            <a:ext cx="1281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2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5544240" y="2857390"/>
            <a:ext cx="1282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匆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1835696" y="1271697"/>
            <a:ext cx="11874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2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6024474" y="1292081"/>
            <a:ext cx="12811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烈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2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3902686" y="2903544"/>
            <a:ext cx="1282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2">
            <a:hlinkClick r:id="rId8" action="ppaction://hlinkfile"/>
          </p:cNvPr>
          <p:cNvSpPr txBox="1">
            <a:spLocks noChangeArrowheads="1"/>
          </p:cNvSpPr>
          <p:nvPr/>
        </p:nvSpPr>
        <p:spPr bwMode="auto">
          <a:xfrm>
            <a:off x="670256" y="2876181"/>
            <a:ext cx="1285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7"/>
          <p:cNvGrpSpPr/>
          <p:nvPr/>
        </p:nvGrpSpPr>
        <p:grpSpPr bwMode="auto">
          <a:xfrm>
            <a:off x="1880002" y="1345005"/>
            <a:ext cx="1098838" cy="1162634"/>
            <a:chOff x="2437" y="2032"/>
            <a:chExt cx="1245" cy="1265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" name="组合 7"/>
          <p:cNvGrpSpPr/>
          <p:nvPr/>
        </p:nvGrpSpPr>
        <p:grpSpPr bwMode="auto">
          <a:xfrm>
            <a:off x="4697218" y="1358158"/>
            <a:ext cx="1098838" cy="1162634"/>
            <a:chOff x="2437" y="2032"/>
            <a:chExt cx="1245" cy="1265"/>
          </a:xfrm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" name="组合 7"/>
          <p:cNvGrpSpPr/>
          <p:nvPr/>
        </p:nvGrpSpPr>
        <p:grpSpPr bwMode="auto">
          <a:xfrm>
            <a:off x="6115611" y="1334716"/>
            <a:ext cx="1098838" cy="1162634"/>
            <a:chOff x="2437" y="2032"/>
            <a:chExt cx="1245" cy="1265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" name="组合 7"/>
          <p:cNvGrpSpPr/>
          <p:nvPr/>
        </p:nvGrpSpPr>
        <p:grpSpPr bwMode="auto">
          <a:xfrm>
            <a:off x="763774" y="2938550"/>
            <a:ext cx="1098838" cy="1162634"/>
            <a:chOff x="2437" y="2032"/>
            <a:chExt cx="1245" cy="1265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2" name="组合 7"/>
          <p:cNvGrpSpPr/>
          <p:nvPr/>
        </p:nvGrpSpPr>
        <p:grpSpPr bwMode="auto">
          <a:xfrm>
            <a:off x="2357888" y="2951685"/>
            <a:ext cx="1098838" cy="1162634"/>
            <a:chOff x="2437" y="2032"/>
            <a:chExt cx="1245" cy="1265"/>
          </a:xfrm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组合 7"/>
          <p:cNvGrpSpPr/>
          <p:nvPr/>
        </p:nvGrpSpPr>
        <p:grpSpPr bwMode="auto">
          <a:xfrm>
            <a:off x="3994617" y="2970346"/>
            <a:ext cx="1098838" cy="1162634"/>
            <a:chOff x="2437" y="2032"/>
            <a:chExt cx="1245" cy="1265"/>
          </a:xfrm>
        </p:grpSpPr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0" name="组合 7"/>
          <p:cNvGrpSpPr/>
          <p:nvPr/>
        </p:nvGrpSpPr>
        <p:grpSpPr bwMode="auto">
          <a:xfrm>
            <a:off x="5636171" y="2960876"/>
            <a:ext cx="1098838" cy="1162634"/>
            <a:chOff x="2437" y="2032"/>
            <a:chExt cx="1245" cy="1265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2" name="文本框 15"/>
          <p:cNvSpPr txBox="1"/>
          <p:nvPr/>
        </p:nvSpPr>
        <p:spPr>
          <a:xfrm>
            <a:off x="898001" y="153515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24" y="170082"/>
            <a:ext cx="864096" cy="819783"/>
          </a:xfrm>
          <a:prstGeom prst="rect">
            <a:avLst/>
          </a:prstGeom>
        </p:spPr>
      </p:pic>
      <p:sp>
        <p:nvSpPr>
          <p:cNvPr id="54" name="TextBox 42">
            <a:hlinkClick r:id="rId10" action="ppaction://hlinkfile"/>
          </p:cNvPr>
          <p:cNvSpPr txBox="1">
            <a:spLocks noChangeArrowheads="1"/>
          </p:cNvSpPr>
          <p:nvPr/>
        </p:nvSpPr>
        <p:spPr bwMode="auto">
          <a:xfrm>
            <a:off x="7200292" y="2859782"/>
            <a:ext cx="1282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险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2">
            <a:hlinkClick r:id="rId11" action="ppaction://hlinkfile"/>
          </p:cNvPr>
          <p:cNvSpPr txBox="1">
            <a:spLocks noChangeArrowheads="1"/>
          </p:cNvSpPr>
          <p:nvPr/>
        </p:nvSpPr>
        <p:spPr bwMode="auto">
          <a:xfrm>
            <a:off x="7467351" y="1294473"/>
            <a:ext cx="12811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7"/>
          <p:cNvGrpSpPr/>
          <p:nvPr/>
        </p:nvGrpSpPr>
        <p:grpSpPr bwMode="auto">
          <a:xfrm>
            <a:off x="7558488" y="1337108"/>
            <a:ext cx="1098838" cy="1162634"/>
            <a:chOff x="2437" y="2032"/>
            <a:chExt cx="1245" cy="1265"/>
          </a:xfrm>
        </p:grpSpPr>
        <p:sp>
          <p:nvSpPr>
            <p:cNvPr id="5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0" name="组合 7"/>
          <p:cNvGrpSpPr/>
          <p:nvPr/>
        </p:nvGrpSpPr>
        <p:grpSpPr bwMode="auto">
          <a:xfrm>
            <a:off x="7292223" y="2963268"/>
            <a:ext cx="1098838" cy="1162634"/>
            <a:chOff x="2437" y="2032"/>
            <a:chExt cx="1245" cy="1265"/>
          </a:xfrm>
        </p:grpSpPr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6" name="圆角矩形 65"/>
          <p:cNvSpPr/>
          <p:nvPr/>
        </p:nvSpPr>
        <p:spPr>
          <a:xfrm>
            <a:off x="4233802" y="525299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2">
            <a:hlinkClick r:id="rId12" action="ppaction://hlinkfile"/>
          </p:cNvPr>
          <p:cNvSpPr txBox="1">
            <a:spLocks noChangeArrowheads="1"/>
          </p:cNvSpPr>
          <p:nvPr/>
        </p:nvSpPr>
        <p:spPr bwMode="auto">
          <a:xfrm>
            <a:off x="3241075" y="1300473"/>
            <a:ext cx="11874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焰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7"/>
          <p:cNvGrpSpPr/>
          <p:nvPr/>
        </p:nvGrpSpPr>
        <p:grpSpPr bwMode="auto">
          <a:xfrm>
            <a:off x="3285381" y="1373781"/>
            <a:ext cx="1098838" cy="1162634"/>
            <a:chOff x="2437" y="2032"/>
            <a:chExt cx="1245" cy="1265"/>
          </a:xfrm>
        </p:grpSpPr>
        <p:sp>
          <p:nvSpPr>
            <p:cNvPr id="6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496391" y="2018059"/>
            <a:ext cx="738188" cy="706438"/>
            <a:chOff x="3338486" y="675488"/>
            <a:chExt cx="738835" cy="707886"/>
          </a:xfrm>
        </p:grpSpPr>
        <p:sp>
          <p:nvSpPr>
            <p:cNvPr id="3" name="椭圆 2"/>
            <p:cNvSpPr/>
            <p:nvPr/>
          </p:nvSpPr>
          <p:spPr>
            <a:xfrm>
              <a:off x="3362320" y="726392"/>
              <a:ext cx="646678" cy="64584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TextBox 2"/>
            <p:cNvSpPr txBox="1">
              <a:spLocks noChangeArrowheads="1"/>
            </p:cNvSpPr>
            <p:nvPr/>
          </p:nvSpPr>
          <p:spPr bwMode="auto">
            <a:xfrm>
              <a:off x="3338486" y="675488"/>
              <a:ext cx="7388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仍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3"/>
          <p:cNvGrpSpPr/>
          <p:nvPr/>
        </p:nvGrpSpPr>
        <p:grpSpPr bwMode="auto">
          <a:xfrm>
            <a:off x="971600" y="2048222"/>
            <a:ext cx="2197100" cy="646112"/>
            <a:chOff x="1223190" y="754950"/>
            <a:chExt cx="2196682" cy="646331"/>
          </a:xfrm>
        </p:grpSpPr>
        <p:sp>
          <p:nvSpPr>
            <p:cNvPr id="6" name="箭头: 五边形 1"/>
            <p:cNvSpPr/>
            <p:nvPr/>
          </p:nvSpPr>
          <p:spPr>
            <a:xfrm>
              <a:off x="1259695" y="770830"/>
              <a:ext cx="2160177" cy="576457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1223190" y="754950"/>
              <a:ext cx="20377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360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4"/>
          <p:cNvGrpSpPr/>
          <p:nvPr/>
        </p:nvGrpSpPr>
        <p:grpSpPr bwMode="auto">
          <a:xfrm>
            <a:off x="971600" y="987434"/>
            <a:ext cx="2197100" cy="646112"/>
            <a:chOff x="1223190" y="754950"/>
            <a:chExt cx="2196682" cy="646331"/>
          </a:xfrm>
        </p:grpSpPr>
        <p:sp>
          <p:nvSpPr>
            <p:cNvPr id="9" name="箭头: 五边形 5"/>
            <p:cNvSpPr/>
            <p:nvPr/>
          </p:nvSpPr>
          <p:spPr>
            <a:xfrm>
              <a:off x="1259695" y="770830"/>
              <a:ext cx="2160177" cy="576457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矩形 6"/>
            <p:cNvSpPr>
              <a:spLocks noChangeArrowheads="1"/>
            </p:cNvSpPr>
            <p:nvPr/>
          </p:nvSpPr>
          <p:spPr bwMode="auto">
            <a:xfrm>
              <a:off x="1223190" y="754950"/>
              <a:ext cx="20377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360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971600" y="3146552"/>
            <a:ext cx="1872208" cy="646331"/>
            <a:chOff x="1223190" y="754950"/>
            <a:chExt cx="1542602" cy="646549"/>
          </a:xfrm>
        </p:grpSpPr>
        <p:sp>
          <p:nvSpPr>
            <p:cNvPr id="12" name="箭头: 五边形 11"/>
            <p:cNvSpPr/>
            <p:nvPr/>
          </p:nvSpPr>
          <p:spPr>
            <a:xfrm>
              <a:off x="1259687" y="770830"/>
              <a:ext cx="1506105" cy="576457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1223190" y="754950"/>
              <a:ext cx="1297281" cy="646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独体字</a:t>
              </a:r>
              <a:endParaRPr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540009" y="2017266"/>
            <a:ext cx="738188" cy="708025"/>
            <a:chOff x="3338486" y="1583888"/>
            <a:chExt cx="738835" cy="707886"/>
          </a:xfrm>
        </p:grpSpPr>
        <p:sp>
          <p:nvSpPr>
            <p:cNvPr id="15" name="椭圆 14"/>
            <p:cNvSpPr/>
            <p:nvPr/>
          </p:nvSpPr>
          <p:spPr>
            <a:xfrm>
              <a:off x="3370264" y="1631504"/>
              <a:ext cx="645090" cy="647573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TextBox 2"/>
            <p:cNvSpPr txBox="1">
              <a:spLocks noChangeArrowheads="1"/>
            </p:cNvSpPr>
            <p:nvPr/>
          </p:nvSpPr>
          <p:spPr bwMode="auto">
            <a:xfrm>
              <a:off x="3338486" y="1583888"/>
              <a:ext cx="7388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刚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6507896" y="2018059"/>
            <a:ext cx="738187" cy="706438"/>
            <a:chOff x="4327184" y="675488"/>
            <a:chExt cx="738835" cy="707886"/>
          </a:xfrm>
        </p:grpSpPr>
        <p:sp>
          <p:nvSpPr>
            <p:cNvPr id="18" name="椭圆 17"/>
            <p:cNvSpPr/>
            <p:nvPr/>
          </p:nvSpPr>
          <p:spPr>
            <a:xfrm>
              <a:off x="4357372" y="723211"/>
              <a:ext cx="646680" cy="64584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TextBox 2"/>
            <p:cNvSpPr txBox="1">
              <a:spLocks noChangeArrowheads="1"/>
            </p:cNvSpPr>
            <p:nvPr/>
          </p:nvSpPr>
          <p:spPr bwMode="auto">
            <a:xfrm>
              <a:off x="4327184" y="675488"/>
              <a:ext cx="7388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取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3635897" y="3115774"/>
            <a:ext cx="738187" cy="707886"/>
            <a:chOff x="5315882" y="675488"/>
            <a:chExt cx="738835" cy="709337"/>
          </a:xfrm>
        </p:grpSpPr>
        <p:sp>
          <p:nvSpPr>
            <p:cNvPr id="21" name="椭圆 20"/>
            <p:cNvSpPr/>
            <p:nvPr/>
          </p:nvSpPr>
          <p:spPr>
            <a:xfrm>
              <a:off x="5349248" y="723211"/>
              <a:ext cx="646680" cy="64584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TextBox 2"/>
            <p:cNvSpPr txBox="1">
              <a:spLocks noChangeArrowheads="1"/>
            </p:cNvSpPr>
            <p:nvPr/>
          </p:nvSpPr>
          <p:spPr bwMode="auto">
            <a:xfrm>
              <a:off x="5315882" y="675488"/>
              <a:ext cx="738835" cy="70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术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539216" y="3115705"/>
            <a:ext cx="739775" cy="708025"/>
            <a:chOff x="6304580" y="675488"/>
            <a:chExt cx="738835" cy="709337"/>
          </a:xfrm>
        </p:grpSpPr>
        <p:sp>
          <p:nvSpPr>
            <p:cNvPr id="24" name="椭圆 23"/>
            <p:cNvSpPr/>
            <p:nvPr/>
          </p:nvSpPr>
          <p:spPr>
            <a:xfrm>
              <a:off x="6336290" y="724792"/>
              <a:ext cx="646877" cy="64571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TextBox 2"/>
            <p:cNvSpPr txBox="1">
              <a:spLocks noChangeArrowheads="1"/>
            </p:cNvSpPr>
            <p:nvPr/>
          </p:nvSpPr>
          <p:spPr bwMode="auto">
            <a:xfrm>
              <a:off x="6304580" y="675488"/>
              <a:ext cx="738835" cy="70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斗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3635896" y="956547"/>
            <a:ext cx="738188" cy="707886"/>
            <a:chOff x="4327184" y="3423069"/>
            <a:chExt cx="738835" cy="707747"/>
          </a:xfrm>
        </p:grpSpPr>
        <p:sp>
          <p:nvSpPr>
            <p:cNvPr id="27" name="椭圆 26"/>
            <p:cNvSpPr/>
            <p:nvPr/>
          </p:nvSpPr>
          <p:spPr>
            <a:xfrm>
              <a:off x="4360551" y="3472272"/>
              <a:ext cx="645090" cy="64598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TextBox 2"/>
            <p:cNvSpPr txBox="1">
              <a:spLocks noChangeArrowheads="1"/>
            </p:cNvSpPr>
            <p:nvPr/>
          </p:nvSpPr>
          <p:spPr bwMode="auto">
            <a:xfrm>
              <a:off x="4327184" y="3423069"/>
              <a:ext cx="738835" cy="7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烈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539335" y="947065"/>
            <a:ext cx="739537" cy="726850"/>
            <a:chOff x="5269369" y="3391550"/>
            <a:chExt cx="738835" cy="726707"/>
          </a:xfrm>
        </p:grpSpPr>
        <p:sp>
          <p:nvSpPr>
            <p:cNvPr id="30" name="椭圆 29"/>
            <p:cNvSpPr/>
            <p:nvPr/>
          </p:nvSpPr>
          <p:spPr>
            <a:xfrm>
              <a:off x="5287096" y="3472272"/>
              <a:ext cx="647085" cy="64598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TextBox 2"/>
            <p:cNvSpPr txBox="1">
              <a:spLocks noChangeArrowheads="1"/>
            </p:cNvSpPr>
            <p:nvPr/>
          </p:nvSpPr>
          <p:spPr bwMode="auto">
            <a:xfrm>
              <a:off x="5269369" y="3391550"/>
              <a:ext cx="738835" cy="7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离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5495598" y="3115705"/>
            <a:ext cx="739775" cy="708025"/>
            <a:chOff x="6304580" y="675488"/>
            <a:chExt cx="738835" cy="709337"/>
          </a:xfrm>
        </p:grpSpPr>
        <p:sp>
          <p:nvSpPr>
            <p:cNvPr id="33" name="椭圆 32"/>
            <p:cNvSpPr/>
            <p:nvPr/>
          </p:nvSpPr>
          <p:spPr>
            <a:xfrm>
              <a:off x="6336290" y="724792"/>
              <a:ext cx="646877" cy="64571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TextBox 2"/>
            <p:cNvSpPr txBox="1">
              <a:spLocks noChangeArrowheads="1"/>
            </p:cNvSpPr>
            <p:nvPr/>
          </p:nvSpPr>
          <p:spPr bwMode="auto">
            <a:xfrm>
              <a:off x="6304580" y="675488"/>
              <a:ext cx="738835" cy="70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血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7481592" y="2017335"/>
            <a:ext cx="738187" cy="707886"/>
            <a:chOff x="4327184" y="675488"/>
            <a:chExt cx="738835" cy="709337"/>
          </a:xfrm>
        </p:grpSpPr>
        <p:sp>
          <p:nvSpPr>
            <p:cNvPr id="36" name="椭圆 35"/>
            <p:cNvSpPr/>
            <p:nvPr/>
          </p:nvSpPr>
          <p:spPr>
            <a:xfrm>
              <a:off x="4357372" y="723211"/>
              <a:ext cx="646680" cy="64584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TextBox 2"/>
            <p:cNvSpPr txBox="1">
              <a:spLocks noChangeArrowheads="1"/>
            </p:cNvSpPr>
            <p:nvPr/>
          </p:nvSpPr>
          <p:spPr bwMode="auto">
            <a:xfrm>
              <a:off x="4327184" y="675488"/>
              <a:ext cx="738835" cy="70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险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6507102" y="3115705"/>
            <a:ext cx="739775" cy="708025"/>
            <a:chOff x="6304580" y="675488"/>
            <a:chExt cx="738835" cy="709337"/>
          </a:xfrm>
        </p:grpSpPr>
        <p:sp>
          <p:nvSpPr>
            <p:cNvPr id="39" name="椭圆 38"/>
            <p:cNvSpPr/>
            <p:nvPr/>
          </p:nvSpPr>
          <p:spPr>
            <a:xfrm>
              <a:off x="6336290" y="724792"/>
              <a:ext cx="646877" cy="64571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TextBox 2"/>
            <p:cNvSpPr txBox="1">
              <a:spLocks noChangeArrowheads="1"/>
            </p:cNvSpPr>
            <p:nvPr/>
          </p:nvSpPr>
          <p:spPr bwMode="auto">
            <a:xfrm>
              <a:off x="6304580" y="675488"/>
              <a:ext cx="738835" cy="709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匆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3635896" y="2017266"/>
            <a:ext cx="738188" cy="708025"/>
            <a:chOff x="3338486" y="1583888"/>
            <a:chExt cx="738835" cy="707886"/>
          </a:xfrm>
        </p:grpSpPr>
        <p:sp>
          <p:nvSpPr>
            <p:cNvPr id="42" name="椭圆 41"/>
            <p:cNvSpPr/>
            <p:nvPr/>
          </p:nvSpPr>
          <p:spPr>
            <a:xfrm>
              <a:off x="3370264" y="1631504"/>
              <a:ext cx="645090" cy="647573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TextBox 2"/>
            <p:cNvSpPr txBox="1">
              <a:spLocks noChangeArrowheads="1"/>
            </p:cNvSpPr>
            <p:nvPr/>
          </p:nvSpPr>
          <p:spPr bwMode="auto">
            <a:xfrm>
              <a:off x="3338486" y="1583888"/>
              <a:ext cx="7388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焰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6" y="1257370"/>
            <a:ext cx="8821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一、下列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字形有误的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一组是（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3648" y="1923678"/>
            <a:ext cx="4857784" cy="21605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激烈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离开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勿勿赶来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关闭危险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373005"/>
            <a:ext cx="2268000" cy="692577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864933" y="345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7216"/>
            <a:ext cx="450000" cy="5597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68144" y="120359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C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354" y="555526"/>
            <a:ext cx="8821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二、我会选。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2322392"/>
            <a:ext cx="6984776" cy="6093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我因为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意摔了一跤，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夫给我包扎了伤口。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3327169"/>
            <a:ext cx="6984776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快下雨了，士兵们都背着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笠参加战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0032" y="1275606"/>
            <a:ext cx="1044554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dòu</a:t>
            </a:r>
            <a:endParaRPr lang="zh-CN" altLang="en-US" sz="2800" b="0" cap="none" spc="0" dirty="0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1275606"/>
            <a:ext cx="78061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dà</a:t>
            </a:r>
            <a:endParaRPr lang="zh-CN" altLang="en-US" sz="2800" b="0" cap="none" spc="0" dirty="0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5816" y="1275606"/>
            <a:ext cx="7009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dài</a:t>
            </a:r>
            <a:endParaRPr lang="zh-CN" altLang="en-US" sz="2800" b="1" cap="none" spc="0" dirty="0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6703" y="1275606"/>
            <a:ext cx="867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n w="0"/>
                <a:solidFill>
                  <a:prstClr val="black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dǒu </a:t>
            </a:r>
            <a:endParaRPr lang="zh-CN" alt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051720" y="192367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(       )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190451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(       )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285978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(       )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732240" y="29317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(       )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279221" y="1923678"/>
            <a:ext cx="78061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dà</a:t>
            </a:r>
            <a:endParaRPr lang="zh-CN" altLang="en-US" sz="2800" b="0" cap="none" spc="0" dirty="0" smtClean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6016" y="1923678"/>
            <a:ext cx="7009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dài</a:t>
            </a:r>
            <a:endParaRPr lang="zh-CN" altLang="en-US" sz="2800" b="1" cap="none" spc="0" dirty="0" smtClean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4048" y="2859782"/>
            <a:ext cx="896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dǒu 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9814" y="2931790"/>
            <a:ext cx="1044554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dòu</a:t>
            </a:r>
            <a:endParaRPr lang="zh-CN" altLang="en-US" sz="2800" b="0" cap="none" spc="0" dirty="0" smtClean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354" y="555526"/>
            <a:ext cx="882164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三、判断对错。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347614"/>
            <a:ext cx="7416824" cy="21605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本文描写的主要人物是白求恩大夫。（   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本文描写的是抗美援朝时期的事情。（   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在齐会战斗中，白求恩冒着生命危险坚守手术台。（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68344" y="134935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8344" y="177966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×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293179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707654"/>
            <a:ext cx="7848872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base"/>
            <a:r>
              <a:rPr lang="zh-CN" altLang="en-US" sz="3200" dirty="0" smtClean="0">
                <a:ea typeface="黑体" panose="02010609060101010101" pitchFamily="49" charset="-122"/>
              </a:rPr>
              <a:t>       上节课，我们了解了白求恩冒着生命危险坚守手术台。今天，我们继续了解白求恩大夫。</a:t>
            </a:r>
            <a:endParaRPr lang="zh-CN" altLang="zh-CN" sz="3200" dirty="0">
              <a:ea typeface="黑体" panose="02010609060101010101" pitchFamily="49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3491880" y="300571"/>
            <a:ext cx="2133525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4" name="iconfont-1191-870150"/>
          <p:cNvSpPr>
            <a:spLocks noChangeAspect="1"/>
          </p:cNvSpPr>
          <p:nvPr/>
        </p:nvSpPr>
        <p:spPr bwMode="auto">
          <a:xfrm>
            <a:off x="5697412" y="45218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 rot="10800000">
            <a:off x="3163618" y="41151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691680" y="1491630"/>
            <a:ext cx="6104890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联系齐会战斗背景，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结合课文插图，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默读第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自然段，了解故事起因。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761668" y="1471031"/>
            <a:ext cx="7560840" cy="189547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1939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年春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齐会战斗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打响了。气焰嚣张的日军刚刚到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会一带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挨了当头一棒，被我军消灭了五百多人。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91680" y="1497512"/>
            <a:ext cx="19526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5430" y="1560830"/>
            <a:ext cx="1819275" cy="485775"/>
          </a:xfrm>
          <a:prstGeom prst="rect">
            <a:avLst/>
          </a:prstGeom>
        </p:spPr>
      </p:pic>
      <p:sp>
        <p:nvSpPr>
          <p:cNvPr id="24" name="Freeform 24"/>
          <p:cNvSpPr/>
          <p:nvPr/>
        </p:nvSpPr>
        <p:spPr bwMode="gray">
          <a:xfrm rot="1677809">
            <a:off x="2673070" y="753185"/>
            <a:ext cx="323451" cy="96483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846999" y="218670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4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Freeform 24"/>
          <p:cNvSpPr/>
          <p:nvPr/>
        </p:nvSpPr>
        <p:spPr bwMode="gray">
          <a:xfrm rot="1677809">
            <a:off x="4940348" y="768681"/>
            <a:ext cx="541714" cy="116379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24"/>
          <p:cNvSpPr/>
          <p:nvPr/>
        </p:nvSpPr>
        <p:spPr bwMode="gray">
          <a:xfrm rot="12117809" flipH="1">
            <a:off x="5671495" y="2730405"/>
            <a:ext cx="1002707" cy="79527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24"/>
          <p:cNvSpPr txBox="1"/>
          <p:nvPr/>
        </p:nvSpPr>
        <p:spPr>
          <a:xfrm>
            <a:off x="5588787" y="396470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事件</a:t>
            </a:r>
            <a:endParaRPr lang="zh-CN" altLang="en-US" sz="4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6430429" y="3321165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</a:t>
            </a:r>
            <a:endParaRPr lang="zh-CN" altLang="en-US" sz="4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1121194" y="3698990"/>
            <a:ext cx="4471035" cy="5835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开门见山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点出故事起因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2" t="14972" r="12453" b="28040"/>
          <a:stretch>
            <a:fillRect/>
          </a:stretch>
        </p:blipFill>
        <p:spPr bwMode="auto">
          <a:xfrm>
            <a:off x="5042411" y="2099131"/>
            <a:ext cx="1800000" cy="54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4" grpId="0" animBg="1"/>
      <p:bldP spid="25" grpId="0"/>
      <p:bldP spid="5" grpId="0" animBg="1"/>
      <p:bldP spid="6" grpId="0" animBg="1"/>
      <p:bldP spid="7" grpId="0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55576" y="1347614"/>
            <a:ext cx="7632848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课文第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2～4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自然段，感受阵地的特点，说说从哪里能看出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手术台就是阵地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，画出相关句子讨论讨论。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7816" y="367005"/>
            <a:ext cx="2268000" cy="692577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827584" y="334993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67005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3"/>
          <p:cNvSpPr txBox="1"/>
          <p:nvPr/>
        </p:nvSpPr>
        <p:spPr>
          <a:xfrm>
            <a:off x="827584" y="842645"/>
            <a:ext cx="4313664" cy="277768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一连几发炮弹落在小庙的周围。庙的一角落下了许多瓦片。挂在门口的布帘烧着了，火苗向手术台扑过来。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619672" y="1350665"/>
            <a:ext cx="266429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259632" y="3493770"/>
            <a:ext cx="31877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87624" y="2463387"/>
            <a:ext cx="280289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15616" y="3018155"/>
            <a:ext cx="2752725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4"/>
          <p:cNvSpPr txBox="1"/>
          <p:nvPr/>
        </p:nvSpPr>
        <p:spPr>
          <a:xfrm>
            <a:off x="2234349" y="4002520"/>
            <a:ext cx="4674235" cy="5835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危险步步紧逼，就在眼前</a:t>
            </a:r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Picture 2" descr="http://pic.51yuansu.com/pic3/cover/03/39/52/5b962c431bb1c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-885856"/>
            <a:ext cx="320016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1110337" y="1347614"/>
            <a:ext cx="6913314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自由朗读课文，读准字音，读通句子。想一想，手术台是谁的阵地？他在“阵地”上做了什么？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3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3493475" y="707168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27699" y="37606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3"/>
          <p:cNvSpPr txBox="1"/>
          <p:nvPr/>
        </p:nvSpPr>
        <p:spPr>
          <a:xfrm>
            <a:off x="831345" y="1492729"/>
            <a:ext cx="7666094" cy="121360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他已经两天两夜没休息了，眼球上布满了血丝。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611928" y="2720183"/>
            <a:ext cx="2230881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3224598" y="2065655"/>
            <a:ext cx="1859915" cy="76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8"/>
          <p:cNvSpPr txBox="1"/>
          <p:nvPr/>
        </p:nvSpPr>
        <p:spPr>
          <a:xfrm>
            <a:off x="4050030" y="2720340"/>
            <a:ext cx="2022475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工作时间长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Freeform 24"/>
          <p:cNvSpPr/>
          <p:nvPr/>
        </p:nvSpPr>
        <p:spPr bwMode="gray">
          <a:xfrm rot="6974872">
            <a:off x="4283075" y="2074545"/>
            <a:ext cx="302895" cy="70739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4"/>
          <p:cNvSpPr/>
          <p:nvPr/>
        </p:nvSpPr>
        <p:spPr bwMode="gray">
          <a:xfrm rot="6974872">
            <a:off x="2028825" y="2658745"/>
            <a:ext cx="302895" cy="70739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TextBox 21"/>
          <p:cNvSpPr txBox="1"/>
          <p:nvPr/>
        </p:nvSpPr>
        <p:spPr>
          <a:xfrm>
            <a:off x="1176655" y="3304540"/>
            <a:ext cx="2351405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迫切需要休息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bldLvl="0" animBg="1"/>
      <p:bldP spid="23" grpId="0" bldLvl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605155" y="810260"/>
            <a:ext cx="4780915" cy="277768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白求恩仍然镇定地站在手术台旁。他接过助手递过来的镊子，敏捷地从伤员的腹腔里取出一块弹片，丢在盘子里。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45033" y="1366198"/>
            <a:ext cx="854959" cy="2046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567618" y="2355726"/>
            <a:ext cx="93237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4"/>
          <p:cNvSpPr txBox="1"/>
          <p:nvPr/>
        </p:nvSpPr>
        <p:spPr>
          <a:xfrm>
            <a:off x="2248252" y="3795886"/>
            <a:ext cx="4069626" cy="5835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沉着冷静、医术高超</a:t>
            </a:r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7654"/>
            <a:ext cx="2347897" cy="157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3131840" y="195486"/>
            <a:ext cx="2808312" cy="576064"/>
          </a:xfrm>
          <a:prstGeom prst="wedgeRoundRectCallout">
            <a:avLst>
              <a:gd name="adj1" fmla="val -50143"/>
              <a:gd name="adj2" fmla="val 93855"/>
              <a:gd name="adj3" fmla="val 16667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Text" lastClr="000000"/>
                </a:solidFill>
              </a:rPr>
              <a:t>表示某种情况持续不变。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843808" y="843558"/>
            <a:ext cx="720080" cy="504056"/>
          </a:xfrm>
          <a:prstGeom prst="round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228184" y="77155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仍然 </a:t>
            </a:r>
            <a:endParaRPr lang="zh-CN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7380312" y="77155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仍旧</a:t>
            </a:r>
            <a:endParaRPr lang="zh-CN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6948264" y="627534"/>
            <a:ext cx="360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近义词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555526"/>
            <a:ext cx="37772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直接连接符 13"/>
          <p:cNvCxnSpPr/>
          <p:nvPr/>
        </p:nvCxnSpPr>
        <p:spPr>
          <a:xfrm>
            <a:off x="3625578" y="1865313"/>
            <a:ext cx="93237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78846" y="2892880"/>
            <a:ext cx="93237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49418" y="3484704"/>
            <a:ext cx="526301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3"/>
          <p:cNvSpPr txBox="1"/>
          <p:nvPr/>
        </p:nvSpPr>
        <p:spPr>
          <a:xfrm>
            <a:off x="407034" y="672103"/>
            <a:ext cx="5264408" cy="189547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白求恩仍然争分夺秒地给伤员做手术，做了一个又一个。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2873632" y="1237308"/>
            <a:ext cx="279781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441184" y="2437787"/>
            <a:ext cx="2164095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4977465" y="1820183"/>
            <a:ext cx="8280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4"/>
          <p:cNvSpPr txBox="1"/>
          <p:nvPr/>
        </p:nvSpPr>
        <p:spPr>
          <a:xfrm>
            <a:off x="611560" y="2931790"/>
            <a:ext cx="5490845" cy="5835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不顾自己安危，专心抢救伤员</a:t>
            </a:r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30" y="483518"/>
            <a:ext cx="2990850" cy="20097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6156177" y="2535466"/>
            <a:ext cx="2808312" cy="946418"/>
          </a:xfrm>
          <a:prstGeom prst="cloudCallout">
            <a:avLst>
              <a:gd name="adj1" fmla="val -767"/>
              <a:gd name="adj2" fmla="val 6474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忠于职守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3800863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情况越来越危急了，白求恩却还在“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争分夺秒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”地为伤员做手术，你是如何理解这个词语的意思的？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55526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白求恩仍然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争分夺秒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地给伤员做手术，做了一个又一个。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 descr="http://pic.51yuansu.com/pic3/cover/01/30/35/5923c5faa2b8d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34211" r="31579"/>
          <a:stretch>
            <a:fillRect/>
          </a:stretch>
        </p:blipFill>
        <p:spPr bwMode="auto">
          <a:xfrm>
            <a:off x="6732240" y="1851670"/>
            <a:ext cx="936104" cy="1821212"/>
          </a:xfrm>
          <a:prstGeom prst="rect">
            <a:avLst/>
          </a:prstGeom>
          <a:noFill/>
        </p:spPr>
      </p:pic>
      <p:pic>
        <p:nvPicPr>
          <p:cNvPr id="4" name="Picture 2" descr="http://pic.51yuansu.com/pic3/cover/01/30/35/5923c5faa2b8d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67105"/>
          <a:stretch>
            <a:fillRect/>
          </a:stretch>
        </p:blipFill>
        <p:spPr bwMode="auto">
          <a:xfrm flipH="1">
            <a:off x="864096" y="2211710"/>
            <a:ext cx="792088" cy="16561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32248" y="1635646"/>
            <a:ext cx="2304256" cy="1861006"/>
          </a:xfrm>
          <a:prstGeom prst="wedgeEllipseCallout">
            <a:avLst>
              <a:gd name="adj1" fmla="val -67865"/>
              <a:gd name="adj2" fmla="val 2307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我结合词语中的关键字来猜测词语的意思。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176464" y="1419622"/>
            <a:ext cx="2304256" cy="1861006"/>
          </a:xfrm>
          <a:prstGeom prst="wedgeEllipseCallout">
            <a:avLst>
              <a:gd name="adj1" fmla="val 65882"/>
              <a:gd name="adj2" fmla="val 123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我是通过联系实际，通过联想来猜测的。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3651870"/>
            <a:ext cx="4896544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争分夺秒：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不放过一分一秒，形容对时间抓得很紧。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4754" name="Picture 2" descr="http://pic.51yuansu.com/pic2/cover/00/31/01/58109e7d0c807_6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915566"/>
            <a:ext cx="936104" cy="9361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6"/>
          <p:cNvSpPr txBox="1"/>
          <p:nvPr/>
        </p:nvSpPr>
        <p:spPr>
          <a:xfrm>
            <a:off x="1763688" y="1375058"/>
            <a:ext cx="6842132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粉身碎骨  眼疾手快  千辛万苦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鸟语花香  欢天喜地  狂风暴雨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2" descr="http://pic.51yuansu.com/pic3/cover/03/99/88/5f45fd6172ec1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35646"/>
            <a:ext cx="4370090" cy="275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1"/>
          <p:cNvSpPr txBox="1"/>
          <p:nvPr/>
        </p:nvSpPr>
        <p:spPr>
          <a:xfrm>
            <a:off x="683568" y="483518"/>
            <a:ext cx="813054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争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夺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秒</a:t>
            </a: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</a:t>
            </a:r>
            <a:r>
              <a:rPr lang="en-US" altLang="zh-CN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</a:t>
            </a:r>
            <a:r>
              <a:rPr lang="en-US" altLang="zh-CN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夺</a:t>
            </a:r>
            <a:r>
              <a:rPr lang="en-US" altLang="zh-CN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都是抢的意思。说说你还知道哪些含有一组近义词语的四字词语。</a:t>
            </a:r>
            <a:endParaRPr lang="zh-CN" altLang="en-US" sz="2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03439" y="1813659"/>
            <a:ext cx="4304665" cy="27743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白求恩沉思了一会儿，说：“我同意撤走部分伤员。至于我个人，要和战士们在一起，不能离开。”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77753" y="2929999"/>
            <a:ext cx="27720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323454" y="3413224"/>
            <a:ext cx="4107815" cy="571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323454" y="3917414"/>
            <a:ext cx="4107815" cy="254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23628" y="4495274"/>
            <a:ext cx="1371079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云形标注 14"/>
          <p:cNvSpPr/>
          <p:nvPr/>
        </p:nvSpPr>
        <p:spPr>
          <a:xfrm>
            <a:off x="5940152" y="2261216"/>
            <a:ext cx="2997200" cy="1337566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要和战士共进退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539552" y="483518"/>
            <a:ext cx="79584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面对危险的环境，师长决定让白求恩离开这里，白求恩是怎么回答的？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11510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部长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恳求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白求恩同志，这儿危险，让您离开这里，是战斗形势的需要哇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401191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恳求：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恳切地请求。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ic.51yuansu.com/pic3/cover/01/30/35/5923c5faa2b8d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34211" r="31579"/>
          <a:stretch>
            <a:fillRect/>
          </a:stretch>
        </p:blipFill>
        <p:spPr bwMode="auto">
          <a:xfrm>
            <a:off x="7271792" y="2550738"/>
            <a:ext cx="936104" cy="1821212"/>
          </a:xfrm>
          <a:prstGeom prst="rect">
            <a:avLst/>
          </a:prstGeom>
          <a:noFill/>
        </p:spPr>
      </p:pic>
      <p:pic>
        <p:nvPicPr>
          <p:cNvPr id="5" name="Picture 2" descr="http://pic.51yuansu.com/pic3/cover/01/30/35/5923c5faa2b8d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67105"/>
          <a:stretch>
            <a:fillRect/>
          </a:stretch>
        </p:blipFill>
        <p:spPr bwMode="auto">
          <a:xfrm flipH="1">
            <a:off x="755576" y="2499742"/>
            <a:ext cx="792088" cy="16561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23728" y="1923678"/>
            <a:ext cx="2304256" cy="1861006"/>
          </a:xfrm>
          <a:prstGeom prst="wedgeEllipseCallout">
            <a:avLst>
              <a:gd name="adj1" fmla="val -67865"/>
              <a:gd name="adj2" fmla="val 2307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我通过</a:t>
            </a:r>
            <a:r>
              <a:rPr lang="zh-CN" altLang="en-US" sz="2000" dirty="0" smtClean="0">
                <a:solidFill>
                  <a:srgbClr val="FF0000"/>
                </a:solidFill>
              </a:rPr>
              <a:t>联系上下文</a:t>
            </a:r>
            <a:r>
              <a:rPr lang="zh-CN" altLang="en-US" sz="2000" dirty="0" smtClean="0"/>
              <a:t>可以知道恳求的意思。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2118690"/>
            <a:ext cx="2304256" cy="1428214"/>
          </a:xfrm>
          <a:prstGeom prst="wedgeEllipseCallout">
            <a:avLst>
              <a:gd name="adj1" fmla="val 65882"/>
              <a:gd name="adj2" fmla="val 123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我是通过</a:t>
            </a:r>
            <a:r>
              <a:rPr lang="zh-CN" altLang="en-US" sz="2000" dirty="0" smtClean="0">
                <a:solidFill>
                  <a:srgbClr val="FF0000"/>
                </a:solidFill>
              </a:rPr>
              <a:t>查字典</a:t>
            </a:r>
            <a:r>
              <a:rPr lang="zh-CN" altLang="en-US" sz="2000" dirty="0" smtClean="0"/>
              <a:t>的方法知道的。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3"/>
          <p:cNvSpPr txBox="1"/>
          <p:nvPr/>
        </p:nvSpPr>
        <p:spPr>
          <a:xfrm>
            <a:off x="669290" y="1543685"/>
            <a:ext cx="4802505" cy="290957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白求恩说：“谢谢师长的关心。可是，手术台是医生的阵地。战士们没有离开他们的阵地，我怎么能离开自己的阵地呢？部长同志，请您转告师长，我是一名八路军战士，不是你们的客人。”白求恩低下头，继续给伤员做手术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91640" y="2355850"/>
            <a:ext cx="3677285" cy="63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96925" y="3133725"/>
            <a:ext cx="2910979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96925" y="2708910"/>
            <a:ext cx="4608000" cy="1524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标注 8"/>
          <p:cNvSpPr/>
          <p:nvPr/>
        </p:nvSpPr>
        <p:spPr bwMode="auto">
          <a:xfrm>
            <a:off x="5774690" y="2708910"/>
            <a:ext cx="2771775" cy="1698625"/>
          </a:xfrm>
          <a:prstGeom prst="cloudCallout">
            <a:avLst>
              <a:gd name="adj1" fmla="val -60400"/>
              <a:gd name="adj2" fmla="val -6020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4260" y="2894330"/>
            <a:ext cx="20326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语气强烈，强调自己不撤退的信念。</a:t>
            </a:r>
            <a:endParaRPr lang="zh-CN" altLang="en-US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爆炸形 1 14"/>
          <p:cNvSpPr/>
          <p:nvPr/>
        </p:nvSpPr>
        <p:spPr>
          <a:xfrm>
            <a:off x="6641465" y="1243965"/>
            <a:ext cx="1630680" cy="1132205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反问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3690" y="478217"/>
            <a:ext cx="7958455" cy="947928"/>
            <a:chOff x="313690" y="478217"/>
            <a:chExt cx="7958455" cy="947928"/>
          </a:xfrm>
        </p:grpSpPr>
        <p:sp>
          <p:nvSpPr>
            <p:cNvPr id="4" name="TextBox 24"/>
            <p:cNvSpPr txBox="1"/>
            <p:nvPr/>
          </p:nvSpPr>
          <p:spPr>
            <a:xfrm>
              <a:off x="313690" y="660399"/>
              <a:ext cx="79584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面对师长的恳求，白求恩又说了什么？</a:t>
              </a:r>
              <a:endPara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859" b="94855" l="3150" r="95276">
                          <a14:foregroundMark x1="31496" y1="36334" x2="83071" y2="54019"/>
                          <a14:foregroundMark x1="80315" y1="36334" x2="7480" y2="49518"/>
                          <a14:foregroundMark x1="30315" y1="42444" x2="74803" y2="549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829" y="478217"/>
              <a:ext cx="774192" cy="9479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6058" y="557958"/>
            <a:ext cx="3007830" cy="861664"/>
            <a:chOff x="556058" y="557958"/>
            <a:chExt cx="3007830" cy="861664"/>
          </a:xfrm>
        </p:grpSpPr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814070" y="633095"/>
              <a:ext cx="2749818" cy="64171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 仿写反问句</a:t>
              </a:r>
              <a:endParaRPr lang="zh-CN" altLang="en-US" sz="3200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6058" y="557958"/>
              <a:ext cx="732564" cy="86166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276418" y="675201"/>
            <a:ext cx="7976102" cy="2664296"/>
            <a:chOff x="1276418" y="675201"/>
            <a:chExt cx="7976102" cy="2664296"/>
          </a:xfrm>
        </p:grpSpPr>
        <p:sp>
          <p:nvSpPr>
            <p:cNvPr id="6" name="矩形 5"/>
            <p:cNvSpPr/>
            <p:nvPr/>
          </p:nvSpPr>
          <p:spPr>
            <a:xfrm>
              <a:off x="1276418" y="1526779"/>
              <a:ext cx="62357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战士们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没有离开他们的阵地，我怎么能离开自己的阵地呢？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  <p:pic>
          <p:nvPicPr>
            <p:cNvPr id="6146" name="Picture 2" descr="https://timgsa.baidu.com/timg?image&amp;quality=80&amp;size=b9999_10000&amp;sec=1600835802557&amp;di=81bbf82b7ba9ae79b70c95443be7e0a5&amp;imgtype=0&amp;src=http%3A%2F%2F5b0988e595225.cdn.sohucs.com%2Fimages%2F20171025%2Fc1d80d57127049dfbcba34a36afd80cf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48281" y1="26719" x2="48906" y2="61406"/>
                          <a14:foregroundMark x1="43594" y1="63281" x2="56719" y2="37969"/>
                          <a14:backgroundMark x1="51875" y1="17969" x2="19531" y2="45156"/>
                          <a14:backgroundMark x1="38594" y1="18906" x2="19844" y2="39219"/>
                          <a14:backgroundMark x1="56250" y1="17813" x2="86875" y2="56875"/>
                          <a14:backgroundMark x1="33125" y1="31719" x2="59375" y2="25781"/>
                          <a14:backgroundMark x1="57813" y1="29219" x2="72031" y2="40000"/>
                          <a14:backgroundMark x1="57969" y1="31250" x2="57969" y2="31250"/>
                          <a14:backgroundMark x1="35313" y1="33125" x2="33594" y2="60156"/>
                          <a14:backgroundMark x1="21875" y1="50469" x2="41250" y2="55156"/>
                          <a14:backgroundMark x1="35313" y1="56406" x2="50000" y2="85313"/>
                          <a14:backgroundMark x1="50469" y1="84844" x2="80625" y2="47188"/>
                          <a14:backgroundMark x1="68594" y1="38906" x2="65781" y2="64375"/>
                          <a14:backgroundMark x1="60781" y1="54531" x2="67344" y2="44063"/>
                          <a14:backgroundMark x1="63750" y1="65625" x2="44219" y2="71250"/>
                          <a14:backgroundMark x1="59375" y1="61406" x2="57500" y2="63594"/>
                          <a14:backgroundMark x1="64531" y1="21875" x2="83594" y2="4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675201"/>
              <a:ext cx="2664296" cy="2664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805686" y="2988171"/>
            <a:ext cx="7368953" cy="1284006"/>
            <a:chOff x="805686" y="2988171"/>
            <a:chExt cx="7368953" cy="1284006"/>
          </a:xfrm>
        </p:grpSpPr>
        <p:sp>
          <p:nvSpPr>
            <p:cNvPr id="3" name="Text Box 5"/>
            <p:cNvSpPr txBox="1">
              <a:spLocks noChangeArrowheads="1"/>
            </p:cNvSpPr>
            <p:nvPr/>
          </p:nvSpPr>
          <p:spPr bwMode="auto">
            <a:xfrm>
              <a:off x="1691680" y="2988171"/>
              <a:ext cx="6482959" cy="128400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这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是多么深刻的教诲啊！难道不值得我们永远牢记吗？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686" y="3241269"/>
              <a:ext cx="872979" cy="100600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42047" y="699542"/>
            <a:ext cx="7047810" cy="35163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白求恩大夫放弃国内的优越条件来到中国抗日，是因为他不仅把自己看作是一名医生，也把自己看成是一名在抗日战争中和中国人民并肩作战的战士。作为一名战场上的医生，他认为什么都比不上给战士做手术重要。因此对他来说，手术台就是阵地，这句话表现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了白求恩大夫不怕牺牲、对工作极度负责、对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同志热忱的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国际主义精神。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http://pic.51yuansu.com/pic3/cover/02/50/79/59e6a4f204112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4248" y="1147680"/>
            <a:ext cx="2233589" cy="333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894323" y="1654624"/>
            <a:ext cx="250901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当头一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04066" y="1615028"/>
            <a:ext cx="12655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04066" y="2892734"/>
            <a:ext cx="123246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93615" y="1186391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dòu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3416" y="1131590"/>
            <a:ext cx="130161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bànɡ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02463" y="2410527"/>
            <a:ext cx="78478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dài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78826" y="2411702"/>
            <a:ext cx="101812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chè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013909" y="2893909"/>
            <a:ext cx="122602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撤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29016" y="2396553"/>
            <a:ext cx="101812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xiǎn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4777097" y="2878760"/>
            <a:ext cx="122602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险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507886" y="2876025"/>
            <a:ext cx="123246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瓦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1213502" y="4125451"/>
            <a:ext cx="1393222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帘</a:t>
            </a:r>
            <a:endParaRPr kumimoji="1"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06283" y="2393818"/>
            <a:ext cx="78478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wǎ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6956" y="3671562"/>
            <a:ext cx="137816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xùn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sù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73542" y="3643244"/>
            <a:ext cx="108012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lián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979949" y="4134177"/>
            <a:ext cx="170312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9977" y="3651870"/>
            <a:ext cx="202623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duó</a:t>
            </a:r>
            <a:r>
              <a:rPr lang="en-US" altLang="zh-CN" sz="28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miǎo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777273" y="4091785"/>
            <a:ext cx="28822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夺秒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图文框 26"/>
          <p:cNvSpPr/>
          <p:nvPr/>
        </p:nvSpPr>
        <p:spPr>
          <a:xfrm>
            <a:off x="6058928" y="411510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861933" y="1615028"/>
            <a:ext cx="17263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03353" y="1154487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ēn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8305" y="164227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7624" y="291813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1284" y="427755"/>
            <a:ext cx="431626" cy="558077"/>
          </a:xfrm>
          <a:prstGeom prst="rect">
            <a:avLst/>
          </a:prstGeom>
        </p:spPr>
      </p:pic>
      <p:sp>
        <p:nvSpPr>
          <p:cNvPr id="37" name="文本框 15"/>
          <p:cNvSpPr txBox="1"/>
          <p:nvPr/>
        </p:nvSpPr>
        <p:spPr>
          <a:xfrm>
            <a:off x="827584" y="339502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7" grpId="0"/>
      <p:bldP spid="9" grpId="0"/>
      <p:bldP spid="11" grpId="0"/>
      <p:bldP spid="20" grpId="0"/>
      <p:bldP spid="20" grpId="1"/>
      <p:bldP spid="23" grpId="0"/>
      <p:bldP spid="23" grpId="1"/>
      <p:bldP spid="25" grpId="0"/>
      <p:bldP spid="25" grpId="1"/>
      <p:bldP spid="28" grpId="0"/>
      <p:bldP spid="28" grpId="1"/>
      <p:bldP spid="31" grpId="0"/>
      <p:bldP spid="43" grpId="0"/>
      <p:bldP spid="43" grpId="1"/>
      <p:bldP spid="44" grpId="0"/>
      <p:bldP spid="2" grpId="0"/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10" grpId="0"/>
      <p:bldP spid="10" grpId="1"/>
      <p:bldP spid="12" grpId="0"/>
      <p:bldP spid="27" grpId="0" animBg="1"/>
      <p:bldP spid="34" grpId="0"/>
      <p:bldP spid="35" grpId="0"/>
      <p:bldP spid="35" grpId="1"/>
      <p:bldP spid="3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246223" y="1553681"/>
            <a:ext cx="6704116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自然段，画出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体现白求恩大夫工作时间长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的词语，说一说你从中感受到了他的什么精神。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3"/>
          <p:cNvSpPr txBox="1"/>
          <p:nvPr/>
        </p:nvSpPr>
        <p:spPr>
          <a:xfrm>
            <a:off x="395536" y="555526"/>
            <a:ext cx="7992888" cy="169164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齐会战斗进行了三天三夜，胜利结束了。白求恩大夫在手术台旁，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工作了六十九个小时。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066313" y="1596487"/>
            <a:ext cx="3322111" cy="1883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95536" y="2150863"/>
            <a:ext cx="1546225" cy="2667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5240987" y="2605127"/>
            <a:ext cx="2859405" cy="1694815"/>
            <a:chOff x="5354633" y="3205268"/>
            <a:chExt cx="3210396" cy="1087508"/>
          </a:xfrm>
        </p:grpSpPr>
        <p:sp>
          <p:nvSpPr>
            <p:cNvPr id="19" name="云形标注 18"/>
            <p:cNvSpPr/>
            <p:nvPr/>
          </p:nvSpPr>
          <p:spPr bwMode="auto">
            <a:xfrm>
              <a:off x="5354633" y="3205268"/>
              <a:ext cx="3210396" cy="1087508"/>
            </a:xfrm>
            <a:prstGeom prst="cloudCallout">
              <a:avLst>
                <a:gd name="adj1" fmla="val -40784"/>
                <a:gd name="adj2" fmla="val -100055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55314" y="3368225"/>
              <a:ext cx="2736304" cy="7692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想一想：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陆续、继续、连续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有什么异同？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4"/>
          <p:cNvSpPr txBox="1"/>
          <p:nvPr/>
        </p:nvSpPr>
        <p:spPr>
          <a:xfrm>
            <a:off x="1115616" y="3067095"/>
            <a:ext cx="1832553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坚守阵地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Freeform 24"/>
          <p:cNvSpPr/>
          <p:nvPr/>
        </p:nvSpPr>
        <p:spPr bwMode="gray">
          <a:xfrm rot="6974872">
            <a:off x="1645285" y="2240280"/>
            <a:ext cx="404495" cy="67437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71063" y="1186912"/>
            <a:ext cx="867410" cy="40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88620" y="1995686"/>
            <a:ext cx="2483485" cy="17727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表示进行下去、连接下去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00" b="97500" l="6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0010" y="1927860"/>
            <a:ext cx="2124075" cy="2266950"/>
          </a:xfrm>
          <a:prstGeom prst="rect">
            <a:avLst/>
          </a:prstGeom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370705" y="1699260"/>
            <a:ext cx="458216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陆续：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时断时续，有先有后。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70705" y="2578100"/>
            <a:ext cx="458216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连续：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一个接一个，不间断。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370705" y="3543935"/>
            <a:ext cx="4582160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继续：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延长下去，不间断。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803265" y="690880"/>
            <a:ext cx="1783715" cy="6508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不同之处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71830" y="690880"/>
            <a:ext cx="1783715" cy="6508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相同之处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76850" y="1231440"/>
            <a:ext cx="1097915" cy="60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陆续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26789" y="1961596"/>
            <a:ext cx="8135937" cy="607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哥哥太饿了（     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吃了三碗饭。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27098" y="2770381"/>
            <a:ext cx="8135937" cy="607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放学后，同学们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走出教室。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43609" y="3578597"/>
            <a:ext cx="7272807" cy="607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他想了一会儿，拿起笔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写作业。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32650" y="1231440"/>
            <a:ext cx="1097915" cy="60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连续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964675" y="1231440"/>
            <a:ext cx="1097915" cy="60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shade val="51000"/>
                        <a:satMod val="130000"/>
                      </a:schemeClr>
                    </a:gs>
                    <a:gs pos="80000">
                      <a:schemeClr val="accent2">
                        <a:shade val="93000"/>
                        <a:satMod val="130000"/>
                      </a:schemeClr>
                    </a:gs>
                    <a:gs pos="100000">
                      <a:schemeClr val="accent2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继续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1520" y="503939"/>
            <a:ext cx="2592288" cy="861664"/>
            <a:chOff x="556058" y="557958"/>
            <a:chExt cx="2592288" cy="861664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814070" y="633095"/>
              <a:ext cx="2334276" cy="73250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3200" b="1" dirty="0" smtClean="0">
                  <a:solidFill>
                    <a:srgbClr val="00B05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 选词填空</a:t>
              </a:r>
              <a:endParaRPr lang="zh-CN" altLang="en-US" sz="3200" b="1" dirty="0">
                <a:solidFill>
                  <a:srgbClr val="00B05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6058" y="557958"/>
              <a:ext cx="732564" cy="8616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6319 0.145062 " pathEditMode="relative" rAng="0" ptsTypes="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72083 0.299136 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59931 0.453086 " pathEditMode="relative" rAng="0" ptsTypes="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1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1400175" y="614680"/>
            <a:ext cx="656971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再次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朗读课文，体会白求恩工作环境的恶劣，感受白求恩的高贵品质。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2355" y="1568450"/>
            <a:ext cx="7976870" cy="3184525"/>
            <a:chOff x="1673" y="2470"/>
            <a:chExt cx="12562" cy="5015"/>
          </a:xfrm>
        </p:grpSpPr>
        <p:sp>
          <p:nvSpPr>
            <p:cNvPr id="16" name="矩形 15"/>
            <p:cNvSpPr/>
            <p:nvPr/>
          </p:nvSpPr>
          <p:spPr>
            <a:xfrm>
              <a:off x="1673" y="2470"/>
              <a:ext cx="11055" cy="3633"/>
            </a:xfrm>
            <a:prstGeom prst="rect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朗读白求恩工作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环境恶劣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时，语调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低沉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，突出战事的激烈和环境的危险。朗读白求恩和师卫生部长的对话时，突出白求恩大夫的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坚定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，表达出对白求恩大夫高贵品质的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崇敬之情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10" y="4860"/>
              <a:ext cx="2625" cy="262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95536" y="1059583"/>
            <a:ext cx="8424936" cy="3528392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1937321"/>
            <a:ext cx="461665" cy="192071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手术台就是阵地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113827" y="1791488"/>
            <a:ext cx="341503" cy="2164027"/>
          </a:xfrm>
          <a:prstGeom prst="leftBrace">
            <a:avLst>
              <a:gd name="adj1" fmla="val 8333"/>
              <a:gd name="adj2" fmla="val 50984"/>
            </a:avLst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475656" y="3651870"/>
            <a:ext cx="122212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战斗结束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14093" y="2715766"/>
            <a:ext cx="128369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战斗激烈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04248" y="2427734"/>
            <a:ext cx="1909618" cy="1038746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对工作负责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对同志热忱</a:t>
            </a:r>
            <a:endParaRPr lang="en-US" altLang="zh-CN" sz="2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国际主义精神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左大括号 29"/>
          <p:cNvSpPr/>
          <p:nvPr/>
        </p:nvSpPr>
        <p:spPr>
          <a:xfrm flipH="1">
            <a:off x="6677313" y="1791487"/>
            <a:ext cx="270951" cy="2164027"/>
          </a:xfrm>
          <a:prstGeom prst="leftBrace">
            <a:avLst>
              <a:gd name="adj1" fmla="val 8333"/>
              <a:gd name="adj2" fmla="val 50270"/>
            </a:avLst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2638228" y="2311988"/>
            <a:ext cx="174797" cy="1173833"/>
          </a:xfrm>
          <a:prstGeom prst="leftBrace">
            <a:avLst>
              <a:gd name="adj1" fmla="val 8333"/>
              <a:gd name="adj2" fmla="val 54396"/>
            </a:avLst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2771800" y="2211710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战斗情况：弹落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庙前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→周围爆炸→火苗扑来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71799" y="3075806"/>
            <a:ext cx="39230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白求恩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：镇定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→继续→争分夺秒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14093" y="1707654"/>
            <a:ext cx="258184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战斗打响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53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  <p:bldP spid="2" grpId="0" animBg="1"/>
      <p:bldP spid="15" grpId="0"/>
      <p:bldP spid="17" grpId="0"/>
      <p:bldP spid="29" grpId="0"/>
      <p:bldP spid="30" grpId="0" animBg="1"/>
      <p:bldP spid="21" grpId="0" animBg="1"/>
      <p:bldP spid="23" grpId="0"/>
      <p:bldP spid="31" grpId="0"/>
      <p:bldP spid="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27784" y="627534"/>
            <a:ext cx="41048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纪念白求恩（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节选） 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毛泽东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438283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白求恩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同志是个医生，他以医疗为职业，对技术精益求精；在整个八路军医务系统中，他的医术是很高明的。这对于一班见异思迁的人，对于一班鄙薄技术工作以为不足道、以为无出路的人，也是一个极好的教训。  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白求恩同志只见过一面。后来他给我来过许多信。可是因为忙，仅回过他一封信，还不知他收到没有。对于他的死，我是很悲痛的。现在大家纪念他，可见他的精神感人之深。我们大家要学习他毫无自私自利之心的精神。从这点出发，就可以变为大有利于人民的人。一个人能力有大小，但只要有这点精神，就是一个高尚的人，一个纯粹的人，一个有道德的人，一个脱离了低级趣味的人，一个有益于人民的人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7538" y="22723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822017" y="1557836"/>
            <a:ext cx="7854439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一分一秒也不放过，形容充分利用时间。                               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                （        ）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遇到紧急的情况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不慌不乱。    （        ）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（动作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、思路等）迅速而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灵敏。（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345894" y="2318404"/>
            <a:ext cx="1807845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争分夺秒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649847" y="2949598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664172" y="3620646"/>
            <a:ext cx="1096645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敏捷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3568" y="987574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、根据意思写词语。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066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25475" y="724535"/>
            <a:ext cx="8112760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二、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课文中三次战斗环境和气氛的描写说明了什么？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100" y="1860659"/>
            <a:ext cx="7662723" cy="2007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为了突出白求恩大夫在战火纷飞的危急时刻，忠于职守，坚守自己的阵地，充分表现出他对工作的负责及崇高的国际主义精神。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483853"/>
            <a:ext cx="8208912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三、手术台是医生的阵地，你还知道哪些人的阵地呢？联系生活实际想一想。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71564" y="1718320"/>
            <a:ext cx="3813361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讲台是教师的阵地；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法庭是法官的阵地；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工厂是工人的阵地；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实验室是科学家的阵地。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0977" y="1758071"/>
            <a:ext cx="6976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zh-CN" altLang="en-US" sz="4000" b="1" cap="none" spc="0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5438" y="2168313"/>
            <a:ext cx="3060778" cy="584775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斗笠 一斗米</a:t>
            </a:r>
            <a:endParaRPr lang="zh-CN" altLang="en-US" sz="3200" b="1" cap="none" spc="0" dirty="0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3825" y="1448130"/>
            <a:ext cx="1044554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dòu</a:t>
            </a:r>
            <a:endParaRPr lang="zh-CN" altLang="en-US" sz="2800" b="0" cap="none" spc="0" dirty="0" smtClean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477" y="3232016"/>
            <a:ext cx="6976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4000" b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64654" y="3758966"/>
            <a:ext cx="78061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dà</a:t>
            </a:r>
            <a:endParaRPr lang="zh-CN" altLang="en-US" sz="2800" b="0" cap="none" spc="0" dirty="0" smtClean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5776" y="3009870"/>
            <a:ext cx="7009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dirty="0" smtClean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dài</a:t>
            </a:r>
            <a:endParaRPr lang="zh-CN" altLang="en-US" sz="2800" b="1" cap="none" spc="0" dirty="0" smtClean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245104" y="1579894"/>
            <a:ext cx="238664" cy="1041722"/>
          </a:xfrm>
          <a:prstGeom prst="leftBrace">
            <a:avLst/>
          </a:prstGeom>
          <a:ln w="9525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8507" y="215220"/>
            <a:ext cx="3253373" cy="792088"/>
            <a:chOff x="238507" y="215220"/>
            <a:chExt cx="3253373" cy="79208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07" y="215220"/>
              <a:ext cx="717447" cy="792088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915690" y="299640"/>
              <a:ext cx="2576190" cy="689550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accent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r>
                <a:rPr lang="zh-CN" altLang="en-US" dirty="0"/>
                <a:t>读准多音字</a:t>
              </a:r>
              <a:endParaRPr lang="zh-CN" altLang="en-US" dirty="0"/>
            </a:p>
          </p:txBody>
        </p:sp>
      </p:grpSp>
      <p:sp>
        <p:nvSpPr>
          <p:cNvPr id="12" name="左大括号 11"/>
          <p:cNvSpPr/>
          <p:nvPr/>
        </p:nvSpPr>
        <p:spPr>
          <a:xfrm>
            <a:off x="2245104" y="3114204"/>
            <a:ext cx="238664" cy="1041722"/>
          </a:xfrm>
          <a:prstGeom prst="leftBrace">
            <a:avLst/>
          </a:prstGeom>
          <a:ln w="9525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55776" y="2171707"/>
            <a:ext cx="896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n w="0"/>
                <a:solidFill>
                  <a:srgbClr val="FF0000"/>
                </a:solidFill>
                <a:latin typeface="汉语拼音" panose="000B0604020202020204" pitchFamily="34" charset="0"/>
                <a:ea typeface="GB Pinyinok-B" panose="02010600030101010101" charset="-122"/>
                <a:cs typeface="汉语拼音" panose="000B0604020202020204" pitchFamily="34" charset="0"/>
              </a:rPr>
              <a:t>dǒu 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4235" y="1414305"/>
            <a:ext cx="1355797" cy="584775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战斗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5357" y="3700050"/>
            <a:ext cx="5109091" cy="584775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95357" y="297192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白求恩大夫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971600" y="1635646"/>
            <a:ext cx="7776864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文中你喜欢的语句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成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477726" y="2689079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6638368" y="816871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4582182" y="816871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2513784" y="2721846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4692072" y="2683541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6725269" y="2787762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2493950" y="816871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pic.51yuansu.com/pic3/cover/03/56/37/5bc9929dd4b3c_6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279" l="10000" r="90000">
                        <a14:foregroundMark x1="67705" y1="16230" x2="43115" y2="42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330">
            <a:off x="333711" y="825611"/>
            <a:ext cx="2060857" cy="20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244152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4415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96552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96552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548952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99928" y="257165"/>
            <a:ext cx="2426130" cy="575945"/>
            <a:chOff x="2799928" y="257165"/>
            <a:chExt cx="2426130" cy="575945"/>
          </a:xfrm>
        </p:grpSpPr>
        <p:grpSp>
          <p:nvGrpSpPr>
            <p:cNvPr id="50" name="组合 49"/>
            <p:cNvGrpSpPr/>
            <p:nvPr/>
          </p:nvGrpSpPr>
          <p:grpSpPr>
            <a:xfrm>
              <a:off x="2799928" y="329054"/>
              <a:ext cx="456833" cy="456366"/>
              <a:chOff x="631825" y="5181600"/>
              <a:chExt cx="1554163" cy="1552575"/>
            </a:xfrm>
          </p:grpSpPr>
          <p:sp>
            <p:nvSpPr>
              <p:cNvPr id="5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3289373" y="25716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395536" y="1533795"/>
            <a:ext cx="2037737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当头一棒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5395751" y="258783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药到病除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矩形 48"/>
          <p:cNvSpPr>
            <a:spLocks noChangeArrowheads="1"/>
          </p:cNvSpPr>
          <p:nvPr/>
        </p:nvSpPr>
        <p:spPr bwMode="auto">
          <a:xfrm>
            <a:off x="3008739" y="1533795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48"/>
          <p:cNvSpPr>
            <a:spLocks noChangeArrowheads="1"/>
          </p:cNvSpPr>
          <p:nvPr/>
        </p:nvSpPr>
        <p:spPr bwMode="auto">
          <a:xfrm>
            <a:off x="5032176" y="1533795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战斗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矩形 48"/>
          <p:cNvSpPr>
            <a:spLocks noChangeArrowheads="1"/>
          </p:cNvSpPr>
          <p:nvPr/>
        </p:nvSpPr>
        <p:spPr bwMode="auto">
          <a:xfrm>
            <a:off x="7113195" y="1533795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瓦片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48"/>
          <p:cNvSpPr>
            <a:spLocks noChangeArrowheads="1"/>
          </p:cNvSpPr>
          <p:nvPr/>
        </p:nvSpPr>
        <p:spPr bwMode="auto">
          <a:xfrm>
            <a:off x="954831" y="3439340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48"/>
          <p:cNvSpPr>
            <a:spLocks noChangeArrowheads="1"/>
          </p:cNvSpPr>
          <p:nvPr/>
        </p:nvSpPr>
        <p:spPr bwMode="auto">
          <a:xfrm>
            <a:off x="3035850" y="3467183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撤退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48"/>
          <p:cNvSpPr>
            <a:spLocks noChangeArrowheads="1"/>
          </p:cNvSpPr>
          <p:nvPr/>
        </p:nvSpPr>
        <p:spPr bwMode="auto">
          <a:xfrm>
            <a:off x="5176192" y="3429083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48"/>
          <p:cNvSpPr>
            <a:spLocks noChangeArrowheads="1"/>
          </p:cNvSpPr>
          <p:nvPr/>
        </p:nvSpPr>
        <p:spPr bwMode="auto">
          <a:xfrm>
            <a:off x="7235556" y="3533126"/>
            <a:ext cx="111120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危险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  <p:bldP spid="89" grpId="0"/>
      <p:bldP spid="89" grpId="1"/>
      <p:bldP spid="91" grpId="0"/>
      <p:bldP spid="91" grpId="1"/>
      <p:bldP spid="93" grpId="0"/>
      <p:bldP spid="93" grpId="1"/>
      <p:bldP spid="95" grpId="0"/>
      <p:bldP spid="95" grpId="1"/>
      <p:bldP spid="97" grpId="0"/>
      <p:bldP spid="97" grpId="1"/>
      <p:bldP spid="99" grpId="0"/>
      <p:bldP spid="99" grpId="1"/>
      <p:bldP spid="101" grpId="0"/>
      <p:bldP spid="10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64"/>
          <p:cNvSpPr txBox="1"/>
          <p:nvPr/>
        </p:nvSpPr>
        <p:spPr>
          <a:xfrm>
            <a:off x="1698709" y="1275606"/>
            <a:ext cx="596963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术台是谁的阵地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在“阵地”上做了什么？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2469988" y="2182391"/>
            <a:ext cx="16208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恩。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05"/>
          <p:cNvSpPr txBox="1"/>
          <p:nvPr/>
        </p:nvSpPr>
        <p:spPr>
          <a:xfrm>
            <a:off x="2468596" y="3892981"/>
            <a:ext cx="28305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给伤员做手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术。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1043608" y="1529229"/>
            <a:ext cx="6913314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默读课文，想一想，本文是按照什么顺序写的？主要讲了一件什么事？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397820" y="339502"/>
            <a:ext cx="6348361" cy="4261448"/>
            <a:chOff x="2387600" y="2141830"/>
            <a:chExt cx="6983197" cy="468759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4" t="8479" r="15003" b="6934"/>
            <a:stretch>
              <a:fillRect/>
            </a:stretch>
          </p:blipFill>
          <p:spPr bwMode="auto">
            <a:xfrm>
              <a:off x="2387600" y="2141831"/>
              <a:ext cx="3408536" cy="4687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57" r="14158" b="5752"/>
            <a:stretch>
              <a:fillRect/>
            </a:stretch>
          </p:blipFill>
          <p:spPr bwMode="auto">
            <a:xfrm>
              <a:off x="5796136" y="2141830"/>
              <a:ext cx="3574661" cy="4687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1514341" y="1154693"/>
            <a:ext cx="2841635" cy="416118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2543" y="1594296"/>
            <a:ext cx="2849980" cy="2556004"/>
          </a:xfrm>
          <a:custGeom>
            <a:avLst/>
            <a:gdLst>
              <a:gd name="connsiteX0" fmla="*/ 0 w 2860685"/>
              <a:gd name="connsiteY0" fmla="*/ 0 h 514573"/>
              <a:gd name="connsiteX1" fmla="*/ 2860685 w 2860685"/>
              <a:gd name="connsiteY1" fmla="*/ 0 h 514573"/>
              <a:gd name="connsiteX2" fmla="*/ 2860685 w 2860685"/>
              <a:gd name="connsiteY2" fmla="*/ 514573 h 514573"/>
              <a:gd name="connsiteX3" fmla="*/ 0 w 2860685"/>
              <a:gd name="connsiteY3" fmla="*/ 514573 h 514573"/>
              <a:gd name="connsiteX4" fmla="*/ 0 w 2860685"/>
              <a:gd name="connsiteY4" fmla="*/ 0 h 514573"/>
              <a:gd name="connsiteX0-1" fmla="*/ 0 w 2860685"/>
              <a:gd name="connsiteY0-2" fmla="*/ 0 h 514573"/>
              <a:gd name="connsiteX1-3" fmla="*/ 2860685 w 2860685"/>
              <a:gd name="connsiteY1-4" fmla="*/ 0 h 514573"/>
              <a:gd name="connsiteX2-5" fmla="*/ 2860685 w 2860685"/>
              <a:gd name="connsiteY2-6" fmla="*/ 514573 h 514573"/>
              <a:gd name="connsiteX3-7" fmla="*/ 0 w 2860685"/>
              <a:gd name="connsiteY3-8" fmla="*/ 514573 h 514573"/>
              <a:gd name="connsiteX4-9" fmla="*/ 0 w 2860685"/>
              <a:gd name="connsiteY4-10" fmla="*/ 0 h 514573"/>
              <a:gd name="connsiteX0-11" fmla="*/ 0 w 2860685"/>
              <a:gd name="connsiteY0-12" fmla="*/ 0 h 514573"/>
              <a:gd name="connsiteX1-13" fmla="*/ 2860685 w 2860685"/>
              <a:gd name="connsiteY1-14" fmla="*/ 0 h 514573"/>
              <a:gd name="connsiteX2-15" fmla="*/ 2860685 w 2860685"/>
              <a:gd name="connsiteY2-16" fmla="*/ 514573 h 514573"/>
              <a:gd name="connsiteX3-17" fmla="*/ 0 w 2860685"/>
              <a:gd name="connsiteY3-18" fmla="*/ 514573 h 514573"/>
              <a:gd name="connsiteX4-19" fmla="*/ 4451 w 2860685"/>
              <a:gd name="connsiteY4-20" fmla="*/ 507757 h 514573"/>
              <a:gd name="connsiteX5" fmla="*/ 0 w 2860685"/>
              <a:gd name="connsiteY5" fmla="*/ 0 h 514573"/>
              <a:gd name="connsiteX0-21" fmla="*/ 0 w 2860685"/>
              <a:gd name="connsiteY0-22" fmla="*/ 0 h 514573"/>
              <a:gd name="connsiteX1-23" fmla="*/ 2860685 w 2860685"/>
              <a:gd name="connsiteY1-24" fmla="*/ 0 h 514573"/>
              <a:gd name="connsiteX2-25" fmla="*/ 2860685 w 2860685"/>
              <a:gd name="connsiteY2-26" fmla="*/ 514573 h 514573"/>
              <a:gd name="connsiteX3-27" fmla="*/ 1176026 w 2860685"/>
              <a:gd name="connsiteY3-28" fmla="*/ 514107 h 514573"/>
              <a:gd name="connsiteX4-29" fmla="*/ 0 w 2860685"/>
              <a:gd name="connsiteY4-30" fmla="*/ 514573 h 514573"/>
              <a:gd name="connsiteX5-31" fmla="*/ 4451 w 2860685"/>
              <a:gd name="connsiteY5-32" fmla="*/ 507757 h 514573"/>
              <a:gd name="connsiteX6" fmla="*/ 0 w 2860685"/>
              <a:gd name="connsiteY6" fmla="*/ 0 h 514573"/>
              <a:gd name="connsiteX0-33" fmla="*/ 0 w 2860685"/>
              <a:gd name="connsiteY0-34" fmla="*/ 0 h 514573"/>
              <a:gd name="connsiteX1-35" fmla="*/ 2860685 w 2860685"/>
              <a:gd name="connsiteY1-36" fmla="*/ 0 h 514573"/>
              <a:gd name="connsiteX2-37" fmla="*/ 2860685 w 2860685"/>
              <a:gd name="connsiteY2-38" fmla="*/ 514573 h 514573"/>
              <a:gd name="connsiteX3-39" fmla="*/ 1077601 w 2860685"/>
              <a:gd name="connsiteY3-40" fmla="*/ 510932 h 514573"/>
              <a:gd name="connsiteX4-41" fmla="*/ 0 w 2860685"/>
              <a:gd name="connsiteY4-42" fmla="*/ 514573 h 514573"/>
              <a:gd name="connsiteX5-43" fmla="*/ 4451 w 2860685"/>
              <a:gd name="connsiteY5-44" fmla="*/ 507757 h 514573"/>
              <a:gd name="connsiteX6-45" fmla="*/ 0 w 2860685"/>
              <a:gd name="connsiteY6-46" fmla="*/ 0 h 514573"/>
              <a:gd name="connsiteX0-47" fmla="*/ 0 w 2860685"/>
              <a:gd name="connsiteY0-48" fmla="*/ 0 h 514573"/>
              <a:gd name="connsiteX1-49" fmla="*/ 2860685 w 2860685"/>
              <a:gd name="connsiteY1-50" fmla="*/ 0 h 514573"/>
              <a:gd name="connsiteX2-51" fmla="*/ 2860685 w 2860685"/>
              <a:gd name="connsiteY2-52" fmla="*/ 514573 h 514573"/>
              <a:gd name="connsiteX3-53" fmla="*/ 1083951 w 2860685"/>
              <a:gd name="connsiteY3-54" fmla="*/ 514107 h 514573"/>
              <a:gd name="connsiteX4-55" fmla="*/ 0 w 2860685"/>
              <a:gd name="connsiteY4-56" fmla="*/ 514573 h 514573"/>
              <a:gd name="connsiteX5-57" fmla="*/ 4451 w 2860685"/>
              <a:gd name="connsiteY5-58" fmla="*/ 507757 h 514573"/>
              <a:gd name="connsiteX6-59" fmla="*/ 0 w 2860685"/>
              <a:gd name="connsiteY6-60" fmla="*/ 0 h 514573"/>
              <a:gd name="connsiteX0-61" fmla="*/ 0 w 2860685"/>
              <a:gd name="connsiteY0-62" fmla="*/ 0 h 514573"/>
              <a:gd name="connsiteX1-63" fmla="*/ 2860685 w 2860685"/>
              <a:gd name="connsiteY1-64" fmla="*/ 0 h 514573"/>
              <a:gd name="connsiteX2-65" fmla="*/ 2860685 w 2860685"/>
              <a:gd name="connsiteY2-66" fmla="*/ 514573 h 514573"/>
              <a:gd name="connsiteX3-67" fmla="*/ 1083951 w 2860685"/>
              <a:gd name="connsiteY3-68" fmla="*/ 514107 h 514573"/>
              <a:gd name="connsiteX4-69" fmla="*/ 976001 w 2860685"/>
              <a:gd name="connsiteY4-70" fmla="*/ 514107 h 514573"/>
              <a:gd name="connsiteX5-71" fmla="*/ 0 w 2860685"/>
              <a:gd name="connsiteY5-72" fmla="*/ 514573 h 514573"/>
              <a:gd name="connsiteX6-73" fmla="*/ 4451 w 2860685"/>
              <a:gd name="connsiteY6-74" fmla="*/ 507757 h 514573"/>
              <a:gd name="connsiteX7" fmla="*/ 0 w 2860685"/>
              <a:gd name="connsiteY7" fmla="*/ 0 h 514573"/>
              <a:gd name="connsiteX0-75" fmla="*/ 0 w 2860685"/>
              <a:gd name="connsiteY0-76" fmla="*/ 0 h 1244357"/>
              <a:gd name="connsiteX1-77" fmla="*/ 2860685 w 2860685"/>
              <a:gd name="connsiteY1-78" fmla="*/ 0 h 1244357"/>
              <a:gd name="connsiteX2-79" fmla="*/ 2860685 w 2860685"/>
              <a:gd name="connsiteY2-80" fmla="*/ 514573 h 1244357"/>
              <a:gd name="connsiteX3-81" fmla="*/ 1083951 w 2860685"/>
              <a:gd name="connsiteY3-82" fmla="*/ 514107 h 1244357"/>
              <a:gd name="connsiteX4-83" fmla="*/ 1071251 w 2860685"/>
              <a:gd name="connsiteY4-84" fmla="*/ 1244357 h 1244357"/>
              <a:gd name="connsiteX5-85" fmla="*/ 0 w 2860685"/>
              <a:gd name="connsiteY5-86" fmla="*/ 514573 h 1244357"/>
              <a:gd name="connsiteX6-87" fmla="*/ 4451 w 2860685"/>
              <a:gd name="connsiteY6-88" fmla="*/ 507757 h 1244357"/>
              <a:gd name="connsiteX7-89" fmla="*/ 0 w 2860685"/>
              <a:gd name="connsiteY7-90" fmla="*/ 0 h 1244357"/>
              <a:gd name="connsiteX0-91" fmla="*/ 0 w 2860685"/>
              <a:gd name="connsiteY0-92" fmla="*/ 0 h 2547377"/>
              <a:gd name="connsiteX1-93" fmla="*/ 2860685 w 2860685"/>
              <a:gd name="connsiteY1-94" fmla="*/ 0 h 2547377"/>
              <a:gd name="connsiteX2-95" fmla="*/ 2860685 w 2860685"/>
              <a:gd name="connsiteY2-96" fmla="*/ 514573 h 2547377"/>
              <a:gd name="connsiteX3-97" fmla="*/ 1083951 w 2860685"/>
              <a:gd name="connsiteY3-98" fmla="*/ 514107 h 2547377"/>
              <a:gd name="connsiteX4-99" fmla="*/ 1063631 w 2860685"/>
              <a:gd name="connsiteY4-100" fmla="*/ 2547377 h 2547377"/>
              <a:gd name="connsiteX5-101" fmla="*/ 0 w 2860685"/>
              <a:gd name="connsiteY5-102" fmla="*/ 514573 h 2547377"/>
              <a:gd name="connsiteX6-103" fmla="*/ 4451 w 2860685"/>
              <a:gd name="connsiteY6-104" fmla="*/ 507757 h 2547377"/>
              <a:gd name="connsiteX7-105" fmla="*/ 0 w 2860685"/>
              <a:gd name="connsiteY7-106" fmla="*/ 0 h 2547377"/>
              <a:gd name="connsiteX0-107" fmla="*/ 0 w 2860685"/>
              <a:gd name="connsiteY0-108" fmla="*/ 0 h 2547377"/>
              <a:gd name="connsiteX1-109" fmla="*/ 2860685 w 2860685"/>
              <a:gd name="connsiteY1-110" fmla="*/ 0 h 2547377"/>
              <a:gd name="connsiteX2-111" fmla="*/ 2860685 w 2860685"/>
              <a:gd name="connsiteY2-112" fmla="*/ 514573 h 2547377"/>
              <a:gd name="connsiteX3-113" fmla="*/ 1083951 w 2860685"/>
              <a:gd name="connsiteY3-114" fmla="*/ 514107 h 2547377"/>
              <a:gd name="connsiteX4-115" fmla="*/ 1063631 w 2860685"/>
              <a:gd name="connsiteY4-116" fmla="*/ 2547377 h 2547377"/>
              <a:gd name="connsiteX5-117" fmla="*/ 7620 w 2860685"/>
              <a:gd name="connsiteY5-118" fmla="*/ 2541493 h 2547377"/>
              <a:gd name="connsiteX6-119" fmla="*/ 4451 w 2860685"/>
              <a:gd name="connsiteY6-120" fmla="*/ 507757 h 2547377"/>
              <a:gd name="connsiteX7-121" fmla="*/ 0 w 2860685"/>
              <a:gd name="connsiteY7-122" fmla="*/ 0 h 2547377"/>
              <a:gd name="connsiteX0-123" fmla="*/ 0 w 2860685"/>
              <a:gd name="connsiteY0-124" fmla="*/ 0 h 2547377"/>
              <a:gd name="connsiteX1-125" fmla="*/ 2860685 w 2860685"/>
              <a:gd name="connsiteY1-126" fmla="*/ 0 h 2547377"/>
              <a:gd name="connsiteX2-127" fmla="*/ 2860685 w 2860685"/>
              <a:gd name="connsiteY2-128" fmla="*/ 514573 h 2547377"/>
              <a:gd name="connsiteX3-129" fmla="*/ 1063631 w 2860685"/>
              <a:gd name="connsiteY3-130" fmla="*/ 2547377 h 2547377"/>
              <a:gd name="connsiteX4-131" fmla="*/ 7620 w 2860685"/>
              <a:gd name="connsiteY4-132" fmla="*/ 2541493 h 2547377"/>
              <a:gd name="connsiteX5-133" fmla="*/ 4451 w 2860685"/>
              <a:gd name="connsiteY5-134" fmla="*/ 507757 h 2547377"/>
              <a:gd name="connsiteX6-135" fmla="*/ 0 w 2860685"/>
              <a:gd name="connsiteY6-136" fmla="*/ 0 h 2547377"/>
              <a:gd name="connsiteX0-137" fmla="*/ 0 w 2860685"/>
              <a:gd name="connsiteY0-138" fmla="*/ 0 h 2541493"/>
              <a:gd name="connsiteX1-139" fmla="*/ 2860685 w 2860685"/>
              <a:gd name="connsiteY1-140" fmla="*/ 0 h 2541493"/>
              <a:gd name="connsiteX2-141" fmla="*/ 2860685 w 2860685"/>
              <a:gd name="connsiteY2-142" fmla="*/ 514573 h 2541493"/>
              <a:gd name="connsiteX3-143" fmla="*/ 2832046 w 2860685"/>
              <a:gd name="connsiteY3-144" fmla="*/ 2486992 h 2541493"/>
              <a:gd name="connsiteX4-145" fmla="*/ 7620 w 2860685"/>
              <a:gd name="connsiteY4-146" fmla="*/ 2541493 h 2541493"/>
              <a:gd name="connsiteX5-147" fmla="*/ 4451 w 2860685"/>
              <a:gd name="connsiteY5-148" fmla="*/ 507757 h 2541493"/>
              <a:gd name="connsiteX6-149" fmla="*/ 0 w 2860685"/>
              <a:gd name="connsiteY6-150" fmla="*/ 0 h 2541493"/>
              <a:gd name="connsiteX0-151" fmla="*/ 0 w 2860685"/>
              <a:gd name="connsiteY0-152" fmla="*/ 0 h 2541493"/>
              <a:gd name="connsiteX1-153" fmla="*/ 2860685 w 2860685"/>
              <a:gd name="connsiteY1-154" fmla="*/ 0 h 2541493"/>
              <a:gd name="connsiteX2-155" fmla="*/ 2832046 w 2860685"/>
              <a:gd name="connsiteY2-156" fmla="*/ 2486992 h 2541493"/>
              <a:gd name="connsiteX3-157" fmla="*/ 7620 w 2860685"/>
              <a:gd name="connsiteY3-158" fmla="*/ 2541493 h 2541493"/>
              <a:gd name="connsiteX4-159" fmla="*/ 4451 w 2860685"/>
              <a:gd name="connsiteY4-160" fmla="*/ 507757 h 2541493"/>
              <a:gd name="connsiteX5-161" fmla="*/ 0 w 2860685"/>
              <a:gd name="connsiteY5-162" fmla="*/ 0 h 2541493"/>
              <a:gd name="connsiteX0-163" fmla="*/ 0 w 2860685"/>
              <a:gd name="connsiteY0-164" fmla="*/ 0 h 2547377"/>
              <a:gd name="connsiteX1-165" fmla="*/ 2860685 w 2860685"/>
              <a:gd name="connsiteY1-166" fmla="*/ 0 h 2547377"/>
              <a:gd name="connsiteX2-167" fmla="*/ 2849298 w 2860685"/>
              <a:gd name="connsiteY2-168" fmla="*/ 2547377 h 2547377"/>
              <a:gd name="connsiteX3-169" fmla="*/ 7620 w 2860685"/>
              <a:gd name="connsiteY3-170" fmla="*/ 2541493 h 2547377"/>
              <a:gd name="connsiteX4-171" fmla="*/ 4451 w 2860685"/>
              <a:gd name="connsiteY4-172" fmla="*/ 507757 h 2547377"/>
              <a:gd name="connsiteX5-173" fmla="*/ 0 w 2860685"/>
              <a:gd name="connsiteY5-174" fmla="*/ 0 h 2547377"/>
              <a:gd name="connsiteX0-175" fmla="*/ 0 w 2849980"/>
              <a:gd name="connsiteY0-176" fmla="*/ 8627 h 2556004"/>
              <a:gd name="connsiteX1-177" fmla="*/ 2843432 w 2849980"/>
              <a:gd name="connsiteY1-178" fmla="*/ 0 h 2556004"/>
              <a:gd name="connsiteX2-179" fmla="*/ 2849298 w 2849980"/>
              <a:gd name="connsiteY2-180" fmla="*/ 2556004 h 2556004"/>
              <a:gd name="connsiteX3-181" fmla="*/ 7620 w 2849980"/>
              <a:gd name="connsiteY3-182" fmla="*/ 2550120 h 2556004"/>
              <a:gd name="connsiteX4-183" fmla="*/ 4451 w 2849980"/>
              <a:gd name="connsiteY4-184" fmla="*/ 516384 h 2556004"/>
              <a:gd name="connsiteX5-185" fmla="*/ 0 w 2849980"/>
              <a:gd name="connsiteY5-186" fmla="*/ 8627 h 25560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</a:cxnLst>
            <a:rect l="l" t="t" r="r" b="b"/>
            <a:pathLst>
              <a:path w="2849980" h="2556004">
                <a:moveTo>
                  <a:pt x="0" y="8627"/>
                </a:moveTo>
                <a:lnTo>
                  <a:pt x="2843432" y="0"/>
                </a:lnTo>
                <a:cubicBezTo>
                  <a:pt x="2839636" y="849126"/>
                  <a:pt x="2853094" y="1706878"/>
                  <a:pt x="2849298" y="2556004"/>
                </a:cubicBezTo>
                <a:lnTo>
                  <a:pt x="7620" y="2550120"/>
                </a:lnTo>
                <a:cubicBezTo>
                  <a:pt x="6564" y="1872208"/>
                  <a:pt x="5507" y="1194296"/>
                  <a:pt x="4451" y="516384"/>
                </a:cubicBezTo>
                <a:cubicBezTo>
                  <a:pt x="2967" y="347132"/>
                  <a:pt x="1484" y="177879"/>
                  <a:pt x="0" y="8627"/>
                </a:cubicBezTo>
                <a:close/>
              </a:path>
            </a:pathLst>
          </a:cu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16332" y="2746160"/>
            <a:ext cx="1416080" cy="74444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00878" y="402884"/>
            <a:ext cx="2880320" cy="2350387"/>
          </a:xfrm>
          <a:custGeom>
            <a:avLst/>
            <a:gdLst>
              <a:gd name="connsiteX0" fmla="*/ 0 w 2880320"/>
              <a:gd name="connsiteY0" fmla="*/ 0 h 2350387"/>
              <a:gd name="connsiteX1" fmla="*/ 2880320 w 2880320"/>
              <a:gd name="connsiteY1" fmla="*/ 0 h 2350387"/>
              <a:gd name="connsiteX2" fmla="*/ 2880320 w 2880320"/>
              <a:gd name="connsiteY2" fmla="*/ 2350387 h 2350387"/>
              <a:gd name="connsiteX3" fmla="*/ 0 w 2880320"/>
              <a:gd name="connsiteY3" fmla="*/ 2350387 h 2350387"/>
              <a:gd name="connsiteX4" fmla="*/ 0 w 2880320"/>
              <a:gd name="connsiteY4" fmla="*/ 0 h 2350387"/>
              <a:gd name="connsiteX0-1" fmla="*/ 0 w 2880320"/>
              <a:gd name="connsiteY0-2" fmla="*/ 0 h 2350387"/>
              <a:gd name="connsiteX1-3" fmla="*/ 2880320 w 2880320"/>
              <a:gd name="connsiteY1-4" fmla="*/ 0 h 2350387"/>
              <a:gd name="connsiteX2-5" fmla="*/ 2869597 w 2880320"/>
              <a:gd name="connsiteY2-6" fmla="*/ 537395 h 2350387"/>
              <a:gd name="connsiteX3-7" fmla="*/ 2880320 w 2880320"/>
              <a:gd name="connsiteY3-8" fmla="*/ 2350387 h 2350387"/>
              <a:gd name="connsiteX4-9" fmla="*/ 0 w 2880320"/>
              <a:gd name="connsiteY4-10" fmla="*/ 2350387 h 2350387"/>
              <a:gd name="connsiteX5" fmla="*/ 0 w 2880320"/>
              <a:gd name="connsiteY5" fmla="*/ 0 h 2350387"/>
              <a:gd name="connsiteX0-11" fmla="*/ 0 w 3093375"/>
              <a:gd name="connsiteY0-12" fmla="*/ 0 h 2350387"/>
              <a:gd name="connsiteX1-13" fmla="*/ 2880320 w 3093375"/>
              <a:gd name="connsiteY1-14" fmla="*/ 0 h 2350387"/>
              <a:gd name="connsiteX2-15" fmla="*/ 2869597 w 3093375"/>
              <a:gd name="connsiteY2-16" fmla="*/ 537395 h 2350387"/>
              <a:gd name="connsiteX3-17" fmla="*/ 2878224 w 3093375"/>
              <a:gd name="connsiteY3-18" fmla="*/ 580527 h 2350387"/>
              <a:gd name="connsiteX4-19" fmla="*/ 2880320 w 3093375"/>
              <a:gd name="connsiteY4-20" fmla="*/ 2350387 h 2350387"/>
              <a:gd name="connsiteX5-21" fmla="*/ 0 w 3093375"/>
              <a:gd name="connsiteY5-22" fmla="*/ 2350387 h 2350387"/>
              <a:gd name="connsiteX6" fmla="*/ 0 w 3093375"/>
              <a:gd name="connsiteY6" fmla="*/ 0 h 2350387"/>
              <a:gd name="connsiteX0-23" fmla="*/ 0 w 2956081"/>
              <a:gd name="connsiteY0-24" fmla="*/ 0 h 2350387"/>
              <a:gd name="connsiteX1-25" fmla="*/ 2880320 w 2956081"/>
              <a:gd name="connsiteY1-26" fmla="*/ 0 h 2350387"/>
              <a:gd name="connsiteX2-27" fmla="*/ 2869597 w 2956081"/>
              <a:gd name="connsiteY2-28" fmla="*/ 537395 h 2350387"/>
              <a:gd name="connsiteX3-29" fmla="*/ 1403107 w 2956081"/>
              <a:gd name="connsiteY3-30" fmla="*/ 606406 h 2350387"/>
              <a:gd name="connsiteX4-31" fmla="*/ 2880320 w 2956081"/>
              <a:gd name="connsiteY4-32" fmla="*/ 2350387 h 2350387"/>
              <a:gd name="connsiteX5-33" fmla="*/ 0 w 2956081"/>
              <a:gd name="connsiteY5-34" fmla="*/ 2350387 h 2350387"/>
              <a:gd name="connsiteX6-35" fmla="*/ 0 w 2956081"/>
              <a:gd name="connsiteY6-36" fmla="*/ 0 h 2350387"/>
              <a:gd name="connsiteX0-37" fmla="*/ 0 w 2956081"/>
              <a:gd name="connsiteY0-38" fmla="*/ 0 h 2350387"/>
              <a:gd name="connsiteX1-39" fmla="*/ 2880320 w 2956081"/>
              <a:gd name="connsiteY1-40" fmla="*/ 0 h 2350387"/>
              <a:gd name="connsiteX2-41" fmla="*/ 2869597 w 2956081"/>
              <a:gd name="connsiteY2-42" fmla="*/ 537395 h 2350387"/>
              <a:gd name="connsiteX3-43" fmla="*/ 1403107 w 2956081"/>
              <a:gd name="connsiteY3-44" fmla="*/ 606406 h 2350387"/>
              <a:gd name="connsiteX4-45" fmla="*/ 2880320 w 2956081"/>
              <a:gd name="connsiteY4-46" fmla="*/ 2350387 h 2350387"/>
              <a:gd name="connsiteX5-47" fmla="*/ 0 w 2956081"/>
              <a:gd name="connsiteY5-48" fmla="*/ 2350387 h 2350387"/>
              <a:gd name="connsiteX6-49" fmla="*/ 0 w 2956081"/>
              <a:gd name="connsiteY6-50" fmla="*/ 0 h 2350387"/>
              <a:gd name="connsiteX0-51" fmla="*/ 0 w 2956081"/>
              <a:gd name="connsiteY0-52" fmla="*/ 0 h 2350387"/>
              <a:gd name="connsiteX1-53" fmla="*/ 2880320 w 2956081"/>
              <a:gd name="connsiteY1-54" fmla="*/ 0 h 2350387"/>
              <a:gd name="connsiteX2-55" fmla="*/ 2869597 w 2956081"/>
              <a:gd name="connsiteY2-56" fmla="*/ 537395 h 2350387"/>
              <a:gd name="connsiteX3-57" fmla="*/ 1403107 w 2956081"/>
              <a:gd name="connsiteY3-58" fmla="*/ 563274 h 2350387"/>
              <a:gd name="connsiteX4-59" fmla="*/ 2880320 w 2956081"/>
              <a:gd name="connsiteY4-60" fmla="*/ 2350387 h 2350387"/>
              <a:gd name="connsiteX5-61" fmla="*/ 0 w 2956081"/>
              <a:gd name="connsiteY5-62" fmla="*/ 2350387 h 2350387"/>
              <a:gd name="connsiteX6-63" fmla="*/ 0 w 2956081"/>
              <a:gd name="connsiteY6-64" fmla="*/ 0 h 2350387"/>
              <a:gd name="connsiteX0-65" fmla="*/ 0 w 2956081"/>
              <a:gd name="connsiteY0-66" fmla="*/ 0 h 2350387"/>
              <a:gd name="connsiteX1-67" fmla="*/ 2880320 w 2956081"/>
              <a:gd name="connsiteY1-68" fmla="*/ 0 h 2350387"/>
              <a:gd name="connsiteX2-69" fmla="*/ 2869597 w 2956081"/>
              <a:gd name="connsiteY2-70" fmla="*/ 537395 h 2350387"/>
              <a:gd name="connsiteX3-71" fmla="*/ 1403107 w 2956081"/>
              <a:gd name="connsiteY3-72" fmla="*/ 563274 h 2350387"/>
              <a:gd name="connsiteX4-73" fmla="*/ 2880320 w 2956081"/>
              <a:gd name="connsiteY4-74" fmla="*/ 2350387 h 2350387"/>
              <a:gd name="connsiteX5-75" fmla="*/ 0 w 2956081"/>
              <a:gd name="connsiteY5-76" fmla="*/ 2350387 h 2350387"/>
              <a:gd name="connsiteX6-77" fmla="*/ 0 w 2956081"/>
              <a:gd name="connsiteY6-78" fmla="*/ 0 h 2350387"/>
              <a:gd name="connsiteX0-79" fmla="*/ 0 w 2955796"/>
              <a:gd name="connsiteY0-80" fmla="*/ 0 h 2350387"/>
              <a:gd name="connsiteX1-81" fmla="*/ 2880320 w 2955796"/>
              <a:gd name="connsiteY1-82" fmla="*/ 0 h 2350387"/>
              <a:gd name="connsiteX2-83" fmla="*/ 2869597 w 2955796"/>
              <a:gd name="connsiteY2-84" fmla="*/ 537395 h 2350387"/>
              <a:gd name="connsiteX3-85" fmla="*/ 1394481 w 2955796"/>
              <a:gd name="connsiteY3-86" fmla="*/ 546022 h 2350387"/>
              <a:gd name="connsiteX4-87" fmla="*/ 2880320 w 2955796"/>
              <a:gd name="connsiteY4-88" fmla="*/ 2350387 h 2350387"/>
              <a:gd name="connsiteX5-89" fmla="*/ 0 w 2955796"/>
              <a:gd name="connsiteY5-90" fmla="*/ 2350387 h 2350387"/>
              <a:gd name="connsiteX6-91" fmla="*/ 0 w 2955796"/>
              <a:gd name="connsiteY6-92" fmla="*/ 0 h 2350387"/>
              <a:gd name="connsiteX0-93" fmla="*/ 0 w 2955796"/>
              <a:gd name="connsiteY0-94" fmla="*/ 0 h 2350387"/>
              <a:gd name="connsiteX1-95" fmla="*/ 2880320 w 2955796"/>
              <a:gd name="connsiteY1-96" fmla="*/ 0 h 2350387"/>
              <a:gd name="connsiteX2-97" fmla="*/ 2869597 w 2955796"/>
              <a:gd name="connsiteY2-98" fmla="*/ 537395 h 2350387"/>
              <a:gd name="connsiteX3-99" fmla="*/ 1394481 w 2955796"/>
              <a:gd name="connsiteY3-100" fmla="*/ 546022 h 2350387"/>
              <a:gd name="connsiteX4-101" fmla="*/ 2880320 w 2955796"/>
              <a:gd name="connsiteY4-102" fmla="*/ 2350387 h 2350387"/>
              <a:gd name="connsiteX5-103" fmla="*/ 0 w 2955796"/>
              <a:gd name="connsiteY5-104" fmla="*/ 2350387 h 2350387"/>
              <a:gd name="connsiteX6-105" fmla="*/ 0 w 2955796"/>
              <a:gd name="connsiteY6-106" fmla="*/ 0 h 2350387"/>
              <a:gd name="connsiteX0-107" fmla="*/ 0 w 2956658"/>
              <a:gd name="connsiteY0-108" fmla="*/ 0 h 2350387"/>
              <a:gd name="connsiteX1-109" fmla="*/ 2880320 w 2956658"/>
              <a:gd name="connsiteY1-110" fmla="*/ 0 h 2350387"/>
              <a:gd name="connsiteX2-111" fmla="*/ 2869597 w 2956658"/>
              <a:gd name="connsiteY2-112" fmla="*/ 537395 h 2350387"/>
              <a:gd name="connsiteX3-113" fmla="*/ 1420360 w 2956658"/>
              <a:gd name="connsiteY3-114" fmla="*/ 520142 h 2350387"/>
              <a:gd name="connsiteX4-115" fmla="*/ 2880320 w 2956658"/>
              <a:gd name="connsiteY4-116" fmla="*/ 2350387 h 2350387"/>
              <a:gd name="connsiteX5-117" fmla="*/ 0 w 2956658"/>
              <a:gd name="connsiteY5-118" fmla="*/ 2350387 h 2350387"/>
              <a:gd name="connsiteX6-119" fmla="*/ 0 w 2956658"/>
              <a:gd name="connsiteY6-120" fmla="*/ 0 h 2350387"/>
              <a:gd name="connsiteX0-121" fmla="*/ 0 w 2956658"/>
              <a:gd name="connsiteY0-122" fmla="*/ 0 h 2350387"/>
              <a:gd name="connsiteX1-123" fmla="*/ 2880320 w 2956658"/>
              <a:gd name="connsiteY1-124" fmla="*/ 0 h 2350387"/>
              <a:gd name="connsiteX2-125" fmla="*/ 2869597 w 2956658"/>
              <a:gd name="connsiteY2-126" fmla="*/ 537395 h 2350387"/>
              <a:gd name="connsiteX3-127" fmla="*/ 1420360 w 2956658"/>
              <a:gd name="connsiteY3-128" fmla="*/ 520142 h 2350387"/>
              <a:gd name="connsiteX4-129" fmla="*/ 2880320 w 2956658"/>
              <a:gd name="connsiteY4-130" fmla="*/ 2350387 h 2350387"/>
              <a:gd name="connsiteX5-131" fmla="*/ 0 w 2956658"/>
              <a:gd name="connsiteY5-132" fmla="*/ 2350387 h 2350387"/>
              <a:gd name="connsiteX6-133" fmla="*/ 0 w 2956658"/>
              <a:gd name="connsiteY6-134" fmla="*/ 0 h 2350387"/>
              <a:gd name="connsiteX0-135" fmla="*/ 0 w 2880320"/>
              <a:gd name="connsiteY0-136" fmla="*/ 0 h 2350387"/>
              <a:gd name="connsiteX1-137" fmla="*/ 2880320 w 2880320"/>
              <a:gd name="connsiteY1-138" fmla="*/ 0 h 2350387"/>
              <a:gd name="connsiteX2-139" fmla="*/ 2869597 w 2880320"/>
              <a:gd name="connsiteY2-140" fmla="*/ 537395 h 2350387"/>
              <a:gd name="connsiteX3-141" fmla="*/ 1420360 w 2880320"/>
              <a:gd name="connsiteY3-142" fmla="*/ 520142 h 2350387"/>
              <a:gd name="connsiteX4-143" fmla="*/ 1318939 w 2880320"/>
              <a:gd name="connsiteY4-144" fmla="*/ 2341761 h 2350387"/>
              <a:gd name="connsiteX5-145" fmla="*/ 0 w 2880320"/>
              <a:gd name="connsiteY5-146" fmla="*/ 2350387 h 2350387"/>
              <a:gd name="connsiteX6-147" fmla="*/ 0 w 2880320"/>
              <a:gd name="connsiteY6-148" fmla="*/ 0 h 2350387"/>
              <a:gd name="connsiteX0-149" fmla="*/ 0 w 2880320"/>
              <a:gd name="connsiteY0-150" fmla="*/ 0 h 2350387"/>
              <a:gd name="connsiteX1-151" fmla="*/ 2880320 w 2880320"/>
              <a:gd name="connsiteY1-152" fmla="*/ 0 h 2350387"/>
              <a:gd name="connsiteX2-153" fmla="*/ 2869597 w 2880320"/>
              <a:gd name="connsiteY2-154" fmla="*/ 537395 h 2350387"/>
              <a:gd name="connsiteX3-155" fmla="*/ 1420360 w 2880320"/>
              <a:gd name="connsiteY3-156" fmla="*/ 520142 h 2350387"/>
              <a:gd name="connsiteX4-157" fmla="*/ 1318939 w 2880320"/>
              <a:gd name="connsiteY4-158" fmla="*/ 2341761 h 2350387"/>
              <a:gd name="connsiteX5-159" fmla="*/ 0 w 2880320"/>
              <a:gd name="connsiteY5-160" fmla="*/ 2350387 h 2350387"/>
              <a:gd name="connsiteX6-161" fmla="*/ 0 w 2880320"/>
              <a:gd name="connsiteY6-162" fmla="*/ 0 h 2350387"/>
              <a:gd name="connsiteX0-163" fmla="*/ 0 w 2880320"/>
              <a:gd name="connsiteY0-164" fmla="*/ 0 h 2350387"/>
              <a:gd name="connsiteX1-165" fmla="*/ 2880320 w 2880320"/>
              <a:gd name="connsiteY1-166" fmla="*/ 0 h 2350387"/>
              <a:gd name="connsiteX2-167" fmla="*/ 2869597 w 2880320"/>
              <a:gd name="connsiteY2-168" fmla="*/ 537395 h 2350387"/>
              <a:gd name="connsiteX3-169" fmla="*/ 1420360 w 2880320"/>
              <a:gd name="connsiteY3-170" fmla="*/ 520142 h 2350387"/>
              <a:gd name="connsiteX4-171" fmla="*/ 1422456 w 2880320"/>
              <a:gd name="connsiteY4-172" fmla="*/ 2333135 h 2350387"/>
              <a:gd name="connsiteX5-173" fmla="*/ 0 w 2880320"/>
              <a:gd name="connsiteY5-174" fmla="*/ 2350387 h 2350387"/>
              <a:gd name="connsiteX6-175" fmla="*/ 0 w 2880320"/>
              <a:gd name="connsiteY6-176" fmla="*/ 0 h 23503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2880320" h="2350387">
                <a:moveTo>
                  <a:pt x="0" y="0"/>
                </a:moveTo>
                <a:lnTo>
                  <a:pt x="2880320" y="0"/>
                </a:lnTo>
                <a:lnTo>
                  <a:pt x="2869597" y="537395"/>
                </a:lnTo>
                <a:cubicBezTo>
                  <a:pt x="2662215" y="565138"/>
                  <a:pt x="1746376" y="528528"/>
                  <a:pt x="1420360" y="520142"/>
                </a:cubicBezTo>
                <a:cubicBezTo>
                  <a:pt x="1422147" y="822307"/>
                  <a:pt x="1444960" y="1848377"/>
                  <a:pt x="1422456" y="2333135"/>
                </a:cubicBezTo>
                <a:lnTo>
                  <a:pt x="0" y="2350387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331" name="Text Box 4"/>
          <p:cNvSpPr txBox="1"/>
          <p:nvPr/>
        </p:nvSpPr>
        <p:spPr>
          <a:xfrm>
            <a:off x="389660" y="1134393"/>
            <a:ext cx="906195" cy="5107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起因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9" name="Text Box 4"/>
          <p:cNvSpPr txBox="1"/>
          <p:nvPr/>
        </p:nvSpPr>
        <p:spPr>
          <a:xfrm>
            <a:off x="6372200" y="3062476"/>
            <a:ext cx="906195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结果</a:t>
            </a:r>
            <a:endParaRPr lang="zh-CN" altLang="en-US" dirty="0"/>
          </a:p>
        </p:txBody>
      </p:sp>
      <p:sp>
        <p:nvSpPr>
          <p:cNvPr id="13327" name="Text Box 4"/>
          <p:cNvSpPr txBox="1"/>
          <p:nvPr/>
        </p:nvSpPr>
        <p:spPr>
          <a:xfrm>
            <a:off x="419450" y="2669542"/>
            <a:ext cx="912190" cy="5107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经过</a:t>
            </a:r>
            <a:endParaRPr lang="zh-CN" altLang="en-US" dirty="0"/>
          </a:p>
        </p:txBody>
      </p:sp>
      <p:sp>
        <p:nvSpPr>
          <p:cNvPr id="30" name="Text Box 4"/>
          <p:cNvSpPr txBox="1"/>
          <p:nvPr/>
        </p:nvSpPr>
        <p:spPr>
          <a:xfrm>
            <a:off x="3203847" y="4299942"/>
            <a:ext cx="2160241" cy="51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事情发展顺序</a:t>
            </a:r>
            <a:endParaRPr lang="zh-CN" altLang="en-US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3" grpId="0" animBg="1"/>
      <p:bldP spid="13331" grpId="0" animBg="1"/>
      <p:bldP spid="13329" grpId="0" animBg="1"/>
      <p:bldP spid="13327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151987"/>
            <a:ext cx="7262635" cy="2725420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课文描写了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年春，在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战斗中，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大夫冒着生命危险坚守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，直至战斗胜利结束的故事。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03295" y="2499633"/>
            <a:ext cx="160782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14340" y="1203598"/>
            <a:ext cx="101790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1939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4785" y="1860823"/>
            <a:ext cx="131191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4190" y="1860823"/>
            <a:ext cx="162687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DOC_GUID" val="{db67fd98-c9f3-4337-8314-e0a463e855e3}"/>
  <p:tag name="KSO_WPP_MARK_KEY" val="803be1ce-8c23-4bee-ac11-c7d734aebbf8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2969</Words>
  <Application>WPS 演示</Application>
  <PresentationFormat>全屏显示(16:9)</PresentationFormat>
  <Paragraphs>444</Paragraphs>
  <Slides>40</Slides>
  <Notes>11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Wingdings</vt:lpstr>
      <vt:lpstr>楷体</vt:lpstr>
      <vt:lpstr>黑体</vt:lpstr>
      <vt:lpstr>Kaiti SC</vt:lpstr>
      <vt:lpstr>Calibri</vt:lpstr>
      <vt:lpstr>汉语拼音</vt:lpstr>
      <vt:lpstr>GB Pinyinok-B</vt:lpstr>
      <vt:lpstr>幼圆</vt:lpstr>
      <vt:lpstr>微软雅黑</vt:lpstr>
      <vt:lpstr>Times New Roman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121</cp:revision>
  <dcterms:created xsi:type="dcterms:W3CDTF">2017-03-17T02:28:00Z</dcterms:created>
  <dcterms:modified xsi:type="dcterms:W3CDTF">2022-11-29T17:36:50Z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4122AAFF786D4FEDAEF33AF5D24629A5</vt:lpwstr>
  </property>
</Properties>
</file>