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5"/>
  </p:handoutMasterIdLst>
  <p:sldIdLst>
    <p:sldId id="523" r:id="rId3"/>
    <p:sldId id="1157" r:id="rId5"/>
    <p:sldId id="1012" r:id="rId6"/>
    <p:sldId id="1255" r:id="rId7"/>
    <p:sldId id="1262" r:id="rId8"/>
    <p:sldId id="1263" r:id="rId9"/>
    <p:sldId id="1274" r:id="rId10"/>
    <p:sldId id="1265" r:id="rId11"/>
    <p:sldId id="1267" r:id="rId12"/>
    <p:sldId id="1268" r:id="rId13"/>
    <p:sldId id="1269" r:id="rId14"/>
    <p:sldId id="1270" r:id="rId15"/>
    <p:sldId id="1161" r:id="rId16"/>
    <p:sldId id="1218" r:id="rId17"/>
    <p:sldId id="1273" r:id="rId18"/>
    <p:sldId id="1257" r:id="rId19"/>
    <p:sldId id="1258" r:id="rId20"/>
    <p:sldId id="1259" r:id="rId21"/>
    <p:sldId id="1260" r:id="rId22"/>
    <p:sldId id="1261" r:id="rId23"/>
    <p:sldId id="1221" r:id="rId24"/>
    <p:sldId id="1223" r:id="rId25"/>
    <p:sldId id="1103" r:id="rId26"/>
    <p:sldId id="1100" r:id="rId27"/>
    <p:sldId id="1112" r:id="rId28"/>
    <p:sldId id="936" r:id="rId29"/>
    <p:sldId id="937" r:id="rId30"/>
    <p:sldId id="939" r:id="rId31"/>
    <p:sldId id="940" r:id="rId32"/>
    <p:sldId id="1275" r:id="rId33"/>
    <p:sldId id="1271" r:id="rId34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9"/>
    </p:embeddedFont>
    <p:embeddedFont>
      <p:font typeface="黑体" panose="02010609060101010101" pitchFamily="49" charset="-122"/>
      <p:regular r:id="rId40"/>
    </p:embeddedFont>
    <p:embeddedFont>
      <p:font typeface="汉语拼音" panose="000B0604020202020204" pitchFamily="34" charset="0"/>
      <p:regular r:id="rId41"/>
    </p:embeddedFont>
    <p:embeddedFont>
      <p:font typeface="Calibri" panose="020F0502020204030204"/>
      <p:regular r:id="rId42"/>
      <p:bold r:id="rId43"/>
      <p:italic r:id="rId44"/>
      <p:boldItalic r:id="rId45"/>
    </p:embeddedFont>
    <p:embeddedFont>
      <p:font typeface="微软雅黑" panose="020B0503020204020204" charset="-122"/>
      <p:regular r:id="rId46"/>
    </p:embeddedFont>
  </p:embeddedFontLst>
  <p:custDataLst>
    <p:tags r:id="rId4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7E1"/>
    <a:srgbClr val="FF0000"/>
    <a:srgbClr val="0066FF"/>
    <a:srgbClr val="00B050"/>
    <a:srgbClr val="0000FF"/>
    <a:srgbClr val="FEFCDE"/>
    <a:srgbClr val="FF66CC"/>
    <a:srgbClr val="FF00FF"/>
    <a:srgbClr val="FFFFFF"/>
    <a:srgbClr val="A38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7656" autoAdjust="0"/>
  </p:normalViewPr>
  <p:slideViewPr>
    <p:cSldViewPr>
      <p:cViewPr>
        <p:scale>
          <a:sx n="100" d="100"/>
          <a:sy n="100" d="100"/>
        </p:scale>
        <p:origin x="-666" y="-306"/>
      </p:cViewPr>
      <p:guideLst>
        <p:guide orient="horz" pos="3239"/>
        <p:guide pos="573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3082"/>
        <p:guide pos="22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gs" Target="tags/tag1.xml"/><Relationship Id="rId46" Type="http://schemas.openxmlformats.org/officeDocument/2006/relationships/font" Target="fonts/font8.fntdata"/><Relationship Id="rId45" Type="http://schemas.openxmlformats.org/officeDocument/2006/relationships/font" Target="fonts/font7.fntdata"/><Relationship Id="rId44" Type="http://schemas.openxmlformats.org/officeDocument/2006/relationships/font" Target="fonts/font6.fntdata"/><Relationship Id="rId43" Type="http://schemas.openxmlformats.org/officeDocument/2006/relationships/font" Target="fonts/font5.fntdata"/><Relationship Id="rId42" Type="http://schemas.openxmlformats.org/officeDocument/2006/relationships/font" Target="fonts/font4.fntdata"/><Relationship Id="rId41" Type="http://schemas.openxmlformats.org/officeDocument/2006/relationships/font" Target="fonts/font3.fntdata"/><Relationship Id="rId40" Type="http://schemas.openxmlformats.org/officeDocument/2006/relationships/font" Target="fonts/font2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1.fntdata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6672" y="755576"/>
            <a:ext cx="2232248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i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   </a:t>
            </a:r>
            <a:r>
              <a:rPr lang="zh-CN" altLang="en-US" sz="1200" i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纸的发明</a:t>
            </a:r>
            <a:endParaRPr lang="zh-CN" altLang="en-US" sz="1200" i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1CD010-A9A3-4117-BFBF-9C1583B3E14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1CD010-A9A3-4117-BFBF-9C1583B3E14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语言、神态、动作等的描写，叙述了赵一曼对战士们的关心和爱护。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pic.51yuansu.com/pic3/cover/01/65/98/5957ed4634310_610.jpg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</a:blip>
          <a:srcRect t="38387"/>
          <a:stretch>
            <a:fillRect/>
          </a:stretch>
        </p:blipFill>
        <p:spPr bwMode="auto">
          <a:xfrm>
            <a:off x="0" y="3251229"/>
            <a:ext cx="3347864" cy="1892271"/>
          </a:xfrm>
          <a:prstGeom prst="rect">
            <a:avLst/>
          </a:prstGeom>
          <a:noFill/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pic>
        <p:nvPicPr>
          <p:cNvPr id="9" name="Picture 2" descr="http://pic.51yuansu.com/pic3/cover/01/65/98/5957ed4634310_610.jpg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</a:blip>
          <a:srcRect l="25810" t="38387"/>
          <a:stretch>
            <a:fillRect/>
          </a:stretch>
        </p:blipFill>
        <p:spPr bwMode="auto">
          <a:xfrm flipH="1">
            <a:off x="3347864" y="3251229"/>
            <a:ext cx="2628800" cy="1892271"/>
          </a:xfrm>
          <a:prstGeom prst="rect">
            <a:avLst/>
          </a:prstGeom>
          <a:noFill/>
        </p:spPr>
      </p:pic>
      <p:pic>
        <p:nvPicPr>
          <p:cNvPr id="10" name="Picture 2" descr="http://pic.51yuansu.com/pic3/cover/01/65/98/5957ed4634310_610.jpg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</a:blip>
          <a:srcRect l="25810" t="38387"/>
          <a:stretch>
            <a:fillRect/>
          </a:stretch>
        </p:blipFill>
        <p:spPr bwMode="auto">
          <a:xfrm>
            <a:off x="5940152" y="3251229"/>
            <a:ext cx="3203848" cy="189227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7.jpeg"/><Relationship Id="rId7" Type="http://schemas.openxmlformats.org/officeDocument/2006/relationships/image" Target="../media/image26.png"/><Relationship Id="rId6" Type="http://schemas.openxmlformats.org/officeDocument/2006/relationships/image" Target="../media/image25.jpeg"/><Relationship Id="rId5" Type="http://schemas.openxmlformats.org/officeDocument/2006/relationships/image" Target="../media/image24.emf"/><Relationship Id="rId4" Type="http://schemas.openxmlformats.org/officeDocument/2006/relationships/image" Target="../media/image23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4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1" Type="http://schemas.openxmlformats.org/officeDocument/2006/relationships/image" Target="../media/image46.emf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hyperlink" Target="&#36164;&#26009;&#38142;&#25509;/&#35270;&#39057;/&#30334;&#21517;&#20027;&#25773;&#35762;&#20826;&#21490;&#20043;&#20027;&#25773;&#20184;&#39286;&#20026;&#20320;&#35762;&#36848;&#22899;&#33521;&#38596;&#36213;&#19968;&#26364;&#30340;&#25925;&#20107;.mp4" TargetMode="External"/><Relationship Id="rId1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0.png"/><Relationship Id="rId1" Type="http://schemas.openxmlformats.org/officeDocument/2006/relationships/image" Target="../media/image49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GIF"/><Relationship Id="rId3" Type="http://schemas.openxmlformats.org/officeDocument/2006/relationships/image" Target="../media/image12.png"/><Relationship Id="rId2" Type="http://schemas.openxmlformats.org/officeDocument/2006/relationships/hyperlink" Target="&#36164;&#26009;&#38142;&#25509;/&#35270;&#39057;/&#35838;&#25991;&#26391;&#35835;%20%20&#19977;&#19978;-27-&#19968;&#20010;&#31895;&#29943;&#22823;&#30871;.mp4" TargetMode="External"/><Relationship Id="rId1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https://gimg2.baidu.com/image_search/src=http%3A%2F%2Fnimg.ws.126.net%2F%3Furl%3Dhttp%253A%252F%252Fdingyue.ws.126.net%252F2021%252F0504%252F661c03b1p00qsl45q00hyd200qo00f4g00ef0086.png%26thumbnail%3D650x2147483647%26quality%3D80%26type%3Djpg&amp;refer=http%3A%2F%2Fnimg.ws.126.net&amp;app=2002&amp;size=f9999,10000&amp;q=a80&amp;n=0&amp;g=0n&amp;fmt=jpeg?sec=1627738542&amp;t=c0b2a2848420591512cb6d5a7fd05de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  <p:sp>
        <p:nvSpPr>
          <p:cNvPr id="14" name="TextBox 48"/>
          <p:cNvSpPr txBox="1"/>
          <p:nvPr/>
        </p:nvSpPr>
        <p:spPr>
          <a:xfrm>
            <a:off x="1330263" y="1726416"/>
            <a:ext cx="6626113" cy="1107996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6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 smtClean="0"/>
              <a:t>   一</a:t>
            </a:r>
            <a:r>
              <a:rPr lang="zh-CN" altLang="en-US" dirty="0"/>
              <a:t>个粗瓷大碗</a:t>
            </a:r>
            <a:endParaRPr lang="zh-CN" altLang="en-US" dirty="0"/>
          </a:p>
        </p:txBody>
      </p:sp>
      <p:sp>
        <p:nvSpPr>
          <p:cNvPr id="22" name="TextBox 23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三年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级 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901" y="1735812"/>
            <a:ext cx="1095046" cy="1086813"/>
          </a:xfrm>
          <a:prstGeom prst="rect">
            <a:avLst/>
          </a:prstGeom>
        </p:spPr>
      </p:pic>
      <p:sp>
        <p:nvSpPr>
          <p:cNvPr id="25" name="文本框 6"/>
          <p:cNvSpPr txBox="1"/>
          <p:nvPr/>
        </p:nvSpPr>
        <p:spPr>
          <a:xfrm>
            <a:off x="1571637" y="1707654"/>
            <a:ext cx="9605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6000" b="1" dirty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27</a:t>
            </a:r>
            <a:endParaRPr kumimoji="1" lang="zh-CN" altLang="en-US" sz="6000" b="1" dirty="0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42251" y="1503824"/>
            <a:ext cx="442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80120" cy="4245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47664" y="1995686"/>
            <a:ext cx="1000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endParaRPr lang="zh-CN" altLang="en-US" sz="54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06266" y="1427026"/>
            <a:ext cx="4906094" cy="203901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marL="285750" indent="-285750" defTabSz="6858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32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在学习。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defTabSz="6858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他去图书馆</a:t>
            </a:r>
            <a:r>
              <a:rPr lang="zh-CN" altLang="en-US" sz="32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835436" y="2283718"/>
            <a:ext cx="146367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defRPr>
            </a:lvl1pPr>
          </a:lstStyle>
          <a:p>
            <a:r>
              <a:rPr lang="en-US" altLang="zh-CN" sz="2800" dirty="0" err="1"/>
              <a:t>huán</a:t>
            </a:r>
            <a:endParaRPr lang="en-US" altLang="zh-CN" sz="2800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410322" y="1339147"/>
            <a:ext cx="102165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defRPr>
            </a:lvl1pPr>
          </a:lstStyle>
          <a:p>
            <a:r>
              <a:rPr lang="en-US" altLang="zh-CN" dirty="0" err="1"/>
              <a:t>hái</a:t>
            </a:r>
            <a:endParaRPr lang="en-US" altLang="zh-CN" dirty="0"/>
          </a:p>
        </p:txBody>
      </p:sp>
      <p:grpSp>
        <p:nvGrpSpPr>
          <p:cNvPr id="26" name="组合 25"/>
          <p:cNvGrpSpPr/>
          <p:nvPr/>
        </p:nvGrpSpPr>
        <p:grpSpPr>
          <a:xfrm>
            <a:off x="3532235" y="290633"/>
            <a:ext cx="410581" cy="377666"/>
            <a:chOff x="631825" y="5181600"/>
            <a:chExt cx="1554163" cy="1552575"/>
          </a:xfrm>
        </p:grpSpPr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4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6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0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2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3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4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6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7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8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0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1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3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4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5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6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7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8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000000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942340" y="196335"/>
            <a:ext cx="1564685" cy="55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http://pic.51yuansu.com/pic3/cover/02/69/58/5a1fb44eaf0e1_61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2499742"/>
            <a:ext cx="2088232" cy="2012919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-46818" y="1143000"/>
            <a:ext cx="6985000" cy="17256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7" name="TextBox 7"/>
          <p:cNvSpPr txBox="1"/>
          <p:nvPr/>
        </p:nvSpPr>
        <p:spPr>
          <a:xfrm>
            <a:off x="1177765" y="1228725"/>
            <a:ext cx="116198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陈列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鼓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551440" y="79625"/>
            <a:ext cx="466576" cy="466576"/>
          </a:xfrm>
          <a:prstGeom prst="rect">
            <a:avLst/>
          </a:prstGeom>
        </p:spPr>
      </p:pic>
      <p:sp>
        <p:nvSpPr>
          <p:cNvPr id="34" name="文本框 15"/>
          <p:cNvSpPr txBox="1"/>
          <p:nvPr/>
        </p:nvSpPr>
        <p:spPr>
          <a:xfrm>
            <a:off x="3527884" y="19548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识字游戏</a:t>
            </a:r>
            <a:endParaRPr kumimoji="1"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686353" y="225450"/>
            <a:ext cx="3771295" cy="546100"/>
            <a:chOff x="2270085" y="409406"/>
            <a:chExt cx="3771295" cy="546100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70085" y="409406"/>
              <a:ext cx="749300" cy="546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5292080" y="409406"/>
              <a:ext cx="749300" cy="546100"/>
            </a:xfrm>
            <a:prstGeom prst="rect">
              <a:avLst/>
            </a:prstGeom>
          </p:spPr>
        </p:pic>
      </p:grpSp>
      <p:sp>
        <p:nvSpPr>
          <p:cNvPr id="25" name="TextBox 7"/>
          <p:cNvSpPr txBox="1"/>
          <p:nvPr/>
        </p:nvSpPr>
        <p:spPr>
          <a:xfrm>
            <a:off x="2339752" y="1203598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4139952" y="1203598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联军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5508104" y="1203598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搪瓷缸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1187624" y="2067694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归还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2339752" y="1995686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3851920" y="2067694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一顿饭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5724128" y="2069435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侦察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grpSp>
        <p:nvGrpSpPr>
          <p:cNvPr id="52" name="组合 51"/>
          <p:cNvGrpSpPr/>
          <p:nvPr/>
        </p:nvGrpSpPr>
        <p:grpSpPr>
          <a:xfrm>
            <a:off x="5998046" y="3147814"/>
            <a:ext cx="3145954" cy="1443268"/>
            <a:chOff x="5998046" y="3147814"/>
            <a:chExt cx="3145954" cy="1443268"/>
          </a:xfrm>
        </p:grpSpPr>
        <p:pic>
          <p:nvPicPr>
            <p:cNvPr id="33797" name="Picture 5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5F5C3"/>
                </a:clrFrom>
                <a:clrTo>
                  <a:srgbClr val="F5F5C3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4248" y="3147814"/>
              <a:ext cx="1152128" cy="815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96" name="Picture 4" descr="http://pic.51yuansu.com/pic3/cover/03/14/05/5b51d5f80789b_610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8046" y="3435846"/>
              <a:ext cx="3145954" cy="1155236"/>
            </a:xfrm>
            <a:prstGeom prst="rect">
              <a:avLst/>
            </a:prstGeom>
            <a:noFill/>
          </p:spPr>
        </p:pic>
      </p:grpSp>
      <p:pic>
        <p:nvPicPr>
          <p:cNvPr id="53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56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57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58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59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60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61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54218" t="69422" r="22891"/>
          <a:stretch>
            <a:fillRect/>
          </a:stretch>
        </p:blipFill>
        <p:spPr bwMode="auto">
          <a:xfrm flipH="1">
            <a:off x="1475656" y="3363838"/>
            <a:ext cx="432048" cy="484417"/>
          </a:xfrm>
          <a:prstGeom prst="rect">
            <a:avLst/>
          </a:prstGeom>
          <a:noFill/>
        </p:spPr>
      </p:pic>
      <p:pic>
        <p:nvPicPr>
          <p:cNvPr id="33794" name="Picture 2" descr="http://pic.51yuansu.com/pic3/cover/01/15/97/59047cbe4a9b1_6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2315" y="3075806"/>
            <a:ext cx="1887397" cy="1584176"/>
          </a:xfrm>
          <a:prstGeom prst="rect">
            <a:avLst/>
          </a:prstGeom>
          <a:noFill/>
        </p:spPr>
      </p:pic>
      <p:sp>
        <p:nvSpPr>
          <p:cNvPr id="62" name="TextBox 7"/>
          <p:cNvSpPr txBox="1"/>
          <p:nvPr/>
        </p:nvSpPr>
        <p:spPr>
          <a:xfrm>
            <a:off x="1177765" y="1228725"/>
            <a:ext cx="116198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陈列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Box 7"/>
          <p:cNvSpPr txBox="1"/>
          <p:nvPr/>
        </p:nvSpPr>
        <p:spPr>
          <a:xfrm>
            <a:off x="2339752" y="1203598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赵一曼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Box 7"/>
          <p:cNvSpPr txBox="1"/>
          <p:nvPr/>
        </p:nvSpPr>
        <p:spPr>
          <a:xfrm>
            <a:off x="4139952" y="1203598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联军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Box 7"/>
          <p:cNvSpPr txBox="1"/>
          <p:nvPr/>
        </p:nvSpPr>
        <p:spPr>
          <a:xfrm>
            <a:off x="5508104" y="1203598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搪瓷缸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Box 7"/>
          <p:cNvSpPr txBox="1"/>
          <p:nvPr/>
        </p:nvSpPr>
        <p:spPr>
          <a:xfrm>
            <a:off x="1187624" y="2067694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归还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Box 7"/>
          <p:cNvSpPr txBox="1"/>
          <p:nvPr/>
        </p:nvSpPr>
        <p:spPr>
          <a:xfrm>
            <a:off x="2339752" y="1995686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高粱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Box 7"/>
          <p:cNvSpPr txBox="1"/>
          <p:nvPr/>
        </p:nvSpPr>
        <p:spPr>
          <a:xfrm>
            <a:off x="3851920" y="2067694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一顿饭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Box 7"/>
          <p:cNvSpPr txBox="1"/>
          <p:nvPr/>
        </p:nvSpPr>
        <p:spPr>
          <a:xfrm>
            <a:off x="5724128" y="2069435"/>
            <a:ext cx="165618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侦察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2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2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3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4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5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6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8 -0.00463 0.03108 -0.01606 0.04635 -0.01946 C 0.05365 -0.02316 0.06094 -0.02254 0.06823 -0.02625 C 0.0724 -0.02841 0.08056 -0.03274 0.08056 -0.03274 C 0.08785 -0.04138 0.09896 -0.04509 0.10729 -0.04787 C 0.11927 -0.05188 0.13108 -0.0596 0.14271 -0.06516 C 0.15937 -0.07319 0.18333 -0.07072 0.19878 -0.07165 C 0.21528 -0.07597 0.23142 -0.084 0.24757 -0.09111 C 0.2533 -0.0979 0.26163 -0.10315 0.26823 -0.10624 C 0.2776 -0.11797 0.29705 -0.12044 0.30851 -0.12168 C 0.3276 -0.12353 0.3658 -0.126 0.3658 -0.126 C 0.39253 -0.13558 0.4217 -0.13002 0.44861 -0.12817 C 0.46094 -0.12569 0.47292 -0.12137 0.48542 -0.11952 C 0.4974 -0.11427 0.50104 -0.11241 0.5158 -0.11087 C 0.52135 -0.10716 0.5276 -0.10686 0.53299 -0.10191 C 0.53906 -0.09666 0.53611 -0.09852 0.54149 -0.09543 C 0.54462 -0.08709 0.5474 -0.08678 0.55243 -0.08246 C 0.55712 -0.07134 0.56285 -0.06856 0.56944 -0.06084 C 0.57344 -0.05621 0.57604 -0.05034 0.58056 -0.04787 C 0.59219 -0.02718 0.57726 -0.05188 0.58785 -0.03922 C 0.58924 -0.03768 0.58993 -0.03428 0.59149 -0.03274 C 0.5941 -0.03027 0.5974 -0.03088 0.6 -0.02841 C 0.60937 -0.02007 0.59809 -0.02749 0.60729 -0.02193 C 0.61215 -0.01266 0.61892 -0.00618 0.62431 0.00216 C 0.62691 0.00618 0.62882 0.01174 0.63177 0.01513 C 0.6342 0.01822 0.63906 0.02193 0.63906 0.0281 " pathEditMode="relative" ptsTypes="fffffffffffffffffffffffffA">
                                      <p:cBhvr>
                                        <p:cTn id="7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750771" y="2643758"/>
            <a:ext cx="1482627" cy="889576"/>
          </a:xfrm>
          <a:custGeom>
            <a:avLst/>
            <a:gdLst>
              <a:gd name="connsiteX0" fmla="*/ 0 w 1482627"/>
              <a:gd name="connsiteY0" fmla="*/ 88958 h 889576"/>
              <a:gd name="connsiteX1" fmla="*/ 88958 w 1482627"/>
              <a:gd name="connsiteY1" fmla="*/ 0 h 889576"/>
              <a:gd name="connsiteX2" fmla="*/ 1393669 w 1482627"/>
              <a:gd name="connsiteY2" fmla="*/ 0 h 889576"/>
              <a:gd name="connsiteX3" fmla="*/ 1482627 w 1482627"/>
              <a:gd name="connsiteY3" fmla="*/ 88958 h 889576"/>
              <a:gd name="connsiteX4" fmla="*/ 1482627 w 1482627"/>
              <a:gd name="connsiteY4" fmla="*/ 800618 h 889576"/>
              <a:gd name="connsiteX5" fmla="*/ 1393669 w 1482627"/>
              <a:gd name="connsiteY5" fmla="*/ 889576 h 889576"/>
              <a:gd name="connsiteX6" fmla="*/ 88958 w 1482627"/>
              <a:gd name="connsiteY6" fmla="*/ 889576 h 889576"/>
              <a:gd name="connsiteX7" fmla="*/ 0 w 1482627"/>
              <a:gd name="connsiteY7" fmla="*/ 800618 h 889576"/>
              <a:gd name="connsiteX8" fmla="*/ 0 w 1482627"/>
              <a:gd name="connsiteY8" fmla="*/ 88958 h 88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2627" h="889576">
                <a:moveTo>
                  <a:pt x="0" y="88958"/>
                </a:moveTo>
                <a:cubicBezTo>
                  <a:pt x="0" y="39828"/>
                  <a:pt x="39828" y="0"/>
                  <a:pt x="88958" y="0"/>
                </a:cubicBezTo>
                <a:lnTo>
                  <a:pt x="1393669" y="0"/>
                </a:lnTo>
                <a:cubicBezTo>
                  <a:pt x="1442799" y="0"/>
                  <a:pt x="1482627" y="39828"/>
                  <a:pt x="1482627" y="88958"/>
                </a:cubicBezTo>
                <a:lnTo>
                  <a:pt x="1482627" y="800618"/>
                </a:lnTo>
                <a:cubicBezTo>
                  <a:pt x="1482627" y="849748"/>
                  <a:pt x="1442799" y="889576"/>
                  <a:pt x="1393669" y="889576"/>
                </a:cubicBezTo>
                <a:lnTo>
                  <a:pt x="88958" y="889576"/>
                </a:lnTo>
                <a:cubicBezTo>
                  <a:pt x="39828" y="889576"/>
                  <a:pt x="0" y="849748"/>
                  <a:pt x="0" y="800618"/>
                </a:cubicBezTo>
                <a:lnTo>
                  <a:pt x="0" y="88958"/>
                </a:ln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0825" tIns="90825" rIns="90825" bIns="9082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1700" b="1" u="none" kern="1200" dirty="0" smtClean="0"/>
              <a:t>把搪瓷缸子送给新战士</a:t>
            </a:r>
            <a:endParaRPr lang="zh-CN" sz="1700" u="none" kern="1200" dirty="0"/>
          </a:p>
        </p:txBody>
      </p:sp>
      <p:sp>
        <p:nvSpPr>
          <p:cNvPr id="6" name="任意多边形 5"/>
          <p:cNvSpPr/>
          <p:nvPr/>
        </p:nvSpPr>
        <p:spPr>
          <a:xfrm>
            <a:off x="2381661" y="2904700"/>
            <a:ext cx="314316" cy="367691"/>
          </a:xfrm>
          <a:custGeom>
            <a:avLst/>
            <a:gdLst>
              <a:gd name="connsiteX0" fmla="*/ 0 w 314316"/>
              <a:gd name="connsiteY0" fmla="*/ 73538 h 367691"/>
              <a:gd name="connsiteX1" fmla="*/ 157158 w 314316"/>
              <a:gd name="connsiteY1" fmla="*/ 73538 h 367691"/>
              <a:gd name="connsiteX2" fmla="*/ 157158 w 314316"/>
              <a:gd name="connsiteY2" fmla="*/ 0 h 367691"/>
              <a:gd name="connsiteX3" fmla="*/ 314316 w 314316"/>
              <a:gd name="connsiteY3" fmla="*/ 183846 h 367691"/>
              <a:gd name="connsiteX4" fmla="*/ 157158 w 314316"/>
              <a:gd name="connsiteY4" fmla="*/ 367691 h 367691"/>
              <a:gd name="connsiteX5" fmla="*/ 157158 w 314316"/>
              <a:gd name="connsiteY5" fmla="*/ 294153 h 367691"/>
              <a:gd name="connsiteX6" fmla="*/ 0 w 314316"/>
              <a:gd name="connsiteY6" fmla="*/ 294153 h 367691"/>
              <a:gd name="connsiteX7" fmla="*/ 0 w 314316"/>
              <a:gd name="connsiteY7" fmla="*/ 73538 h 36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316" h="367691">
                <a:moveTo>
                  <a:pt x="0" y="73538"/>
                </a:moveTo>
                <a:lnTo>
                  <a:pt x="157158" y="73538"/>
                </a:lnTo>
                <a:lnTo>
                  <a:pt x="157158" y="0"/>
                </a:lnTo>
                <a:lnTo>
                  <a:pt x="314316" y="183846"/>
                </a:lnTo>
                <a:lnTo>
                  <a:pt x="157158" y="367691"/>
                </a:lnTo>
                <a:lnTo>
                  <a:pt x="157158" y="294153"/>
                </a:lnTo>
                <a:lnTo>
                  <a:pt x="0" y="294153"/>
                </a:lnTo>
                <a:lnTo>
                  <a:pt x="0" y="73538"/>
                </a:lnTo>
                <a:close/>
              </a:path>
            </a:pathLst>
          </a:custGeom>
          <a:solidFill>
            <a:srgbClr val="EDF7E1"/>
          </a:solidFill>
          <a:ln>
            <a:solidFill>
              <a:srgbClr val="92D050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3538" rIns="94295" bIns="73538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400" u="sng" kern="1200"/>
          </a:p>
        </p:txBody>
      </p:sp>
      <p:sp>
        <p:nvSpPr>
          <p:cNvPr id="7" name="任意多边形 6"/>
          <p:cNvSpPr/>
          <p:nvPr/>
        </p:nvSpPr>
        <p:spPr>
          <a:xfrm>
            <a:off x="2826449" y="2643758"/>
            <a:ext cx="1482627" cy="889576"/>
          </a:xfrm>
          <a:custGeom>
            <a:avLst/>
            <a:gdLst>
              <a:gd name="connsiteX0" fmla="*/ 0 w 1482627"/>
              <a:gd name="connsiteY0" fmla="*/ 88958 h 889576"/>
              <a:gd name="connsiteX1" fmla="*/ 88958 w 1482627"/>
              <a:gd name="connsiteY1" fmla="*/ 0 h 889576"/>
              <a:gd name="connsiteX2" fmla="*/ 1393669 w 1482627"/>
              <a:gd name="connsiteY2" fmla="*/ 0 h 889576"/>
              <a:gd name="connsiteX3" fmla="*/ 1482627 w 1482627"/>
              <a:gd name="connsiteY3" fmla="*/ 88958 h 889576"/>
              <a:gd name="connsiteX4" fmla="*/ 1482627 w 1482627"/>
              <a:gd name="connsiteY4" fmla="*/ 800618 h 889576"/>
              <a:gd name="connsiteX5" fmla="*/ 1393669 w 1482627"/>
              <a:gd name="connsiteY5" fmla="*/ 889576 h 889576"/>
              <a:gd name="connsiteX6" fmla="*/ 88958 w 1482627"/>
              <a:gd name="connsiteY6" fmla="*/ 889576 h 889576"/>
              <a:gd name="connsiteX7" fmla="*/ 0 w 1482627"/>
              <a:gd name="connsiteY7" fmla="*/ 800618 h 889576"/>
              <a:gd name="connsiteX8" fmla="*/ 0 w 1482627"/>
              <a:gd name="connsiteY8" fmla="*/ 88958 h 88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2627" h="889576">
                <a:moveTo>
                  <a:pt x="0" y="88958"/>
                </a:moveTo>
                <a:cubicBezTo>
                  <a:pt x="0" y="39828"/>
                  <a:pt x="39828" y="0"/>
                  <a:pt x="88958" y="0"/>
                </a:cubicBezTo>
                <a:lnTo>
                  <a:pt x="1393669" y="0"/>
                </a:lnTo>
                <a:cubicBezTo>
                  <a:pt x="1442799" y="0"/>
                  <a:pt x="1482627" y="39828"/>
                  <a:pt x="1482627" y="88958"/>
                </a:cubicBezTo>
                <a:lnTo>
                  <a:pt x="1482627" y="800618"/>
                </a:lnTo>
                <a:cubicBezTo>
                  <a:pt x="1482627" y="849748"/>
                  <a:pt x="1442799" y="889576"/>
                  <a:pt x="1393669" y="889576"/>
                </a:cubicBezTo>
                <a:lnTo>
                  <a:pt x="88958" y="889576"/>
                </a:lnTo>
                <a:cubicBezTo>
                  <a:pt x="39828" y="889576"/>
                  <a:pt x="0" y="849748"/>
                  <a:pt x="0" y="800618"/>
                </a:cubicBezTo>
                <a:lnTo>
                  <a:pt x="0" y="88958"/>
                </a:ln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0825" tIns="90825" rIns="90825" bIns="9082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1700" b="1" u="none" kern="1200" dirty="0" smtClean="0"/>
              <a:t>收到粗瓷大碗</a:t>
            </a:r>
            <a:endParaRPr lang="zh-CN" sz="1700" u="none" kern="1200" dirty="0"/>
          </a:p>
        </p:txBody>
      </p:sp>
      <p:sp>
        <p:nvSpPr>
          <p:cNvPr id="9" name="任意多边形 8"/>
          <p:cNvSpPr/>
          <p:nvPr/>
        </p:nvSpPr>
        <p:spPr>
          <a:xfrm>
            <a:off x="4457339" y="2904700"/>
            <a:ext cx="314316" cy="367691"/>
          </a:xfrm>
          <a:custGeom>
            <a:avLst/>
            <a:gdLst>
              <a:gd name="connsiteX0" fmla="*/ 0 w 314316"/>
              <a:gd name="connsiteY0" fmla="*/ 73538 h 367691"/>
              <a:gd name="connsiteX1" fmla="*/ 157158 w 314316"/>
              <a:gd name="connsiteY1" fmla="*/ 73538 h 367691"/>
              <a:gd name="connsiteX2" fmla="*/ 157158 w 314316"/>
              <a:gd name="connsiteY2" fmla="*/ 0 h 367691"/>
              <a:gd name="connsiteX3" fmla="*/ 314316 w 314316"/>
              <a:gd name="connsiteY3" fmla="*/ 183846 h 367691"/>
              <a:gd name="connsiteX4" fmla="*/ 157158 w 314316"/>
              <a:gd name="connsiteY4" fmla="*/ 367691 h 367691"/>
              <a:gd name="connsiteX5" fmla="*/ 157158 w 314316"/>
              <a:gd name="connsiteY5" fmla="*/ 294153 h 367691"/>
              <a:gd name="connsiteX6" fmla="*/ 0 w 314316"/>
              <a:gd name="connsiteY6" fmla="*/ 294153 h 367691"/>
              <a:gd name="connsiteX7" fmla="*/ 0 w 314316"/>
              <a:gd name="connsiteY7" fmla="*/ 73538 h 36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316" h="367691">
                <a:moveTo>
                  <a:pt x="0" y="73538"/>
                </a:moveTo>
                <a:lnTo>
                  <a:pt x="157158" y="73538"/>
                </a:lnTo>
                <a:lnTo>
                  <a:pt x="157158" y="0"/>
                </a:lnTo>
                <a:lnTo>
                  <a:pt x="314316" y="183846"/>
                </a:lnTo>
                <a:lnTo>
                  <a:pt x="157158" y="367691"/>
                </a:lnTo>
                <a:lnTo>
                  <a:pt x="157158" y="294153"/>
                </a:lnTo>
                <a:lnTo>
                  <a:pt x="0" y="294153"/>
                </a:lnTo>
                <a:lnTo>
                  <a:pt x="0" y="73538"/>
                </a:lnTo>
                <a:close/>
              </a:path>
            </a:pathLst>
          </a:custGeom>
          <a:solidFill>
            <a:srgbClr val="EDF7E1"/>
          </a:solidFill>
          <a:ln>
            <a:solidFill>
              <a:srgbClr val="92D050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3538" rIns="94295" bIns="73538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400" u="sng" kern="1200"/>
          </a:p>
        </p:txBody>
      </p:sp>
      <p:sp>
        <p:nvSpPr>
          <p:cNvPr id="17" name="任意多边形 16"/>
          <p:cNvSpPr/>
          <p:nvPr/>
        </p:nvSpPr>
        <p:spPr>
          <a:xfrm>
            <a:off x="4902127" y="2643758"/>
            <a:ext cx="1482627" cy="889576"/>
          </a:xfrm>
          <a:custGeom>
            <a:avLst/>
            <a:gdLst>
              <a:gd name="connsiteX0" fmla="*/ 0 w 1482627"/>
              <a:gd name="connsiteY0" fmla="*/ 88958 h 889576"/>
              <a:gd name="connsiteX1" fmla="*/ 88958 w 1482627"/>
              <a:gd name="connsiteY1" fmla="*/ 0 h 889576"/>
              <a:gd name="connsiteX2" fmla="*/ 1393669 w 1482627"/>
              <a:gd name="connsiteY2" fmla="*/ 0 h 889576"/>
              <a:gd name="connsiteX3" fmla="*/ 1482627 w 1482627"/>
              <a:gd name="connsiteY3" fmla="*/ 88958 h 889576"/>
              <a:gd name="connsiteX4" fmla="*/ 1482627 w 1482627"/>
              <a:gd name="connsiteY4" fmla="*/ 800618 h 889576"/>
              <a:gd name="connsiteX5" fmla="*/ 1393669 w 1482627"/>
              <a:gd name="connsiteY5" fmla="*/ 889576 h 889576"/>
              <a:gd name="connsiteX6" fmla="*/ 88958 w 1482627"/>
              <a:gd name="connsiteY6" fmla="*/ 889576 h 889576"/>
              <a:gd name="connsiteX7" fmla="*/ 0 w 1482627"/>
              <a:gd name="connsiteY7" fmla="*/ 800618 h 889576"/>
              <a:gd name="connsiteX8" fmla="*/ 0 w 1482627"/>
              <a:gd name="connsiteY8" fmla="*/ 88958 h 88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2627" h="889576">
                <a:moveTo>
                  <a:pt x="0" y="88958"/>
                </a:moveTo>
                <a:cubicBezTo>
                  <a:pt x="0" y="39828"/>
                  <a:pt x="39828" y="0"/>
                  <a:pt x="88958" y="0"/>
                </a:cubicBezTo>
                <a:lnTo>
                  <a:pt x="1393669" y="0"/>
                </a:lnTo>
                <a:cubicBezTo>
                  <a:pt x="1442799" y="0"/>
                  <a:pt x="1482627" y="39828"/>
                  <a:pt x="1482627" y="88958"/>
                </a:cubicBezTo>
                <a:lnTo>
                  <a:pt x="1482627" y="800618"/>
                </a:lnTo>
                <a:cubicBezTo>
                  <a:pt x="1482627" y="849748"/>
                  <a:pt x="1442799" y="889576"/>
                  <a:pt x="1393669" y="889576"/>
                </a:cubicBezTo>
                <a:lnTo>
                  <a:pt x="88958" y="889576"/>
                </a:lnTo>
                <a:cubicBezTo>
                  <a:pt x="39828" y="889576"/>
                  <a:pt x="0" y="849748"/>
                  <a:pt x="0" y="800618"/>
                </a:cubicBezTo>
                <a:lnTo>
                  <a:pt x="0" y="88958"/>
                </a:ln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0825" tIns="90825" rIns="90825" bIns="9082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1700" b="1" u="none" kern="1200" dirty="0" smtClean="0"/>
              <a:t>倒掉高粱米饭盛半碗野菜粥</a:t>
            </a:r>
            <a:endParaRPr lang="zh-CN" sz="1700" u="none" kern="1200" dirty="0"/>
          </a:p>
        </p:txBody>
      </p:sp>
      <p:sp>
        <p:nvSpPr>
          <p:cNvPr id="18" name="任意多边形 17"/>
          <p:cNvSpPr/>
          <p:nvPr/>
        </p:nvSpPr>
        <p:spPr>
          <a:xfrm>
            <a:off x="6533017" y="2904700"/>
            <a:ext cx="314316" cy="367691"/>
          </a:xfrm>
          <a:custGeom>
            <a:avLst/>
            <a:gdLst>
              <a:gd name="connsiteX0" fmla="*/ 0 w 314316"/>
              <a:gd name="connsiteY0" fmla="*/ 73538 h 367691"/>
              <a:gd name="connsiteX1" fmla="*/ 157158 w 314316"/>
              <a:gd name="connsiteY1" fmla="*/ 73538 h 367691"/>
              <a:gd name="connsiteX2" fmla="*/ 157158 w 314316"/>
              <a:gd name="connsiteY2" fmla="*/ 0 h 367691"/>
              <a:gd name="connsiteX3" fmla="*/ 314316 w 314316"/>
              <a:gd name="connsiteY3" fmla="*/ 183846 h 367691"/>
              <a:gd name="connsiteX4" fmla="*/ 157158 w 314316"/>
              <a:gd name="connsiteY4" fmla="*/ 367691 h 367691"/>
              <a:gd name="connsiteX5" fmla="*/ 157158 w 314316"/>
              <a:gd name="connsiteY5" fmla="*/ 294153 h 367691"/>
              <a:gd name="connsiteX6" fmla="*/ 0 w 314316"/>
              <a:gd name="connsiteY6" fmla="*/ 294153 h 367691"/>
              <a:gd name="connsiteX7" fmla="*/ 0 w 314316"/>
              <a:gd name="connsiteY7" fmla="*/ 73538 h 36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316" h="367691">
                <a:moveTo>
                  <a:pt x="0" y="73538"/>
                </a:moveTo>
                <a:lnTo>
                  <a:pt x="157158" y="73538"/>
                </a:lnTo>
                <a:lnTo>
                  <a:pt x="157158" y="0"/>
                </a:lnTo>
                <a:lnTo>
                  <a:pt x="314316" y="183846"/>
                </a:lnTo>
                <a:lnTo>
                  <a:pt x="157158" y="367691"/>
                </a:lnTo>
                <a:lnTo>
                  <a:pt x="157158" y="294153"/>
                </a:lnTo>
                <a:lnTo>
                  <a:pt x="0" y="294153"/>
                </a:lnTo>
                <a:lnTo>
                  <a:pt x="0" y="73538"/>
                </a:lnTo>
                <a:close/>
              </a:path>
            </a:pathLst>
          </a:custGeom>
          <a:solidFill>
            <a:srgbClr val="EDF7E1"/>
          </a:solidFill>
          <a:ln>
            <a:solidFill>
              <a:srgbClr val="92D050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73538" rIns="94295" bIns="73538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400" u="sng" kern="1200"/>
          </a:p>
        </p:txBody>
      </p:sp>
      <p:sp>
        <p:nvSpPr>
          <p:cNvPr id="19" name="任意多边形 18"/>
          <p:cNvSpPr/>
          <p:nvPr/>
        </p:nvSpPr>
        <p:spPr>
          <a:xfrm>
            <a:off x="6977805" y="2643758"/>
            <a:ext cx="1482627" cy="889576"/>
          </a:xfrm>
          <a:custGeom>
            <a:avLst/>
            <a:gdLst>
              <a:gd name="connsiteX0" fmla="*/ 0 w 1482627"/>
              <a:gd name="connsiteY0" fmla="*/ 88958 h 889576"/>
              <a:gd name="connsiteX1" fmla="*/ 88958 w 1482627"/>
              <a:gd name="connsiteY1" fmla="*/ 0 h 889576"/>
              <a:gd name="connsiteX2" fmla="*/ 1393669 w 1482627"/>
              <a:gd name="connsiteY2" fmla="*/ 0 h 889576"/>
              <a:gd name="connsiteX3" fmla="*/ 1482627 w 1482627"/>
              <a:gd name="connsiteY3" fmla="*/ 88958 h 889576"/>
              <a:gd name="connsiteX4" fmla="*/ 1482627 w 1482627"/>
              <a:gd name="connsiteY4" fmla="*/ 800618 h 889576"/>
              <a:gd name="connsiteX5" fmla="*/ 1393669 w 1482627"/>
              <a:gd name="connsiteY5" fmla="*/ 889576 h 889576"/>
              <a:gd name="connsiteX6" fmla="*/ 88958 w 1482627"/>
              <a:gd name="connsiteY6" fmla="*/ 889576 h 889576"/>
              <a:gd name="connsiteX7" fmla="*/ 0 w 1482627"/>
              <a:gd name="connsiteY7" fmla="*/ 800618 h 889576"/>
              <a:gd name="connsiteX8" fmla="*/ 0 w 1482627"/>
              <a:gd name="connsiteY8" fmla="*/ 88958 h 88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2627" h="889576">
                <a:moveTo>
                  <a:pt x="0" y="88958"/>
                </a:moveTo>
                <a:cubicBezTo>
                  <a:pt x="0" y="39828"/>
                  <a:pt x="39828" y="0"/>
                  <a:pt x="88958" y="0"/>
                </a:cubicBezTo>
                <a:lnTo>
                  <a:pt x="1393669" y="0"/>
                </a:lnTo>
                <a:cubicBezTo>
                  <a:pt x="1442799" y="0"/>
                  <a:pt x="1482627" y="39828"/>
                  <a:pt x="1482627" y="88958"/>
                </a:cubicBezTo>
                <a:lnTo>
                  <a:pt x="1482627" y="800618"/>
                </a:lnTo>
                <a:cubicBezTo>
                  <a:pt x="1482627" y="849748"/>
                  <a:pt x="1442799" y="889576"/>
                  <a:pt x="1393669" y="889576"/>
                </a:cubicBezTo>
                <a:lnTo>
                  <a:pt x="88958" y="889576"/>
                </a:lnTo>
                <a:cubicBezTo>
                  <a:pt x="39828" y="889576"/>
                  <a:pt x="0" y="849748"/>
                  <a:pt x="0" y="800618"/>
                </a:cubicBezTo>
                <a:lnTo>
                  <a:pt x="0" y="88958"/>
                </a:ln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0825" tIns="90825" rIns="90825" bIns="90825" numCol="1" spcCol="1270" anchor="ctr" anchorCtr="0">
            <a:noAutofit/>
          </a:bodyPr>
          <a:lstStyle/>
          <a:p>
            <a:pPr lvl="0" algn="ctr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1700" b="1" u="none" kern="1200" dirty="0" smtClean="0"/>
              <a:t>把粗瓷大碗当作七班的菜盆</a:t>
            </a:r>
            <a:endParaRPr lang="zh-CN" sz="1700" u="none" kern="1200" dirty="0"/>
          </a:p>
        </p:txBody>
      </p:sp>
      <p:sp>
        <p:nvSpPr>
          <p:cNvPr id="8" name="文本框 6"/>
          <p:cNvSpPr txBox="1"/>
          <p:nvPr/>
        </p:nvSpPr>
        <p:spPr>
          <a:xfrm>
            <a:off x="647816" y="1134492"/>
            <a:ext cx="784887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indent="628650">
              <a:def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pPr indent="714375"/>
            <a:r>
              <a:rPr lang="zh-CN" altLang="en-US" dirty="0"/>
              <a:t>默读课文</a:t>
            </a:r>
            <a:r>
              <a:rPr lang="zh-CN" altLang="en-US" dirty="0" smtClean="0"/>
              <a:t>，说说这个“粗瓷大碗”有什么感人的故事。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8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2133253" y="3381465"/>
            <a:ext cx="792088" cy="432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478344" y="3939902"/>
            <a:ext cx="1229560" cy="57784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基调</a:t>
            </a:r>
            <a:endParaRPr lang="zh-CN" altLang="en-US" sz="2800" b="1" kern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3568" y="1644208"/>
            <a:ext cx="7704856" cy="2223686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57200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中国人民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革命军事博物馆里，陈列着一个粗瓷大碗，是赵一曼在东北抗日联军中担任团政治委员时用过的。这个碗，赵一曼仅仅用过一次，但是抗联的老战士都能认出来。因为这个碗有着一段令人感动的故事。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35496" y="2355726"/>
            <a:ext cx="621937" cy="864096"/>
          </a:xfrm>
          <a:prstGeom prst="wedgeRoundRectCallout">
            <a:avLst>
              <a:gd name="adj1" fmla="val 55284"/>
              <a:gd name="adj2" fmla="val 57373"/>
              <a:gd name="adj3" fmla="val 16667"/>
            </a:avLst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转折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733653" y="2941315"/>
            <a:ext cx="7200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云形 4"/>
          <p:cNvSpPr/>
          <p:nvPr/>
        </p:nvSpPr>
        <p:spPr>
          <a:xfrm>
            <a:off x="3904709" y="3911400"/>
            <a:ext cx="2467491" cy="796469"/>
          </a:xfrm>
          <a:prstGeom prst="cloud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b="1" kern="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引出下文</a:t>
            </a:r>
            <a:endParaRPr lang="zh-CN" altLang="en-US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411303" y="4060563"/>
            <a:ext cx="1544572" cy="107599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直接连接符 15"/>
          <p:cNvCxnSpPr/>
          <p:nvPr/>
        </p:nvCxnSpPr>
        <p:spPr>
          <a:xfrm>
            <a:off x="702618" y="3373363"/>
            <a:ext cx="765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598010" y="989798"/>
            <a:ext cx="7708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读第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自然段，说一说这段话有什么作用。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 animBg="1"/>
      <p:bldP spid="10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259632" y="579534"/>
            <a:ext cx="66247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默读课文，找出与时间有关的词语。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41252" y="1610152"/>
            <a:ext cx="5035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袭击日寇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的战斗刚刚结束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47309" y="2142669"/>
            <a:ext cx="3407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开饭了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7529" y="2598172"/>
            <a:ext cx="3407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第二天开饭的时候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0783" y="3135709"/>
            <a:ext cx="1221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后来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131839" y="1707654"/>
            <a:ext cx="2880320" cy="2304256"/>
          </a:xfrm>
          <a:prstGeom prst="line">
            <a:avLst/>
          </a:prstGeom>
          <a:ln w="47625" cap="sq" cmpd="sng" algn="ctr">
            <a:solidFill>
              <a:srgbClr val="00B050"/>
            </a:solidFill>
            <a:prstDash val="solid"/>
            <a:bevel/>
            <a:headEnd type="none" w="lg" len="lg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18604" y="2521800"/>
            <a:ext cx="2736304" cy="1906189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6" name="TextBox 15"/>
          <p:cNvSpPr txBox="1"/>
          <p:nvPr/>
        </p:nvSpPr>
        <p:spPr>
          <a:xfrm>
            <a:off x="1532667" y="1663901"/>
            <a:ext cx="129614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ea typeface="黑体" panose="02010609060101010101" pitchFamily="49" charset="-122"/>
              </a:rPr>
              <a:t>感动</a:t>
            </a:r>
            <a:endParaRPr lang="zh-CN" altLang="en-US" sz="32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/>
        </p:nvSpPr>
        <p:spPr>
          <a:xfrm>
            <a:off x="808923" y="1729602"/>
            <a:ext cx="7251193" cy="12741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R="0" lvl="0" indent="809625" eaLnBrk="1" hangingPunct="1">
              <a:lnSpc>
                <a:spcPct val="120000"/>
              </a:lnSpc>
            </a:pP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赵一曼吃饭用的搪瓷缸子早就送给一个新战士了。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3829" y="483518"/>
            <a:ext cx="784358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再次默读课文，说说哪件事最令你感动？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4703" y="1131589"/>
            <a:ext cx="496855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一场袭击日寇的战斗刚刚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结束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012160" y="2617336"/>
            <a:ext cx="1662022" cy="20162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/>
          <p:nvPr/>
        </p:nvSpPr>
        <p:spPr>
          <a:xfrm>
            <a:off x="2448922" y="3363838"/>
            <a:ext cx="2339102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txBody>
          <a:bodyPr wrap="none" rtlCol="0" anchor="t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关心爱护战士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24503"/>
            <a:ext cx="770485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赵一曼看着这个碗，对通讯员说：“哪里拿来的，请你还到哪里去！”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“这……这……敌人都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被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消灭了，往哪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！”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通讯员为难地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615370" y="2121041"/>
            <a:ext cx="63783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71600" y="1563638"/>
            <a:ext cx="62646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59839" y="2617092"/>
            <a:ext cx="19399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3220580"/>
            <a:ext cx="1080120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语言描写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3097470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ea typeface="黑体" panose="02010609060101010101" pitchFamily="49" charset="-122"/>
              </a:rPr>
              <a:t>想象赵一曼当时的神态，同桌互读。</a:t>
            </a:r>
            <a:endParaRPr lang="en-US" altLang="zh-CN" sz="2400" dirty="0" smtClean="0"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ea typeface="黑体" panose="02010609060101010101" pitchFamily="49" charset="-122"/>
              </a:rPr>
              <a:t>2.</a:t>
            </a:r>
            <a:r>
              <a:rPr lang="zh-CN" altLang="en-US" sz="2400" dirty="0" smtClean="0">
                <a:ea typeface="黑体" panose="02010609060101010101" pitchFamily="49" charset="-122"/>
              </a:rPr>
              <a:t>想一想，赵一曼为什么要这样说？从中你体会出了什么？</a:t>
            </a:r>
            <a:endParaRPr lang="zh-CN" altLang="en-US" sz="2400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87574"/>
            <a:ext cx="4824536" cy="476669"/>
          </a:xfrm>
          <a:prstGeom prst="borderCallout2">
            <a:avLst>
              <a:gd name="adj1" fmla="val 18750"/>
              <a:gd name="adj2" fmla="val -2015"/>
              <a:gd name="adj3" fmla="val 53394"/>
              <a:gd name="adj4" fmla="val -3482"/>
              <a:gd name="adj5" fmla="val 100127"/>
              <a:gd name="adj6" fmla="val -848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哪里拿来的，请你还到哪里去！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3003798"/>
            <a:ext cx="172819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关爱战士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79711" y="904562"/>
            <a:ext cx="1095945" cy="137630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1720" y="1779662"/>
            <a:ext cx="4968552" cy="978729"/>
          </a:xfrm>
          <a:prstGeom prst="borderCallout2">
            <a:avLst>
              <a:gd name="adj1" fmla="val 3856"/>
              <a:gd name="adj2" fmla="val 99956"/>
              <a:gd name="adj3" fmla="val 6564"/>
              <a:gd name="adj4" fmla="val 106824"/>
              <a:gd name="adj5" fmla="val 25842"/>
              <a:gd name="adj6" fmla="val 11016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这……这……敌人都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被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消灭了，往哪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3111" y="1857376"/>
            <a:ext cx="955352" cy="114642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923928" y="3003798"/>
            <a:ext cx="172819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以身作则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724130" y="2977294"/>
            <a:ext cx="1296142" cy="648072"/>
            <a:chOff x="5724130" y="2617254"/>
            <a:chExt cx="1296142" cy="648072"/>
          </a:xfrm>
        </p:grpSpPr>
        <p:sp>
          <p:nvSpPr>
            <p:cNvPr id="13" name="TextBox 12"/>
            <p:cNvSpPr txBox="1"/>
            <p:nvPr/>
          </p:nvSpPr>
          <p:spPr>
            <a:xfrm>
              <a:off x="5796136" y="2643758"/>
              <a:ext cx="1224136" cy="52322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ea typeface="黑体" panose="02010609060101010101" pitchFamily="49" charset="-122"/>
                </a:rPr>
                <a:t>  英勇</a:t>
              </a:r>
              <a:endParaRPr lang="zh-CN" altLang="en-US" sz="2800" dirty="0">
                <a:ea typeface="黑体" panose="02010609060101010101" pitchFamily="49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24130" y="2617254"/>
              <a:ext cx="492443" cy="6480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dirty="0" smtClean="0">
                  <a:ea typeface="黑体" panose="02010609060101010101" pitchFamily="49" charset="-122"/>
                </a:rPr>
                <a:t>侧面</a:t>
              </a:r>
              <a:endParaRPr lang="zh-CN" altLang="en-US" sz="2000" dirty="0">
                <a:ea typeface="黑体" panose="02010609060101010101" pitchFamily="49" charset="-122"/>
              </a:endParaRPr>
            </a:p>
          </p:txBody>
        </p:sp>
      </p:grpSp>
      <p:cxnSp>
        <p:nvCxnSpPr>
          <p:cNvPr id="17" name="曲线连接符 16"/>
          <p:cNvCxnSpPr/>
          <p:nvPr/>
        </p:nvCxnSpPr>
        <p:spPr>
          <a:xfrm rot="16200000" flipH="1">
            <a:off x="6588224" y="2715766"/>
            <a:ext cx="360040" cy="2160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96317" y="401191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a typeface="黑体" panose="02010609060101010101" pitchFamily="49" charset="-122"/>
              </a:rPr>
              <a:t>粗瓷大碗的来历</a:t>
            </a:r>
            <a:endParaRPr lang="zh-CN" altLang="en-US" sz="28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7180" y="555526"/>
            <a:ext cx="142257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开饭了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2323" y="1120011"/>
            <a:ext cx="7248027" cy="1786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通讯员用这个大碗给赵一曼盛了满满一碗高粱米饭。他想：“这回我们政委该吃顿饱饭了。”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796681" y="2283814"/>
            <a:ext cx="22043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43608" y="3212424"/>
            <a:ext cx="1080120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心理描写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9514" y="3150868"/>
            <a:ext cx="5544616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从侧面反映赵一曼没有吃过饱饭，与战士们</a:t>
            </a:r>
            <a:r>
              <a:rPr lang="zh-CN" altLang="en-US" sz="3200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同甘共苦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0658" name="Picture 2" descr="http://pic.51yuansu.com/pic3/cover/03/22/45/5b6e0d2826cfe_61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377495" flipV="1">
            <a:off x="7831858" y="3091806"/>
            <a:ext cx="1152128" cy="115212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100392" y="2558107"/>
            <a:ext cx="899592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背景</a:t>
            </a:r>
            <a:endParaRPr lang="zh-CN" altLang="en-US" sz="24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05296" y="2878443"/>
            <a:ext cx="320260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3851920" y="257637"/>
            <a:ext cx="864096" cy="551656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732240" y="257637"/>
            <a:ext cx="1152128" cy="5516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71700" y="1241341"/>
            <a:ext cx="489654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508104" y="2249453"/>
            <a:ext cx="25490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98640" y="2753509"/>
            <a:ext cx="74577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99592" y="2992922"/>
            <a:ext cx="1512000" cy="108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5"/>
          <p:cNvSpPr txBox="1"/>
          <p:nvPr/>
        </p:nvSpPr>
        <p:spPr>
          <a:xfrm>
            <a:off x="1547664" y="4267291"/>
            <a:ext cx="15121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dirty="0" smtClean="0">
                <a:ea typeface="黑体" panose="02010609060101010101" pitchFamily="49" charset="-122"/>
              </a:rPr>
              <a:t>生活条件差</a:t>
            </a:r>
            <a:endParaRPr lang="zh-CN" altLang="en-US" sz="2000" dirty="0">
              <a:ea typeface="黑体" panose="02010609060101010101" pitchFamily="49" charset="-122"/>
            </a:endParaRPr>
          </a:p>
        </p:txBody>
      </p:sp>
      <p:pic>
        <p:nvPicPr>
          <p:cNvPr id="28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992922"/>
            <a:ext cx="1512000" cy="108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992922"/>
            <a:ext cx="1512000" cy="108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8"/>
          <p:cNvSpPr txBox="1"/>
          <p:nvPr/>
        </p:nvSpPr>
        <p:spPr>
          <a:xfrm>
            <a:off x="3671900" y="4220322"/>
            <a:ext cx="190804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同甘共苦</a:t>
            </a:r>
            <a:endParaRPr lang="zh-CN" altLang="en-US" sz="32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0514" y="2715766"/>
            <a:ext cx="2487549" cy="1723560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2" name="TextBox 10"/>
          <p:cNvSpPr txBox="1"/>
          <p:nvPr/>
        </p:nvSpPr>
        <p:spPr>
          <a:xfrm>
            <a:off x="6089848" y="4220321"/>
            <a:ext cx="23042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关心伤病员</a:t>
            </a:r>
            <a:endParaRPr lang="zh-CN" altLang="en-US" sz="32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270380" y="2249453"/>
            <a:ext cx="2808312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552" y="233229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那些日子非常艰苦，抗联部队几个月来都是靠野菜、草根、橡子面充饥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。有时候乡亲们冒着生命危险给部队送来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一点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儿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粮食，但得留给伤病员吃。团长、政委和战士一样，嘴边有几个月没沾过粮食了。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7" grpId="0" animBg="1"/>
      <p:bldP spid="30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1510877"/>
            <a:ext cx="3531818" cy="213017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49833"/>
            <a:ext cx="4464496" cy="311009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707904" y="401191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粗瓷大碗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" t="8982" r="6532" b="5163"/>
          <a:stretch>
            <a:fillRect/>
          </a:stretch>
        </p:blipFill>
        <p:spPr bwMode="auto">
          <a:xfrm>
            <a:off x="2267744" y="483518"/>
            <a:ext cx="1843716" cy="1376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536" y="1842914"/>
            <a:ext cx="1793754" cy="1401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t="11023" r="3673" b="9132"/>
          <a:stretch>
            <a:fillRect/>
          </a:stretch>
        </p:blipFill>
        <p:spPr bwMode="auto">
          <a:xfrm>
            <a:off x="5685290" y="3075806"/>
            <a:ext cx="1838325" cy="1635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3378354"/>
            <a:ext cx="1080120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动作描写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3090322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以身作则 不搞特殊</a:t>
            </a:r>
            <a:endParaRPr lang="en-US" altLang="zh-CN" sz="32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同甘共苦</a:t>
            </a:r>
            <a:endParaRPr lang="zh-CN" altLang="en-US" sz="32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11960" y="2859782"/>
            <a:ext cx="2286724" cy="1584176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cxnSp>
        <p:nvCxnSpPr>
          <p:cNvPr id="11" name="直接连接符 10"/>
          <p:cNvCxnSpPr/>
          <p:nvPr/>
        </p:nvCxnSpPr>
        <p:spPr>
          <a:xfrm flipV="1">
            <a:off x="702047" y="2871166"/>
            <a:ext cx="411632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88224" y="2984634"/>
            <a:ext cx="1656184" cy="52322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ea typeface="黑体" panose="02010609060101010101" pitchFamily="49" charset="-122"/>
              </a:rPr>
              <a:t>神态描写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381040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ea typeface="黑体" panose="02010609060101010101" pitchFamily="49" charset="-122"/>
              </a:rPr>
              <a:t>敬佩 </a:t>
            </a:r>
            <a:endParaRPr lang="zh-CN" altLang="en-US" sz="3200" dirty="0">
              <a:solidFill>
                <a:srgbClr val="00B050"/>
              </a:solidFill>
              <a:ea typeface="黑体" panose="02010609060101010101" pitchFamily="49" charset="-122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743286" y="358163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着碗轻轻走进炊事棚，趁人不注意的时候，把碗里的饭倒进锅里，又从另一口锅里盛了半碗野菜粥。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炊事员老李在旁边看得清楚，他没吭声，眼里却含着泪花。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747109" y="360311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赵一曼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端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着碗轻轻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进炊事棚，趁人不注意的时候，把碗里的饭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倒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进锅里，又从另一口锅里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盛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了半碗野菜粥。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炊事员老李在旁边看得清楚，他没吭声，眼里却含着泪花。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6876386" y="2338474"/>
            <a:ext cx="1442747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6" grpId="0" animBg="1"/>
      <p:bldP spid="17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矩形 11"/>
          <p:cNvSpPr/>
          <p:nvPr/>
        </p:nvSpPr>
        <p:spPr>
          <a:xfrm>
            <a:off x="2051720" y="519937"/>
            <a:ext cx="622554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用表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示连续动作的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词语写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一句话。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602" name="矩形 5"/>
          <p:cNvSpPr/>
          <p:nvPr/>
        </p:nvSpPr>
        <p:spPr>
          <a:xfrm>
            <a:off x="827584" y="1275606"/>
            <a:ext cx="7488832" cy="15696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68580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赵一曼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端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着碗轻轻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进炊事棚，趁人不注意的时候，把碗里的饭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倒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进锅里，又从另一口锅里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盛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了半碗野菜粥。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3219822"/>
            <a:ext cx="540060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跑进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家门，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打开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冰箱，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拿出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雪糕，大口地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了起来。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20951529">
            <a:off x="1168080" y="3015153"/>
            <a:ext cx="1512168" cy="1470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6390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11560" y="483518"/>
            <a:ext cx="799288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你觉得炊事员老李心里会想一些什么？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907704" y="1370640"/>
            <a:ext cx="4740936" cy="1467688"/>
          </a:xfrm>
          <a:prstGeom prst="wedgeRoundRectCallout">
            <a:avLst>
              <a:gd name="adj1" fmla="val -61515"/>
              <a:gd name="adj2" fmla="val -3185"/>
              <a:gd name="adj3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赵一曼作为团政委，吃的却跟大家一样，真是我们的好政委。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1979712" y="2931790"/>
            <a:ext cx="4536504" cy="1497888"/>
          </a:xfrm>
          <a:prstGeom prst="wedgeRoundRectCallout">
            <a:avLst>
              <a:gd name="adj1" fmla="val -59893"/>
              <a:gd name="adj2" fmla="val -8750"/>
              <a:gd name="adj3" fmla="val 16667"/>
            </a:avLst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我们要紧紧跟随着她，与她同甘共苦，一起抗击敌人。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9" descr="C:\Users\Administrator\Downloads\图片3(1)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0823" y="3263074"/>
            <a:ext cx="976841" cy="118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Administrator\Downloads\图片4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16" y="1540985"/>
            <a:ext cx="1024648" cy="130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707654"/>
            <a:ext cx="190027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477546"/>
            <a:ext cx="7056784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    齐读课文</a:t>
            </a:r>
            <a:r>
              <a:rPr lang="zh-CN" altLang="en-US" dirty="0" smtClean="0"/>
              <a:t>第</a:t>
            </a:r>
            <a:r>
              <a:rPr lang="en-US" altLang="zh-CN" dirty="0" smtClean="0"/>
              <a:t>9-11</a:t>
            </a:r>
            <a:r>
              <a:rPr lang="zh-CN" altLang="en-US" dirty="0" smtClean="0"/>
              <a:t>自然段</a:t>
            </a:r>
            <a:r>
              <a:rPr lang="zh-CN" altLang="en-US" dirty="0"/>
              <a:t>，说一</a:t>
            </a:r>
            <a:r>
              <a:rPr lang="zh-CN" altLang="en-US" dirty="0" smtClean="0"/>
              <a:t>说这个粗瓷大碗最后到哪里去了？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8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2196804" y="3918696"/>
            <a:ext cx="2142238" cy="55165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25602" name="矩形 5"/>
          <p:cNvSpPr/>
          <p:nvPr/>
        </p:nvSpPr>
        <p:spPr>
          <a:xfrm>
            <a:off x="899592" y="287116"/>
            <a:ext cx="7416824" cy="4228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5" indent="802005" eaLnBrk="1" hangingPunct="1">
              <a:buNone/>
            </a:pP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第二天开饭的时候，赵一曼又没有碗了。小通讯员急得直叫：“我说政委同志啊，给你一百个碗也架不住这么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‘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丢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’啊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！”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175" indent="802005" eaLnBrk="1" hangingPunct="1">
              <a:buNone/>
            </a:pP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赵一曼笑着说：“是啊，什么时候才能不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‘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丢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’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碗呢？”</a:t>
            </a:r>
            <a:endParaRPr lang="zh-CN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175" indent="802005" eaLnBrk="1" hangingPunct="1">
              <a:buNone/>
            </a:pP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据后来“侦察”，这个粗瓷大碗已经成了七班的菜盆了。</a:t>
            </a:r>
            <a:endParaRPr lang="zh-CN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471797" y="3723878"/>
            <a:ext cx="1672203" cy="1164905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cxnSp>
        <p:nvCxnSpPr>
          <p:cNvPr id="16" name="直接连接符 15"/>
          <p:cNvCxnSpPr/>
          <p:nvPr/>
        </p:nvCxnSpPr>
        <p:spPr>
          <a:xfrm>
            <a:off x="6220983" y="1292540"/>
            <a:ext cx="174259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24993" y="1809335"/>
            <a:ext cx="691276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5008" y="2283718"/>
            <a:ext cx="1824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44408" y="915566"/>
            <a:ext cx="576064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FF0000"/>
                </a:solidFill>
                <a:ea typeface="黑体" panose="02010609060101010101" pitchFamily="49" charset="-122"/>
              </a:rPr>
              <a:t>着急</a:t>
            </a:r>
            <a:endParaRPr lang="zh-CN" altLang="en-US" sz="40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7787"/>
            <a:ext cx="710051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    你觉得赵一曼的碗以后还会丢吗？为什么？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45493" y="1779662"/>
            <a:ext cx="669674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赵一曼笑着说：“是啊，什么时候才能不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‘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丢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’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碗呢？”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899592" y="1336432"/>
            <a:ext cx="630942" cy="2531462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一个粗瓷大碗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18260" y="1429523"/>
            <a:ext cx="2908489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博物馆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：感人的故事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5696" y="1923678"/>
            <a:ext cx="3541675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战斗刚刚结束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：碗的来历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1779662"/>
            <a:ext cx="1779974" cy="1546577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关爱战士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同甘共苦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不搞特殊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5696" y="2427734"/>
            <a:ext cx="516551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开饭了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：与战士们吃同样的饭菜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656700" y="1419622"/>
            <a:ext cx="144016" cy="2396066"/>
          </a:xfrm>
          <a:prstGeom prst="leftBrace">
            <a:avLst>
              <a:gd name="adj1" fmla="val 56835"/>
              <a:gd name="adj2" fmla="val 50000"/>
            </a:avLst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>
          <a:xfrm flipH="1">
            <a:off x="6372200" y="1419622"/>
            <a:ext cx="147805" cy="2396066"/>
          </a:xfrm>
          <a:prstGeom prst="leftBrace">
            <a:avLst>
              <a:gd name="adj1" fmla="val 54490"/>
              <a:gd name="adj2" fmla="val 50000"/>
            </a:avLst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0069" y="3435846"/>
            <a:ext cx="516551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后来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：碗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成了七班的菜盆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35696" y="2931790"/>
            <a:ext cx="516551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第二天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：碗消失了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314678"/>
            <a:ext cx="2268000" cy="69257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8620"/>
            <a:ext cx="450000" cy="559756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1" grpId="0"/>
      <p:bldP spid="14" grpId="0"/>
      <p:bldP spid="15" grpId="0" animBg="1"/>
      <p:bldP spid="17" grpId="0" animBg="1"/>
      <p:bldP spid="21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765749" y="1318929"/>
            <a:ext cx="7622675" cy="2585901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714375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本文围绕一个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的来历，讲述了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烈士的感人故事。在抗日战争的艰苦岁月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，她关心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胜于关心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，与战士们一起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，赞美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了赵一曼作为一名共产党员的高尚品质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81512" y="1345423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粗瓷大碗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90948" y="1856351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赵一曼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37513" y="2384980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战士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90319" y="2381178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57477" y="2884681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同甘共苦，坚持抗日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1040418"/>
            <a:ext cx="54006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、老兵讲故事。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56176" y="1851670"/>
            <a:ext cx="2486025" cy="1638300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115616" y="1707654"/>
            <a:ext cx="4824536" cy="2677656"/>
          </a:xfrm>
          <a:prstGeom prst="rect">
            <a:avLst/>
          </a:prstGeom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如果你是那个小通讯员或者炊事员老李，现在你已经成为了一个老兵。请你用自己的语言，选择一个片段，向现在的人们讲一讲赵一曼的故事吧。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42670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483518"/>
            <a:ext cx="510909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、根据课文内容填空。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1977" y="1532926"/>
            <a:ext cx="741682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赵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一曼叫小通讯员把这个粗瓷大碗“从哪里拿来的”，“还到哪里去”，是因为她以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从这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以看出赵一曼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31640" y="2699399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个碗是通讯员从老百姓那拿来的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28425" y="3744612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重视纪律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99095" y="3761348"/>
            <a:ext cx="3209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不拿群众一针一线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915566"/>
            <a:ext cx="5904656" cy="32024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indent="628650">
              <a:lnSpc>
                <a:spcPct val="13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赵一曼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中国共产党党员，抗日民族英雄。赵一曼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1935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年担任东北抗日联军第三军二团政委，在与日寇的斗争中于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1935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月被捕，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1936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月就义。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6322" name="Picture 2" descr="https://gimg2.baidu.com/image_search/src=http%3A%2F%2Fwww.cnr.cn%2Fnewscenter%2Fnative%2Fgd%2F20210404%2FW020210404791143087895.jpg&amp;refer=http%3A%2F%2Fwww.cnr.cn&amp;app=2002&amp;size=f9999,10000&amp;q=a80&amp;n=0&amp;g=0n&amp;fmt=jpeg?sec=1627738572&amp;t=b5081cf93428d9a52ae9ba91a7468d0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1203598"/>
            <a:ext cx="2004939" cy="280831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4" name="组合 3"/>
          <p:cNvGrpSpPr/>
          <p:nvPr/>
        </p:nvGrpSpPr>
        <p:grpSpPr>
          <a:xfrm>
            <a:off x="7488857" y="3905011"/>
            <a:ext cx="1152128" cy="504056"/>
            <a:chOff x="6660232" y="242875"/>
            <a:chExt cx="1152128" cy="504056"/>
          </a:xfrm>
        </p:grpSpPr>
        <p:sp>
          <p:nvSpPr>
            <p:cNvPr id="3" name="矩形 2">
              <a:hlinkClick r:id="rId2" action="ppaction://hlinkfile"/>
            </p:cNvPr>
            <p:cNvSpPr/>
            <p:nvPr/>
          </p:nvSpPr>
          <p:spPr>
            <a:xfrm>
              <a:off x="6660232" y="242875"/>
              <a:ext cx="1152128" cy="5040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hlinkClick r:id="rId2" action="ppaction://hlinkfile"/>
            </p:cNvPr>
            <p:cNvSpPr/>
            <p:nvPr/>
          </p:nvSpPr>
          <p:spPr>
            <a:xfrm>
              <a:off x="6660232" y="296763"/>
              <a:ext cx="1152128" cy="38585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了解更多</a:t>
              </a:r>
              <a:endPara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3608" y="1419622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篇文章的叙述方式是（        ）。 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A.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顺叙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B.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倒叙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C.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插叙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“我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说政委同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志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啊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给你一百个碗也架不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住你 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这么‘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丢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’ 啊！”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这句话的语气是（      ）  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A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责备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惜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C.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无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可奈何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D.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敬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佩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483518"/>
            <a:ext cx="43908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三、选择正确的答案。 </a:t>
            </a:r>
            <a:endParaRPr lang="en-US" altLang="zh-CN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145694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34976" y="298473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1923678"/>
            <a:ext cx="80550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课后搜集一些关于东北抗日联军的故事。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完成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七彩课堂素养提升手册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》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本课练习。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3568" y="452556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64933" y="41151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443224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1907704" y="1347614"/>
            <a:ext cx="5348160" cy="158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自由朗读课文，</a:t>
            </a:r>
            <a:r>
              <a:rPr lang="zh-CN" altLang="en-US" sz="3600" b="1" kern="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读准生字</a:t>
            </a:r>
            <a:r>
              <a:rPr lang="zh-CN" altLang="en-US" sz="3600" b="1" kern="0" dirty="0" smtClean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，</a:t>
            </a:r>
            <a:r>
              <a:rPr lang="zh-CN" altLang="en-US" sz="3600" b="1" kern="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读</a:t>
            </a:r>
            <a:r>
              <a:rPr lang="zh-CN" altLang="en-US" sz="3600" b="1" kern="0" dirty="0" smtClean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通句子。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1921" y="222415"/>
            <a:ext cx="2269879" cy="693151"/>
          </a:xfrm>
          <a:prstGeom prst="rect">
            <a:avLst/>
          </a:prstGeom>
        </p:spPr>
      </p:pic>
      <p:sp>
        <p:nvSpPr>
          <p:cNvPr id="9" name="文本框 14">
            <a:hlinkClick r:id="rId2" action="ppaction://hlinkfile"/>
          </p:cNvPr>
          <p:cNvSpPr txBox="1"/>
          <p:nvPr/>
        </p:nvSpPr>
        <p:spPr>
          <a:xfrm>
            <a:off x="720917" y="20291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0885"/>
            <a:ext cx="443315" cy="551442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3406477" y="555526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17393">
            <a:off x="2440701" y="224427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4"/>
          <p:cNvSpPr txBox="1"/>
          <p:nvPr/>
        </p:nvSpPr>
        <p:spPr>
          <a:xfrm>
            <a:off x="7308304" y="3593467"/>
            <a:ext cx="1431042" cy="684801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察</a:t>
            </a:r>
            <a:endParaRPr lang="en-US" altLang="zh-CN" sz="40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04517" y="3043094"/>
            <a:ext cx="1355718" cy="500135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  zhēn </a:t>
            </a:r>
            <a:endParaRPr lang="en-US" altLang="zh-CN" sz="2800" b="1" dirty="0">
              <a:solidFill>
                <a:prstClr val="black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21284" y="499763"/>
            <a:ext cx="431626" cy="558077"/>
          </a:xfrm>
          <a:prstGeom prst="rect">
            <a:avLst/>
          </a:prstGeom>
        </p:spPr>
      </p:pic>
      <p:sp>
        <p:nvSpPr>
          <p:cNvPr id="9" name="文本框 15"/>
          <p:cNvSpPr txBox="1"/>
          <p:nvPr/>
        </p:nvSpPr>
        <p:spPr>
          <a:xfrm>
            <a:off x="827584" y="411510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学认字</a:t>
            </a:r>
            <a:endParaRPr kumimoji="1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图文框 5"/>
          <p:cNvSpPr/>
          <p:nvPr/>
        </p:nvSpPr>
        <p:spPr>
          <a:xfrm>
            <a:off x="6728427" y="539965"/>
            <a:ext cx="1474398" cy="668698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拼音开关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50449" y="2067694"/>
            <a:ext cx="12961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陈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列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06633" y="2067694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曼</a:t>
            </a:r>
            <a:endParaRPr lang="zh-CN" altLang="en-US" sz="1050" dirty="0"/>
          </a:p>
        </p:txBody>
      </p:sp>
      <p:sp>
        <p:nvSpPr>
          <p:cNvPr id="7" name="矩形 6"/>
          <p:cNvSpPr/>
          <p:nvPr/>
        </p:nvSpPr>
        <p:spPr>
          <a:xfrm>
            <a:off x="1087639" y="1544474"/>
            <a:ext cx="965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chén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35820" y="1544474"/>
            <a:ext cx="102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màn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230414" y="2047548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联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军</a:t>
            </a:r>
            <a:endParaRPr lang="zh-CN" altLang="en-US" sz="1050" dirty="0"/>
          </a:p>
        </p:txBody>
      </p:sp>
      <p:sp>
        <p:nvSpPr>
          <p:cNvPr id="13" name="矩形 12"/>
          <p:cNvSpPr/>
          <p:nvPr/>
        </p:nvSpPr>
        <p:spPr>
          <a:xfrm>
            <a:off x="5135293" y="1544474"/>
            <a:ext cx="970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lián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596419" y="1481332"/>
            <a:ext cx="998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gāng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732240" y="1989275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搪瓷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缸</a:t>
            </a:r>
            <a:endParaRPr lang="zh-CN" altLang="en-US" sz="1050" dirty="0"/>
          </a:p>
        </p:txBody>
      </p:sp>
      <p:sp>
        <p:nvSpPr>
          <p:cNvPr id="16" name="矩形 15"/>
          <p:cNvSpPr/>
          <p:nvPr/>
        </p:nvSpPr>
        <p:spPr>
          <a:xfrm>
            <a:off x="1297422" y="3055315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huán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52910" y="3612477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归</a:t>
            </a:r>
            <a:r>
              <a:rPr lang="zh-CN" altLang="en-US" sz="40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endParaRPr lang="zh-CN" altLang="en-US" sz="1050" dirty="0"/>
          </a:p>
        </p:txBody>
      </p:sp>
      <p:sp>
        <p:nvSpPr>
          <p:cNvPr id="18" name="矩形 17"/>
          <p:cNvSpPr/>
          <p:nvPr/>
        </p:nvSpPr>
        <p:spPr>
          <a:xfrm>
            <a:off x="3217447" y="3055315"/>
            <a:ext cx="1165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 liáng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934507" y="3599169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粱</a:t>
            </a:r>
            <a:endParaRPr lang="zh-CN" altLang="en-US" sz="1050" dirty="0"/>
          </a:p>
        </p:txBody>
      </p:sp>
      <p:sp>
        <p:nvSpPr>
          <p:cNvPr id="20" name="矩形 19"/>
          <p:cNvSpPr/>
          <p:nvPr/>
        </p:nvSpPr>
        <p:spPr>
          <a:xfrm>
            <a:off x="5572859" y="3020009"/>
            <a:ext cx="788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dùn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148064" y="3599169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顿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饭</a:t>
            </a:r>
            <a:endParaRPr lang="zh-CN" altLang="en-US" sz="105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6" grpId="0" animBg="1"/>
      <p:bldP spid="4" grpId="0"/>
      <p:bldP spid="5" grpId="0"/>
      <p:bldP spid="7" grpId="0"/>
      <p:bldP spid="7" grpId="1"/>
      <p:bldP spid="11" grpId="0"/>
      <p:bldP spid="11" grpId="1"/>
      <p:bldP spid="12" grpId="0"/>
      <p:bldP spid="13" grpId="0"/>
      <p:bldP spid="13" grpId="1"/>
      <p:bldP spid="14" grpId="0"/>
      <p:bldP spid="14" grpId="1"/>
      <p:bldP spid="15" grpId="0"/>
      <p:bldP spid="16" grpId="0"/>
      <p:bldP spid="16" grpId="1"/>
      <p:bldP spid="17" grpId="0"/>
      <p:bldP spid="18" grpId="0"/>
      <p:bldP spid="18" grpId="1"/>
      <p:bldP spid="19" grpId="0"/>
      <p:bldP spid="20" grpId="0"/>
      <p:bldP spid="20" grpId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08251" y="433067"/>
            <a:ext cx="2062333" cy="4385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比较识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58283" y="771550"/>
            <a:ext cx="4498093" cy="623248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914400">
              <a:defRPr/>
            </a:pPr>
            <a:r>
              <a:rPr lang="zh-CN" altLang="en-US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陈</a:t>
            </a:r>
            <a:r>
              <a:rPr lang="zh-CN" altLang="en-US" sz="3600" b="1" kern="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  一</a:t>
            </a:r>
            <a:r>
              <a:rPr lang="zh-CN" altLang="en-US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阵</a:t>
            </a:r>
            <a:r>
              <a:rPr lang="zh-CN" altLang="en-US" sz="3600" b="1" kern="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2000" kern="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113880" y="1548970"/>
            <a:ext cx="1374413" cy="1546575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 fontAlgn="base"/>
            <a:r>
              <a:rPr lang="zh-CN" altLang="en-US" sz="9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陈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左弧形箭头 17"/>
          <p:cNvSpPr/>
          <p:nvPr/>
        </p:nvSpPr>
        <p:spPr>
          <a:xfrm>
            <a:off x="883511" y="2503915"/>
            <a:ext cx="341385" cy="795315"/>
          </a:xfrm>
          <a:prstGeom prst="curved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9674" y="3430331"/>
            <a:ext cx="4442366" cy="684801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0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从阜（</a:t>
            </a:r>
            <a:r>
              <a:rPr lang="zh-CN" altLang="en-US" sz="2000" dirty="0" smtClean="0"/>
              <a:t>阝</a:t>
            </a:r>
            <a:r>
              <a:rPr lang="zh-CN" altLang="en-US" sz="20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）从东</a:t>
            </a:r>
            <a:endParaRPr lang="en-US" altLang="zh-CN" sz="2000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表示日出东方后山坡土丘陈列眼前。</a:t>
            </a:r>
            <a:endParaRPr lang="zh-CN" altLang="en-US" sz="2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54243" y="2975601"/>
            <a:ext cx="1215715" cy="500135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会意字</a:t>
            </a:r>
            <a:endParaRPr lang="zh-CN" altLang="en-US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39752" y="1851670"/>
            <a:ext cx="1447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83918"/>
            <a:ext cx="4229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文本框 2"/>
          <p:cNvSpPr txBox="1"/>
          <p:nvPr/>
        </p:nvSpPr>
        <p:spPr>
          <a:xfrm>
            <a:off x="5312474" y="1419622"/>
            <a:ext cx="1374413" cy="1546575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 fontAlgn="base"/>
            <a:r>
              <a:rPr lang="zh-CN" altLang="en-US" sz="9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阵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左弧形箭头 23"/>
          <p:cNvSpPr/>
          <p:nvPr/>
        </p:nvSpPr>
        <p:spPr>
          <a:xfrm>
            <a:off x="5082105" y="2374567"/>
            <a:ext cx="341385" cy="795315"/>
          </a:xfrm>
          <a:prstGeom prst="curved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52837" y="2846253"/>
            <a:ext cx="1215715" cy="500135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会意字</a:t>
            </a:r>
            <a:endParaRPr lang="zh-CN" altLang="en-US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70194" y="3378506"/>
            <a:ext cx="4442366" cy="684801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0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从阜（</a:t>
            </a:r>
            <a:r>
              <a:rPr lang="zh-CN" altLang="en-US" sz="2000" dirty="0" smtClean="0"/>
              <a:t>阝</a:t>
            </a:r>
            <a:r>
              <a:rPr lang="zh-CN" altLang="en-US" sz="20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）从车</a:t>
            </a:r>
            <a:endParaRPr lang="en-US" altLang="zh-CN" sz="2000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表示在土山或险要处排列战车。</a:t>
            </a:r>
            <a:endParaRPr lang="zh-CN" altLang="en-US" sz="2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0354" y="1794330"/>
            <a:ext cx="1476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4290" y="4026578"/>
            <a:ext cx="24955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直接连接符 28"/>
          <p:cNvCxnSpPr/>
          <p:nvPr/>
        </p:nvCxnSpPr>
        <p:spPr>
          <a:xfrm>
            <a:off x="4788024" y="1491630"/>
            <a:ext cx="0" cy="3651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 bldLvl="0" animBg="1"/>
      <p:bldP spid="19" grpId="0"/>
      <p:bldP spid="20" grpId="0"/>
      <p:bldP spid="23" grpId="0"/>
      <p:bldP spid="24" grpId="0" bldLvl="0" animBg="1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5076056" y="1419622"/>
            <a:ext cx="1374413" cy="1546575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 fontAlgn="base"/>
            <a:r>
              <a:rPr lang="zh-CN" altLang="en-US" sz="9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梁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3608" y="1347614"/>
            <a:ext cx="1374413" cy="1546575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 fontAlgn="base"/>
            <a:r>
              <a:rPr lang="zh-CN" altLang="en-US" sz="9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粱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1115616" y="3003798"/>
            <a:ext cx="1167625" cy="684801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 fontAlgn="base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粱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5220072" y="3003798"/>
            <a:ext cx="1167625" cy="684801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 fontAlgn="base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房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梁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55776" y="1635646"/>
            <a:ext cx="1479530" cy="121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635646"/>
            <a:ext cx="1804218" cy="124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1331640" y="987574"/>
            <a:ext cx="857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liáng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5364088" y="1059582"/>
            <a:ext cx="857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liáng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109182" y="488490"/>
            <a:ext cx="3958762" cy="4385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lIns="68579" tIns="34289" rIns="68579" bIns="3428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“加一加”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减一减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2074402" y="1347616"/>
            <a:ext cx="4248472" cy="6186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79" tIns="34289" rIns="68579" bIns="34289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忄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120359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曼</a:t>
            </a:r>
            <a:endParaRPr lang="zh-CN" altLang="en-US" sz="5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2051720" y="2283718"/>
            <a:ext cx="4248472" cy="709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79" tIns="34289" rIns="68579" bIns="34289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3"/>
          <p:cNvSpPr txBox="1"/>
          <p:nvPr/>
        </p:nvSpPr>
        <p:spPr>
          <a:xfrm>
            <a:off x="2051720" y="3219822"/>
            <a:ext cx="4248472" cy="709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79" tIns="34289" rIns="68579" bIns="34289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928" y="206769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联</a:t>
            </a:r>
            <a:endParaRPr lang="zh-CN" altLang="en-US" sz="5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3928" y="314781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顿</a:t>
            </a:r>
            <a:endParaRPr lang="zh-CN" altLang="en-US" sz="5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0072" y="141962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曼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妙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20072" y="235572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联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军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080" y="329183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顿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饭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9" grpId="0"/>
      <p:bldP spid="13" grpId="0" bldLvl="0" animBg="1"/>
      <p:bldP spid="14" grpId="0" bldLvl="0" animBg="1"/>
      <p:bldP spid="15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83568" y="2427734"/>
            <a:ext cx="4104456" cy="459787"/>
          </a:xfrm>
          <a:prstGeom prst="roundRect">
            <a:avLst>
              <a:gd name="adj" fmla="val 814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68579" tIns="34289" rIns="68579" bIns="34289" rtlCol="0" anchor="t">
            <a:spAutoFit/>
          </a:bodyPr>
          <a:lstStyle/>
          <a:p>
            <a:pPr indent="533400"/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探查摸清对方有关情况</a:t>
            </a:r>
            <a:endParaRPr lang="zh-CN" altLang="en-US" sz="2400" dirty="0">
              <a:solidFill>
                <a:srgbClr val="BD14CA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1720" y="1419622"/>
            <a:ext cx="1266689" cy="8309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 defTabSz="685800"/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侦</a:t>
            </a:r>
            <a:r>
              <a:rPr lang="zh-CN" altLang="en-US" sz="3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察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2694" y="505742"/>
            <a:ext cx="2056222" cy="4385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lIns="68579" tIns="34289" rIns="68579" bIns="3428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结合词语识字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64088" y="1203598"/>
            <a:ext cx="21145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tags/tag1.xml><?xml version="1.0" encoding="utf-8"?>
<p:tagLst xmlns:p="http://schemas.openxmlformats.org/presentationml/2006/main">
  <p:tag name="KSO_WPP_MARK_KEY" val="578f082d-d9b3-4b35-b630-e2c60e4b549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2293</Words>
  <Application>WPS 演示</Application>
  <PresentationFormat>全屏显示(16:9)</PresentationFormat>
  <Paragraphs>348</Paragraphs>
  <Slides>31</Slides>
  <Notes>8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</vt:lpstr>
      <vt:lpstr>宋体</vt:lpstr>
      <vt:lpstr>Wingdings</vt:lpstr>
      <vt:lpstr>楷体</vt:lpstr>
      <vt:lpstr>黑体</vt:lpstr>
      <vt:lpstr>Kaiti SC</vt:lpstr>
      <vt:lpstr>汉语拼音</vt:lpstr>
      <vt:lpstr>Calibri</vt:lpstr>
      <vt:lpstr>微软雅黑</vt:lpstr>
      <vt:lpstr>Times New Roman</vt:lpstr>
      <vt:lpstr>Arial Unicode MS</vt:lpstr>
      <vt:lpstr>Calibri</vt:lpstr>
      <vt:lpstr>Arial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105</cp:revision>
  <dcterms:created xsi:type="dcterms:W3CDTF">2017-03-17T02:28:00Z</dcterms:created>
  <dcterms:modified xsi:type="dcterms:W3CDTF">2022-11-29T17:42:42Z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5A4D56C4E450470C869E506BC010E0B8</vt:lpwstr>
  </property>
</Properties>
</file>