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523" r:id="rId3"/>
    <p:sldId id="689" r:id="rId5"/>
    <p:sldId id="634" r:id="rId6"/>
    <p:sldId id="716" r:id="rId7"/>
    <p:sldId id="717" r:id="rId8"/>
    <p:sldId id="718" r:id="rId9"/>
    <p:sldId id="635" r:id="rId10"/>
    <p:sldId id="714" r:id="rId11"/>
    <p:sldId id="668" r:id="rId12"/>
    <p:sldId id="719" r:id="rId13"/>
    <p:sldId id="720" r:id="rId14"/>
    <p:sldId id="723" r:id="rId15"/>
    <p:sldId id="721" r:id="rId16"/>
    <p:sldId id="722" r:id="rId17"/>
    <p:sldId id="669" r:id="rId18"/>
    <p:sldId id="604" r:id="rId19"/>
    <p:sldId id="667" r:id="rId20"/>
    <p:sldId id="672" r:id="rId21"/>
    <p:sldId id="678" r:id="rId22"/>
    <p:sldId id="679" r:id="rId23"/>
    <p:sldId id="633" r:id="rId24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29"/>
    </p:embeddedFont>
    <p:embeddedFont>
      <p:font typeface="黑体" panose="02010609060101010101" pitchFamily="49" charset="-122"/>
      <p:regular r:id="rId30"/>
    </p:embeddedFont>
    <p:embeddedFont>
      <p:font typeface="微软雅黑" panose="020B0503020204020204" charset="-122"/>
      <p:regular r:id="rId31"/>
    </p:embeddedFont>
    <p:embeddedFont>
      <p:font typeface="Calibri" panose="020F0502020204030204" charset="0"/>
      <p:regular r:id="rId32"/>
      <p:bold r:id="rId33"/>
      <p:italic r:id="rId34"/>
      <p:boldItalic r:id="rId35"/>
    </p:embeddedFont>
  </p:embeddedFontLst>
  <p:custDataLst>
    <p:tags r:id="rId3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EECC6"/>
    <a:srgbClr val="F3DEBF"/>
    <a:srgbClr val="A3C8C3"/>
    <a:srgbClr val="F7EDE1"/>
    <a:srgbClr val="FF5050"/>
    <a:srgbClr val="FF7C80"/>
    <a:srgbClr val="FF6600"/>
    <a:srgbClr val="FF0066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4660"/>
  </p:normalViewPr>
  <p:slideViewPr>
    <p:cSldViewPr>
      <p:cViewPr varScale="1">
        <p:scale>
          <a:sx n="109" d="100"/>
          <a:sy n="109" d="100"/>
        </p:scale>
        <p:origin x="-324" y="-90"/>
      </p:cViewPr>
      <p:guideLst>
        <p:guide orient="horz" pos="2431"/>
        <p:guide pos="519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2754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75"/>
        <p:guide pos="215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gs" Target="tags/tag2.xml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2.png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820" y="87475"/>
            <a:ext cx="1026248" cy="48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 userDrawn="1"/>
        </p:nvGrpSpPr>
        <p:grpSpPr>
          <a:xfrm>
            <a:off x="1" y="92978"/>
            <a:ext cx="2771800" cy="276999"/>
            <a:chOff x="1" y="92978"/>
            <a:chExt cx="2771800" cy="276999"/>
          </a:xfrm>
        </p:grpSpPr>
        <p:sp>
          <p:nvSpPr>
            <p:cNvPr id="5" name="矩形 4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chemeClr val="accent5">
                    <a:lumMod val="60000"/>
                    <a:lumOff val="40000"/>
                  </a:schemeClr>
                </a:gs>
                <a:gs pos="97000">
                  <a:schemeClr val="bg1">
                    <a:alpha val="0"/>
                  </a:schemeClr>
                </a:gs>
                <a:gs pos="70000">
                  <a:schemeClr val="accent5">
                    <a:lumMod val="40000"/>
                    <a:lumOff val="60000"/>
                    <a:alpha val="76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10"/>
            <p:cNvSpPr txBox="1"/>
            <p:nvPr userDrawn="1"/>
          </p:nvSpPr>
          <p:spPr>
            <a:xfrm>
              <a:off x="193237" y="92978"/>
              <a:ext cx="12618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口语交际：请教</a:t>
              </a:r>
              <a:endPara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7" descr="C:/Users/Administrator/AppData/Local/Temp/kaimatting/20200330222126/output_aiMatting_20200330222135.pngoutput_aiMatting_20200330222135"/>
          <p:cNvPicPr>
            <a:picLocks noChangeAspect="1"/>
          </p:cNvPicPr>
          <p:nvPr userDrawn="1"/>
        </p:nvPicPr>
        <p:blipFill>
          <a:blip r:embed="rId7"/>
          <a:srcRect t="54818" r="-1272"/>
          <a:stretch>
            <a:fillRect/>
          </a:stretch>
        </p:blipFill>
        <p:spPr>
          <a:xfrm flipH="1">
            <a:off x="-67945" y="3785870"/>
            <a:ext cx="9211945" cy="135763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tags" Target="../tags/tag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jpeg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 flipH="1">
            <a:off x="-36512" y="15951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5496" y="159510"/>
            <a:ext cx="21082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语文    三年级    上册</a:t>
            </a:r>
            <a:endParaRPr lang="zh-CN" altLang="en-US" sz="1200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89630" y="1491630"/>
            <a:ext cx="6506706" cy="1015663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6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口语</a:t>
            </a:r>
            <a:r>
              <a:rPr lang="zh-CN" altLang="en-US" sz="6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交际：请教</a:t>
            </a:r>
            <a:endParaRPr lang="zh-CN" altLang="en-US" sz="6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8115" t="23239" r="56108" b="2782"/>
          <a:stretch>
            <a:fillRect/>
          </a:stretch>
        </p:blipFill>
        <p:spPr>
          <a:xfrm flipH="1">
            <a:off x="3660140" y="1524000"/>
            <a:ext cx="2271395" cy="2732405"/>
          </a:xfrm>
          <a:prstGeom prst="rect">
            <a:avLst/>
          </a:prstGeom>
          <a:effectLst>
            <a:softEdge rad="63500"/>
          </a:effectLst>
        </p:spPr>
      </p:pic>
      <p:grpSp>
        <p:nvGrpSpPr>
          <p:cNvPr id="5" name="组合 4"/>
          <p:cNvGrpSpPr/>
          <p:nvPr/>
        </p:nvGrpSpPr>
        <p:grpSpPr>
          <a:xfrm>
            <a:off x="309245" y="438785"/>
            <a:ext cx="3106420" cy="2183130"/>
            <a:chOff x="359" y="995"/>
            <a:chExt cx="4892" cy="3438"/>
          </a:xfrm>
        </p:grpSpPr>
        <p:sp>
          <p:nvSpPr>
            <p:cNvPr id="4" name="云形标注 3"/>
            <p:cNvSpPr/>
            <p:nvPr/>
          </p:nvSpPr>
          <p:spPr>
            <a:xfrm>
              <a:off x="359" y="995"/>
              <a:ext cx="4893" cy="3438"/>
            </a:xfrm>
            <a:prstGeom prst="cloudCallout">
              <a:avLst>
                <a:gd name="adj1" fmla="val 76798"/>
                <a:gd name="adj2" fmla="val 15787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Rectangle 1"/>
            <p:cNvSpPr>
              <a:spLocks noChangeArrowheads="1"/>
            </p:cNvSpPr>
            <p:nvPr/>
          </p:nvSpPr>
          <p:spPr bwMode="auto">
            <a:xfrm>
              <a:off x="918" y="1363"/>
              <a:ext cx="4160" cy="253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indent="228600"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 smtClean="0"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</a:rPr>
                <a:t>  阿姨，您好。我想给贫困山区的小朋友邮寄一些学习用品，但是我不知道怎么邮寄，您能帮帮我吗？</a:t>
              </a:r>
              <a:endPara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rot="21420000" flipH="1">
            <a:off x="5490210" y="420370"/>
            <a:ext cx="3496945" cy="2219960"/>
            <a:chOff x="359" y="995"/>
            <a:chExt cx="4893" cy="2926"/>
          </a:xfrm>
        </p:grpSpPr>
        <p:sp>
          <p:nvSpPr>
            <p:cNvPr id="8" name="云形标注 7"/>
            <p:cNvSpPr/>
            <p:nvPr/>
          </p:nvSpPr>
          <p:spPr>
            <a:xfrm>
              <a:off x="359" y="995"/>
              <a:ext cx="4893" cy="2926"/>
            </a:xfrm>
            <a:prstGeom prst="cloudCallout">
              <a:avLst>
                <a:gd name="adj1" fmla="val 56184"/>
                <a:gd name="adj2" fmla="val 21513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" name="Rectangle 1"/>
            <p:cNvSpPr>
              <a:spLocks noChangeArrowheads="1"/>
            </p:cNvSpPr>
            <p:nvPr/>
          </p:nvSpPr>
          <p:spPr bwMode="auto">
            <a:xfrm rot="20700000">
              <a:off x="847" y="1265"/>
              <a:ext cx="4065" cy="211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indent="228600"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 smtClean="0"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</a:rPr>
                <a:t>  小朋友好，我给你一张单子，你按要求填写好，贴在包裹外面就可以了。如果还有什么不明白的再问我。</a:t>
              </a:r>
              <a:endParaRPr lang="en-US" altLang="zh-CN" sz="2000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661911" y="2729865"/>
            <a:ext cx="1802649" cy="1040824"/>
            <a:chOff x="748" y="995"/>
            <a:chExt cx="4504" cy="2935"/>
          </a:xfrm>
        </p:grpSpPr>
        <p:sp>
          <p:nvSpPr>
            <p:cNvPr id="11" name="云形标注 10"/>
            <p:cNvSpPr/>
            <p:nvPr/>
          </p:nvSpPr>
          <p:spPr>
            <a:xfrm>
              <a:off x="748" y="995"/>
              <a:ext cx="4504" cy="2935"/>
            </a:xfrm>
            <a:prstGeom prst="cloudCallout">
              <a:avLst>
                <a:gd name="adj1" fmla="val 80933"/>
                <a:gd name="adj2" fmla="val -48072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Rectangle 1"/>
            <p:cNvSpPr>
              <a:spLocks noChangeArrowheads="1"/>
            </p:cNvSpPr>
            <p:nvPr/>
          </p:nvSpPr>
          <p:spPr bwMode="auto">
            <a:xfrm>
              <a:off x="918" y="1665"/>
              <a:ext cx="4160" cy="192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indent="228600"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 smtClean="0"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</a:rPr>
                <a:t>  好的，谢谢阿姨。</a:t>
              </a:r>
              <a:endParaRPr lang="zh-CN" altLang="en-US" sz="2000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601327" y="458711"/>
            <a:ext cx="7823479" cy="11760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想想小华的问题解决了吗？当我们在请教的过程中，对方给了建议，可我们还是不明白具体要怎么做时，该怎么办呢？</a:t>
            </a:r>
            <a:endPara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 rot="20880000">
            <a:off x="1822450" y="1831975"/>
            <a:ext cx="2862580" cy="43751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具体该怎么做呢？</a:t>
            </a:r>
            <a:endPara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 rot="21300000">
            <a:off x="2030730" y="2582545"/>
            <a:ext cx="3864610" cy="4375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您说的是不是这个意思？</a:t>
            </a:r>
            <a:endPara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 rot="600000">
            <a:off x="2098675" y="3577590"/>
            <a:ext cx="2817495" cy="4375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我这样做对吗？</a:t>
            </a:r>
            <a:endPara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01345" y="2736850"/>
            <a:ext cx="1111250" cy="56070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追问</a:t>
            </a:r>
            <a:endParaRPr lang="zh-CN" altLang="en-US" sz="24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200140" y="1876425"/>
            <a:ext cx="2595245" cy="11760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</a:ln>
          <a:effectLst>
            <a:glow rad="12700">
              <a:schemeClr val="accent2">
                <a:satMod val="175000"/>
                <a:alpha val="14000"/>
              </a:schemeClr>
            </a:glow>
            <a:softEdge rad="63500"/>
          </a:effectLst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追问的时候要注意时机，尽量不打断别人说话。</a:t>
            </a:r>
            <a:endParaRPr lang="zh-CN" altLang="en-US" sz="24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1510" y="1479550"/>
            <a:ext cx="2309495" cy="2183765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94945" y="447040"/>
            <a:ext cx="3107055" cy="1626870"/>
            <a:chOff x="359" y="995"/>
            <a:chExt cx="4893" cy="3438"/>
          </a:xfrm>
        </p:grpSpPr>
        <p:sp>
          <p:nvSpPr>
            <p:cNvPr id="2" name="云形标注 1"/>
            <p:cNvSpPr/>
            <p:nvPr/>
          </p:nvSpPr>
          <p:spPr>
            <a:xfrm>
              <a:off x="359" y="995"/>
              <a:ext cx="4893" cy="3438"/>
            </a:xfrm>
            <a:prstGeom prst="cloudCallout">
              <a:avLst>
                <a:gd name="adj1" fmla="val 61281"/>
                <a:gd name="adj2" fmla="val 34816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Rectangle 1"/>
            <p:cNvSpPr>
              <a:spLocks noChangeArrowheads="1"/>
            </p:cNvSpPr>
            <p:nvPr/>
          </p:nvSpPr>
          <p:spPr bwMode="auto">
            <a:xfrm>
              <a:off x="836" y="1529"/>
              <a:ext cx="4160" cy="209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indent="228600"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</a:rPr>
                <a:t>  </a:t>
              </a:r>
              <a:r>
                <a:rPr lang="zh-CN" altLang="en-US" sz="2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</a:rPr>
                <a:t>果果，</a:t>
              </a:r>
              <a:r>
                <a:rPr lang="zh-CN" altLang="en-US" sz="2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</a:rPr>
                <a:t>你好，我有一道题不会做，你抽空能给我讲一下吗？</a:t>
              </a:r>
              <a:endPara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 rot="21420000" flipH="1">
            <a:off x="5545362" y="529112"/>
            <a:ext cx="3179626" cy="1770390"/>
            <a:chOff x="803" y="995"/>
            <a:chExt cx="4449" cy="2687"/>
          </a:xfrm>
        </p:grpSpPr>
        <p:sp>
          <p:nvSpPr>
            <p:cNvPr id="8" name="云形标注 7"/>
            <p:cNvSpPr/>
            <p:nvPr/>
          </p:nvSpPr>
          <p:spPr>
            <a:xfrm>
              <a:off x="803" y="995"/>
              <a:ext cx="4449" cy="2687"/>
            </a:xfrm>
            <a:prstGeom prst="cloudCallout">
              <a:avLst>
                <a:gd name="adj1" fmla="val 60037"/>
                <a:gd name="adj2" fmla="val 22541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" name="Rectangle 1"/>
            <p:cNvSpPr>
              <a:spLocks noChangeArrowheads="1"/>
            </p:cNvSpPr>
            <p:nvPr/>
          </p:nvSpPr>
          <p:spPr bwMode="auto">
            <a:xfrm rot="20700000">
              <a:off x="1174" y="1524"/>
              <a:ext cx="3733" cy="150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indent="228600"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</a:rPr>
                <a:t>  </a:t>
              </a:r>
              <a:r>
                <a:rPr lang="zh-CN" altLang="en-US" sz="2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</a:rPr>
                <a:t>可以。等我先看看题目想一想</a:t>
              </a:r>
              <a:r>
                <a:rPr lang="en-US" altLang="zh-CN" sz="2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</a:rPr>
                <a:t>,</a:t>
              </a:r>
              <a:r>
                <a:rPr lang="zh-CN" altLang="en-US" sz="2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</a:rPr>
                <a:t>然后给你讲好吗？</a:t>
              </a:r>
              <a:endPara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637097" y="2729865"/>
            <a:ext cx="1827463" cy="1040824"/>
            <a:chOff x="686" y="995"/>
            <a:chExt cx="4566" cy="2935"/>
          </a:xfrm>
        </p:grpSpPr>
        <p:sp>
          <p:nvSpPr>
            <p:cNvPr id="11" name="云形标注 10"/>
            <p:cNvSpPr/>
            <p:nvPr/>
          </p:nvSpPr>
          <p:spPr>
            <a:xfrm>
              <a:off x="748" y="995"/>
              <a:ext cx="4504" cy="2935"/>
            </a:xfrm>
            <a:prstGeom prst="cloudCallout">
              <a:avLst>
                <a:gd name="adj1" fmla="val 80933"/>
                <a:gd name="adj2" fmla="val -48072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Rectangle 1"/>
            <p:cNvSpPr>
              <a:spLocks noChangeArrowheads="1"/>
            </p:cNvSpPr>
            <p:nvPr/>
          </p:nvSpPr>
          <p:spPr bwMode="auto">
            <a:xfrm>
              <a:off x="686" y="1682"/>
              <a:ext cx="4160" cy="106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</a:extLst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indent="228600"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</a:rPr>
                <a:t>好的，谢谢。</a:t>
              </a:r>
              <a:endPara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601327" y="643179"/>
            <a:ext cx="7823479" cy="80708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如果你的问题难住了被请教的同学，这时候双方应该怎么做呢？</a:t>
            </a:r>
            <a:endPara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 rot="21000000">
            <a:off x="1367790" y="1459865"/>
            <a:ext cx="4011295" cy="11760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同学，不好意思啊，这个问题我帮不了你，你可以请教别人。</a:t>
            </a:r>
            <a:endPara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610360" y="3182938"/>
            <a:ext cx="3840480" cy="8070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虽然这个问题没有得到解决，但还是谢谢你！</a:t>
            </a:r>
            <a:endParaRPr lang="zh-CN" altLang="en-US" sz="2400" b="1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6200140" y="2245144"/>
            <a:ext cx="2595245" cy="438582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</a:ln>
          <a:effectLst>
            <a:glow rad="12700">
              <a:schemeClr val="accent2">
                <a:satMod val="175000"/>
                <a:alpha val="14000"/>
              </a:schemeClr>
            </a:glow>
            <a:softEdge rad="63500"/>
          </a:effectLst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有礼貌不觉难为情</a:t>
            </a:r>
            <a:endParaRPr lang="zh-CN" altLang="en-US" sz="24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061845" y="1199198"/>
            <a:ext cx="5177155" cy="228409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28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遇到问题莫慌张，谦虚请教消困难。</a:t>
            </a:r>
            <a:endParaRPr lang="zh-CN" altLang="en-US" sz="24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indent="228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请教态度要诚恳，礼貌用语显大方，</a:t>
            </a:r>
            <a:endParaRPr lang="zh-CN" altLang="en-US" sz="24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indent="228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表达清楚不含糊，请教完毕表感谢，</a:t>
            </a:r>
            <a:endParaRPr lang="zh-CN" altLang="en-US" sz="24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indent="2286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排除困难就这样，希望养成好习惯。</a:t>
            </a:r>
            <a:endParaRPr lang="zh-CN" altLang="en-US" sz="24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2875" y="409575"/>
            <a:ext cx="3129280" cy="639445"/>
            <a:chOff x="5068" y="821"/>
            <a:chExt cx="5849" cy="1007"/>
          </a:xfrm>
        </p:grpSpPr>
        <p:pic>
          <p:nvPicPr>
            <p:cNvPr id="6" name="图片 5" descr="包图网_18220400卡通对话框矢量元素"/>
            <p:cNvPicPr>
              <a:picLocks noChangeAspect="1"/>
            </p:cNvPicPr>
            <p:nvPr/>
          </p:nvPicPr>
          <p:blipFill>
            <a:blip r:embed="rId1"/>
            <a:srcRect l="63892" t="19597" r="3945" b="60349"/>
            <a:stretch>
              <a:fillRect/>
            </a:stretch>
          </p:blipFill>
          <p:spPr>
            <a:xfrm>
              <a:off x="5068" y="821"/>
              <a:ext cx="5849" cy="1007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6029" y="962"/>
              <a:ext cx="4597" cy="7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l" fontAlgn="auto">
                <a:lnSpc>
                  <a:spcPct val="120000"/>
                </a:lnSpc>
              </a:pPr>
              <a:r>
                <a:rPr lang="zh-CN" sz="2000" b="1" dirty="0" smtClean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请教问题顺口溜</a:t>
              </a:r>
              <a:endParaRPr 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787525" y="1035685"/>
            <a:ext cx="6325870" cy="22834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28600" algn="just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通过前面的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学习，我们知道了请教过程中要注意的事项，还学会了追问的方法，这些技巧能帮助我们更好更快地解决遇到的难题。最后请同学们打开课本，默读泡泡里的内容，和同学演一演。</a:t>
            </a:r>
            <a:endPara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46" y="890151"/>
            <a:ext cx="1332865" cy="19107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02320" y="589280"/>
            <a:ext cx="7603490" cy="3230880"/>
            <a:chOff x="394" y="928"/>
            <a:chExt cx="11974" cy="5088"/>
          </a:xfrm>
        </p:grpSpPr>
        <p:grpSp>
          <p:nvGrpSpPr>
            <p:cNvPr id="5" name="组合 4"/>
            <p:cNvGrpSpPr/>
            <p:nvPr/>
          </p:nvGrpSpPr>
          <p:grpSpPr>
            <a:xfrm>
              <a:off x="3012" y="928"/>
              <a:ext cx="9356" cy="5089"/>
              <a:chOff x="3207" y="1153"/>
              <a:chExt cx="9161" cy="4879"/>
            </a:xfrm>
          </p:grpSpPr>
          <p:sp>
            <p:nvSpPr>
              <p:cNvPr id="3" name="云形标注 2"/>
              <p:cNvSpPr/>
              <p:nvPr/>
            </p:nvSpPr>
            <p:spPr>
              <a:xfrm>
                <a:off x="3207" y="1153"/>
                <a:ext cx="9161" cy="4879"/>
              </a:xfrm>
              <a:prstGeom prst="cloudCallout">
                <a:avLst>
                  <a:gd name="adj1" fmla="val -54478"/>
                  <a:gd name="adj2" fmla="val -9048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4005" y="1539"/>
                <a:ext cx="7742" cy="375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just">
                  <a:lnSpc>
                    <a:spcPct val="130000"/>
                  </a:lnSpc>
                </a:pP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   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我经常丢三落四，上课了才发现忘带作业本，出去春游又忘记带水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……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这种坏习惯给我带来了许多麻烦，你做事十分有条理，我想向你学习，请问你能帮帮我吗？</a:t>
                </a:r>
                <a:endPara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endParaRPr>
              </a:p>
            </p:txBody>
          </p:sp>
        </p:grpSp>
        <p:pic>
          <p:nvPicPr>
            <p:cNvPr id="6" name="Picture 2" descr="https://timgsa.baidu.com/timg?image&amp;quality=80&amp;size=b9999_10000&amp;sec=1538748747286&amp;di=6802d1c61e85d2e78d8fdc45f4a4ebf5&amp;imgtype=0&amp;src=http%3A%2F%2Fbpic.ooopic.com%2F16%2F31%2F45%2F16314516-6cd76724175ff2175a4a7169ff95343c.jpg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4560" t="68848" r="49805"/>
            <a:stretch>
              <a:fillRect/>
            </a:stretch>
          </p:blipFill>
          <p:spPr bwMode="auto">
            <a:xfrm rot="21420000" flipH="1">
              <a:off x="394" y="2369"/>
              <a:ext cx="2539" cy="3086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43280" y="915670"/>
            <a:ext cx="6965950" cy="2441575"/>
            <a:chOff x="1403" y="1442"/>
            <a:chExt cx="10970" cy="3845"/>
          </a:xfrm>
        </p:grpSpPr>
        <p:sp>
          <p:nvSpPr>
            <p:cNvPr id="5" name="TextBox 4"/>
            <p:cNvSpPr txBox="1"/>
            <p:nvPr/>
          </p:nvSpPr>
          <p:spPr>
            <a:xfrm>
              <a:off x="1403" y="1655"/>
              <a:ext cx="7490" cy="3633"/>
            </a:xfrm>
            <a:prstGeom prst="wedgeRectCallout">
              <a:avLst>
                <a:gd name="adj1" fmla="val 65050"/>
                <a:gd name="adj2" fmla="val -24673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softEdge rad="63500"/>
            </a:effectLst>
          </p:spPr>
          <p:txBody>
            <a:bodyPr wrap="square" rtlCol="0" anchor="t">
              <a:spAutoFit/>
            </a:bodyPr>
            <a:lstStyle/>
            <a:p>
              <a:pPr algn="just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我的方法其实很简单，俗话说“好记性不如烂笔头”，你可以把自己每天上学要带的东西写在便利贴上，每天都根据便利贴检查一遍自己的东西，这样你就不会再丢三落四了。</a:t>
              </a:r>
              <a:endPara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187" y="1442"/>
              <a:ext cx="2187" cy="314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14095" y="1327150"/>
            <a:ext cx="6315710" cy="2207260"/>
            <a:chOff x="1597" y="2090"/>
            <a:chExt cx="9946" cy="3476"/>
          </a:xfrm>
        </p:grpSpPr>
        <p:pic>
          <p:nvPicPr>
            <p:cNvPr id="8" name="Picture 2" descr="https://timgsa.baidu.com/timg?image&amp;quality=80&amp;size=b9999_10000&amp;sec=1538748747286&amp;di=6802d1c61e85d2e78d8fdc45f4a4ebf5&amp;imgtype=0&amp;src=http%3A%2F%2Fbpic.ooopic.com%2F16%2F31%2F45%2F16314516-6cd76724175ff2175a4a7169ff95343c.jpg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4560" t="68848" r="49805"/>
            <a:stretch>
              <a:fillRect/>
            </a:stretch>
          </p:blipFill>
          <p:spPr bwMode="auto">
            <a:xfrm rot="21420000" flipH="1">
              <a:off x="1597" y="2090"/>
              <a:ext cx="2861" cy="3477"/>
            </a:xfrm>
            <a:prstGeom prst="rect">
              <a:avLst/>
            </a:prstGeom>
            <a:noFill/>
          </p:spPr>
        </p:pic>
        <p:sp>
          <p:nvSpPr>
            <p:cNvPr id="11" name="TextBox 2"/>
            <p:cNvSpPr txBox="1"/>
            <p:nvPr/>
          </p:nvSpPr>
          <p:spPr>
            <a:xfrm>
              <a:off x="4971" y="2249"/>
              <a:ext cx="6573" cy="2858"/>
            </a:xfrm>
            <a:prstGeom prst="wedgeRectCallout">
              <a:avLst>
                <a:gd name="adj1" fmla="val -73402"/>
                <a:gd name="adj2" fmla="val -14158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softEdge rad="63500"/>
            </a:effectLst>
          </p:spPr>
          <p:txBody>
            <a:bodyPr wrap="square" rtlCol="0" anchor="t">
              <a:spAutoFit/>
            </a:bodyPr>
            <a:lstStyle/>
            <a:p>
              <a:pPr algn="just"/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这真是个好方法，有便利贴的提醒，相信我一定能改掉这个坏习惯，谢谢你！</a:t>
              </a:r>
              <a:endPara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1765" y="627380"/>
            <a:ext cx="7645400" cy="3230880"/>
            <a:chOff x="239" y="988"/>
            <a:chExt cx="12040" cy="5088"/>
          </a:xfrm>
        </p:grpSpPr>
        <p:pic>
          <p:nvPicPr>
            <p:cNvPr id="7" name="Picture 2" descr="https://timgsa.baidu.com/timg?image&amp;quality=80&amp;size=b9999_10000&amp;sec=1538748747286&amp;di=6802d1c61e85d2e78d8fdc45f4a4ebf5&amp;imgtype=0&amp;src=http%3A%2F%2Fbpic.ooopic.com%2F16%2F31%2F45%2F16314516-6cd76724175ff2175a4a7169ff95343c.jpg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588" t="68848" r="73242"/>
            <a:stretch>
              <a:fillRect/>
            </a:stretch>
          </p:blipFill>
          <p:spPr bwMode="auto">
            <a:xfrm flipH="1">
              <a:off x="239" y="2682"/>
              <a:ext cx="2123" cy="2736"/>
            </a:xfrm>
            <a:prstGeom prst="rect">
              <a:avLst/>
            </a:prstGeom>
            <a:noFill/>
          </p:spPr>
        </p:pic>
        <p:grpSp>
          <p:nvGrpSpPr>
            <p:cNvPr id="5" name="组合 4"/>
            <p:cNvGrpSpPr/>
            <p:nvPr/>
          </p:nvGrpSpPr>
          <p:grpSpPr>
            <a:xfrm>
              <a:off x="2923" y="988"/>
              <a:ext cx="9356" cy="5089"/>
              <a:chOff x="3296" y="1441"/>
              <a:chExt cx="9161" cy="4879"/>
            </a:xfrm>
          </p:grpSpPr>
          <p:sp>
            <p:nvSpPr>
              <p:cNvPr id="3" name="云形标注 2"/>
              <p:cNvSpPr/>
              <p:nvPr/>
            </p:nvSpPr>
            <p:spPr>
              <a:xfrm>
                <a:off x="3296" y="1441"/>
                <a:ext cx="9161" cy="4879"/>
              </a:xfrm>
              <a:prstGeom prst="cloudCallout">
                <a:avLst>
                  <a:gd name="adj1" fmla="val -56240"/>
                  <a:gd name="adj2" fmla="val 10985"/>
                </a:avLst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4122" y="1999"/>
                <a:ext cx="7742" cy="3483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just"/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   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邻居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小辉借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东西不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及时归还。前些天他把我的足球借走了，到现在都没有还。提醒他吧，怕显得我小气；不提醒的话，又担心他一直不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还，我想向你请教一下：我该如何解决这个难题呢？</a:t>
                </a:r>
                <a:endPara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814070" y="1805940"/>
            <a:ext cx="7021830" cy="899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同学们，你们在日常生活中有没有遇到过自己解决不了的问题？比如</a:t>
            </a:r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——</a:t>
            </a:r>
            <a:endParaRPr lang="en-US" altLang="zh-CN" sz="2700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75310" y="923925"/>
            <a:ext cx="7992745" cy="2663825"/>
            <a:chOff x="1155" y="1454"/>
            <a:chExt cx="12587" cy="4195"/>
          </a:xfrm>
        </p:grpSpPr>
        <p:grpSp>
          <p:nvGrpSpPr>
            <p:cNvPr id="21" name="组合 20"/>
            <p:cNvGrpSpPr/>
            <p:nvPr/>
          </p:nvGrpSpPr>
          <p:grpSpPr>
            <a:xfrm>
              <a:off x="1155" y="1454"/>
              <a:ext cx="12587" cy="4195"/>
              <a:chOff x="1364" y="1771"/>
              <a:chExt cx="12587" cy="4195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1364" y="1771"/>
                <a:ext cx="12587" cy="41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5491" y="2063"/>
                <a:ext cx="8053" cy="3612"/>
                <a:chOff x="5292" y="1982"/>
                <a:chExt cx="8053" cy="3612"/>
              </a:xfrm>
            </p:grpSpPr>
            <p:pic>
              <p:nvPicPr>
                <p:cNvPr id="24" name="图片 23" descr="包图网_18220400卡通对话框矢量元素"/>
                <p:cNvPicPr>
                  <a:picLocks noChangeAspect="1"/>
                </p:cNvPicPr>
                <p:nvPr/>
              </p:nvPicPr>
              <p:blipFill>
                <a:blip r:embed="rId1"/>
                <a:srcRect l="65408" t="17917" r="7238" b="62146"/>
                <a:stretch>
                  <a:fillRect/>
                </a:stretch>
              </p:blipFill>
              <p:spPr>
                <a:xfrm flipV="1">
                  <a:off x="5292" y="1982"/>
                  <a:ext cx="8053" cy="3612"/>
                </a:xfrm>
                <a:prstGeom prst="rect">
                  <a:avLst/>
                </a:prstGeom>
              </p:spPr>
            </p:pic>
            <p:sp>
              <p:nvSpPr>
                <p:cNvPr id="25" name="Rectangle 1"/>
                <p:cNvSpPr>
                  <a:spLocks noChangeArrowheads="1"/>
                </p:cNvSpPr>
                <p:nvPr/>
              </p:nvSpPr>
              <p:spPr bwMode="auto">
                <a:xfrm>
                  <a:off x="6373" y="2439"/>
                  <a:ext cx="6703" cy="18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ffectLst/>
              </p:spPr>
              <p:txBody>
                <a:bodyPr vert="horz" wrap="square" lIns="68580" tIns="34290" rIns="68580" bIns="34290" numCol="1" anchor="ctr" anchorCtr="0" compatLnSpc="1">
                  <a:spAutoFit/>
                </a:bodyPr>
                <a:lstStyle/>
                <a:p>
                  <a:pPr indent="228600" algn="just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2400" dirty="0" smtClean="0">
                      <a:latin typeface="黑体" panose="02010609060101010101" pitchFamily="49" charset="-122"/>
                      <a:ea typeface="黑体" panose="02010609060101010101" pitchFamily="49" charset="-122"/>
                      <a:cs typeface="宋体" panose="02010600030101010101" pitchFamily="2" charset="-122"/>
                    </a:rPr>
                    <a:t>  </a:t>
                  </a:r>
                  <a:r>
                    <a:rPr lang="zh-CN" altLang="en-US" sz="2400" dirty="0" smtClean="0">
                      <a:latin typeface="黑体" panose="02010609060101010101" pitchFamily="49" charset="-122"/>
                      <a:ea typeface="黑体" panose="02010609060101010101" pitchFamily="49" charset="-122"/>
                      <a:cs typeface="宋体" panose="02010600030101010101" pitchFamily="2" charset="-122"/>
                    </a:rPr>
                    <a:t>妈妈让你去便利店买包加碘盐，到了店里，一货架盐巴，你不认识加碘盐，怎么办？</a:t>
                  </a:r>
                  <a:endParaRPr lang="zh-CN" altLang="en-US" sz="2400" dirty="0" smtClean="0">
                    <a:latin typeface="黑体" panose="02010609060101010101" pitchFamily="49" charset="-122"/>
                    <a:ea typeface="黑体" panose="02010609060101010101" pitchFamily="49" charset="-122"/>
                    <a:cs typeface="宋体" panose="02010600030101010101" pitchFamily="2" charset="-122"/>
                  </a:endParaRPr>
                </a:p>
              </p:txBody>
            </p:sp>
          </p:grpSp>
        </p:grp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/>
            <a:srcRect l="23405" t="21573" r="25692" b="29952"/>
            <a:stretch>
              <a:fillRect/>
            </a:stretch>
          </p:blipFill>
          <p:spPr>
            <a:xfrm>
              <a:off x="1155" y="1665"/>
              <a:ext cx="4249" cy="3644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7" name="组合 6"/>
          <p:cNvGrpSpPr/>
          <p:nvPr/>
        </p:nvGrpSpPr>
        <p:grpSpPr>
          <a:xfrm>
            <a:off x="575310" y="923925"/>
            <a:ext cx="7992745" cy="2663825"/>
            <a:chOff x="1364" y="1771"/>
            <a:chExt cx="12587" cy="4195"/>
          </a:xfrm>
        </p:grpSpPr>
        <p:sp>
          <p:nvSpPr>
            <p:cNvPr id="2" name="矩形 1"/>
            <p:cNvSpPr/>
            <p:nvPr/>
          </p:nvSpPr>
          <p:spPr>
            <a:xfrm>
              <a:off x="1364" y="1771"/>
              <a:ext cx="12587" cy="41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" name="图片 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1364" y="1982"/>
              <a:ext cx="3427" cy="3828"/>
            </a:xfrm>
            <a:prstGeom prst="rect">
              <a:avLst/>
            </a:prstGeom>
            <a:effectLst>
              <a:softEdge rad="63500"/>
            </a:effectLst>
          </p:spPr>
        </p:pic>
        <p:grpSp>
          <p:nvGrpSpPr>
            <p:cNvPr id="6" name="组合 5"/>
            <p:cNvGrpSpPr/>
            <p:nvPr/>
          </p:nvGrpSpPr>
          <p:grpSpPr>
            <a:xfrm>
              <a:off x="4920" y="2063"/>
              <a:ext cx="8076" cy="3612"/>
              <a:chOff x="4721" y="1982"/>
              <a:chExt cx="8076" cy="3612"/>
            </a:xfrm>
          </p:grpSpPr>
          <p:pic>
            <p:nvPicPr>
              <p:cNvPr id="4" name="图片 3" descr="包图网_18220400卡通对话框矢量元素"/>
              <p:cNvPicPr>
                <a:picLocks noChangeAspect="1"/>
              </p:cNvPicPr>
              <p:nvPr/>
            </p:nvPicPr>
            <p:blipFill>
              <a:blip r:embed="rId1"/>
              <a:srcRect l="65408" t="17917" r="7238" b="62146"/>
              <a:stretch>
                <a:fillRect/>
              </a:stretch>
            </p:blipFill>
            <p:spPr>
              <a:xfrm flipV="1">
                <a:off x="4721" y="1982"/>
                <a:ext cx="8076" cy="3612"/>
              </a:xfrm>
              <a:prstGeom prst="rect">
                <a:avLst/>
              </a:prstGeom>
            </p:spPr>
          </p:pic>
          <p:sp>
            <p:nvSpPr>
              <p:cNvPr id="5" name="Rectangle 1"/>
              <p:cNvSpPr>
                <a:spLocks noChangeArrowheads="1"/>
              </p:cNvSpPr>
              <p:nvPr/>
            </p:nvSpPr>
            <p:spPr bwMode="auto">
              <a:xfrm>
                <a:off x="6373" y="2438"/>
                <a:ext cx="5886" cy="185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vert="horz" wrap="square" lIns="68580" tIns="34290" rIns="68580" bIns="34290" numCol="1" anchor="ctr" anchorCtr="0" compatLnSpc="1">
                <a:spAutoFit/>
              </a:bodyPr>
              <a:lstStyle/>
              <a:p>
                <a:pPr indent="2286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400" dirty="0" smtClean="0">
                    <a:latin typeface="黑体" panose="02010609060101010101" pitchFamily="49" charset="-122"/>
                    <a:ea typeface="黑体" panose="02010609060101010101" pitchFamily="49" charset="-122"/>
                    <a:cs typeface="宋体" panose="02010600030101010101" pitchFamily="2" charset="-122"/>
                  </a:rPr>
                  <a:t>晚上一个人躺在房间里，四周黑漆漆的，很害怕，如何解决？</a:t>
                </a:r>
                <a:endParaRPr lang="zh-CN" altLang="en-US" sz="2400" dirty="0" smtClean="0"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459105" y="883285"/>
            <a:ext cx="7992110" cy="2663190"/>
            <a:chOff x="1132" y="1456"/>
            <a:chExt cx="12586" cy="4194"/>
          </a:xfrm>
        </p:grpSpPr>
        <p:grpSp>
          <p:nvGrpSpPr>
            <p:cNvPr id="29" name="组合 28"/>
            <p:cNvGrpSpPr/>
            <p:nvPr/>
          </p:nvGrpSpPr>
          <p:grpSpPr>
            <a:xfrm>
              <a:off x="1132" y="1456"/>
              <a:ext cx="12587" cy="4195"/>
              <a:chOff x="1364" y="1771"/>
              <a:chExt cx="12587" cy="4195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1364" y="1771"/>
                <a:ext cx="12587" cy="41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4905" y="2063"/>
                <a:ext cx="8076" cy="3612"/>
                <a:chOff x="4706" y="1982"/>
                <a:chExt cx="8076" cy="3612"/>
              </a:xfrm>
            </p:grpSpPr>
            <p:pic>
              <p:nvPicPr>
                <p:cNvPr id="32" name="图片 31" descr="包图网_18220400卡通对话框矢量元素"/>
                <p:cNvPicPr>
                  <a:picLocks noChangeAspect="1"/>
                </p:cNvPicPr>
                <p:nvPr/>
              </p:nvPicPr>
              <p:blipFill>
                <a:blip r:embed="rId1"/>
                <a:srcRect l="65408" t="17917" r="7238" b="62146"/>
                <a:stretch>
                  <a:fillRect/>
                </a:stretch>
              </p:blipFill>
              <p:spPr>
                <a:xfrm flipV="1">
                  <a:off x="4706" y="1982"/>
                  <a:ext cx="8076" cy="3612"/>
                </a:xfrm>
                <a:prstGeom prst="rect">
                  <a:avLst/>
                </a:prstGeom>
              </p:spPr>
            </p:pic>
            <p:sp>
              <p:nvSpPr>
                <p:cNvPr id="33" name="Rectangle 1"/>
                <p:cNvSpPr>
                  <a:spLocks noChangeArrowheads="1"/>
                </p:cNvSpPr>
                <p:nvPr/>
              </p:nvSpPr>
              <p:spPr bwMode="auto">
                <a:xfrm>
                  <a:off x="6373" y="2728"/>
                  <a:ext cx="5886" cy="1271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ffectLst/>
              </p:spPr>
              <p:txBody>
                <a:bodyPr vert="horz" wrap="square" lIns="68580" tIns="34290" rIns="68580" bIns="34290" numCol="1" anchor="ctr" anchorCtr="0" compatLnSpc="1">
                  <a:spAutoFit/>
                </a:bodyPr>
                <a:lstStyle/>
                <a:p>
                  <a:pPr indent="228600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2400" dirty="0" smtClean="0">
                      <a:latin typeface="黑体" panose="02010609060101010101" pitchFamily="49" charset="-122"/>
                      <a:ea typeface="黑体" panose="02010609060101010101" pitchFamily="49" charset="-122"/>
                      <a:cs typeface="宋体" panose="02010600030101010101" pitchFamily="2" charset="-122"/>
                    </a:rPr>
                    <a:t>  </a:t>
                  </a:r>
                  <a:r>
                    <a:rPr lang="zh-CN" altLang="en-US" sz="2400" dirty="0" smtClean="0">
                      <a:latin typeface="黑体" panose="02010609060101010101" pitchFamily="49" charset="-122"/>
                      <a:ea typeface="黑体" panose="02010609060101010101" pitchFamily="49" charset="-122"/>
                      <a:cs typeface="宋体" panose="02010600030101010101" pitchFamily="2" charset="-122"/>
                    </a:rPr>
                    <a:t>上课忘记带语文书，怎么办？</a:t>
                  </a:r>
                  <a:endParaRPr lang="zh-CN" altLang="en-US" sz="2400" dirty="0" smtClean="0">
                    <a:latin typeface="黑体" panose="02010609060101010101" pitchFamily="49" charset="-122"/>
                    <a:ea typeface="黑体" panose="02010609060101010101" pitchFamily="49" charset="-122"/>
                    <a:cs typeface="宋体" panose="02010600030101010101" pitchFamily="2" charset="-122"/>
                  </a:endParaRPr>
                </a:p>
              </p:txBody>
            </p:sp>
          </p:grpSp>
        </p:grp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5"/>
            <a:srcRect r="50304"/>
            <a:stretch>
              <a:fillRect/>
            </a:stretch>
          </p:blipFill>
          <p:spPr>
            <a:xfrm>
              <a:off x="1341" y="1748"/>
              <a:ext cx="3425" cy="3380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38" name="组合 37"/>
          <p:cNvGrpSpPr/>
          <p:nvPr/>
        </p:nvGrpSpPr>
        <p:grpSpPr>
          <a:xfrm>
            <a:off x="251520" y="555625"/>
            <a:ext cx="8568690" cy="3312160"/>
            <a:chOff x="396" y="875"/>
            <a:chExt cx="13494" cy="5216"/>
          </a:xfrm>
        </p:grpSpPr>
        <p:sp>
          <p:nvSpPr>
            <p:cNvPr id="35" name="矩形 34"/>
            <p:cNvSpPr/>
            <p:nvPr/>
          </p:nvSpPr>
          <p:spPr>
            <a:xfrm>
              <a:off x="396" y="875"/>
              <a:ext cx="13494" cy="49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Rectangle 1"/>
            <p:cNvSpPr>
              <a:spLocks noChangeArrowheads="1"/>
            </p:cNvSpPr>
            <p:nvPr/>
          </p:nvSpPr>
          <p:spPr bwMode="auto">
            <a:xfrm>
              <a:off x="932" y="1338"/>
              <a:ext cx="12320" cy="214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indent="2286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  <a:cs typeface="宋体" panose="02010600030101010101" pitchFamily="2" charset="-122"/>
                </a:rPr>
                <a:t>   </a:t>
              </a:r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rPr>
                <a:t>当你在生活中遇到这类不好解决的问题，不知道怎么办才好时，去向别人请教不失为一个好方法，今天我们就来聊聊请教的问题。</a:t>
              </a:r>
              <a:endPara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endParaRP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31" y="3854"/>
              <a:ext cx="2764" cy="223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06973" y="483518"/>
            <a:ext cx="6814185" cy="2746375"/>
            <a:chOff x="1298" y="1787"/>
            <a:chExt cx="10731" cy="4325"/>
          </a:xfrm>
        </p:grpSpPr>
        <p:sp>
          <p:nvSpPr>
            <p:cNvPr id="5" name="TextBox 4"/>
            <p:cNvSpPr txBox="1"/>
            <p:nvPr/>
          </p:nvSpPr>
          <p:spPr>
            <a:xfrm>
              <a:off x="1298" y="1895"/>
              <a:ext cx="7744" cy="4217"/>
            </a:xfrm>
            <a:prstGeom prst="wedgeRectCallout">
              <a:avLst>
                <a:gd name="adj1" fmla="val 65050"/>
                <a:gd name="adj2" fmla="val -24673"/>
              </a:avLst>
            </a:prstGeom>
            <a:solidFill>
              <a:schemeClr val="bg2">
                <a:lumMod val="90000"/>
              </a:schemeClr>
            </a:solidFill>
            <a:ln>
              <a:noFill/>
            </a:ln>
            <a:effectLst>
              <a:softEdge rad="63500"/>
            </a:effectLst>
          </p:spPr>
          <p:txBody>
            <a:bodyPr wrap="square" rtlCol="0" anchor="t">
              <a:spAutoFit/>
            </a:bodyPr>
            <a:lstStyle/>
            <a:p>
              <a:pPr algn="just"/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   我觉得你可以这样做：在小辉向你借东西的时候，你们就约定好归还的时间，要他保证归还你再借给他，等到了归还日期他还没有还的话，你就可以大大方方地去要回来，因为他是违背约定的人，所以你不必觉得不好意思。</a:t>
              </a:r>
              <a:endPara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42" y="1787"/>
              <a:ext cx="2187" cy="3148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179512" y="3098512"/>
            <a:ext cx="6800215" cy="1921510"/>
            <a:chOff x="1859" y="2415"/>
            <a:chExt cx="10709" cy="3026"/>
          </a:xfrm>
        </p:grpSpPr>
        <p:pic>
          <p:nvPicPr>
            <p:cNvPr id="7" name="Picture 2" descr="https://timgsa.baidu.com/timg?image&amp;quality=80&amp;size=b9999_10000&amp;sec=1538748747286&amp;di=6802d1c61e85d2e78d8fdc45f4a4ebf5&amp;imgtype=0&amp;src=http%3A%2F%2Fbpic.ooopic.com%2F16%2F31%2F45%2F16314516-6cd76724175ff2175a4a7169ff95343c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588" t="68848" r="73242"/>
            <a:stretch>
              <a:fillRect/>
            </a:stretch>
          </p:blipFill>
          <p:spPr bwMode="auto">
            <a:xfrm flipH="1">
              <a:off x="1859" y="2415"/>
              <a:ext cx="2348" cy="3026"/>
            </a:xfrm>
            <a:prstGeom prst="rect">
              <a:avLst/>
            </a:prstGeom>
            <a:noFill/>
          </p:spPr>
        </p:pic>
        <p:sp>
          <p:nvSpPr>
            <p:cNvPr id="8" name="TextBox 7"/>
            <p:cNvSpPr txBox="1"/>
            <p:nvPr/>
          </p:nvSpPr>
          <p:spPr>
            <a:xfrm>
              <a:off x="4380" y="3289"/>
              <a:ext cx="8188" cy="822"/>
            </a:xfrm>
            <a:prstGeom prst="wedgeRectCallout">
              <a:avLst>
                <a:gd name="adj1" fmla="val -57012"/>
                <a:gd name="adj2" fmla="val 34354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softEdge rad="63500"/>
            </a:effectLst>
          </p:spPr>
          <p:txBody>
            <a:bodyPr wrap="square" rtlCol="0" anchor="t">
              <a:spAutoFit/>
            </a:bodyPr>
            <a:lstStyle/>
            <a:p>
              <a:pPr algn="just"/>
              <a:r>
                <a:rPr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    这真是个好方法，谢谢你！</a:t>
              </a:r>
              <a:endPara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87" y="-1"/>
            <a:ext cx="9139428" cy="5143501"/>
            <a:chOff x="2286" y="-1"/>
            <a:chExt cx="9139428" cy="5143501"/>
          </a:xfrm>
        </p:grpSpPr>
        <p:pic>
          <p:nvPicPr>
            <p:cNvPr id="9" name="图片 8" descr="图片1.jp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2286" y="0"/>
              <a:ext cx="9139428" cy="5143500"/>
            </a:xfrm>
            <a:prstGeom prst="rect">
              <a:avLst/>
            </a:prstGeom>
          </p:spPr>
        </p:pic>
        <p:sp>
          <p:nvSpPr>
            <p:cNvPr id="10" name="文本框 3"/>
            <p:cNvSpPr txBox="1"/>
            <p:nvPr/>
          </p:nvSpPr>
          <p:spPr>
            <a:xfrm>
              <a:off x="651127" y="1419622"/>
              <a:ext cx="7834196" cy="110799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zh-CN" altLang="en-US" sz="6600" b="1" dirty="0">
                  <a:solidFill>
                    <a:srgbClr val="FF6600"/>
                  </a:solidFill>
                  <a:latin typeface="Xingkai SC" panose="02010800040101010101" pitchFamily="2" charset="-122"/>
                  <a:ea typeface="Xingkai SC" panose="02010800040101010101" pitchFamily="2" charset="-122"/>
                </a:rPr>
                <a:t>七彩课堂  伴你成长</a:t>
              </a:r>
              <a:endParaRPr kumimoji="1" lang="zh-CN" altLang="en-US" sz="6600" b="1" dirty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endParaRPr>
            </a:p>
          </p:txBody>
        </p:sp>
        <p:grpSp>
          <p:nvGrpSpPr>
            <p:cNvPr id="11" name="组合 32"/>
            <p:cNvGrpSpPr/>
            <p:nvPr/>
          </p:nvGrpSpPr>
          <p:grpSpPr>
            <a:xfrm>
              <a:off x="6968256" y="-1"/>
              <a:ext cx="1927372" cy="771551"/>
              <a:chOff x="6968256" y="-1"/>
              <a:chExt cx="1927372" cy="771551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468"/>
              <a:stretch>
                <a:fillRect/>
              </a:stretch>
            </p:blipFill>
            <p:spPr>
              <a:xfrm>
                <a:off x="6968256" y="-1"/>
                <a:ext cx="961585" cy="771551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49408" y="124932"/>
                <a:ext cx="1346220" cy="553738"/>
              </a:xfrm>
              <a:prstGeom prst="rect">
                <a:avLst/>
              </a:prstGeom>
            </p:spPr>
          </p:pic>
          <p:sp>
            <p:nvSpPr>
              <p:cNvPr id="14" name="文本框 35"/>
              <p:cNvSpPr txBox="1"/>
              <p:nvPr/>
            </p:nvSpPr>
            <p:spPr>
              <a:xfrm>
                <a:off x="7174709" y="509940"/>
                <a:ext cx="96051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dist"/>
                <a:r>
                  <a:rPr kumimoji="1" lang="en-US" altLang="zh-CN" sz="1100" dirty="0">
                    <a:solidFill>
                      <a:prstClr val="white">
                        <a:lumMod val="75000"/>
                      </a:prstClr>
                    </a:solidFill>
                  </a:rPr>
                  <a:t>QICAIKETANG</a:t>
                </a:r>
                <a:endParaRPr kumimoji="1" lang="zh-CN" altLang="en-US" sz="1100" dirty="0">
                  <a:solidFill>
                    <a:prstClr val="white">
                      <a:lumMod val="75000"/>
                    </a:prstClr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713230" y="1411605"/>
            <a:ext cx="6630035" cy="13150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先看看下列场景中的同学请教问题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，说说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你应该如何请教，再结合生活经验，想想在请教的过程中要注意什么。</a:t>
            </a:r>
            <a:endParaRPr lang="zh-CN" altLang="en-US" sz="2700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26" y="986671"/>
            <a:ext cx="1332865" cy="19107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7515" y="678815"/>
            <a:ext cx="2837180" cy="200787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512445" y="759778"/>
            <a:ext cx="4471670" cy="1545590"/>
          </a:xfrm>
          <a:prstGeom prst="rect">
            <a:avLst/>
          </a:prstGeom>
          <a:solidFill>
            <a:srgbClr val="FEECC6"/>
          </a:solidFill>
          <a:ln w="9525">
            <a:noFill/>
            <a:miter lim="800000"/>
          </a:ln>
          <a:effectLst>
            <a:softEdge rad="63500"/>
          </a:effectLst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妈妈让凡凡去便利店买无碘盐，凡凡来到便利店询问了食盐的位置，拿了一包。回家后，妈妈却说他买的不是无碘盐。</a:t>
            </a:r>
            <a:endParaRPr lang="zh-CN" altLang="en-US" sz="2400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145280" y="1512253"/>
            <a:ext cx="551180" cy="9918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endParaRPr lang="zh-CN" altLang="en-US" sz="6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049270" y="3033395"/>
            <a:ext cx="3302000" cy="1276350"/>
            <a:chOff x="4592" y="4470"/>
            <a:chExt cx="5200" cy="2010"/>
          </a:xfrm>
        </p:grpSpPr>
        <p:sp>
          <p:nvSpPr>
            <p:cNvPr id="8" name="矩形标注 7"/>
            <p:cNvSpPr/>
            <p:nvPr/>
          </p:nvSpPr>
          <p:spPr>
            <a:xfrm>
              <a:off x="4592" y="4470"/>
              <a:ext cx="5200" cy="2010"/>
            </a:xfrm>
            <a:prstGeom prst="wedgeRectCallout">
              <a:avLst>
                <a:gd name="adj1" fmla="val -62153"/>
                <a:gd name="adj2" fmla="val 52636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glow rad="12700">
                <a:schemeClr val="accent1">
                  <a:satMod val="175000"/>
                  <a:alpha val="20000"/>
                </a:schemeClr>
              </a:glow>
              <a:softEdge rad="31750"/>
            </a:effectLst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" name="Rectangle 1"/>
            <p:cNvSpPr>
              <a:spLocks noChangeArrowheads="1"/>
            </p:cNvSpPr>
            <p:nvPr/>
          </p:nvSpPr>
          <p:spPr bwMode="auto">
            <a:xfrm>
              <a:off x="4599" y="4549"/>
              <a:ext cx="5185" cy="185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indent="228600"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 smtClean="0"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</a:rPr>
                <a:t>   阿姨，您好，请问无碘食用盐放在哪里？您能帮我拿一包吗？</a:t>
              </a:r>
              <a:endPara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740400" y="3267393"/>
            <a:ext cx="551180" cy="9918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0" algn="just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√</a:t>
            </a:r>
            <a:endParaRPr lang="en-US" altLang="zh-CN" sz="6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 rot="540000">
            <a:off x="512445" y="2686685"/>
            <a:ext cx="1906905" cy="1172210"/>
            <a:chOff x="250" y="4665"/>
            <a:chExt cx="3003" cy="1846"/>
          </a:xfrm>
        </p:grpSpPr>
        <p:sp>
          <p:nvSpPr>
            <p:cNvPr id="11" name="爆炸形 1 10"/>
            <p:cNvSpPr/>
            <p:nvPr/>
          </p:nvSpPr>
          <p:spPr>
            <a:xfrm>
              <a:off x="250" y="4665"/>
              <a:ext cx="3003" cy="1846"/>
            </a:xfrm>
            <a:prstGeom prst="irregularSeal1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" name="Rectangle 1"/>
            <p:cNvSpPr>
              <a:spLocks noChangeArrowheads="1"/>
            </p:cNvSpPr>
            <p:nvPr/>
          </p:nvSpPr>
          <p:spPr bwMode="auto">
            <a:xfrm>
              <a:off x="305" y="5243"/>
              <a:ext cx="2948" cy="68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indent="228600"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</a:rPr>
                <a:t>说清问题</a:t>
              </a:r>
              <a:endPara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r="1212" b="5514"/>
          <a:stretch>
            <a:fillRect/>
          </a:stretch>
        </p:blipFill>
        <p:spPr>
          <a:xfrm>
            <a:off x="6016625" y="567690"/>
            <a:ext cx="2387600" cy="1929130"/>
          </a:xfrm>
          <a:prstGeom prst="rect">
            <a:avLst/>
          </a:prstGeom>
        </p:spPr>
      </p:pic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519430" y="390525"/>
            <a:ext cx="5116830" cy="2284095"/>
          </a:xfrm>
          <a:prstGeom prst="rect">
            <a:avLst/>
          </a:prstGeom>
          <a:solidFill>
            <a:srgbClr val="FEECC6"/>
          </a:solidFill>
          <a:ln w="9525">
            <a:noFill/>
            <a:miter lim="800000"/>
          </a:ln>
          <a:effectLst>
            <a:softEdge rad="63500"/>
          </a:effectLst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自习课上，同学们都在写作业，小江有一道题不会做，他拍了一下同桌小雨的肩膀，大声说：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“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喂，这道题怎么做？给我讲讲。</a:t>
            </a:r>
            <a:r>
              <a:rPr lang="en-US" alt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”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小雨抬头看了他一眼，没有理他，继续写自己的作业。</a:t>
            </a:r>
            <a:endParaRPr lang="zh-CN" altLang="en-US" sz="2400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085080" y="1783398"/>
            <a:ext cx="551180" cy="9918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endParaRPr lang="zh-CN" altLang="en-US" sz="6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618740" y="2915285"/>
            <a:ext cx="4540250" cy="1276350"/>
            <a:chOff x="4592" y="4470"/>
            <a:chExt cx="5200" cy="2010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8" name="矩形标注 7"/>
            <p:cNvSpPr/>
            <p:nvPr/>
          </p:nvSpPr>
          <p:spPr>
            <a:xfrm>
              <a:off x="4592" y="4470"/>
              <a:ext cx="5200" cy="2010"/>
            </a:xfrm>
            <a:prstGeom prst="wedgeRectCallout">
              <a:avLst>
                <a:gd name="adj1" fmla="val -62153"/>
                <a:gd name="adj2" fmla="val 52636"/>
              </a:avLst>
            </a:prstGeom>
            <a:grpFill/>
            <a:ln>
              <a:noFill/>
            </a:ln>
            <a:effectLst>
              <a:glow rad="12700">
                <a:schemeClr val="accent1">
                  <a:satMod val="175000"/>
                  <a:alpha val="20000"/>
                </a:schemeClr>
              </a:glow>
              <a:softEdge rad="31750"/>
            </a:effectLst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9" name="Rectangle 1"/>
            <p:cNvSpPr>
              <a:spLocks noChangeArrowheads="1"/>
            </p:cNvSpPr>
            <p:nvPr/>
          </p:nvSpPr>
          <p:spPr bwMode="auto">
            <a:xfrm>
              <a:off x="4599" y="4550"/>
              <a:ext cx="5185" cy="1852"/>
            </a:xfrm>
            <a:prstGeom prst="rect">
              <a:avLst/>
            </a:prstGeom>
            <a:grp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indent="228600"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 smtClean="0"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</a:rPr>
                <a:t>   </a:t>
              </a:r>
              <a:r>
                <a:rPr lang="zh-CN" altLang="en-US" sz="2400" dirty="0" smtClean="0"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  <a:sym typeface="+mn-ea"/>
                </a:rPr>
                <a:t>小江应该轻声问小雨：</a:t>
              </a:r>
              <a:r>
                <a:rPr lang="en-US" altLang="zh-CN" sz="2400" dirty="0" smtClean="0"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  <a:sym typeface="+mn-ea"/>
                </a:rPr>
                <a:t>“</a:t>
              </a:r>
              <a:r>
                <a:rPr lang="zh-CN" altLang="en-US" sz="2400" dirty="0" smtClean="0"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  <a:sym typeface="+mn-ea"/>
                </a:rPr>
                <a:t>小雨同学，打扰一下，我有一道题不会做，你有时间教教我吗</a:t>
              </a:r>
              <a:r>
                <a:rPr lang="en-US" altLang="zh-CN" sz="2400" dirty="0" smtClean="0"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  <a:sym typeface="+mn-ea"/>
                </a:rPr>
                <a:t>”</a:t>
              </a:r>
              <a:r>
                <a:rPr lang="zh-CN" altLang="en-US" sz="2400" dirty="0" smtClean="0"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  <a:sym typeface="+mn-ea"/>
                </a:rPr>
                <a:t>？</a:t>
              </a:r>
              <a:endPara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660515" y="3510598"/>
            <a:ext cx="551180" cy="9918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0" algn="just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√</a:t>
            </a:r>
            <a:endParaRPr lang="en-US" altLang="zh-CN" sz="6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 rot="540000">
            <a:off x="512445" y="2686685"/>
            <a:ext cx="1906905" cy="1172210"/>
            <a:chOff x="250" y="4665"/>
            <a:chExt cx="3003" cy="1846"/>
          </a:xfrm>
        </p:grpSpPr>
        <p:sp>
          <p:nvSpPr>
            <p:cNvPr id="11" name="爆炸形 1 10"/>
            <p:cNvSpPr/>
            <p:nvPr/>
          </p:nvSpPr>
          <p:spPr>
            <a:xfrm>
              <a:off x="250" y="4665"/>
              <a:ext cx="3003" cy="1846"/>
            </a:xfrm>
            <a:prstGeom prst="irregularSeal1">
              <a:avLst/>
            </a:prstGeom>
            <a:solidFill>
              <a:srgbClr val="0000F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Rectangle 1"/>
            <p:cNvSpPr>
              <a:spLocks noChangeArrowheads="1"/>
            </p:cNvSpPr>
            <p:nvPr/>
          </p:nvSpPr>
          <p:spPr bwMode="auto">
            <a:xfrm>
              <a:off x="305" y="5243"/>
              <a:ext cx="2948" cy="68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indent="228600"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</a:rPr>
                <a:t>注意礼貌</a:t>
              </a:r>
              <a:endPara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270510" y="702310"/>
            <a:ext cx="5105400" cy="154559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</a:ln>
          <a:effectLst>
            <a:softEdge rad="63500"/>
          </a:effectLst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</a:t>
            </a:r>
            <a:r>
              <a:rPr lang="zh-CN" sz="2400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淘淘暑假坐飞机去三亚玩，在飞机上，淘淘觉得有点不舒服，他想打开窗户透透气，她想请空乘姐姐帮他打开窗户，空乘姐姐没有同意</a:t>
            </a:r>
            <a:r>
              <a: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。</a:t>
            </a:r>
            <a:endParaRPr lang="zh-CN" altLang="en-US" sz="2400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824730" y="1575753"/>
            <a:ext cx="551180" cy="9918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0"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endParaRPr lang="zh-CN" altLang="en-US" sz="6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693410" y="504825"/>
            <a:ext cx="2551430" cy="2181860"/>
            <a:chOff x="8966" y="795"/>
            <a:chExt cx="4018" cy="343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rcRect l="3292" t="34383" r="4378" b="9858"/>
            <a:stretch>
              <a:fillRect/>
            </a:stretch>
          </p:blipFill>
          <p:spPr>
            <a:xfrm>
              <a:off x="8966" y="795"/>
              <a:ext cx="4018" cy="3436"/>
            </a:xfrm>
            <a:prstGeom prst="rect">
              <a:avLst/>
            </a:prstGeom>
          </p:spPr>
        </p:pic>
        <p:grpSp>
          <p:nvGrpSpPr>
            <p:cNvPr id="10" name="组合 9"/>
            <p:cNvGrpSpPr/>
            <p:nvPr/>
          </p:nvGrpSpPr>
          <p:grpSpPr>
            <a:xfrm>
              <a:off x="10973" y="1317"/>
              <a:ext cx="1370" cy="592"/>
              <a:chOff x="10973" y="1317"/>
              <a:chExt cx="1370" cy="592"/>
            </a:xfrm>
          </p:grpSpPr>
          <p:sp>
            <p:nvSpPr>
              <p:cNvPr id="8" name="椭圆形标注 7"/>
              <p:cNvSpPr/>
              <p:nvPr/>
            </p:nvSpPr>
            <p:spPr>
              <a:xfrm>
                <a:off x="10973" y="1343"/>
                <a:ext cx="1371" cy="539"/>
              </a:xfrm>
              <a:prstGeom prst="wedgeEllipseCallout">
                <a:avLst>
                  <a:gd name="adj1" fmla="val -42997"/>
                  <a:gd name="adj2" fmla="val 55936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Rectangle 1"/>
              <p:cNvSpPr>
                <a:spLocks noChangeArrowheads="1"/>
              </p:cNvSpPr>
              <p:nvPr/>
            </p:nvSpPr>
            <p:spPr bwMode="auto">
              <a:xfrm>
                <a:off x="11072" y="1317"/>
                <a:ext cx="1181" cy="59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vert="horz" wrap="square" lIns="68580" tIns="34290" rIns="68580" bIns="34290" numCol="1" anchor="ctr" anchorCtr="0" compatLnSpc="1">
                <a:spAutoFit/>
              </a:bodyPr>
              <a:lstStyle/>
              <a:p>
                <a:pPr indent="0" algn="just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000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请帮我打开窗户</a:t>
                </a:r>
                <a:endParaRPr lang="zh-CN" altLang="en-US" sz="1000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2712720" y="2686685"/>
            <a:ext cx="4658360" cy="1545590"/>
            <a:chOff x="4592" y="4260"/>
            <a:chExt cx="5200" cy="2434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13" name="矩形标注 12"/>
            <p:cNvSpPr/>
            <p:nvPr/>
          </p:nvSpPr>
          <p:spPr>
            <a:xfrm>
              <a:off x="4592" y="4470"/>
              <a:ext cx="5200" cy="2010"/>
            </a:xfrm>
            <a:prstGeom prst="wedgeRectCallout">
              <a:avLst>
                <a:gd name="adj1" fmla="val -62153"/>
                <a:gd name="adj2" fmla="val 52636"/>
              </a:avLst>
            </a:prstGeom>
            <a:grpFill/>
            <a:ln>
              <a:noFill/>
            </a:ln>
            <a:effectLst>
              <a:glow rad="12700">
                <a:schemeClr val="accent1">
                  <a:satMod val="175000"/>
                  <a:alpha val="20000"/>
                </a:schemeClr>
              </a:glow>
              <a:softEdge rad="31750"/>
            </a:effectLst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Rectangle 1"/>
            <p:cNvSpPr>
              <a:spLocks noChangeArrowheads="1"/>
            </p:cNvSpPr>
            <p:nvPr/>
          </p:nvSpPr>
          <p:spPr bwMode="auto">
            <a:xfrm>
              <a:off x="4599" y="4260"/>
              <a:ext cx="5185" cy="2434"/>
            </a:xfrm>
            <a:prstGeom prst="rect">
              <a:avLst/>
            </a:prstGeom>
            <a:grp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indent="228600"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 smtClean="0"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</a:rPr>
                <a:t>   </a:t>
              </a:r>
              <a:r>
                <a:rPr lang="zh-CN" sz="2400" dirty="0" smtClean="0"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  <a:sym typeface="+mn-ea"/>
                </a:rPr>
                <a:t>飞机上是不能开窗的，淘淘应该对空乘姐姐说：</a:t>
              </a:r>
              <a:r>
                <a:rPr lang="en-US" altLang="zh-CN" sz="2400" dirty="0" smtClean="0"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  <a:sym typeface="+mn-ea"/>
                </a:rPr>
                <a:t>“</a:t>
              </a:r>
              <a:r>
                <a:rPr lang="zh-CN" altLang="en-US" sz="2400" dirty="0" smtClean="0"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  <a:sym typeface="+mn-ea"/>
                </a:rPr>
                <a:t>姐姐，您好，我有一点儿不舒服，您能帮我倒杯热水吗？</a:t>
              </a:r>
              <a:r>
                <a:rPr lang="en-US" altLang="zh-CN" sz="2400" dirty="0" smtClean="0"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  <a:sym typeface="+mn-ea"/>
                </a:rPr>
                <a:t>”</a:t>
              </a:r>
              <a:endParaRPr lang="zh-CN" altLang="en-US" sz="2400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282055" y="3651568"/>
            <a:ext cx="551180" cy="9918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0" algn="just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√</a:t>
            </a:r>
            <a:endParaRPr lang="en-US" altLang="zh-CN" sz="60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 rot="540000">
            <a:off x="102793" y="2421400"/>
            <a:ext cx="2337435" cy="1405255"/>
            <a:chOff x="-428" y="4298"/>
            <a:chExt cx="3681" cy="2213"/>
          </a:xfrm>
        </p:grpSpPr>
        <p:sp>
          <p:nvSpPr>
            <p:cNvPr id="17" name="爆炸形 1 16"/>
            <p:cNvSpPr/>
            <p:nvPr/>
          </p:nvSpPr>
          <p:spPr>
            <a:xfrm>
              <a:off x="-428" y="4298"/>
              <a:ext cx="3681" cy="2213"/>
            </a:xfrm>
            <a:prstGeom prst="irregularSeal1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8" name="Rectangle 1"/>
            <p:cNvSpPr>
              <a:spLocks noChangeArrowheads="1"/>
            </p:cNvSpPr>
            <p:nvPr/>
          </p:nvSpPr>
          <p:spPr bwMode="auto">
            <a:xfrm>
              <a:off x="570" y="4769"/>
              <a:ext cx="1902" cy="127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indent="0"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  <a:sym typeface="+mn-ea"/>
                </a:rPr>
                <a:t>要合情合理</a:t>
              </a:r>
              <a:endParaRPr lang="zh-CN" altLang="en-US" sz="24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080895" y="1121093"/>
            <a:ext cx="5636895" cy="265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注意礼貌用语；</a:t>
            </a: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</a:t>
            </a:r>
            <a:endParaRPr lang="en-US" altLang="zh-CN" sz="2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请教的</a:t>
            </a:r>
            <a:r>
              <a:rPr 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问题要合情合理；</a:t>
            </a:r>
            <a:endParaRPr lang="zh-CN" sz="2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3.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选准时机讲清请教的问题；</a:t>
            </a:r>
            <a:endParaRPr lang="zh-CN" altLang="en-US" sz="2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 indent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4.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真诚致谢。</a:t>
            </a:r>
            <a:endParaRPr lang="zh-CN" altLang="en-US" sz="2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42875" y="409575"/>
            <a:ext cx="3714115" cy="639445"/>
            <a:chOff x="5068" y="821"/>
            <a:chExt cx="5849" cy="1007"/>
          </a:xfrm>
        </p:grpSpPr>
        <p:pic>
          <p:nvPicPr>
            <p:cNvPr id="6" name="图片 5" descr="包图网_18220400卡通对话框矢量元素"/>
            <p:cNvPicPr>
              <a:picLocks noChangeAspect="1"/>
            </p:cNvPicPr>
            <p:nvPr/>
          </p:nvPicPr>
          <p:blipFill>
            <a:blip r:embed="rId1"/>
            <a:srcRect l="63892" t="19597" r="3945" b="60349"/>
            <a:stretch>
              <a:fillRect/>
            </a:stretch>
          </p:blipFill>
          <p:spPr>
            <a:xfrm>
              <a:off x="5068" y="821"/>
              <a:ext cx="5849" cy="1007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6029" y="962"/>
              <a:ext cx="4597" cy="7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l" fontAlgn="auto">
                <a:lnSpc>
                  <a:spcPct val="120000"/>
                </a:lnSpc>
              </a:pPr>
              <a:r>
                <a:rPr lang="zh-CN" sz="2000" b="1" dirty="0" smtClean="0"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  <a:sym typeface="+mn-ea"/>
                </a:rPr>
                <a:t>请教注意事项</a:t>
              </a:r>
              <a:endParaRPr lang="en-US" altLang="zh-CN" sz="20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601327" y="458711"/>
            <a:ext cx="7823479" cy="11760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286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同学们都初步掌握了请教的要领，想不想再试试？默读下面场景的内容，假设你是情景中的人物，你会怎么演呢？</a:t>
            </a:r>
            <a:endPara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61060" y="1480185"/>
            <a:ext cx="7564120" cy="2425700"/>
            <a:chOff x="1356" y="2331"/>
            <a:chExt cx="11912" cy="3820"/>
          </a:xfrm>
        </p:grpSpPr>
        <p:sp>
          <p:nvSpPr>
            <p:cNvPr id="7" name="云形 6"/>
            <p:cNvSpPr/>
            <p:nvPr/>
          </p:nvSpPr>
          <p:spPr>
            <a:xfrm>
              <a:off x="8940" y="2331"/>
              <a:ext cx="4328" cy="3821"/>
            </a:xfrm>
            <a:prstGeom prst="cloud">
              <a:avLst/>
            </a:prstGeom>
            <a:blipFill rotWithShape="1">
              <a:blip r:embed="rId1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356" y="2954"/>
              <a:ext cx="7102" cy="3016"/>
              <a:chOff x="1356" y="2954"/>
              <a:chExt cx="7102" cy="3016"/>
            </a:xfrm>
          </p:grpSpPr>
          <p:sp>
            <p:nvSpPr>
              <p:cNvPr id="6" name="Rectangle 1"/>
              <p:cNvSpPr>
                <a:spLocks noChangeArrowheads="1"/>
              </p:cNvSpPr>
              <p:nvPr/>
            </p:nvSpPr>
            <p:spPr bwMode="auto">
              <a:xfrm>
                <a:off x="1356" y="2954"/>
                <a:ext cx="7102" cy="3016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9525">
                <a:noFill/>
                <a:miter lim="800000"/>
              </a:ln>
              <a:effectLst>
                <a:softEdge rad="63500"/>
              </a:effectLst>
            </p:spPr>
            <p:txBody>
              <a:bodyPr vert="horz" wrap="square" lIns="68580" tIns="34290" rIns="68580" bIns="34290" numCol="1" anchor="ctr" anchorCtr="0" compatLnSpc="1">
                <a:spAutoFit/>
              </a:bodyPr>
              <a:lstStyle/>
              <a:p>
                <a:pPr indent="228600" algn="just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400" b="1" dirty="0" smtClean="0">
                    <a:latin typeface="宋体" panose="02010600030101010101" pitchFamily="2" charset="-122"/>
                    <a:ea typeface="宋体" panose="02010600030101010101" pitchFamily="2" charset="-122"/>
                    <a:cs typeface="楷体" panose="02010609060101010101" pitchFamily="49" charset="-122"/>
                  </a:rPr>
                  <a:t>   周日，小华做完作业后，准备给贫困山区的儿童寄些学习用品，但是他不知道怎样填写地址，假设老师是邮局工作人员，你是小华，表演一下你会怎么做。</a:t>
                </a:r>
                <a:endPara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2000" y="3211"/>
                <a:ext cx="306" cy="272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907415" y="983615"/>
            <a:ext cx="7614285" cy="2425700"/>
            <a:chOff x="1429" y="1549"/>
            <a:chExt cx="11991" cy="3820"/>
          </a:xfrm>
        </p:grpSpPr>
        <p:sp>
          <p:nvSpPr>
            <p:cNvPr id="7" name="云形 6"/>
            <p:cNvSpPr/>
            <p:nvPr/>
          </p:nvSpPr>
          <p:spPr>
            <a:xfrm>
              <a:off x="9092" y="1549"/>
              <a:ext cx="4328" cy="3821"/>
            </a:xfrm>
            <a:prstGeom prst="cloud">
              <a:avLst/>
            </a:prstGeom>
            <a:blipFill rotWithShape="1">
              <a:blip r:embed="rId1"/>
              <a:stretch>
                <a:fillRect/>
              </a:stretch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429" y="2235"/>
              <a:ext cx="7102" cy="2822"/>
              <a:chOff x="1429" y="2235"/>
              <a:chExt cx="7102" cy="2822"/>
            </a:xfrm>
          </p:grpSpPr>
          <p:sp>
            <p:nvSpPr>
              <p:cNvPr id="6" name="Rectangle 1"/>
              <p:cNvSpPr>
                <a:spLocks noChangeArrowheads="1"/>
              </p:cNvSpPr>
              <p:nvPr/>
            </p:nvSpPr>
            <p:spPr bwMode="auto">
              <a:xfrm>
                <a:off x="1429" y="2235"/>
                <a:ext cx="7102" cy="2822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  <a:ln w="9525">
                <a:noFill/>
                <a:miter lim="800000"/>
              </a:ln>
              <a:effectLst>
                <a:softEdge rad="63500"/>
              </a:effectLst>
            </p:spPr>
            <p:txBody>
              <a:bodyPr vert="horz" wrap="square" lIns="68580" tIns="34290" rIns="68580" bIns="34290" numCol="1" anchor="ctr" anchorCtr="0" compatLnSpc="1">
                <a:spAutoFit/>
              </a:bodyPr>
              <a:lstStyle/>
              <a:p>
                <a:pPr indent="228600" algn="just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800" dirty="0" smtClean="0">
                    <a:latin typeface="宋体" panose="02010600030101010101" pitchFamily="2" charset="-122"/>
                    <a:ea typeface="宋体" panose="02010600030101010101" pitchFamily="2" charset="-122"/>
                    <a:cs typeface="楷体" panose="02010609060101010101" pitchFamily="49" charset="-122"/>
                  </a:rPr>
                  <a:t>   阿亮有一道题不会做，下课后，他想向同桌果果请教一下，弄懂这个问题。请同学表演一下。</a:t>
                </a:r>
                <a:endParaRPr lang="zh-CN" altLang="en-US" sz="2800" dirty="0" smtClean="0"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2140" y="2499"/>
                <a:ext cx="306" cy="272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REFSHAPE" val="580903308"/>
  <p:tag name="KSO_WM_UNIT_PLACING_PICTURE_USER_VIEWPORT" val="{&quot;height&quot;:2736,&quot;width&quot;:2450}"/>
</p:tagLst>
</file>

<file path=ppt/tags/tag2.xml><?xml version="1.0" encoding="utf-8"?>
<p:tagLst xmlns:p="http://schemas.openxmlformats.org/presentationml/2006/main">
  <p:tag name="KSO_WM_DOC_GUID" val="{579bfa83-dad0-4df8-9de4-3057754af5c7}"/>
  <p:tag name="KSO_WPP_MARK_KEY" val="33c7d53c-8e01-4a16-9c44-b87a257c4bec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 anchor="t">
        <a:spAutoFit/>
      </a:bodyPr>
      <a:lstStyle>
        <a:defPPr algn="just">
          <a:lnSpc>
            <a:spcPct val="130000"/>
          </a:lnSpc>
          <a:defRPr sz="3200" dirty="0" smtClean="0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1762</Words>
  <Application>WPS 演示</Application>
  <PresentationFormat>全屏显示(16:9)</PresentationFormat>
  <Paragraphs>118</Paragraphs>
  <Slides>21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楷体</vt:lpstr>
      <vt:lpstr>黑体</vt:lpstr>
      <vt:lpstr>微软雅黑</vt:lpstr>
      <vt:lpstr>Times New Roman</vt:lpstr>
      <vt:lpstr>Calibri</vt:lpstr>
      <vt:lpstr>Arial Unicode MS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35</cp:revision>
  <dcterms:created xsi:type="dcterms:W3CDTF">2017-03-17T02:28:00Z</dcterms:created>
  <dcterms:modified xsi:type="dcterms:W3CDTF">2022-11-29T17:44:54Z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CF2797CBFB1649B190297C5B602DDFB9</vt:lpwstr>
  </property>
</Properties>
</file>