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media/image48.svg" ContentType="image/svg+xml"/>
  <Override PartName="/ppt/media/image50.svg" ContentType="image/svg+xml"/>
  <Override PartName="/ppt/media/image5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sldIdLst>
    <p:sldId id="256" r:id="rId3"/>
    <p:sldId id="1621" r:id="rId4"/>
    <p:sldId id="1629" r:id="rId5"/>
    <p:sldId id="1630" r:id="rId6"/>
    <p:sldId id="1631" r:id="rId7"/>
    <p:sldId id="263" r:id="rId8"/>
    <p:sldId id="264" r:id="rId9"/>
    <p:sldId id="1411" r:id="rId10"/>
    <p:sldId id="1463" r:id="rId11"/>
    <p:sldId id="1504" r:id="rId12"/>
    <p:sldId id="1517" r:id="rId13"/>
    <p:sldId id="1505" r:id="rId14"/>
    <p:sldId id="1614" r:id="rId15"/>
    <p:sldId id="1518" r:id="rId16"/>
    <p:sldId id="1613" r:id="rId17"/>
    <p:sldId id="1520" r:id="rId18"/>
    <p:sldId id="1506" r:id="rId19"/>
    <p:sldId id="1623" r:id="rId20"/>
    <p:sldId id="1524" r:id="rId21"/>
    <p:sldId id="1507" r:id="rId22"/>
    <p:sldId id="1632" r:id="rId23"/>
    <p:sldId id="1515" r:id="rId24"/>
    <p:sldId id="1634" r:id="rId25"/>
    <p:sldId id="1635" r:id="rId26"/>
    <p:sldId id="1636" r:id="rId27"/>
    <p:sldId id="1605" r:id="rId28"/>
    <p:sldId id="1476" r:id="rId29"/>
    <p:sldId id="1477" r:id="rId30"/>
    <p:sldId id="1511" r:id="rId31"/>
    <p:sldId id="1431" r:id="rId32"/>
    <p:sldId id="1392" r:id="rId33"/>
    <p:sldId id="1637" r:id="rId34"/>
    <p:sldId id="1394" r:id="rId35"/>
    <p:sldId id="1401" r:id="rId36"/>
    <p:sldId id="1513" r:id="rId37"/>
    <p:sldId id="1514" r:id="rId38"/>
    <p:sldId id="1490" r:id="rId39"/>
    <p:sldId id="1491" r:id="rId40"/>
    <p:sldId id="1492" r:id="rId41"/>
    <p:sldId id="301" r:id="rId42"/>
    <p:sldId id="1493" r:id="rId43"/>
    <p:sldId id="1606" r:id="rId44"/>
    <p:sldId id="1494" r:id="rId45"/>
    <p:sldId id="1495" r:id="rId46"/>
    <p:sldId id="1496" r:id="rId47"/>
    <p:sldId id="1497" r:id="rId48"/>
    <p:sldId id="1498" r:id="rId49"/>
    <p:sldId id="1499" r:id="rId50"/>
    <p:sldId id="1094" r:id="rId51"/>
  </p:sldIdLst>
  <p:sldSz cx="9144000" cy="5143500" type="screen16x9"/>
  <p:notesSz cx="6858000" cy="9144000"/>
  <p:custShowLst>
    <p:custShow name="自定义放映 1" id="0">
      <p:sldLst>
        <p:sld r:id="rId50"/>
      </p:sldLst>
    </p:custShow>
  </p:custShowLst>
  <p:custDataLst>
    <p:tags r:id="rId5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CBBD"/>
    <a:srgbClr val="DBC2AC"/>
    <a:srgbClr val="8595AE"/>
    <a:srgbClr val="6F9DC5"/>
    <a:srgbClr val="0000FF"/>
    <a:srgbClr val="FDFAEC"/>
    <a:srgbClr val="C68D41"/>
    <a:srgbClr val="4A2021"/>
    <a:srgbClr val="33CC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7" autoAdjust="0"/>
    <p:restoredTop sz="94227" autoAdjust="0"/>
  </p:normalViewPr>
  <p:slideViewPr>
    <p:cSldViewPr snapToGrid="0">
      <p:cViewPr varScale="1">
        <p:scale>
          <a:sx n="109" d="100"/>
          <a:sy n="109" d="100"/>
        </p:scale>
        <p:origin x="-348" y="-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44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gs" Target="tags/tag1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notesMaster" Target="notesMasters/notesMaster1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svg"/><Relationship Id="rId3" Type="http://schemas.openxmlformats.org/officeDocument/2006/relationships/image" Target="../media/image49.png"/><Relationship Id="rId2" Type="http://schemas.openxmlformats.org/officeDocument/2006/relationships/image" Target="../media/image48.svg"/><Relationship Id="rId1" Type="http://schemas.openxmlformats.org/officeDocument/2006/relationships/image" Target="../media/image47.png"/></Relationships>
</file>

<file path=ppt/diagrams/_rels/drawing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svg"/><Relationship Id="rId3" Type="http://schemas.openxmlformats.org/officeDocument/2006/relationships/image" Target="../media/image49.png"/><Relationship Id="rId2" Type="http://schemas.openxmlformats.org/officeDocument/2006/relationships/image" Target="../media/image48.svg"/><Relationship Id="rId1" Type="http://schemas.openxmlformats.org/officeDocument/2006/relationships/image" Target="../media/image4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FE6D6E-ADF5-450C-9BCC-D2576740C9A4}" type="doc">
      <dgm:prSet loTypeId="urn:microsoft.com/office/officeart/2005/8/layout/bList2#5" loCatId="list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1560B475-A0C2-406B-8717-4124CF567C75}">
      <dgm:prSet custT="1"/>
      <dgm:spPr/>
      <dgm:t>
        <a:bodyPr/>
        <a:lstStyle/>
        <a:p>
          <a:r>
            <a: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rPr>
            <a:t>1. </a:t>
          </a:r>
          <a:r>
            <a: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rPr>
            <a:t>内容具体</a:t>
          </a:r>
          <a:endParaRPr lang="zh-CN" sz="20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6AA79B07-8DCF-4666-B7AA-9607D9D11EB3}" cxnId="{0097C910-E783-4C91-967A-259850AAA7B3}" type="parTrans">
      <dgm:prSet/>
      <dgm:spPr/>
      <dgm:t>
        <a:bodyPr/>
        <a:lstStyle/>
        <a:p>
          <a:endParaRPr lang="zh-CN" altLang="en-US"/>
        </a:p>
      </dgm:t>
    </dgm:pt>
    <dgm:pt modelId="{36DD91FA-BCF8-44FF-99CA-7CD17EBE2EE6}" cxnId="{0097C910-E783-4C91-967A-259850AAA7B3}" type="sibTrans">
      <dgm:prSet/>
      <dgm:spPr/>
      <dgm:t>
        <a:bodyPr/>
        <a:lstStyle/>
        <a:p>
          <a:endParaRPr lang="zh-CN" altLang="en-US"/>
        </a:p>
      </dgm:t>
    </dgm:pt>
    <dgm:pt modelId="{9C233FAD-076B-4BAC-A383-9B9176905253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 dirty="0">
              <a:latin typeface="宋体" panose="02010600030101010101" pitchFamily="2" charset="-122"/>
              <a:ea typeface="宋体" panose="02010600030101010101" pitchFamily="2" charset="-122"/>
            </a:rPr>
            <a:t> 作者选取的是在欢乐园游玩的一次经历，通过对游玩过程的动作、神态和心理描写，使内容具体生动，给人留下深刻印象。</a:t>
          </a:r>
          <a:endParaRPr lang="zh-CN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4C0FA46B-1E05-4484-8BCB-372BE7AA836D}" cxnId="{BA3E540E-E4EA-4756-AE09-B301842CF823}" type="parTrans">
      <dgm:prSet/>
      <dgm:spPr/>
      <dgm:t>
        <a:bodyPr/>
        <a:lstStyle/>
        <a:p>
          <a:endParaRPr lang="zh-CN" altLang="en-US"/>
        </a:p>
      </dgm:t>
    </dgm:pt>
    <dgm:pt modelId="{3BC728F3-395B-4C43-9E87-52812D1D6015}" cxnId="{BA3E540E-E4EA-4756-AE09-B301842CF823}" type="sibTrans">
      <dgm:prSet/>
      <dgm:spPr/>
      <dgm:t>
        <a:bodyPr/>
        <a:lstStyle/>
        <a:p>
          <a:endParaRPr lang="zh-CN" altLang="en-US"/>
        </a:p>
      </dgm:t>
    </dgm:pt>
    <dgm:pt modelId="{D11035C4-D766-4981-8DC9-525B8C329EEB}">
      <dgm:prSet custT="1"/>
      <dgm:spPr/>
      <dgm:t>
        <a:bodyPr/>
        <a:lstStyle/>
        <a:p>
          <a:r>
            <a: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rPr>
            <a:t>2. </a:t>
          </a:r>
          <a:r>
            <a: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rPr>
            <a:t>详略得当</a:t>
          </a:r>
          <a:endParaRPr lang="zh-CN" sz="20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0AEE3A71-DFD5-4174-8A5E-763CE3959276}" cxnId="{1E7AD82B-EB48-4AF8-A61B-78A9EA8BC92C}" type="parTrans">
      <dgm:prSet/>
      <dgm:spPr/>
      <dgm:t>
        <a:bodyPr/>
        <a:lstStyle/>
        <a:p>
          <a:endParaRPr lang="zh-CN" altLang="en-US"/>
        </a:p>
      </dgm:t>
    </dgm:pt>
    <dgm:pt modelId="{B1A6FDA0-46F5-4A09-B26C-F6A7744CBA5A}" cxnId="{1E7AD82B-EB48-4AF8-A61B-78A9EA8BC92C}" type="sibTrans">
      <dgm:prSet/>
      <dgm:spPr/>
      <dgm:t>
        <a:bodyPr/>
        <a:lstStyle/>
        <a:p>
          <a:endParaRPr lang="zh-CN" altLang="en-US"/>
        </a:p>
      </dgm:t>
    </dgm:pt>
    <dgm:pt modelId="{D3F23B3E-58D8-4900-917E-3E861012725D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 dirty="0">
              <a:latin typeface="宋体" panose="02010600030101010101" pitchFamily="2" charset="-122"/>
              <a:ea typeface="宋体" panose="02010600030101010101" pitchFamily="2" charset="-122"/>
            </a:rPr>
            <a:t> 文章选取印象特别深刻的坐“摩天轮”和“侠胆豪情”来详细描写，对于其它的游玩项目则一笔带过，做到了详略得当，重点突出。</a:t>
          </a:r>
          <a:endParaRPr lang="zh-CN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7D5AD6D1-CC13-40F4-A12F-E3E9A2ACA22A}" cxnId="{A063FBD8-090E-4E2D-99F4-ECBEA9388368}" type="parTrans">
      <dgm:prSet/>
      <dgm:spPr/>
      <dgm:t>
        <a:bodyPr/>
        <a:lstStyle/>
        <a:p>
          <a:endParaRPr lang="zh-CN" altLang="en-US"/>
        </a:p>
      </dgm:t>
    </dgm:pt>
    <dgm:pt modelId="{266BB35F-4276-4469-A7A2-0AB3140E52BA}" cxnId="{A063FBD8-090E-4E2D-99F4-ECBEA9388368}" type="sibTrans">
      <dgm:prSet/>
      <dgm:spPr/>
      <dgm:t>
        <a:bodyPr/>
        <a:lstStyle/>
        <a:p>
          <a:endParaRPr lang="zh-CN" altLang="en-US"/>
        </a:p>
      </dgm:t>
    </dgm:pt>
    <dgm:pt modelId="{654A359A-ABE7-480A-8405-CEF50AF12D7F}">
      <dgm:prSet custT="1"/>
      <dgm:spPr/>
      <dgm:t>
        <a:bodyPr/>
        <a:lstStyle/>
        <a:p>
          <a:r>
            <a:rPr lang="en-US" sz="2400" b="1" dirty="0">
              <a:latin typeface="宋体" panose="02010600030101010101" pitchFamily="2" charset="-122"/>
              <a:ea typeface="宋体" panose="02010600030101010101" pitchFamily="2" charset="-122"/>
            </a:rPr>
            <a:t>3.</a:t>
          </a:r>
          <a:r>
            <a: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rPr>
            <a:t>描写生动</a:t>
          </a:r>
          <a:endParaRPr lang="zh-CN" sz="24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CD1680B1-B15D-4EEC-BFD5-330871771A40}" cxnId="{0C1CCB42-83AA-45A7-9922-C46B3EB31B89}" type="parTrans">
      <dgm:prSet/>
      <dgm:spPr/>
      <dgm:t>
        <a:bodyPr/>
        <a:lstStyle/>
        <a:p>
          <a:endParaRPr lang="zh-CN" altLang="en-US"/>
        </a:p>
      </dgm:t>
    </dgm:pt>
    <dgm:pt modelId="{12684EAF-7DCA-4E96-BCBC-BF4A3F1113EC}" cxnId="{0C1CCB42-83AA-45A7-9922-C46B3EB31B89}" type="sibTrans">
      <dgm:prSet/>
      <dgm:spPr/>
      <dgm:t>
        <a:bodyPr/>
        <a:lstStyle/>
        <a:p>
          <a:endParaRPr lang="zh-CN" altLang="en-US"/>
        </a:p>
      </dgm:t>
    </dgm:pt>
    <dgm:pt modelId="{F1BD1735-E7D8-4BA9-B88D-3CE99986C56E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 dirty="0">
              <a:latin typeface="宋体" panose="02010600030101010101" pitchFamily="2" charset="-122"/>
              <a:ea typeface="宋体" panose="02010600030101010101" pitchFamily="2" charset="-122"/>
            </a:rPr>
            <a:t>对摩天轮的高度，对“侠胆豪情”的惊险转法作了生动描写；对自己坐上去的心理体验也作了细致描绘，让读者也感受到了那一份刺激和惊喜。</a:t>
          </a:r>
          <a:endParaRPr lang="zh-CN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0359B205-1EE2-4D05-9169-50D5006AFB1F}" cxnId="{5150AA04-74D6-4CEC-994F-7C03A13AAD72}" type="parTrans">
      <dgm:prSet/>
      <dgm:spPr/>
      <dgm:t>
        <a:bodyPr/>
        <a:lstStyle/>
        <a:p>
          <a:endParaRPr lang="zh-CN" altLang="en-US"/>
        </a:p>
      </dgm:t>
    </dgm:pt>
    <dgm:pt modelId="{88DB79A2-DF7D-48FD-9D3B-F5837F07850E}" cxnId="{5150AA04-74D6-4CEC-994F-7C03A13AAD72}" type="sibTrans">
      <dgm:prSet/>
      <dgm:spPr/>
      <dgm:t>
        <a:bodyPr/>
        <a:lstStyle/>
        <a:p>
          <a:endParaRPr lang="zh-CN" altLang="en-US"/>
        </a:p>
      </dgm:t>
    </dgm:pt>
    <dgm:pt modelId="{FADB183D-A3F4-4CB9-A133-A49FF8045717}" type="pres">
      <dgm:prSet presAssocID="{AFFE6D6E-ADF5-450C-9BCC-D2576740C9A4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5638AC9-6869-4180-8F60-D96C8CE533F6}" type="pres">
      <dgm:prSet presAssocID="{1560B475-A0C2-406B-8717-4124CF567C75}" presName="compNode" presStyleCnt="0"/>
      <dgm:spPr/>
    </dgm:pt>
    <dgm:pt modelId="{39500EAF-69D8-4D72-B2AA-67133E3A04ED}" type="pres">
      <dgm:prSet presAssocID="{1560B475-A0C2-406B-8717-4124CF567C75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86A600-8DDB-4B46-A376-5C5045D0AA7A}" type="pres">
      <dgm:prSet presAssocID="{1560B475-A0C2-406B-8717-4124CF567C7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1B8A9D-7321-4239-AD51-FEB84BC76224}" type="pres">
      <dgm:prSet presAssocID="{1560B475-A0C2-406B-8717-4124CF567C75}" presName="parentRect" presStyleLbl="alignNode1" presStyleIdx="0" presStyleCnt="3"/>
      <dgm:spPr/>
      <dgm:t>
        <a:bodyPr/>
        <a:lstStyle/>
        <a:p>
          <a:endParaRPr lang="zh-CN" altLang="en-US"/>
        </a:p>
      </dgm:t>
    </dgm:pt>
    <dgm:pt modelId="{03F38066-A1ED-4D59-8465-830F02F69D80}" type="pres">
      <dgm:prSet presAssocID="{1560B475-A0C2-406B-8717-4124CF567C75}" presName="adorn" presStyleLbl="fgAccFollowNod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0F8F3A15-1EC2-4C49-BE49-D5B03F7FCE5F}" type="pres">
      <dgm:prSet presAssocID="{36DD91FA-BCF8-44FF-99CA-7CD17EBE2EE6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3DF8D8B5-E62F-4C06-AD97-FCBE45801E6C}" type="pres">
      <dgm:prSet presAssocID="{D11035C4-D766-4981-8DC9-525B8C329EEB}" presName="compNode" presStyleCnt="0"/>
      <dgm:spPr/>
    </dgm:pt>
    <dgm:pt modelId="{11DFC98E-E12C-447B-948B-25DB3CD24C49}" type="pres">
      <dgm:prSet presAssocID="{D11035C4-D766-4981-8DC9-525B8C329EEB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3690B9-877B-4CD3-B8BC-066CB4773D8A}" type="pres">
      <dgm:prSet presAssocID="{D11035C4-D766-4981-8DC9-525B8C329EE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FBD13C-C1B2-439F-995D-463FBDC68A3B}" type="pres">
      <dgm:prSet presAssocID="{D11035C4-D766-4981-8DC9-525B8C329EEB}" presName="parentRect" presStyleLbl="alignNode1" presStyleIdx="1" presStyleCnt="3"/>
      <dgm:spPr/>
      <dgm:t>
        <a:bodyPr/>
        <a:lstStyle/>
        <a:p>
          <a:endParaRPr lang="zh-CN" altLang="en-US"/>
        </a:p>
      </dgm:t>
    </dgm:pt>
    <dgm:pt modelId="{81B136B9-D847-4D29-B6D4-5A0179C465FE}" type="pres">
      <dgm:prSet presAssocID="{D11035C4-D766-4981-8DC9-525B8C329EEB}" presName="adorn" presStyleLbl="fgAccFollowNode1" presStyleIdx="1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2C992BED-A3F7-473A-9B4E-ED31C6BFC31A}" type="pres">
      <dgm:prSet presAssocID="{B1A6FDA0-46F5-4A09-B26C-F6A7744CBA5A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86ACBA5E-F861-463A-8488-8EA88F80234C}" type="pres">
      <dgm:prSet presAssocID="{654A359A-ABE7-480A-8405-CEF50AF12D7F}" presName="compNode" presStyleCnt="0"/>
      <dgm:spPr/>
    </dgm:pt>
    <dgm:pt modelId="{81CA3962-1DFE-422C-9862-437F9B0002F7}" type="pres">
      <dgm:prSet presAssocID="{654A359A-ABE7-480A-8405-CEF50AF12D7F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7792FF-6DB6-4DAF-9816-54ECF397FE43}" type="pres">
      <dgm:prSet presAssocID="{654A359A-ABE7-480A-8405-CEF50AF12D7F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9E8C87-DCA9-4A89-84FE-DEC559AA794B}" type="pres">
      <dgm:prSet presAssocID="{654A359A-ABE7-480A-8405-CEF50AF12D7F}" presName="parentRect" presStyleLbl="alignNode1" presStyleIdx="2" presStyleCnt="3"/>
      <dgm:spPr/>
      <dgm:t>
        <a:bodyPr/>
        <a:lstStyle/>
        <a:p>
          <a:endParaRPr lang="zh-CN" altLang="en-US"/>
        </a:p>
      </dgm:t>
    </dgm:pt>
    <dgm:pt modelId="{C87FC5FB-CF3E-4344-8C19-E15AD9D6DBBC}" type="pres">
      <dgm:prSet presAssocID="{654A359A-ABE7-480A-8405-CEF50AF12D7F}" presName="adorn" presStyleLbl="fgAccFollowNode1" presStyleIdx="2" presStyleCnt="3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</dgm:ptLst>
  <dgm:cxnLst>
    <dgm:cxn modelId="{670E7F79-5315-4CFB-A6EC-C6DF0BA1D1A1}" type="presOf" srcId="{9C233FAD-076B-4BAC-A383-9B9176905253}" destId="{39500EAF-69D8-4D72-B2AA-67133E3A04ED}" srcOrd="0" destOrd="0" presId="urn:microsoft.com/office/officeart/2005/8/layout/bList2#5"/>
    <dgm:cxn modelId="{0097C910-E783-4C91-967A-259850AAA7B3}" srcId="{AFFE6D6E-ADF5-450C-9BCC-D2576740C9A4}" destId="{1560B475-A0C2-406B-8717-4124CF567C75}" srcOrd="0" destOrd="0" parTransId="{6AA79B07-8DCF-4666-B7AA-9607D9D11EB3}" sibTransId="{36DD91FA-BCF8-44FF-99CA-7CD17EBE2EE6}"/>
    <dgm:cxn modelId="{6F767913-B74E-4E25-BDA6-6526748B9962}" type="presOf" srcId="{B1A6FDA0-46F5-4A09-B26C-F6A7744CBA5A}" destId="{2C992BED-A3F7-473A-9B4E-ED31C6BFC31A}" srcOrd="0" destOrd="0" presId="urn:microsoft.com/office/officeart/2005/8/layout/bList2#5"/>
    <dgm:cxn modelId="{6FB6F388-A6C9-445B-9E68-5D91DB070E01}" type="presOf" srcId="{AFFE6D6E-ADF5-450C-9BCC-D2576740C9A4}" destId="{FADB183D-A3F4-4CB9-A133-A49FF8045717}" srcOrd="0" destOrd="0" presId="urn:microsoft.com/office/officeart/2005/8/layout/bList2#5"/>
    <dgm:cxn modelId="{5AC19E3C-0BA7-43D9-AA65-D914D029172A}" type="presOf" srcId="{D11035C4-D766-4981-8DC9-525B8C329EEB}" destId="{2FFBD13C-C1B2-439F-995D-463FBDC68A3B}" srcOrd="0" destOrd="0" presId="urn:microsoft.com/office/officeart/2005/8/layout/bList2#5"/>
    <dgm:cxn modelId="{EF7143BB-D59E-4A88-8B3B-8783BC65BEB5}" type="presOf" srcId="{D11035C4-D766-4981-8DC9-525B8C329EEB}" destId="{B23690B9-877B-4CD3-B8BC-066CB4773D8A}" srcOrd="1" destOrd="0" presId="urn:microsoft.com/office/officeart/2005/8/layout/bList2#5"/>
    <dgm:cxn modelId="{0C1CCB42-83AA-45A7-9922-C46B3EB31B89}" srcId="{AFFE6D6E-ADF5-450C-9BCC-D2576740C9A4}" destId="{654A359A-ABE7-480A-8405-CEF50AF12D7F}" srcOrd="2" destOrd="0" parTransId="{CD1680B1-B15D-4EEC-BFD5-330871771A40}" sibTransId="{12684EAF-7DCA-4E96-BCBC-BF4A3F1113EC}"/>
    <dgm:cxn modelId="{AC39405E-984F-4540-9051-14888B65F503}" type="presOf" srcId="{1560B475-A0C2-406B-8717-4124CF567C75}" destId="{3586A600-8DDB-4B46-A376-5C5045D0AA7A}" srcOrd="1" destOrd="0" presId="urn:microsoft.com/office/officeart/2005/8/layout/bList2#5"/>
    <dgm:cxn modelId="{5150AA04-74D6-4CEC-994F-7C03A13AAD72}" srcId="{654A359A-ABE7-480A-8405-CEF50AF12D7F}" destId="{F1BD1735-E7D8-4BA9-B88D-3CE99986C56E}" srcOrd="0" destOrd="0" parTransId="{0359B205-1EE2-4D05-9169-50D5006AFB1F}" sibTransId="{88DB79A2-DF7D-48FD-9D3B-F5837F07850E}"/>
    <dgm:cxn modelId="{BA3E540E-E4EA-4756-AE09-B301842CF823}" srcId="{1560B475-A0C2-406B-8717-4124CF567C75}" destId="{9C233FAD-076B-4BAC-A383-9B9176905253}" srcOrd="0" destOrd="0" parTransId="{4C0FA46B-1E05-4484-8BCB-372BE7AA836D}" sibTransId="{3BC728F3-395B-4C43-9E87-52812D1D6015}"/>
    <dgm:cxn modelId="{52B54335-6A3B-4D51-A367-C9441F617906}" type="presOf" srcId="{1560B475-A0C2-406B-8717-4124CF567C75}" destId="{1F1B8A9D-7321-4239-AD51-FEB84BC76224}" srcOrd="0" destOrd="0" presId="urn:microsoft.com/office/officeart/2005/8/layout/bList2#5"/>
    <dgm:cxn modelId="{1E7AD82B-EB48-4AF8-A61B-78A9EA8BC92C}" srcId="{AFFE6D6E-ADF5-450C-9BCC-D2576740C9A4}" destId="{D11035C4-D766-4981-8DC9-525B8C329EEB}" srcOrd="1" destOrd="0" parTransId="{0AEE3A71-DFD5-4174-8A5E-763CE3959276}" sibTransId="{B1A6FDA0-46F5-4A09-B26C-F6A7744CBA5A}"/>
    <dgm:cxn modelId="{3F7BF970-31EF-4FF1-800C-104D52634948}" type="presOf" srcId="{36DD91FA-BCF8-44FF-99CA-7CD17EBE2EE6}" destId="{0F8F3A15-1EC2-4C49-BE49-D5B03F7FCE5F}" srcOrd="0" destOrd="0" presId="urn:microsoft.com/office/officeart/2005/8/layout/bList2#5"/>
    <dgm:cxn modelId="{F9EDB6C2-6728-4D57-8633-BE057D6BB91E}" type="presOf" srcId="{654A359A-ABE7-480A-8405-CEF50AF12D7F}" destId="{747792FF-6DB6-4DAF-9816-54ECF397FE43}" srcOrd="1" destOrd="0" presId="urn:microsoft.com/office/officeart/2005/8/layout/bList2#5"/>
    <dgm:cxn modelId="{A063FBD8-090E-4E2D-99F4-ECBEA9388368}" srcId="{D11035C4-D766-4981-8DC9-525B8C329EEB}" destId="{D3F23B3E-58D8-4900-917E-3E861012725D}" srcOrd="0" destOrd="0" parTransId="{7D5AD6D1-CC13-40F4-A12F-E3E9A2ACA22A}" sibTransId="{266BB35F-4276-4469-A7A2-0AB3140E52BA}"/>
    <dgm:cxn modelId="{CF66DA01-41D4-4B0E-BBD0-3AC36F6D7B2E}" type="presOf" srcId="{F1BD1735-E7D8-4BA9-B88D-3CE99986C56E}" destId="{81CA3962-1DFE-422C-9862-437F9B0002F7}" srcOrd="0" destOrd="0" presId="urn:microsoft.com/office/officeart/2005/8/layout/bList2#5"/>
    <dgm:cxn modelId="{58DF7D0D-4CF8-43C4-BA4E-07EBAD07C1D5}" type="presOf" srcId="{654A359A-ABE7-480A-8405-CEF50AF12D7F}" destId="{289E8C87-DCA9-4A89-84FE-DEC559AA794B}" srcOrd="0" destOrd="0" presId="urn:microsoft.com/office/officeart/2005/8/layout/bList2#5"/>
    <dgm:cxn modelId="{FA21BC59-F5FE-4BA9-93D2-4DF1E5C2DA53}" type="presOf" srcId="{D3F23B3E-58D8-4900-917E-3E861012725D}" destId="{11DFC98E-E12C-447B-948B-25DB3CD24C49}" srcOrd="0" destOrd="0" presId="urn:microsoft.com/office/officeart/2005/8/layout/bList2#5"/>
    <dgm:cxn modelId="{C293061B-705C-4CFF-98F7-8FEFC81389F4}" type="presParOf" srcId="{FADB183D-A3F4-4CB9-A133-A49FF8045717}" destId="{35638AC9-6869-4180-8F60-D96C8CE533F6}" srcOrd="0" destOrd="0" presId="urn:microsoft.com/office/officeart/2005/8/layout/bList2#5"/>
    <dgm:cxn modelId="{BFEBE289-04A2-4224-8892-6B5E1BB19A23}" type="presParOf" srcId="{35638AC9-6869-4180-8F60-D96C8CE533F6}" destId="{39500EAF-69D8-4D72-B2AA-67133E3A04ED}" srcOrd="0" destOrd="0" presId="urn:microsoft.com/office/officeart/2005/8/layout/bList2#5"/>
    <dgm:cxn modelId="{26F955C1-3691-4203-B95F-72EFCC9FA091}" type="presParOf" srcId="{35638AC9-6869-4180-8F60-D96C8CE533F6}" destId="{3586A600-8DDB-4B46-A376-5C5045D0AA7A}" srcOrd="1" destOrd="0" presId="urn:microsoft.com/office/officeart/2005/8/layout/bList2#5"/>
    <dgm:cxn modelId="{59D81C0B-97BF-438D-AA47-50CE8769737D}" type="presParOf" srcId="{35638AC9-6869-4180-8F60-D96C8CE533F6}" destId="{1F1B8A9D-7321-4239-AD51-FEB84BC76224}" srcOrd="2" destOrd="0" presId="urn:microsoft.com/office/officeart/2005/8/layout/bList2#5"/>
    <dgm:cxn modelId="{D67146DC-147D-44BA-98D2-02D0C78DB19C}" type="presParOf" srcId="{35638AC9-6869-4180-8F60-D96C8CE533F6}" destId="{03F38066-A1ED-4D59-8465-830F02F69D80}" srcOrd="3" destOrd="0" presId="urn:microsoft.com/office/officeart/2005/8/layout/bList2#5"/>
    <dgm:cxn modelId="{CEE64258-BFA3-40D5-B49A-75F6BCE6F7DB}" type="presParOf" srcId="{FADB183D-A3F4-4CB9-A133-A49FF8045717}" destId="{0F8F3A15-1EC2-4C49-BE49-D5B03F7FCE5F}" srcOrd="1" destOrd="0" presId="urn:microsoft.com/office/officeart/2005/8/layout/bList2#5"/>
    <dgm:cxn modelId="{DC0807E5-B490-42FF-BC90-5F8E04B7DB51}" type="presParOf" srcId="{FADB183D-A3F4-4CB9-A133-A49FF8045717}" destId="{3DF8D8B5-E62F-4C06-AD97-FCBE45801E6C}" srcOrd="2" destOrd="0" presId="urn:microsoft.com/office/officeart/2005/8/layout/bList2#5"/>
    <dgm:cxn modelId="{E331B158-25AC-4E83-9AA8-844E42590862}" type="presParOf" srcId="{3DF8D8B5-E62F-4C06-AD97-FCBE45801E6C}" destId="{11DFC98E-E12C-447B-948B-25DB3CD24C49}" srcOrd="0" destOrd="0" presId="urn:microsoft.com/office/officeart/2005/8/layout/bList2#5"/>
    <dgm:cxn modelId="{FF440946-4C40-4684-A62E-28A5BFB324BA}" type="presParOf" srcId="{3DF8D8B5-E62F-4C06-AD97-FCBE45801E6C}" destId="{B23690B9-877B-4CD3-B8BC-066CB4773D8A}" srcOrd="1" destOrd="0" presId="urn:microsoft.com/office/officeart/2005/8/layout/bList2#5"/>
    <dgm:cxn modelId="{3A96BB2B-7B9B-410C-97BE-506447CEBB81}" type="presParOf" srcId="{3DF8D8B5-E62F-4C06-AD97-FCBE45801E6C}" destId="{2FFBD13C-C1B2-439F-995D-463FBDC68A3B}" srcOrd="2" destOrd="0" presId="urn:microsoft.com/office/officeart/2005/8/layout/bList2#5"/>
    <dgm:cxn modelId="{69F69D63-FC17-4BDD-8068-0FCC57F0C65C}" type="presParOf" srcId="{3DF8D8B5-E62F-4C06-AD97-FCBE45801E6C}" destId="{81B136B9-D847-4D29-B6D4-5A0179C465FE}" srcOrd="3" destOrd="0" presId="urn:microsoft.com/office/officeart/2005/8/layout/bList2#5"/>
    <dgm:cxn modelId="{12903880-6C9F-423A-B232-F73AA6DCBFBB}" type="presParOf" srcId="{FADB183D-A3F4-4CB9-A133-A49FF8045717}" destId="{2C992BED-A3F7-473A-9B4E-ED31C6BFC31A}" srcOrd="3" destOrd="0" presId="urn:microsoft.com/office/officeart/2005/8/layout/bList2#5"/>
    <dgm:cxn modelId="{7C66855A-6680-454A-9782-D8FE2E8B5AA0}" type="presParOf" srcId="{FADB183D-A3F4-4CB9-A133-A49FF8045717}" destId="{86ACBA5E-F861-463A-8488-8EA88F80234C}" srcOrd="4" destOrd="0" presId="urn:microsoft.com/office/officeart/2005/8/layout/bList2#5"/>
    <dgm:cxn modelId="{F3B67A57-6420-4C62-B429-6F7BD7076F51}" type="presParOf" srcId="{86ACBA5E-F861-463A-8488-8EA88F80234C}" destId="{81CA3962-1DFE-422C-9862-437F9B0002F7}" srcOrd="0" destOrd="0" presId="urn:microsoft.com/office/officeart/2005/8/layout/bList2#5"/>
    <dgm:cxn modelId="{B9BDAD89-FFEB-4DC4-8E64-23A726C7212F}" type="presParOf" srcId="{86ACBA5E-F861-463A-8488-8EA88F80234C}" destId="{747792FF-6DB6-4DAF-9816-54ECF397FE43}" srcOrd="1" destOrd="0" presId="urn:microsoft.com/office/officeart/2005/8/layout/bList2#5"/>
    <dgm:cxn modelId="{F005F18F-B619-4221-B2A7-92EEDA6AF897}" type="presParOf" srcId="{86ACBA5E-F861-463A-8488-8EA88F80234C}" destId="{289E8C87-DCA9-4A89-84FE-DEC559AA794B}" srcOrd="2" destOrd="0" presId="urn:microsoft.com/office/officeart/2005/8/layout/bList2#5"/>
    <dgm:cxn modelId="{2BEABED6-835D-48D2-B05B-C5B9D5B5D267}" type="presParOf" srcId="{86ACBA5E-F861-463A-8488-8EA88F80234C}" destId="{C87FC5FB-CF3E-4344-8C19-E15AD9D6DBBC}" srcOrd="3" destOrd="0" presId="urn:microsoft.com/office/officeart/2005/8/layout/bList2#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500EAF-69D8-4D72-B2AA-67133E3A04ED}">
      <dsp:nvSpPr>
        <dsp:cNvPr id="0" name=""/>
        <dsp:cNvSpPr/>
      </dsp:nvSpPr>
      <dsp:spPr>
        <a:xfrm>
          <a:off x="5611" y="194569"/>
          <a:ext cx="2423568" cy="180914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57150" rIns="19050" bIns="19050" numCol="1" spcCol="1270" anchor="t" anchorCtr="0">
          <a:noAutofit/>
        </a:bodyPr>
        <a:lstStyle/>
        <a:p>
          <a:pPr marL="114300" lvl="1" indent="-114300" algn="l" defTabSz="666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500" b="1" kern="1200" dirty="0">
              <a:latin typeface="宋体" panose="02010600030101010101" pitchFamily="2" charset="-122"/>
              <a:ea typeface="宋体" panose="02010600030101010101" pitchFamily="2" charset="-122"/>
            </a:rPr>
            <a:t> 作者选取的是在欢乐园游玩的一次经历，通过对游玩过程的动作、神态和心理描写，使内容具体生动，给人留下深刻印象。</a:t>
          </a:r>
          <a:endParaRPr lang="zh-CN" sz="1500" b="1" kern="1200" dirty="0"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48001" y="236959"/>
        <a:ext cx="2338788" cy="1766752"/>
      </dsp:txXfrm>
    </dsp:sp>
    <dsp:sp modelId="{1F1B8A9D-7321-4239-AD51-FEB84BC76224}">
      <dsp:nvSpPr>
        <dsp:cNvPr id="0" name=""/>
        <dsp:cNvSpPr/>
      </dsp:nvSpPr>
      <dsp:spPr>
        <a:xfrm>
          <a:off x="5611" y="2003712"/>
          <a:ext cx="2423568" cy="7779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>
              <a:latin typeface="宋体" panose="02010600030101010101" pitchFamily="2" charset="-122"/>
              <a:ea typeface="宋体" panose="02010600030101010101" pitchFamily="2" charset="-122"/>
            </a:rPr>
            <a:t>1. </a:t>
          </a:r>
          <a:r>
            <a:rPr lang="zh-CN" altLang="en-US" sz="2000" b="1" kern="1200" dirty="0">
              <a:latin typeface="宋体" panose="02010600030101010101" pitchFamily="2" charset="-122"/>
              <a:ea typeface="宋体" panose="02010600030101010101" pitchFamily="2" charset="-122"/>
            </a:rPr>
            <a:t>内容具体</a:t>
          </a:r>
          <a:endParaRPr lang="zh-CN" sz="2000" b="1" kern="1200" dirty="0"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5611" y="2003712"/>
        <a:ext cx="1706738" cy="777931"/>
      </dsp:txXfrm>
    </dsp:sp>
    <dsp:sp modelId="{03F38066-A1ED-4D59-8465-830F02F69D80}">
      <dsp:nvSpPr>
        <dsp:cNvPr id="0" name=""/>
        <dsp:cNvSpPr/>
      </dsp:nvSpPr>
      <dsp:spPr>
        <a:xfrm>
          <a:off x="1780908" y="2127280"/>
          <a:ext cx="848248" cy="84824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DFC98E-E12C-447B-948B-25DB3CD24C49}">
      <dsp:nvSpPr>
        <dsp:cNvPr id="0" name=""/>
        <dsp:cNvSpPr/>
      </dsp:nvSpPr>
      <dsp:spPr>
        <a:xfrm>
          <a:off x="2839305" y="194569"/>
          <a:ext cx="2423568" cy="180914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57150" rIns="19050" bIns="19050" numCol="1" spcCol="1270" anchor="t" anchorCtr="0">
          <a:noAutofit/>
        </a:bodyPr>
        <a:lstStyle/>
        <a:p>
          <a:pPr marL="114300" lvl="1" indent="-114300" algn="l" defTabSz="666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500" b="1" kern="1200" dirty="0">
              <a:latin typeface="宋体" panose="02010600030101010101" pitchFamily="2" charset="-122"/>
              <a:ea typeface="宋体" panose="02010600030101010101" pitchFamily="2" charset="-122"/>
            </a:rPr>
            <a:t> 文章选取印象特别深刻的坐“摩天轮”和“侠胆豪情”来详细描写，对于其它的游玩项目则一笔带过，做到了详略得当，重点突出。</a:t>
          </a:r>
          <a:endParaRPr lang="zh-CN" sz="1500" b="1" kern="1200" dirty="0"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2881695" y="236959"/>
        <a:ext cx="2338788" cy="1766752"/>
      </dsp:txXfrm>
    </dsp:sp>
    <dsp:sp modelId="{2FFBD13C-C1B2-439F-995D-463FBDC68A3B}">
      <dsp:nvSpPr>
        <dsp:cNvPr id="0" name=""/>
        <dsp:cNvSpPr/>
      </dsp:nvSpPr>
      <dsp:spPr>
        <a:xfrm>
          <a:off x="2839305" y="2003712"/>
          <a:ext cx="2423568" cy="7779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>
              <a:latin typeface="宋体" panose="02010600030101010101" pitchFamily="2" charset="-122"/>
              <a:ea typeface="宋体" panose="02010600030101010101" pitchFamily="2" charset="-122"/>
            </a:rPr>
            <a:t>2. </a:t>
          </a:r>
          <a:r>
            <a:rPr lang="zh-CN" altLang="en-US" sz="2000" b="1" kern="1200" dirty="0">
              <a:latin typeface="宋体" panose="02010600030101010101" pitchFamily="2" charset="-122"/>
              <a:ea typeface="宋体" panose="02010600030101010101" pitchFamily="2" charset="-122"/>
            </a:rPr>
            <a:t>详略得当</a:t>
          </a:r>
          <a:endParaRPr lang="zh-CN" sz="2000" b="1" kern="1200" dirty="0"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2839305" y="2003712"/>
        <a:ext cx="1706738" cy="777931"/>
      </dsp:txXfrm>
    </dsp:sp>
    <dsp:sp modelId="{81B136B9-D847-4D29-B6D4-5A0179C465FE}">
      <dsp:nvSpPr>
        <dsp:cNvPr id="0" name=""/>
        <dsp:cNvSpPr/>
      </dsp:nvSpPr>
      <dsp:spPr>
        <a:xfrm>
          <a:off x="4614603" y="2127280"/>
          <a:ext cx="848248" cy="848248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CA3962-1DFE-422C-9862-437F9B0002F7}">
      <dsp:nvSpPr>
        <dsp:cNvPr id="0" name=""/>
        <dsp:cNvSpPr/>
      </dsp:nvSpPr>
      <dsp:spPr>
        <a:xfrm>
          <a:off x="5673000" y="194569"/>
          <a:ext cx="2423568" cy="180914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57150" rIns="19050" bIns="19050" numCol="1" spcCol="1270" anchor="t" anchorCtr="0">
          <a:noAutofit/>
        </a:bodyPr>
        <a:lstStyle/>
        <a:p>
          <a:pPr marL="114300" lvl="1" indent="-114300" algn="l" defTabSz="666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500" b="1" kern="1200" dirty="0">
              <a:latin typeface="宋体" panose="02010600030101010101" pitchFamily="2" charset="-122"/>
              <a:ea typeface="宋体" panose="02010600030101010101" pitchFamily="2" charset="-122"/>
            </a:rPr>
            <a:t>对摩天轮的高度，对“侠胆豪情”的惊险转法作了生动描写；对自己坐上去的心理体验也作了细致描绘，让读者也感受到了那一份刺激和惊喜。</a:t>
          </a:r>
          <a:endParaRPr lang="zh-CN" sz="1500" b="1" kern="1200" dirty="0"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5715390" y="236959"/>
        <a:ext cx="2338788" cy="1766752"/>
      </dsp:txXfrm>
    </dsp:sp>
    <dsp:sp modelId="{289E8C87-DCA9-4A89-84FE-DEC559AA794B}">
      <dsp:nvSpPr>
        <dsp:cNvPr id="0" name=""/>
        <dsp:cNvSpPr/>
      </dsp:nvSpPr>
      <dsp:spPr>
        <a:xfrm>
          <a:off x="5673000" y="2003712"/>
          <a:ext cx="2423568" cy="7779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latin typeface="宋体" panose="02010600030101010101" pitchFamily="2" charset="-122"/>
              <a:ea typeface="宋体" panose="02010600030101010101" pitchFamily="2" charset="-122"/>
            </a:rPr>
            <a:t>3.</a:t>
          </a:r>
          <a:r>
            <a:rPr lang="zh-CN" altLang="en-US" sz="2400" b="1" kern="1200" dirty="0">
              <a:latin typeface="宋体" panose="02010600030101010101" pitchFamily="2" charset="-122"/>
              <a:ea typeface="宋体" panose="02010600030101010101" pitchFamily="2" charset="-122"/>
            </a:rPr>
            <a:t>描写生动</a:t>
          </a:r>
          <a:endParaRPr lang="zh-CN" sz="2400" b="1" kern="1200" dirty="0"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5673000" y="2003712"/>
        <a:ext cx="1706738" cy="777931"/>
      </dsp:txXfrm>
    </dsp:sp>
    <dsp:sp modelId="{C87FC5FB-CF3E-4344-8C19-E15AD9D6DBBC}">
      <dsp:nvSpPr>
        <dsp:cNvPr id="0" name=""/>
        <dsp:cNvSpPr/>
      </dsp:nvSpPr>
      <dsp:spPr>
        <a:xfrm>
          <a:off x="7448297" y="2127280"/>
          <a:ext cx="848248" cy="848248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5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CA3BF2-D4BB-4EDA-885A-E5849FFE16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339D0-63DA-4FD0-8A89-FE30BF4A17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01768"/>
            <a:ext cx="9144000" cy="141732"/>
          </a:xfrm>
          <a:prstGeom prst="rect">
            <a:avLst/>
          </a:prstGeom>
          <a:solidFill>
            <a:srgbClr val="C68D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 flipH="1">
            <a:off x="35496" y="980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33CCFF"/>
              </a:gs>
              <a:gs pos="97000">
                <a:srgbClr val="FFFFFF">
                  <a:alpha val="0"/>
                </a:srgbClr>
              </a:gs>
              <a:gs pos="0">
                <a:srgbClr val="99CC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10"/>
          <p:cNvSpPr txBox="1"/>
          <p:nvPr userDrawn="1"/>
        </p:nvSpPr>
        <p:spPr>
          <a:xfrm>
            <a:off x="35496" y="67578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习作：那次玩得真高兴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 descr="黄色的花&#10;&#10;描述已自动生成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56" y="4012385"/>
            <a:ext cx="1344720" cy="1165424"/>
          </a:xfrm>
          <a:prstGeom prst="rect">
            <a:avLst/>
          </a:prstGeom>
        </p:spPr>
      </p:pic>
      <p:pic>
        <p:nvPicPr>
          <p:cNvPr id="7" name="图片 6" descr="图片包含 花, 桌子, 杯子, 向日葵&#10;&#10;描述已自动生成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648" y="3848669"/>
            <a:ext cx="2087653" cy="13291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microsoft.com/office/2007/relationships/hdphoto" Target="../media/image35.wdp"/><Relationship Id="rId5" Type="http://schemas.openxmlformats.org/officeDocument/2006/relationships/image" Target="../media/image34.png"/><Relationship Id="rId4" Type="http://schemas.microsoft.com/office/2007/relationships/hdphoto" Target="../media/image33.wdp"/><Relationship Id="rId3" Type="http://schemas.openxmlformats.org/officeDocument/2006/relationships/image" Target="../media/image32.png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png"/><Relationship Id="rId2" Type="http://schemas.openxmlformats.org/officeDocument/2006/relationships/image" Target="../media/image9.png"/><Relationship Id="rId1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&#33539;&#25991;2&#65306;&#37027;&#19968;&#27425;&#29609;&#24471;&#30495;&#39640;&#20852;.pptx" TargetMode="External"/><Relationship Id="rId3" Type="http://schemas.microsoft.com/office/2007/relationships/hdphoto" Target="../media/image43.wdp"/><Relationship Id="rId2" Type="http://schemas.openxmlformats.org/officeDocument/2006/relationships/image" Target="../media/image42.png"/><Relationship Id="rId1" Type="http://schemas.openxmlformats.org/officeDocument/2006/relationships/hyperlink" Target="&#33539;&#25991;1&#65306;&#25300;&#27827;&#27604;&#36187;.pptx" TargetMode="External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39.xml"/><Relationship Id="rId3" Type="http://schemas.openxmlformats.org/officeDocument/2006/relationships/slide" Target="slide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slide" Target="slide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microsoft.com/office/2007/relationships/hdphoto" Target="../media/image11.wdp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8.emf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608126" y="1689213"/>
            <a:ext cx="8194241" cy="1960880"/>
          </a:xfrm>
          <a:prstGeom prst="rect">
            <a:avLst/>
          </a:prstGeom>
          <a:ln w="57150">
            <a:gradFill flip="none" rotWithShape="1">
              <a:gsLst>
                <a:gs pos="500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</a:t>
            </a:r>
            <a:r>
              <a:rPr lang="zh-CN" altLang="en-US" sz="4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平时都喜欢玩什么？说一说，在你玩过的活动中，有没有哪一次让你玩得特别开心，印象特别深刻。</a:t>
            </a:r>
            <a:endParaRPr lang="zh-CN" altLang="en-US" sz="4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8126" y="1207009"/>
            <a:ext cx="1907381" cy="48220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31513" y="416914"/>
            <a:ext cx="7880974" cy="18651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写作要求：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能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正确使用逗号、句号、问号、感叹号、引号等标点符号，写一件简单的事情，并写出玩时快乐的心情。通过朗读，学习修改自己的习作。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376" y="2058279"/>
            <a:ext cx="2839036" cy="28390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67214" y="1545938"/>
            <a:ext cx="6725806" cy="746358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我们可以写哪些活动呢？</a:t>
            </a:r>
            <a:endParaRPr lang="zh-CN" altLang="en-US" sz="4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67" y="1275606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59239" y="302100"/>
            <a:ext cx="3025521" cy="6451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跳绳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643990" y="1653006"/>
            <a:ext cx="1803787" cy="1019856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时间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：周二下午课外活动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对话气泡: 圆角矩形 16"/>
          <p:cNvSpPr/>
          <p:nvPr/>
        </p:nvSpPr>
        <p:spPr>
          <a:xfrm>
            <a:off x="3471756" y="3565859"/>
            <a:ext cx="2505298" cy="851395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人物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：三年级（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）班同学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对话气泡: 圆角矩形 18"/>
          <p:cNvSpPr/>
          <p:nvPr/>
        </p:nvSpPr>
        <p:spPr>
          <a:xfrm>
            <a:off x="6645903" y="1653006"/>
            <a:ext cx="1921321" cy="738502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地点：操场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431" y="1440753"/>
            <a:ext cx="3457137" cy="1646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21588" y="428258"/>
            <a:ext cx="240027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捉迷藏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635822" y="1947820"/>
            <a:ext cx="1854160" cy="696905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时间：下午放学后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对话气泡: 圆角矩形 18"/>
          <p:cNvSpPr/>
          <p:nvPr/>
        </p:nvSpPr>
        <p:spPr>
          <a:xfrm>
            <a:off x="6383546" y="1947820"/>
            <a:ext cx="1958596" cy="816481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地点：小区里的花园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对话气泡: 圆角矩形 8"/>
          <p:cNvSpPr/>
          <p:nvPr/>
        </p:nvSpPr>
        <p:spPr>
          <a:xfrm>
            <a:off x="3060153" y="3735612"/>
            <a:ext cx="2123791" cy="696905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人物：邻居家的孩子们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342" y="1105370"/>
            <a:ext cx="2507127" cy="2507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93054" y="322116"/>
            <a:ext cx="336844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拔河比赛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778325" y="1867534"/>
            <a:ext cx="1792681" cy="746142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时间：上午大课间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对话气泡: 圆角矩形 16"/>
          <p:cNvSpPr/>
          <p:nvPr/>
        </p:nvSpPr>
        <p:spPr>
          <a:xfrm>
            <a:off x="3243882" y="3810235"/>
            <a:ext cx="2409713" cy="547780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人物：同学们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对话气泡: 圆角矩形 18"/>
          <p:cNvSpPr/>
          <p:nvPr/>
        </p:nvSpPr>
        <p:spPr>
          <a:xfrm>
            <a:off x="6383546" y="1966714"/>
            <a:ext cx="1982130" cy="797588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地点：教学楼前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543" y="1069144"/>
            <a:ext cx="2858393" cy="2737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18196" y="422143"/>
            <a:ext cx="240027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荡秋千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742700" y="1942150"/>
            <a:ext cx="1792681" cy="730711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时间：周末上午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对话气泡: 圆角矩形 16"/>
          <p:cNvSpPr/>
          <p:nvPr/>
        </p:nvSpPr>
        <p:spPr>
          <a:xfrm>
            <a:off x="3163162" y="3878204"/>
            <a:ext cx="2409713" cy="547780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人物：我和弟弟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对话气泡: 圆角矩形 18"/>
          <p:cNvSpPr/>
          <p:nvPr/>
        </p:nvSpPr>
        <p:spPr>
          <a:xfrm>
            <a:off x="6438982" y="1942150"/>
            <a:ext cx="1825787" cy="726020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地点：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植物园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527" y="1265296"/>
            <a:ext cx="2454146" cy="241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2078" y="448628"/>
            <a:ext cx="6900036" cy="405646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68226" y="1300499"/>
            <a:ext cx="3764094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</a:rPr>
              <a:t>    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玩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的过程要写得清楚明白，有条理。怎么做到这一点呢？</a:t>
            </a:r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185784" y="408518"/>
            <a:ext cx="451628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先做了什么？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先抽签决定谁捉谁藏。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85784" y="1528162"/>
            <a:ext cx="4452974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接着做什么？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接着捉的人蒙住眼，开始数数。藏的人跑开去。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6" y="1056134"/>
            <a:ext cx="2507127" cy="250712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85784" y="3044746"/>
            <a:ext cx="4783564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最后做什么？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最后藏的人被捉住了，开始下一轮游戏。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048623" y="549734"/>
            <a:ext cx="451628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先做什么？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先坐到秋千的木板上，双手紧紧抓住绳子。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623" y="1931200"/>
            <a:ext cx="4452974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然后做了什么？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然后腰和腿同时发力，秋千前后荡了起来。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62" y="1239780"/>
            <a:ext cx="2454146" cy="24196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48623" y="3312666"/>
            <a:ext cx="4452974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最后做了什么？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最后越荡越高。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6155" y="1148283"/>
            <a:ext cx="6725806" cy="142346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大家</a:t>
            </a:r>
            <a:r>
              <a:rPr lang="zh-CN" altLang="en-US" sz="4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知道的还真不少，下面我们一起来演练一下。</a:t>
            </a:r>
            <a:endParaRPr lang="zh-CN" altLang="en-US" sz="4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67" y="1275606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话气泡: 圆角矩形 6"/>
          <p:cNvSpPr/>
          <p:nvPr/>
        </p:nvSpPr>
        <p:spPr>
          <a:xfrm>
            <a:off x="926563" y="1505051"/>
            <a:ext cx="1716275" cy="886457"/>
          </a:xfrm>
          <a:prstGeom prst="wedgeRoundRectCallout">
            <a:avLst>
              <a:gd name="adj1" fmla="val 85877"/>
              <a:gd name="adj2" fmla="val 452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跳绳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196" y="1188104"/>
            <a:ext cx="4508695" cy="2147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话气泡: 圆角矩形 3"/>
          <p:cNvSpPr/>
          <p:nvPr/>
        </p:nvSpPr>
        <p:spPr>
          <a:xfrm>
            <a:off x="475501" y="2571749"/>
            <a:ext cx="1861073" cy="1135087"/>
          </a:xfrm>
          <a:prstGeom prst="wedgeRoundRectCallout">
            <a:avLst>
              <a:gd name="adj1" fmla="val 67819"/>
              <a:gd name="adj2" fmla="val 4326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先分工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：甩绳人和跳绳人。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对话气泡: 圆角矩形 10"/>
          <p:cNvSpPr/>
          <p:nvPr/>
        </p:nvSpPr>
        <p:spPr>
          <a:xfrm>
            <a:off x="2781237" y="1224749"/>
            <a:ext cx="2480079" cy="1117521"/>
          </a:xfrm>
          <a:prstGeom prst="wedgeRoundRectCallout">
            <a:avLst>
              <a:gd name="adj1" fmla="val -2123"/>
              <a:gd name="adj2" fmla="val 8044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接着：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绳子甩了起来，同学们随着跳跃。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86074" y="450520"/>
            <a:ext cx="1675242" cy="645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跳绳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对话气泡: 圆角矩形 11"/>
          <p:cNvSpPr/>
          <p:nvPr/>
        </p:nvSpPr>
        <p:spPr>
          <a:xfrm>
            <a:off x="6316917" y="1651445"/>
            <a:ext cx="2351581" cy="1218364"/>
          </a:xfrm>
          <a:prstGeom prst="wedgeRoundRectCallout">
            <a:avLst>
              <a:gd name="adj1" fmla="val -49668"/>
              <a:gd name="adj2" fmla="val 7709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最后：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脚踩到绳子，本轮跳绳结束。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431" y="2869809"/>
            <a:ext cx="3457137" cy="16469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话气泡: 圆角矩形 3"/>
          <p:cNvSpPr/>
          <p:nvPr/>
        </p:nvSpPr>
        <p:spPr>
          <a:xfrm>
            <a:off x="475501" y="2571749"/>
            <a:ext cx="1861073" cy="1135087"/>
          </a:xfrm>
          <a:prstGeom prst="wedgeRoundRectCallout">
            <a:avLst>
              <a:gd name="adj1" fmla="val 67819"/>
              <a:gd name="adj2" fmla="val 4326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先：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分成两组。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对话气泡: 圆角矩形 10"/>
          <p:cNvSpPr/>
          <p:nvPr/>
        </p:nvSpPr>
        <p:spPr>
          <a:xfrm>
            <a:off x="2827084" y="1143106"/>
            <a:ext cx="2480079" cy="1117521"/>
          </a:xfrm>
          <a:prstGeom prst="wedgeRoundRectCallout">
            <a:avLst>
              <a:gd name="adj1" fmla="val -2123"/>
              <a:gd name="adj2" fmla="val 8044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接着：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用力往后拽绳子。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对话气泡: 圆角矩形 11"/>
          <p:cNvSpPr/>
          <p:nvPr/>
        </p:nvSpPr>
        <p:spPr>
          <a:xfrm>
            <a:off x="6316917" y="1651445"/>
            <a:ext cx="2351581" cy="1218364"/>
          </a:xfrm>
          <a:prstGeom prst="wedgeRoundRectCallout">
            <a:avLst>
              <a:gd name="adj1" fmla="val -49668"/>
              <a:gd name="adj2" fmla="val 7709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最后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决出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胜负。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413" y="2424485"/>
            <a:ext cx="3015174" cy="256470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382576" y="274667"/>
            <a:ext cx="2148429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拔河比赛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4809" y="537836"/>
            <a:ext cx="6826783" cy="401340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36238" y="1269174"/>
            <a:ext cx="35883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</a:rPr>
              <a:t>    活动</a:t>
            </a:r>
            <a:r>
              <a:rPr lang="zh-CN" altLang="en-US" sz="2800" b="1" dirty="0">
                <a:solidFill>
                  <a:srgbClr val="FFFF00"/>
                </a:solidFill>
              </a:rPr>
              <a:t>过程记叙清楚了，那么怎么表达自己快乐的心情呢？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588361" y="494512"/>
            <a:ext cx="2185657" cy="5847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动作描写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13704" y="1477107"/>
            <a:ext cx="2604062" cy="1631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动作描写：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紧紧握住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手舞足蹈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欢呼跳跃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121" y="1477107"/>
            <a:ext cx="1859698" cy="2358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73508" y="548044"/>
            <a:ext cx="2348150" cy="64633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神态描写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78299" y="1660685"/>
            <a:ext cx="2604062" cy="20005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神态描写：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眉开眼笑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气喘吁吁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涨红了脸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神清气爽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 descr="https://gimg2.baidu.com/image_search/src=http%3A%2F%2Fimg.zcool.cn%2Fcommunity%2F01fc35593e8a4aa8012193a34ca2fa.jpg%401280w_1l_2o_100sh.jpg&amp;refer=http%3A%2F%2Fimg.zcool.cn&amp;app=2002&amp;size=f9999,10000&amp;q=a80&amp;n=0&amp;g=0n&amp;fmt=auto?sec=1656568303&amp;t=b7580ac3bb8fd708f2599f48e69d5f5b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13958" y="1701683"/>
            <a:ext cx="1959550" cy="195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08775" y="472673"/>
            <a:ext cx="2078346" cy="64633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心理描写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48203" y="1643546"/>
            <a:ext cx="3279311" cy="23698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心理描写：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紧张地想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有点害怕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没有泄气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高兴极了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急得如同热锅上的蚂蚁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06" y="1167619"/>
            <a:ext cx="1572955" cy="3321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1068" y="655660"/>
            <a:ext cx="7227468" cy="3436903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总结一下写“事情”的“技巧”：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先写事情是什么：时间、地点、人物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再写事情的过程：用“先”“接着”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“然后”连接词写清顺序。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最后边写过程边表达心情：注意运用神态、动作、心理描写。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64" y="1296707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6155" y="1148283"/>
            <a:ext cx="6725806" cy="210057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下面就是具体内容的写作了。我们要注意点什么呢？</a:t>
            </a:r>
            <a:endParaRPr lang="zh-CN" altLang="en-US" sz="4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67" y="1275606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3022" y="1015383"/>
            <a:ext cx="7873278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kern="100" dirty="0">
                <a:latin typeface="+mn-ea"/>
                <a:cs typeface="Times New Roman" panose="02020603050405020304" pitchFamily="18" charset="0"/>
              </a:rPr>
              <a:t>    </a:t>
            </a:r>
            <a:r>
              <a:rPr lang="zh-CN" altLang="en-US" sz="24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en-US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狗看我们玩得那么开心，也跑过来凑热闹，</a:t>
            </a:r>
            <a:r>
              <a:rPr lang="zh-CN" altLang="en-US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用鼻子拱龙虾，</a:t>
            </a:r>
            <a:r>
              <a:rPr lang="zh-CN" altLang="en-US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这回</a:t>
            </a:r>
            <a:r>
              <a:rPr lang="zh-CN" altLang="en-US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龙虾可生气了</a:t>
            </a:r>
            <a:r>
              <a:rPr lang="zh-CN" altLang="en-US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用大钳子夹住了小狗的鼻子，疼得小狗嗷嗷直叫。</a:t>
            </a:r>
            <a:r>
              <a:rPr lang="zh-CN" altLang="en-US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我们取下龙虾，</a:t>
            </a:r>
            <a:r>
              <a:rPr lang="zh-CN" altLang="en-US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它扬了扬钳子，那神态仿佛在说</a:t>
            </a:r>
            <a:r>
              <a:rPr lang="zh-CN" altLang="en-US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：“龙虾不发威，你当我是小米虾呀。”</a:t>
            </a:r>
            <a:endParaRPr lang="zh-CN" altLang="en-US" sz="24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4273" y="437089"/>
            <a:ext cx="40338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我们先来看一段范例：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33582" y="3136075"/>
            <a:ext cx="6600636" cy="1076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作者语言生动，把龙虾的神态和动作描写得活灵活现，十分逼真。特别是文中小狗凑热闹，龙虾调戏小狗的情节，写得栩栩如生，给文章增添了不少情趣。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32119" y="1219367"/>
            <a:ext cx="7601463" cy="277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100" dirty="0">
                <a:latin typeface="+mn-ea"/>
                <a:cs typeface="Times New Roman" panose="02020603050405020304" pitchFamily="18" charset="0"/>
              </a:rPr>
              <a:t>     </a:t>
            </a:r>
            <a:r>
              <a:rPr lang="zh-CN" altLang="en-US" sz="24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en-US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又试着包了一个，这次少放了点馅儿，包好了一个，看，这回不像大肚子将军了，却像一颗大扁豆。我生气地说：“这么难干的活，不包了。”妈妈听了，笑着说：“万事开头难。只要有信心，学会它就不难，你有没有信心？这就是一次考验。”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7712" y="567789"/>
            <a:ext cx="40338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我们来模仿着写写吧：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459" y="403567"/>
            <a:ext cx="3975882" cy="3975882"/>
          </a:xfrm>
          <a:prstGeom prst="rect">
            <a:avLst/>
          </a:prstGeom>
        </p:spPr>
      </p:pic>
      <p:sp>
        <p:nvSpPr>
          <p:cNvPr id="6" name="对话气泡: 圆角矩形 5"/>
          <p:cNvSpPr/>
          <p:nvPr/>
        </p:nvSpPr>
        <p:spPr>
          <a:xfrm>
            <a:off x="926563" y="1505051"/>
            <a:ext cx="1883543" cy="886457"/>
          </a:xfrm>
          <a:prstGeom prst="wedgeRoundRectCallout">
            <a:avLst>
              <a:gd name="adj1" fmla="val 85877"/>
              <a:gd name="adj2" fmla="val 452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捉迷藏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21626" y="1467125"/>
            <a:ext cx="5480463" cy="142346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关于这次习作，你有什么想说的吗？</a:t>
            </a:r>
            <a:endParaRPr lang="zh-CN" altLang="en-US" sz="4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93" y="1201501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51520" y="752386"/>
            <a:ext cx="7793108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写清楚一件事情，别忘了先交待这件事情发生的时间、地点和人物。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51625" l="10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14" y="476622"/>
            <a:ext cx="1204586" cy="1774841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251521" y="1977129"/>
            <a:ext cx="7793108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一定要表达出高兴的心情，可以加上动作描写和神态描写，这样就更加形象生动了。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193" y="1706493"/>
            <a:ext cx="1103390" cy="95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2"/>
          <p:cNvSpPr txBox="1"/>
          <p:nvPr/>
        </p:nvSpPr>
        <p:spPr>
          <a:xfrm>
            <a:off x="254546" y="3212926"/>
            <a:ext cx="7790082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我想写那次拔河比赛，过程真是紧张啊，最后我们胜利了，我真高兴。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90" b="53226" l="24663" r="74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74" t="7096" r="24759" b="46452"/>
          <a:stretch>
            <a:fillRect/>
          </a:stretch>
        </p:blipFill>
        <p:spPr bwMode="auto">
          <a:xfrm>
            <a:off x="8226577" y="3030871"/>
            <a:ext cx="825848" cy="90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1272" y="771479"/>
            <a:ext cx="7154377" cy="420599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19055" y="426869"/>
            <a:ext cx="2330450" cy="560705"/>
            <a:chOff x="292074" y="533430"/>
            <a:chExt cx="3107265" cy="747607"/>
          </a:xfrm>
        </p:grpSpPr>
        <p:sp>
          <p:nvSpPr>
            <p:cNvPr id="5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写作提纲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sp>
        <p:nvSpPr>
          <p:cNvPr id="8" name="文本框 8"/>
          <p:cNvSpPr txBox="1"/>
          <p:nvPr/>
        </p:nvSpPr>
        <p:spPr>
          <a:xfrm>
            <a:off x="3237278" y="1142959"/>
            <a:ext cx="407999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想好自己习作的内容了吗？不要急于下笔，先好好构思，编写好写作提纲。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53165" y="1844914"/>
            <a:ext cx="5274577" cy="23069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你选哪次快乐的活动？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活动发生的时间和地点是什么？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玩的过程是怎样的？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玩时的神态和动作有哪些？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当你玩得高兴时，你心里在想什么？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你打算拟个什么题目？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91455" y="267494"/>
            <a:ext cx="34305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习作提纲要求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44002" y="990262"/>
            <a:ext cx="703750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写清楚活动的过程，表达出你高兴的心情。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36209" y="727906"/>
            <a:ext cx="1504333" cy="666511"/>
            <a:chOff x="2375756" y="2268826"/>
            <a:chExt cx="1103009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940842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10076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657007" y="375496"/>
            <a:ext cx="630513" cy="40318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那一次玩得真高兴 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627007" y="996305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13618" y="2008694"/>
            <a:ext cx="1411430" cy="733058"/>
            <a:chOff x="2098769" y="2334213"/>
            <a:chExt cx="921536" cy="733058"/>
          </a:xfrm>
        </p:grpSpPr>
        <p:sp>
          <p:nvSpPr>
            <p:cNvPr id="10" name="云形 9"/>
            <p:cNvSpPr/>
            <p:nvPr/>
          </p:nvSpPr>
          <p:spPr>
            <a:xfrm>
              <a:off x="2098769" y="2336363"/>
              <a:ext cx="921536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8244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经过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113618" y="3396896"/>
            <a:ext cx="1317701" cy="666511"/>
            <a:chOff x="2375756" y="2268826"/>
            <a:chExt cx="860338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860338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7650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结尾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3660965" y="1941342"/>
            <a:ext cx="288032" cy="1026942"/>
          </a:xfrm>
          <a:prstGeom prst="leftBrace">
            <a:avLst>
              <a:gd name="adj1" fmla="val 1443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7733" y="1683800"/>
            <a:ext cx="43855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先写乘坐摩天轮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再写玩“侠胆豪情”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略写其它游玩经历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04980" y="3418924"/>
            <a:ext cx="41291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结尾点明这次游玩的收获，表达心情，照应题目。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05726" y="375496"/>
            <a:ext cx="38112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开篇简要交代游玩的时间、地点和人物。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9" grpId="0"/>
      <p:bldP spid="2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36209" y="727906"/>
            <a:ext cx="1504333" cy="666511"/>
            <a:chOff x="2375756" y="2268826"/>
            <a:chExt cx="1103009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940842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10076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705348" y="1176103"/>
            <a:ext cx="630513" cy="2062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拔河比赛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627007" y="996305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36209" y="1916918"/>
            <a:ext cx="1411430" cy="733058"/>
            <a:chOff x="2098769" y="2334213"/>
            <a:chExt cx="921536" cy="733058"/>
          </a:xfrm>
        </p:grpSpPr>
        <p:sp>
          <p:nvSpPr>
            <p:cNvPr id="10" name="云形 9"/>
            <p:cNvSpPr/>
            <p:nvPr/>
          </p:nvSpPr>
          <p:spPr>
            <a:xfrm>
              <a:off x="2098769" y="2336363"/>
              <a:ext cx="921536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8244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经过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136209" y="3315803"/>
            <a:ext cx="1317701" cy="666511"/>
            <a:chOff x="2375756" y="2268826"/>
            <a:chExt cx="860338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860338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7650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结尾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3632197" y="1719576"/>
            <a:ext cx="306264" cy="112559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06663" y="1589874"/>
            <a:ext cx="46454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先写男生比赛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再写女生比赛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40542" y="3318330"/>
            <a:ext cx="3941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结尾抒发心情，“欢呼”体现了高兴的主题。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97775" y="731326"/>
            <a:ext cx="5263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简要交代时间、地点和事情。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9" grpId="0"/>
      <p:bldP spid="2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136209" y="727906"/>
            <a:ext cx="1504333" cy="666511"/>
            <a:chOff x="2375756" y="2268826"/>
            <a:chExt cx="1103009" cy="666511"/>
          </a:xfrm>
        </p:grpSpPr>
        <p:sp>
          <p:nvSpPr>
            <p:cNvPr id="18" name="云形 17"/>
            <p:cNvSpPr/>
            <p:nvPr/>
          </p:nvSpPr>
          <p:spPr>
            <a:xfrm>
              <a:off x="2375756" y="2268826"/>
              <a:ext cx="940842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TextBox 4"/>
            <p:cNvSpPr txBox="1"/>
            <p:nvPr/>
          </p:nvSpPr>
          <p:spPr>
            <a:xfrm>
              <a:off x="2471068" y="2290763"/>
              <a:ext cx="10076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1" name="文本框 2"/>
          <p:cNvSpPr txBox="1"/>
          <p:nvPr/>
        </p:nvSpPr>
        <p:spPr>
          <a:xfrm>
            <a:off x="735198" y="1061161"/>
            <a:ext cx="630513" cy="2062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拔河比赛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627007" y="996305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072075" y="1901526"/>
            <a:ext cx="1411430" cy="733058"/>
            <a:chOff x="2098769" y="2334213"/>
            <a:chExt cx="921536" cy="733058"/>
          </a:xfrm>
        </p:grpSpPr>
        <p:sp>
          <p:nvSpPr>
            <p:cNvPr id="25" name="云形 24"/>
            <p:cNvSpPr/>
            <p:nvPr/>
          </p:nvSpPr>
          <p:spPr>
            <a:xfrm>
              <a:off x="2098769" y="2336363"/>
              <a:ext cx="921536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6" name="TextBox 10"/>
            <p:cNvSpPr txBox="1"/>
            <p:nvPr/>
          </p:nvSpPr>
          <p:spPr>
            <a:xfrm>
              <a:off x="2195853" y="2334213"/>
              <a:ext cx="8244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经过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18939" y="3209045"/>
            <a:ext cx="1317701" cy="666511"/>
            <a:chOff x="2375756" y="2268826"/>
            <a:chExt cx="860338" cy="666511"/>
          </a:xfrm>
        </p:grpSpPr>
        <p:sp>
          <p:nvSpPr>
            <p:cNvPr id="28" name="云形 27"/>
            <p:cNvSpPr/>
            <p:nvPr/>
          </p:nvSpPr>
          <p:spPr>
            <a:xfrm>
              <a:off x="2375756" y="2268826"/>
              <a:ext cx="860338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TextBox 14"/>
            <p:cNvSpPr txBox="1"/>
            <p:nvPr/>
          </p:nvSpPr>
          <p:spPr>
            <a:xfrm>
              <a:off x="2471068" y="2290763"/>
              <a:ext cx="7650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结尾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1" name="左大括号 30"/>
          <p:cNvSpPr/>
          <p:nvPr/>
        </p:nvSpPr>
        <p:spPr>
          <a:xfrm>
            <a:off x="3562884" y="1814872"/>
            <a:ext cx="306264" cy="112559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TextBox 19"/>
          <p:cNvSpPr txBox="1"/>
          <p:nvPr/>
        </p:nvSpPr>
        <p:spPr>
          <a:xfrm>
            <a:off x="3918472" y="1650105"/>
            <a:ext cx="52255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先写场内比赛场面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再写“啦啦队”加油场景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最后写比赛的结果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TextBox 28"/>
          <p:cNvSpPr txBox="1"/>
          <p:nvPr/>
        </p:nvSpPr>
        <p:spPr>
          <a:xfrm>
            <a:off x="3841297" y="3312416"/>
            <a:ext cx="4447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结尾深化主旨，直抒胸臆。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3716016" y="565176"/>
            <a:ext cx="4645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交待事情发生的背景。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3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1779663"/>
            <a:ext cx="5542989" cy="684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快快写起来吧！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 descr="234757-160Z616032990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3">
                  <a:alpha val="100000"/>
                </a:srgbClr>
              </a:clrFrom>
              <a:clrTo>
                <a:srgbClr val="FFFCF3">
                  <a:alpha val="100000"/>
                  <a:alpha val="0"/>
                </a:srgbClr>
              </a:clrTo>
            </a:clrChange>
          </a:blip>
          <a:srcRect l="67163" t="48737"/>
          <a:stretch>
            <a:fillRect/>
          </a:stretch>
        </p:blipFill>
        <p:spPr>
          <a:xfrm>
            <a:off x="6156176" y="1541910"/>
            <a:ext cx="2085975" cy="3028315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8884" y="3704303"/>
            <a:ext cx="6486232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写完习作，和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同桌交换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一下，看看谁写的过程最清楚，表达的心情最快乐。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19" y="339502"/>
            <a:ext cx="486674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solidFill>
                  <a:srgbClr val="8064A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同桌互评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8064A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2" descr="http://image.shedunews.com/2013/4/10/m_505811_dc1ca6e1-bf97-4a42-9dcc-b8c7feb72ef0.jpg"/>
          <p:cNvPicPr>
            <a:picLocks noChangeAspect="1" noChangeArrowheads="1"/>
          </p:cNvPicPr>
          <p:nvPr/>
        </p:nvPicPr>
        <p:blipFill>
          <a:blip r:embed="rId1" cstate="print"/>
          <a:srcRect t="12672"/>
          <a:stretch>
            <a:fillRect/>
          </a:stretch>
        </p:blipFill>
        <p:spPr bwMode="auto">
          <a:xfrm>
            <a:off x="1874520" y="1093411"/>
            <a:ext cx="5642610" cy="2402840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5223672" y="1891947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作文修改</a:t>
            </a:r>
            <a:endParaRPr lang="zh-CN" altLang="en-US" sz="5400" b="1" dirty="0">
              <a:solidFill>
                <a:srgbClr val="875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图片包含 游戏机, 标志&#10;&#10;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t="3514" r="24574" b="24134"/>
          <a:stretch>
            <a:fillRect/>
          </a:stretch>
        </p:blipFill>
        <p:spPr>
          <a:xfrm>
            <a:off x="3915867" y="1678691"/>
            <a:ext cx="1307805" cy="1326759"/>
          </a:xfrm>
          <a:prstGeom prst="rect">
            <a:avLst/>
          </a:prstGeom>
        </p:spPr>
      </p:pic>
      <p:sp>
        <p:nvSpPr>
          <p:cNvPr id="8" name="箭头: V 形 7"/>
          <p:cNvSpPr/>
          <p:nvPr/>
        </p:nvSpPr>
        <p:spPr>
          <a:xfrm>
            <a:off x="1475121" y="589573"/>
            <a:ext cx="172925" cy="219284"/>
          </a:xfrm>
          <a:prstGeom prst="chevron">
            <a:avLst>
              <a:gd name="adj" fmla="val 444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13" y="422490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文本框 15"/>
          <p:cNvSpPr txBox="1"/>
          <p:nvPr/>
        </p:nvSpPr>
        <p:spPr>
          <a:xfrm>
            <a:off x="209676" y="422490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dirty="0" smtClean="0">
                <a:solidFill>
                  <a:schemeClr val="bg1"/>
                </a:solidFill>
              </a:rPr>
              <a:t>第</a:t>
            </a:r>
            <a:r>
              <a:rPr kumimoji="1" lang="zh-CN" altLang="en-US" sz="1800" dirty="0">
                <a:solidFill>
                  <a:schemeClr val="bg1"/>
                </a:solidFill>
              </a:rPr>
              <a:t>二</a:t>
            </a:r>
            <a:r>
              <a:rPr kumimoji="1" lang="zh-CN" altLang="en-US" sz="1800" dirty="0" smtClean="0">
                <a:solidFill>
                  <a:schemeClr val="bg1"/>
                </a:solidFill>
              </a:rPr>
              <a:t>课时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98" y="1286886"/>
            <a:ext cx="2724348" cy="2319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对话气泡: 圆角矩形 5"/>
          <p:cNvSpPr/>
          <p:nvPr/>
        </p:nvSpPr>
        <p:spPr>
          <a:xfrm>
            <a:off x="725841" y="1505051"/>
            <a:ext cx="2006207" cy="886457"/>
          </a:xfrm>
          <a:prstGeom prst="wedgeRoundRectCallout">
            <a:avLst>
              <a:gd name="adj1" fmla="val 85877"/>
              <a:gd name="adj2" fmla="val 452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拔河比赛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423" y="499210"/>
            <a:ext cx="3798541" cy="3638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4910" y="1300709"/>
            <a:ext cx="6441991" cy="361315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国庆期间，妈妈带我到郑州世纪欢乐园游玩，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这可真是一次快乐之旅呀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！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进园后，我和妈妈直奔那个亚洲第一高的摩天轮，原来，它的名字叫“伦敦之眼”，高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120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米，坐在摩天轮上，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随着它的缓缓上升，我的心跳也开始加剧。到顶端后，我们看到了郑州全城的景色，真让人流连忘返。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06985" y="743892"/>
            <a:ext cx="2842766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那次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玩得真高兴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052923" y="1110863"/>
            <a:ext cx="36004" cy="3816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088927" y="1140589"/>
            <a:ext cx="18162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8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开篇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简要交代游玩的时间、地点和人物</a:t>
            </a:r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。  </a:t>
            </a:r>
            <a:endParaRPr lang="zh-CN" altLang="en-US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zh-CN" altLang="en-US" sz="18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561958" y="292084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例文评析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4761"/>
            <a:ext cx="366860" cy="4563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241812" y="2823124"/>
            <a:ext cx="16634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    先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写坐摩天轮，既介绍了摩天轮，又写出了自己乘坐摩天轮时的心情和看到的景色。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5217" y="791233"/>
            <a:ext cx="6406913" cy="36113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400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接着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，我们又去坐了“侠胆豪情”。它有一个大圆柱，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向外面伸出了几根铁臂，挂着座厢。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它利用离心力，以每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秒一圈的速度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飞速旋转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60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圈才会停下来。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转到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30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圈时，人们的尖叫声已经惊天动地了。当它疯狂地旋转了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60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圈后，我从车上下来，发现自己头重脚轻，两腿软绵绵的。</a:t>
            </a:r>
            <a:endParaRPr lang="zh-CN" altLang="zh-CN" sz="18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173511" y="935217"/>
            <a:ext cx="36004" cy="40342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263020" y="1207739"/>
            <a:ext cx="1644984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    接着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详细描写“侠胆豪情”，动词运用得传神。通过心理描写和动作描写，突出了玩的过程紧张而刺激。</a:t>
            </a:r>
            <a:endParaRPr lang="zh-CN" altLang="en-US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2643" y="568736"/>
            <a:ext cx="6706874" cy="30943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世纪欢乐园里还有空中飞舞、飞越亚马逊、天旋地转等惊险项目，有融声、光、电技术于一体的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4D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影院，令人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应接不暇。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那一次游玩惊险刺激的经历，让我开阔了视野，体验到了科技的魅力，锻炼了我的胆量，真是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爽歪歪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啊！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209515" y="623272"/>
            <a:ext cx="0" cy="40326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209514" y="917835"/>
            <a:ext cx="16249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    略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写其它游玩经历。</a:t>
            </a:r>
            <a:endParaRPr lang="zh-CN" altLang="en-US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en-US" altLang="zh-CN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    </a:t>
            </a:r>
            <a:endParaRPr lang="zh-CN" altLang="en-US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64192" y="3759872"/>
            <a:ext cx="1872479" cy="896547"/>
            <a:chOff x="1879787" y="4876800"/>
            <a:chExt cx="2338645" cy="1165575"/>
          </a:xfrm>
        </p:grpSpPr>
        <p:sp>
          <p:nvSpPr>
            <p:cNvPr id="10" name="矩形: 圆角 9">
              <a:hlinkClick r:id="rId1" action="ppaction://hlinkpres?slideindex=1&amp;slidetitle="/>
            </p:cNvPr>
            <p:cNvSpPr/>
            <p:nvPr/>
          </p:nvSpPr>
          <p:spPr>
            <a:xfrm>
              <a:off x="1975104" y="4876800"/>
              <a:ext cx="2243328" cy="621792"/>
            </a:xfrm>
            <a:prstGeom prst="roundRect">
              <a:avLst/>
            </a:prstGeom>
            <a:solidFill>
              <a:srgbClr val="FFD4C4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000" b="1" dirty="0">
                  <a:solidFill>
                    <a:srgbClr val="FF0000"/>
                  </a:solidFill>
                </a:rPr>
                <a:t>更多例文一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22" b="9815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787" y="4999959"/>
              <a:ext cx="1040815" cy="1042416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4397820" y="3756577"/>
            <a:ext cx="1896730" cy="882480"/>
            <a:chOff x="1768549" y="6186712"/>
            <a:chExt cx="2368933" cy="1147286"/>
          </a:xfrm>
        </p:grpSpPr>
        <p:sp>
          <p:nvSpPr>
            <p:cNvPr id="15" name="矩形: 圆角 14">
              <a:hlinkClick r:id="rId4" action="ppaction://hlinkpres?slideindex=1&amp;slidetitle="/>
            </p:cNvPr>
            <p:cNvSpPr/>
            <p:nvPr/>
          </p:nvSpPr>
          <p:spPr>
            <a:xfrm>
              <a:off x="1894154" y="6186712"/>
              <a:ext cx="2243328" cy="621793"/>
            </a:xfrm>
            <a:prstGeom prst="roundRect">
              <a:avLst/>
            </a:prstGeom>
            <a:solidFill>
              <a:srgbClr val="FFD4C4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000" b="1" dirty="0">
                  <a:solidFill>
                    <a:srgbClr val="FF0000"/>
                  </a:solidFill>
                </a:rPr>
                <a:t>更多例文二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22" b="9815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8549" y="6291581"/>
              <a:ext cx="1040815" cy="1042417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7359424" y="2111679"/>
            <a:ext cx="158427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    结尾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点明这次游玩的收获，“爽歪歪”照应了题目中的“高兴”。</a:t>
            </a:r>
            <a:endParaRPr lang="zh-CN" altLang="en-US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/>
        </p:nvGraphicFramePr>
        <p:xfrm>
          <a:off x="419811" y="1028855"/>
          <a:ext cx="8302158" cy="3170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矩形 2"/>
          <p:cNvSpPr/>
          <p:nvPr/>
        </p:nvSpPr>
        <p:spPr>
          <a:xfrm>
            <a:off x="3401339" y="46348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优点借鉴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9077" y="352107"/>
            <a:ext cx="7348740" cy="43202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00208" y="921376"/>
            <a:ext cx="400999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FF00"/>
                </a:solidFill>
              </a:rPr>
              <a:t>    下面</a:t>
            </a:r>
            <a:r>
              <a:rPr lang="zh-CN" altLang="en-US" sz="2800" b="1" dirty="0">
                <a:solidFill>
                  <a:srgbClr val="FFFF00"/>
                </a:solidFill>
              </a:rPr>
              <a:t>请和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同桌交换</a:t>
            </a:r>
            <a:r>
              <a:rPr lang="zh-CN" altLang="en-US" sz="2800" b="1" dirty="0">
                <a:solidFill>
                  <a:srgbClr val="FFFF00"/>
                </a:solidFill>
              </a:rPr>
              <a:t>作文，根据“评分标准”相互批改。要使用作文评改符号，最后得出总分，并写出评价。</a:t>
            </a:r>
            <a:endParaRPr lang="en-US" altLang="zh-CN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59269" y="763732"/>
            <a:ext cx="5439642" cy="36160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没有错别字，语句通顺，表达流畅。</a:t>
            </a:r>
            <a:endParaRPr 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用词准确生动，意思表达清楚明确。</a:t>
            </a:r>
            <a:endParaRPr 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文章结构清晰，详略得当，重点突出。</a:t>
            </a:r>
            <a:endParaRPr 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开头能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点明</a:t>
            </a: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主题，结尾能恰当呼应、升华。</a:t>
            </a:r>
            <a:endParaRPr 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文章立意较好，符合主流价值观。</a:t>
            </a:r>
            <a:endParaRPr 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文章主旨明确，有真情实感，抒发手法多样。</a:t>
            </a:r>
            <a:endParaRPr 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语言生动有个性，恰当使用修辞手法。</a:t>
            </a:r>
            <a:endParaRPr 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符合本次作文要求：</a:t>
            </a:r>
            <a:endParaRPr 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事情的时间地点人物都交待清楚。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玩的过程层次清晰，内容具体。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能运用神态、动作和心理描写突出高兴的心情。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/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59875" y="763732"/>
            <a:ext cx="399394" cy="3616036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评 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价   标   准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3604" y="1266082"/>
            <a:ext cx="736896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</a:pPr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我按照表哥的话，悄悄走到一只蚱蜢后面，看准目标一抓，噢耶！我终于抓到一只又大又肥的蚱蜢啦。瞧瞧这只可怜的蚱蜢。</a:t>
            </a:r>
            <a:endParaRPr lang="zh-CN" altLang="en-US" sz="2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/>
            <a:endParaRPr lang="zh-CN" altLang="en-US" sz="2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209" y="563693"/>
            <a:ext cx="1361552" cy="4421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评改范例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2278" y="504579"/>
            <a:ext cx="677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下面是评改前的段落，</a:t>
            </a:r>
            <a:endParaRPr lang="en-US" altLang="zh-CN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读一读，看看存在什么问题。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5852" y="2665117"/>
            <a:ext cx="1361552" cy="4421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问题分析</a:t>
            </a:r>
            <a:endParaRPr lang="zh-CN" altLang="en-US" sz="1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5852" y="3112428"/>
            <a:ext cx="6408106" cy="1014730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这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段话描述“我”抓蚱蜢的过程，记叙不够详细，对于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抓到蚱蜢后快乐的心情也不够突出，不能给人留下深刻印象。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2288" y="1999868"/>
            <a:ext cx="8078818" cy="16300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304800"/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我按照表哥的话，悄悄走到一只蚱蜢后面，看准目标，</a:t>
            </a:r>
            <a:r>
              <a:rPr lang="zh-CN" altLang="en-US" sz="20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快速地伸出手，轻轻地一抓，</a:t>
            </a:r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噢耶！</a:t>
            </a:r>
            <a:r>
              <a:rPr lang="zh-CN" altLang="en-US" sz="20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我高兴得跳起来了</a:t>
            </a:r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，我终于抓到一只又大又肥的蚱蜢啦。瞧瞧这只可怜的蚱蜢，</a:t>
            </a:r>
            <a:r>
              <a:rPr lang="zh-CN" altLang="en-US" sz="20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它的眼睛瞪得圆圆的，头上的触角一摆一摆的，</a:t>
            </a:r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好像在对我说：“求求你了，饶了我吧！”哼！小蚱蜢，叫你还敢吃我奶奶的庄稼，我才不会饶了你呢！</a:t>
            </a:r>
            <a:endParaRPr lang="zh-CN" altLang="en-US" sz="2000" b="1" kern="1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209" y="492370"/>
            <a:ext cx="1361552" cy="4019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评改范例</a:t>
            </a:r>
            <a:endParaRPr lang="zh-CN" altLang="en-US" sz="1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2761" y="400949"/>
            <a:ext cx="65465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这是修改后的段落，和原段落对比一下，</a:t>
            </a:r>
            <a:endParaRPr lang="en-US" altLang="zh-CN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说说为什么这样修改。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2288" y="1087520"/>
            <a:ext cx="7916412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304800"/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我按照表哥的话，悄悄走到一只蚱蜢后面，看准目标一抓，噢耶！我终于抓到一只又大又肥的蚱蜢啦。瞧瞧这只可怜的蚱蜢。</a:t>
            </a:r>
            <a:endParaRPr lang="zh-CN" altLang="zh-CN" sz="16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2894" y="1018269"/>
            <a:ext cx="399394" cy="784831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原段落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2894" y="2104035"/>
            <a:ext cx="399394" cy="1323439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评改后段落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37690" y="3804260"/>
            <a:ext cx="6165897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修改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后的文字增加了抓蚱蜢过程的动作和神态描写，还有蚱蜢被抓后的神态、动作、语言描写，栩栩如生，活灵活现，如在眼前。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864158" y="657459"/>
            <a:ext cx="7174523" cy="3311640"/>
          </a:xfrm>
          <a:prstGeom prst="roundRect">
            <a:avLst>
              <a:gd name="adj" fmla="val 3952"/>
            </a:avLst>
          </a:prstGeom>
          <a:solidFill>
            <a:srgbClr val="222222"/>
          </a:solidFill>
          <a:ln w="76200">
            <a:solidFill>
              <a:srgbClr val="BC7D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02854" y="882013"/>
            <a:ext cx="4297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技巧总结</a:t>
            </a:r>
            <a:endParaRPr lang="zh-CN" altLang="en-US" sz="32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14132" y="1528449"/>
            <a:ext cx="5892469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要交待事情的时间、地点和人物。</a:t>
            </a:r>
            <a:endParaRPr lang="en-US" altLang="zh-CN" sz="24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玩的过程可以用“先”“接着”“然后”等词语突出层次性。</a:t>
            </a:r>
            <a:endParaRPr lang="en-US" altLang="zh-CN" sz="24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加上动作和神态描写可以使文字更生动。</a:t>
            </a:r>
            <a:endParaRPr lang="en-US" altLang="zh-CN" sz="24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心理描写突出高兴的心情。</a:t>
            </a:r>
            <a:endParaRPr lang="zh-CN" altLang="en-US" sz="24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287" y="-1"/>
            <a:ext cx="9139428" cy="5143501"/>
            <a:chOff x="2286" y="-1"/>
            <a:chExt cx="9139428" cy="5143501"/>
          </a:xfrm>
        </p:grpSpPr>
        <p:pic>
          <p:nvPicPr>
            <p:cNvPr id="7" name="图片 6" descr="图片1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286" y="0"/>
              <a:ext cx="9139428" cy="514350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1127" y="1419622"/>
              <a:ext cx="7834196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6600" b="1" dirty="0">
                  <a:solidFill>
                    <a:srgbClr val="FF6600"/>
                  </a:solidFill>
                  <a:latin typeface="Xingkai SC" panose="02010800040101010101" pitchFamily="2" charset="-122"/>
                  <a:ea typeface="Xingkai SC" panose="02010800040101010101" pitchFamily="2" charset="-122"/>
                </a:rPr>
                <a:t>七彩课堂  伴你成长</a:t>
              </a:r>
              <a:endPara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endParaRPr>
            </a:p>
          </p:txBody>
        </p:sp>
        <p:grpSp>
          <p:nvGrpSpPr>
            <p:cNvPr id="3" name="组合 32"/>
            <p:cNvGrpSpPr/>
            <p:nvPr/>
          </p:nvGrpSpPr>
          <p:grpSpPr>
            <a:xfrm>
              <a:off x="6968256" y="-1"/>
              <a:ext cx="1927372" cy="771551"/>
              <a:chOff x="6968256" y="-1"/>
              <a:chExt cx="1927372" cy="771551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468"/>
              <a:stretch>
                <a:fillRect/>
              </a:stretch>
            </p:blipFill>
            <p:spPr>
              <a:xfrm>
                <a:off x="6968256" y="-1"/>
                <a:ext cx="961585" cy="771551"/>
              </a:xfrm>
              <a:prstGeom prst="rect">
                <a:avLst/>
              </a:prstGeom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49408" y="124932"/>
                <a:ext cx="1346220" cy="553738"/>
              </a:xfrm>
              <a:prstGeom prst="rect">
                <a:avLst/>
              </a:prstGeom>
            </p:spPr>
          </p:pic>
          <p:sp>
            <p:nvSpPr>
              <p:cNvPr id="36" name="文本框 35"/>
              <p:cNvSpPr txBox="1"/>
              <p:nvPr/>
            </p:nvSpPr>
            <p:spPr>
              <a:xfrm>
                <a:off x="7174709" y="509940"/>
                <a:ext cx="96051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kumimoji="1" lang="en-US" altLang="zh-CN" sz="1100" dirty="0">
                    <a:solidFill>
                      <a:prstClr val="white">
                        <a:lumMod val="75000"/>
                      </a:prstClr>
                    </a:solidFill>
                  </a:rPr>
                  <a:t>QICAIKETANG</a:t>
                </a:r>
                <a:endParaRPr kumimoji="1" lang="zh-CN" altLang="en-US" sz="1100" dirty="0">
                  <a:solidFill>
                    <a:prstClr val="white">
                      <a:lumMod val="75000"/>
                    </a:prst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对话气泡: 圆角矩形 5"/>
          <p:cNvSpPr/>
          <p:nvPr/>
        </p:nvSpPr>
        <p:spPr>
          <a:xfrm>
            <a:off x="926564" y="1505051"/>
            <a:ext cx="1542316" cy="886457"/>
          </a:xfrm>
          <a:prstGeom prst="wedgeRoundRectCallout">
            <a:avLst>
              <a:gd name="adj1" fmla="val 85877"/>
              <a:gd name="adj2" fmla="val 452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荡秋千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993" y="401738"/>
            <a:ext cx="4036308" cy="3979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13" y="300038"/>
            <a:ext cx="5362575" cy="454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939810" y="1837266"/>
            <a:ext cx="6598894" cy="968351"/>
          </a:xfrm>
          <a:prstGeom prst="rect">
            <a:avLst/>
          </a:prstGeom>
          <a:solidFill>
            <a:schemeClr val="tx1">
              <a:alpha val="54000"/>
            </a:schemeClr>
          </a:solidFill>
        </p:spPr>
        <p:txBody>
          <a:bodyPr vert="horz" lIns="91440" tIns="45720" rIns="91440" bIns="45720" rtlCol="0" anchor="b">
            <a:noAutofit/>
          </a:bodyPr>
          <a:lstStyle/>
          <a:p>
            <a:pPr defTabSz="91440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习作：那次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玩得真高兴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094" y="3821940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094" y="4163978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文本框 15">
            <a:hlinkClick r:id="rId3" action="ppaction://hlinksldjump"/>
          </p:cNvPr>
          <p:cNvSpPr txBox="1"/>
          <p:nvPr/>
        </p:nvSpPr>
        <p:spPr>
          <a:xfrm>
            <a:off x="7299219" y="3806519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dirty="0"/>
              <a:t>第一课时</a:t>
            </a:r>
            <a:endParaRPr kumimoji="1" lang="zh-CN" altLang="en-US" sz="1800" dirty="0"/>
          </a:p>
        </p:txBody>
      </p:sp>
      <p:sp>
        <p:nvSpPr>
          <p:cNvPr id="10" name="文本框 14">
            <a:hlinkClick r:id="rId4" action="ppaction://hlinksldjump"/>
          </p:cNvPr>
          <p:cNvSpPr txBox="1"/>
          <p:nvPr/>
        </p:nvSpPr>
        <p:spPr>
          <a:xfrm>
            <a:off x="7310094" y="4155926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dirty="0"/>
              <a:t>第二课时</a:t>
            </a:r>
            <a:endParaRPr kumimoji="1" lang="zh-CN" altLang="en-US" sz="180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图片包含 游戏机, 文字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82" t="52439" r="72078" b="47530"/>
          <a:stretch>
            <a:fillRect/>
          </a:stretch>
        </p:blipFill>
        <p:spPr>
          <a:xfrm>
            <a:off x="6548061" y="3618111"/>
            <a:ext cx="88281" cy="2608"/>
          </a:xfrm>
          <a:custGeom>
            <a:avLst/>
            <a:gdLst>
              <a:gd name="connsiteX0" fmla="*/ 9778 w 88281"/>
              <a:gd name="connsiteY0" fmla="*/ 0 h 2608"/>
              <a:gd name="connsiteX1" fmla="*/ 88281 w 88281"/>
              <a:gd name="connsiteY1" fmla="*/ 0 h 2608"/>
              <a:gd name="connsiteX2" fmla="*/ 0 w 88281"/>
              <a:gd name="connsiteY2" fmla="*/ 2608 h 2608"/>
              <a:gd name="connsiteX3" fmla="*/ 9778 w 88281"/>
              <a:gd name="connsiteY3" fmla="*/ 0 h 2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281" h="2608">
                <a:moveTo>
                  <a:pt x="9778" y="0"/>
                </a:moveTo>
                <a:lnTo>
                  <a:pt x="88281" y="0"/>
                </a:lnTo>
                <a:lnTo>
                  <a:pt x="0" y="2608"/>
                </a:lnTo>
                <a:lnTo>
                  <a:pt x="9778" y="0"/>
                </a:lnTo>
                <a:close/>
              </a:path>
            </a:pathLst>
          </a:custGeom>
        </p:spPr>
      </p:pic>
      <p:pic>
        <p:nvPicPr>
          <p:cNvPr id="10" name="图片 9" descr="图片包含 文字, 游戏机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72" t="31779" r="53994" b="67973"/>
          <a:stretch>
            <a:fillRect/>
          </a:stretch>
        </p:blipFill>
        <p:spPr>
          <a:xfrm>
            <a:off x="7140143" y="3214287"/>
            <a:ext cx="72788" cy="15824"/>
          </a:xfrm>
          <a:custGeom>
            <a:avLst/>
            <a:gdLst>
              <a:gd name="connsiteX0" fmla="*/ 45492 w 72788"/>
              <a:gd name="connsiteY0" fmla="*/ 0 h 15824"/>
              <a:gd name="connsiteX1" fmla="*/ 72788 w 72788"/>
              <a:gd name="connsiteY1" fmla="*/ 0 h 15824"/>
              <a:gd name="connsiteX2" fmla="*/ 0 w 72788"/>
              <a:gd name="connsiteY2" fmla="*/ 15824 h 15824"/>
              <a:gd name="connsiteX3" fmla="*/ 45492 w 72788"/>
              <a:gd name="connsiteY3" fmla="*/ 0 h 15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788" h="15824">
                <a:moveTo>
                  <a:pt x="45492" y="0"/>
                </a:moveTo>
                <a:lnTo>
                  <a:pt x="72788" y="0"/>
                </a:lnTo>
                <a:lnTo>
                  <a:pt x="0" y="15824"/>
                </a:lnTo>
                <a:lnTo>
                  <a:pt x="45492" y="0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1236364" y="2846663"/>
            <a:ext cx="6247470" cy="10147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800" b="1" dirty="0"/>
              <a:t>  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你玩过的活动中，哪一次玩得特别高兴？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这次习作，就让我们把你那次活动的过程和高兴的心情写一写吧。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对话气泡: 圆角矩形 14"/>
          <p:cNvSpPr/>
          <p:nvPr/>
        </p:nvSpPr>
        <p:spPr>
          <a:xfrm>
            <a:off x="5611381" y="3861393"/>
            <a:ext cx="1506071" cy="513361"/>
          </a:xfrm>
          <a:prstGeom prst="wedgeRoundRectCallout">
            <a:avLst>
              <a:gd name="adj1" fmla="val 171"/>
              <a:gd name="adj2" fmla="val -9963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写作内容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7056" y="1515125"/>
            <a:ext cx="1286430" cy="11096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9443" y="1475966"/>
            <a:ext cx="1576781" cy="11825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55" y="847357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60303" y="775455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审题指导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4" name="图片 1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55" y="40110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264268" y="39036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560" y="1441655"/>
            <a:ext cx="1465552" cy="1152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230" y="1499603"/>
            <a:ext cx="1528305" cy="1158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8118" y="608924"/>
            <a:ext cx="6937973" cy="407876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33057" y="1349736"/>
            <a:ext cx="3948944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下面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让我们来读一读题目，看看里面隐含了哪些要求。</a:t>
            </a:r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585899" y="423745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习作指导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33" y="476421"/>
            <a:ext cx="366860" cy="4563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39870" y="1460248"/>
            <a:ext cx="506685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那次玩得真高兴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49016" y="2270535"/>
            <a:ext cx="1215807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764219" y="2430735"/>
            <a:ext cx="1585399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记录一次活动，要有时间、地点和人物。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986998" y="2270535"/>
            <a:ext cx="1949387" cy="16083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279408" y="2430735"/>
            <a:ext cx="1364565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表达愉悦的内心体验。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453621" y="2270535"/>
            <a:ext cx="1400435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559827" y="2431340"/>
            <a:ext cx="1364566" cy="15684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“玩”的过程写详细、具体。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20" grpId="0"/>
    </p:bldLst>
  </p:timing>
</p:sld>
</file>

<file path=ppt/tags/tag1.xml><?xml version="1.0" encoding="utf-8"?>
<p:tagLst xmlns:p="http://schemas.openxmlformats.org/presentationml/2006/main">
  <p:tag name="KSO_WPP_MARK_KEY" val="516b1199-daf9-4325-ad8d-bc2f11e467d8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 algn="l">
          <a:defRPr sz="2400" b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3117</Words>
  <Application>WPS 演示</Application>
  <PresentationFormat>全屏显示(16:9)</PresentationFormat>
  <Paragraphs>331</Paragraphs>
  <Slides>49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  <vt:variant>
        <vt:lpstr>自定义放映</vt:lpstr>
      </vt:variant>
      <vt:variant>
        <vt:i4>1</vt:i4>
      </vt:variant>
    </vt:vector>
  </HeadingPairs>
  <TitlesOfParts>
    <vt:vector size="64" baseType="lpstr">
      <vt:lpstr>Arial</vt:lpstr>
      <vt:lpstr>宋体</vt:lpstr>
      <vt:lpstr>Wingdings</vt:lpstr>
      <vt:lpstr>黑体</vt:lpstr>
      <vt:lpstr>幼圆</vt:lpstr>
      <vt:lpstr>微软雅黑</vt:lpstr>
      <vt:lpstr>等线</vt:lpstr>
      <vt:lpstr>Calibri</vt:lpstr>
      <vt:lpstr>Arial Unicode MS</vt:lpstr>
      <vt:lpstr>Times New Roman</vt:lpstr>
      <vt:lpstr>楷体</vt:lpstr>
      <vt:lpstr>仿宋</vt:lpstr>
      <vt:lpstr>Xingkai SC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Rocket Girls</cp:lastModifiedBy>
  <cp:revision>181</cp:revision>
  <dcterms:created xsi:type="dcterms:W3CDTF">2020-04-01T13:24:00Z</dcterms:created>
  <dcterms:modified xsi:type="dcterms:W3CDTF">2022-11-29T17:46:55Z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14DCA24B2E7A4D37980FC55650ADD88C</vt:lpwstr>
  </property>
</Properties>
</file>