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523" r:id="rId3"/>
    <p:sldId id="677" r:id="rId5"/>
    <p:sldId id="679" r:id="rId6"/>
    <p:sldId id="627" r:id="rId7"/>
    <p:sldId id="681" r:id="rId8"/>
    <p:sldId id="721" r:id="rId9"/>
    <p:sldId id="683" r:id="rId10"/>
    <p:sldId id="654" r:id="rId11"/>
    <p:sldId id="684" r:id="rId12"/>
    <p:sldId id="658" r:id="rId13"/>
    <p:sldId id="685" r:id="rId14"/>
    <p:sldId id="659" r:id="rId15"/>
    <p:sldId id="660" r:id="rId16"/>
    <p:sldId id="656" r:id="rId17"/>
    <p:sldId id="719" r:id="rId18"/>
    <p:sldId id="626" r:id="rId19"/>
  </p:sldIdLst>
  <p:sldSz cx="9144000" cy="5143500" type="screen16x9"/>
  <p:notesSz cx="6858000" cy="9144000"/>
  <p:embeddedFontLst>
    <p:embeddedFont>
      <p:font typeface="微软雅黑" panose="020B0503020204020204" charset="-122"/>
      <p:regular r:id="rId25"/>
    </p:embeddedFont>
    <p:embeddedFont>
      <p:font typeface="黑体" panose="02010609060101010101" pitchFamily="49" charset="-122"/>
      <p:regular r:id="rId26"/>
    </p:embeddedFont>
    <p:embeddedFont>
      <p:font typeface="楷体" panose="02010609060101010101" pitchFamily="49" charset="-122"/>
      <p:regular r:id="rId27"/>
    </p:embeddedFont>
    <p:embeddedFont>
      <p:font typeface="汉语拼音" panose="000B0604020202020204" pitchFamily="34" charset="0"/>
      <p:regular r:id="rId28"/>
    </p:embeddedFont>
    <p:embeddedFont>
      <p:font typeface="幼圆" panose="02010509060101010101" pitchFamily="49" charset="-122"/>
      <p:regular r:id="rId29"/>
    </p:embeddedFont>
    <p:embeddedFont>
      <p:font typeface="Calibri" panose="020F050202020403020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66FF"/>
    <a:srgbClr val="FF0000"/>
    <a:srgbClr val="FFF9C5"/>
    <a:srgbClr val="A7D9D0"/>
    <a:srgbClr val="8BB684"/>
    <a:srgbClr val="0000FF"/>
    <a:srgbClr val="D60093"/>
    <a:srgbClr val="7030A0"/>
    <a:srgbClr val="FF6600"/>
    <a:srgbClr val="09CB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9556" autoAdjust="0"/>
  </p:normalViewPr>
  <p:slideViewPr>
    <p:cSldViewPr>
      <p:cViewPr>
        <p:scale>
          <a:sx n="100" d="100"/>
          <a:sy n="100" d="100"/>
        </p:scale>
        <p:origin x="-594" y="-294"/>
      </p:cViewPr>
      <p:guideLst>
        <p:guide orient="horz" pos="2612"/>
        <p:guide pos="51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90"/>
      </p:cViewPr>
      <p:guideLst>
        <p:guide orient="horz" pos="3134"/>
        <p:guide pos="209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.xml"/><Relationship Id="rId33" Type="http://schemas.openxmlformats.org/officeDocument/2006/relationships/font" Target="fonts/font9.fntdata"/><Relationship Id="rId32" Type="http://schemas.openxmlformats.org/officeDocument/2006/relationships/font" Target="fonts/font8.fntdata"/><Relationship Id="rId31" Type="http://schemas.openxmlformats.org/officeDocument/2006/relationships/font" Target="fonts/font7.fntdata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microsoft.com/office/2007/relationships/hdphoto" Target="../media/image3.wdp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 userDrawn="1"/>
        </p:nvGrpSpPr>
        <p:grpSpPr>
          <a:xfrm>
            <a:off x="1" y="92978"/>
            <a:ext cx="2771800" cy="275590"/>
            <a:chOff x="1" y="92978"/>
            <a:chExt cx="2771800" cy="275590"/>
          </a:xfrm>
        </p:grpSpPr>
        <p:sp>
          <p:nvSpPr>
            <p:cNvPr id="5" name="矩形 4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文本框 10"/>
            <p:cNvSpPr txBox="1"/>
            <p:nvPr userDrawn="1"/>
          </p:nvSpPr>
          <p:spPr>
            <a:xfrm>
              <a:off x="336747" y="92978"/>
              <a:ext cx="7924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语文园地</a:t>
              </a:r>
              <a:endParaRPr kumimoji="1" lang="zh-CN" altLang="en-US" sz="1200" dirty="0" smtClean="0">
                <a:latin typeface="Heiti SC Light" panose="02000000000000000000" pitchFamily="2" charset="-128"/>
                <a:ea typeface="Heiti SC Light" panose="02000000000000000000" pitchFamily="2" charset="-128"/>
              </a:endParaRPr>
            </a:p>
          </p:txBody>
        </p:sp>
      </p:grpSp>
      <p:grpSp>
        <p:nvGrpSpPr>
          <p:cNvPr id="3" name="组合 2"/>
          <p:cNvGrpSpPr/>
          <p:nvPr userDrawn="1"/>
        </p:nvGrpSpPr>
        <p:grpSpPr>
          <a:xfrm>
            <a:off x="-794180" y="2452005"/>
            <a:ext cx="10014349" cy="3389175"/>
            <a:chOff x="-794180" y="2452005"/>
            <a:chExt cx="10014349" cy="3389175"/>
          </a:xfrm>
        </p:grpSpPr>
        <p:pic>
          <p:nvPicPr>
            <p:cNvPr id="1032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5337341" y="2631921"/>
              <a:ext cx="3882828" cy="3125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2175584" y="2452005"/>
              <a:ext cx="4210583" cy="3389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8" descr="http://pic.51yuansu.com/pic3/cover/01/88/08/5981da0a0d398_610.jpg"/>
            <p:cNvPicPr>
              <a:picLocks noChangeAspect="1" noChangeArrowheads="1"/>
            </p:cNvPicPr>
            <p:nvPr userDrawn="1"/>
          </p:nvPicPr>
          <p:blipFill>
            <a:blip r:embed="rId10">
              <a:clrChange>
                <a:clrFrom>
                  <a:srgbClr val="F6F5FA"/>
                </a:clrFrom>
                <a:clrTo>
                  <a:srgbClr val="F6F5FA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739" b="98371" l="10000" r="100000">
                          <a14:backgroundMark x1="27869" y1="92872" x2="36885" y2="9287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11896">
              <a:off x="-794180" y="2553850"/>
              <a:ext cx="4010120" cy="3227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image" Target="../media/image10.png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wzsdth\Desktop\图片1_副本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7">
            <a:hlinkClick r:id="rId3" action="ppaction://hlinksldjump"/>
          </p:cNvPr>
          <p:cNvSpPr txBox="1"/>
          <p:nvPr/>
        </p:nvSpPr>
        <p:spPr>
          <a:xfrm>
            <a:off x="7275010" y="4219679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5496" y="159510"/>
            <a:ext cx="2108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语文    三年级    上册</a:t>
            </a:r>
            <a:endParaRPr lang="zh-CN" altLang="en-US" sz="12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Picture 2" descr="http://pic.51yuansu.com/pic3/cover/01/94/52/59834c614ab83_61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714" y="2015133"/>
            <a:ext cx="581025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33212" y="1779662"/>
            <a:ext cx="5275092" cy="1107996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语文园地</a:t>
            </a:r>
            <a:endParaRPr lang="zh-CN" altLang="en-US" sz="6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Picture 4" descr="http://pic.51yuansu.com/pic3/cover/03/85/72/5c11e33ac61e6_6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21" y="1236269"/>
            <a:ext cx="2756443" cy="27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"/>
          <p:cNvSpPr txBox="1"/>
          <p:nvPr/>
        </p:nvSpPr>
        <p:spPr>
          <a:xfrm>
            <a:off x="1328241" y="1275606"/>
            <a:ext cx="6988175" cy="6924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怒目圆睁   目瞪口呆   耳闻目睹  </a:t>
            </a:r>
            <a:endParaRPr lang="zh-CN" altLang="en-US" sz="32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3608" y="2565509"/>
            <a:ext cx="7083425" cy="1302385"/>
            <a:chOff x="4004" y="3502"/>
            <a:chExt cx="9512" cy="2051"/>
          </a:xfrm>
        </p:grpSpPr>
        <p:sp>
          <p:nvSpPr>
            <p:cNvPr id="12" name="矩形标注 11"/>
            <p:cNvSpPr/>
            <p:nvPr/>
          </p:nvSpPr>
          <p:spPr>
            <a:xfrm>
              <a:off x="5471" y="3502"/>
              <a:ext cx="8045" cy="2051"/>
            </a:xfrm>
            <a:prstGeom prst="wedgeRectCallout">
              <a:avLst>
                <a:gd name="adj1" fmla="val -57863"/>
                <a:gd name="adj2" fmla="val -2312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latinLnBrk="1"/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可以借助与眼睛有关的动作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“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睁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”“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瞪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”“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睹</a:t>
              </a:r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”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来理解，也可以逐字理解。</a:t>
              </a:r>
              <a:endPara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51625" l="106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>
              <a:fillRect/>
            </a:stretch>
          </p:blipFill>
          <p:spPr>
            <a:xfrm flipH="1">
              <a:off x="4004" y="3771"/>
              <a:ext cx="1528" cy="151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文本框 9"/>
          <p:cNvSpPr txBox="1"/>
          <p:nvPr/>
        </p:nvSpPr>
        <p:spPr>
          <a:xfrm>
            <a:off x="4305654" y="1329675"/>
            <a:ext cx="4010762" cy="9002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7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发怒的时候眼睛瞪得很圆</a:t>
            </a:r>
            <a:r>
              <a:rPr lang="zh-CN" altLang="en-US" sz="27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形容很愤怒</a:t>
            </a:r>
            <a:r>
              <a:rPr lang="zh-CN" altLang="en-US" sz="27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17088"/>
            <a:ext cx="1580677" cy="113355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9"/>
          <p:cNvSpPr txBox="1"/>
          <p:nvPr/>
        </p:nvSpPr>
        <p:spPr>
          <a:xfrm>
            <a:off x="4305654" y="3393549"/>
            <a:ext cx="3722730" cy="48387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宋体" panose="02010600030101010101" pitchFamily="2" charset="-122"/>
                <a:ea typeface="宋体" panose="02010600030101010101" pitchFamily="2" charset="-122"/>
              </a:rPr>
              <a:t>亲耳听到，亲眼看见。</a:t>
            </a:r>
            <a:endParaRPr lang="zh-CN" altLang="en-US" sz="27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9"/>
          <p:cNvSpPr txBox="1"/>
          <p:nvPr/>
        </p:nvSpPr>
        <p:spPr>
          <a:xfrm>
            <a:off x="2305508" y="1509841"/>
            <a:ext cx="1906451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怒目圆睁</a:t>
            </a:r>
            <a:endParaRPr lang="zh-CN" altLang="en-US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805" b="6989"/>
          <a:stretch>
            <a:fillRect/>
          </a:stretch>
        </p:blipFill>
        <p:spPr>
          <a:xfrm>
            <a:off x="539552" y="987574"/>
            <a:ext cx="1412875" cy="1316355"/>
          </a:xfrm>
          <a:prstGeom prst="rect">
            <a:avLst/>
          </a:prstGeom>
        </p:spPr>
      </p:pic>
      <p:sp>
        <p:nvSpPr>
          <p:cNvPr id="4" name="文本框 9"/>
          <p:cNvSpPr txBox="1"/>
          <p:nvPr/>
        </p:nvSpPr>
        <p:spPr>
          <a:xfrm>
            <a:off x="2287093" y="3347010"/>
            <a:ext cx="1947741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耳闻目睹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576120" y="1532472"/>
            <a:ext cx="491824" cy="55427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559696" y="3380284"/>
            <a:ext cx="491824" cy="55427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9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9"/>
          <p:cNvSpPr txBox="1"/>
          <p:nvPr/>
        </p:nvSpPr>
        <p:spPr>
          <a:xfrm>
            <a:off x="3870910" y="2030963"/>
            <a:ext cx="2666266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目瞪口呆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30211" y1="58951" x2="71601" y2="56481"/>
                        <a14:foregroundMark x1="34441" y1="50926" x2="72508" y2="62346"/>
                        <a14:foregroundMark x1="61329" y1="62654" x2="59215" y2="435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9" y="1065703"/>
            <a:ext cx="2644199" cy="2588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9"/>
          <p:cNvSpPr txBox="1"/>
          <p:nvPr/>
        </p:nvSpPr>
        <p:spPr>
          <a:xfrm>
            <a:off x="2858573" y="3363838"/>
            <a:ext cx="5400600" cy="6145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因为吃惊而发愣、发傻的样子。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2858573" y="2018762"/>
            <a:ext cx="958591" cy="578882"/>
          </a:xfrm>
          <a:prstGeom prst="wedgeRoundRectCallout">
            <a:avLst>
              <a:gd name="adj1" fmla="val 86758"/>
              <a:gd name="adj2" fmla="val 25765"/>
              <a:gd name="adj3" fmla="val 16667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眼睛</a:t>
            </a:r>
            <a:endParaRPr lang="zh-CN" altLang="en-US" dirty="0"/>
          </a:p>
        </p:txBody>
      </p:sp>
      <p:sp>
        <p:nvSpPr>
          <p:cNvPr id="3" name="圆角矩形标注 2"/>
          <p:cNvSpPr/>
          <p:nvPr/>
        </p:nvSpPr>
        <p:spPr>
          <a:xfrm>
            <a:off x="3347863" y="699542"/>
            <a:ext cx="1872209" cy="1055608"/>
          </a:xfrm>
          <a:prstGeom prst="wedgeRoundRectCallout">
            <a:avLst>
              <a:gd name="adj1" fmla="val 38798"/>
              <a:gd name="adj2" fmla="val 81638"/>
              <a:gd name="adj3" fmla="val 16667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睁大眼睛的动作</a:t>
            </a:r>
            <a:endParaRPr lang="zh-CN" altLang="en-US" dirty="0"/>
          </a:p>
        </p:txBody>
      </p:sp>
      <p:sp>
        <p:nvSpPr>
          <p:cNvPr id="4" name="圆角矩形标注 3"/>
          <p:cNvSpPr/>
          <p:nvPr/>
        </p:nvSpPr>
        <p:spPr>
          <a:xfrm>
            <a:off x="5701641" y="1131590"/>
            <a:ext cx="958591" cy="578882"/>
          </a:xfrm>
          <a:prstGeom prst="wedgeRoundRectCallout">
            <a:avLst>
              <a:gd name="adj1" fmla="val -70746"/>
              <a:gd name="adj2" fmla="val 126786"/>
              <a:gd name="adj3" fmla="val 16667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嘴巴</a:t>
            </a:r>
            <a:endParaRPr lang="zh-CN" altLang="en-US" dirty="0"/>
          </a:p>
        </p:txBody>
      </p:sp>
      <p:sp>
        <p:nvSpPr>
          <p:cNvPr id="5" name="圆角矩形标注 4"/>
          <p:cNvSpPr/>
          <p:nvPr/>
        </p:nvSpPr>
        <p:spPr>
          <a:xfrm>
            <a:off x="6851043" y="1588150"/>
            <a:ext cx="2292957" cy="1055608"/>
          </a:xfrm>
          <a:prstGeom prst="wedgeRoundRectCallout">
            <a:avLst>
              <a:gd name="adj1" fmla="val -73391"/>
              <a:gd name="adj2" fmla="val 26239"/>
              <a:gd name="adj3" fmla="val 16667"/>
            </a:avLst>
          </a:prstGeom>
          <a:ln w="31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说不出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话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发愣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样子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"/>
          <p:cNvSpPr txBox="1"/>
          <p:nvPr/>
        </p:nvSpPr>
        <p:spPr>
          <a:xfrm>
            <a:off x="1438275" y="1516380"/>
            <a:ext cx="1403985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怒目圆睁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1205" y="2254250"/>
            <a:ext cx="7293610" cy="16677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这一爆炸性的消息，把大家惊得（         ）。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他那一副（        ）的样子，真令人害怕！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小华出身书香门第，（         ）也爱上了读书。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9"/>
          <p:cNvSpPr txBox="1"/>
          <p:nvPr/>
        </p:nvSpPr>
        <p:spPr>
          <a:xfrm>
            <a:off x="3500755" y="1516380"/>
            <a:ext cx="1463675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目瞪口呆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5725795" y="1516380"/>
            <a:ext cx="1412240" cy="5366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耳闻目睹  </a:t>
            </a:r>
            <a:endParaRPr lang="zh-CN" altLang="en-US" sz="24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31832E-7 L 0.24982 0.152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83" y="76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31832E-7 L 0.1243 0.251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125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31832E-7 L -0.17188 0.362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4" y="18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91906" y="1505930"/>
            <a:ext cx="4752528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3B66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目不暇接    目不转睛</a:t>
            </a:r>
            <a:endParaRPr lang="en-US" altLang="zh-CN" sz="3200" b="1" dirty="0" smtClean="0">
              <a:solidFill>
                <a:srgbClr val="3B66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3B66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虎视眈眈</a:t>
            </a:r>
            <a:r>
              <a:rPr kumimoji="0" lang="zh-CN" altLang="en-US" sz="3200" b="1" i="0" u="none" strike="noStrike" cap="none" normalizeH="0" dirty="0" smtClean="0">
                <a:ln>
                  <a:noFill/>
                </a:ln>
                <a:solidFill>
                  <a:srgbClr val="3B66FF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视若无睹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3B66FF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45" y="411510"/>
            <a:ext cx="2306623" cy="560705"/>
            <a:chOff x="236194" y="315846"/>
            <a:chExt cx="3075496" cy="747606"/>
          </a:xfrm>
        </p:grpSpPr>
        <p:sp>
          <p:nvSpPr>
            <p:cNvPr id="3" name="文本框 14"/>
            <p:cNvSpPr txBox="1"/>
            <p:nvPr/>
          </p:nvSpPr>
          <p:spPr>
            <a:xfrm>
              <a:off x="723431" y="315846"/>
              <a:ext cx="2588259" cy="74760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课堂小结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94" y="464003"/>
              <a:ext cx="441960" cy="550333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899795" y="1203598"/>
            <a:ext cx="7343775" cy="25545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同学们，这节课我们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一起交流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了默读课文的阅读方法；学习了识字加油站，知道了</a:t>
            </a:r>
            <a:r>
              <a:rPr lang="zh-CN" altLang="en-US" sz="3200" b="1" dirty="0" smtClean="0">
                <a:solidFill>
                  <a:sysClr val="windowText" lastClr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声旁表音，形旁表义，并用这种方法去理解词语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。以后，我们还要学习更多的阅读方法和有趣的字词。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-3571" y="-8096"/>
            <a:ext cx="9165431" cy="515826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85835" y="1419803"/>
            <a:ext cx="7764780" cy="1106805"/>
          </a:xfrm>
          <a:prstGeom prst="rect">
            <a:avLst/>
          </a:prstGeom>
          <a:noFill/>
          <a:effectLst/>
        </p:spPr>
        <p:txBody>
          <a:bodyPr wrap="none" lIns="91431" tIns="45716" rIns="91431" bIns="45716" rtlCol="0">
            <a:spAutoFit/>
          </a:bodyPr>
          <a:lstStyle/>
          <a:p>
            <a:pPr algn="ctr"/>
            <a:r>
              <a:rPr kumimoji="1" lang="zh-CN" altLang="en-US" sz="6600" b="1" dirty="0">
                <a:solidFill>
                  <a:srgbClr val="FF6600"/>
                </a:solidFill>
                <a:latin typeface="Xingkai SC" panose="02010800040101010101" pitchFamily="2" charset="-122"/>
                <a:ea typeface="Xingkai SC" panose="02010800040101010101" pitchFamily="2" charset="-122"/>
              </a:rPr>
              <a:t>七彩课堂  伴你成长</a:t>
            </a:r>
            <a:endParaRPr kumimoji="1" lang="zh-CN" altLang="en-US" sz="6600" b="1" dirty="0">
              <a:solidFill>
                <a:srgbClr val="FF6600"/>
              </a:solidFill>
              <a:latin typeface="Xingkai SC" panose="02010800040101010101" pitchFamily="2" charset="-122"/>
              <a:ea typeface="Xingkai SC" panose="02010800040101010101" pitchFamily="2" charset="-122"/>
            </a:endParaRPr>
          </a:p>
        </p:txBody>
      </p:sp>
      <p:grpSp>
        <p:nvGrpSpPr>
          <p:cNvPr id="3" name="组合 32"/>
          <p:cNvGrpSpPr/>
          <p:nvPr/>
        </p:nvGrpSpPr>
        <p:grpSpPr>
          <a:xfrm>
            <a:off x="6967881" y="402"/>
            <a:ext cx="1927071" cy="771472"/>
            <a:chOff x="6968256" y="-1"/>
            <a:chExt cx="1927372" cy="771592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87217" y="509940"/>
              <a:ext cx="1161076" cy="2616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/>
              <a:r>
                <a:rPr kumimoji="1" lang="en-US" altLang="zh-CN" sz="1100" dirty="0">
                  <a:solidFill>
                    <a:prstClr val="white">
                      <a:lumMod val="75000"/>
                    </a:prstClr>
                  </a:solidFill>
                </a:rPr>
                <a:t>QICAIKETANG</a:t>
              </a:r>
              <a:endParaRPr kumimoji="1" lang="zh-CN" altLang="en-US" sz="11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411760" y="2021404"/>
            <a:ext cx="5624590" cy="1681832"/>
            <a:chOff x="2411760" y="2021404"/>
            <a:chExt cx="5624590" cy="1681832"/>
          </a:xfrm>
        </p:grpSpPr>
        <p:sp>
          <p:nvSpPr>
            <p:cNvPr id="25" name="文本框 9"/>
            <p:cNvSpPr txBox="1"/>
            <p:nvPr/>
          </p:nvSpPr>
          <p:spPr>
            <a:xfrm>
              <a:off x="2411760" y="2715766"/>
              <a:ext cx="4896544" cy="93102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lIns="68580" tIns="34290" rIns="68580" bIns="34290" rtlCol="0">
              <a:spAutoFit/>
            </a:bodyPr>
            <a:lstStyle/>
            <a:p>
              <a:pPr algn="l" fontAlgn="auto">
                <a:lnSpc>
                  <a:spcPct val="100000"/>
                </a:lnSpc>
              </a:pPr>
              <a:r>
                <a:rPr lang="en-US" alt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</a:t>
              </a:r>
              <a:r>
                <a:rPr 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默读时要按句进行默读，不能把课文内容读散了。</a:t>
              </a:r>
              <a:endParaRPr lang="zh-CN" sz="2800" b="1" dirty="0" smtClean="0">
                <a:solidFill>
                  <a:srgbClr val="3B66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164288" y="2021404"/>
              <a:ext cx="872062" cy="1681832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1028703" y="1107077"/>
            <a:ext cx="5343497" cy="1553834"/>
            <a:chOff x="903182" y="1107077"/>
            <a:chExt cx="5343497" cy="1553834"/>
          </a:xfrm>
        </p:grpSpPr>
        <p:sp>
          <p:nvSpPr>
            <p:cNvPr id="24" name="文本框 9"/>
            <p:cNvSpPr txBox="1"/>
            <p:nvPr/>
          </p:nvSpPr>
          <p:spPr>
            <a:xfrm>
              <a:off x="1638167" y="1741698"/>
              <a:ext cx="4608512" cy="50013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lIns="68580" tIns="34290" rIns="68580" bIns="34290" rtlCol="0">
              <a:spAutoFit/>
            </a:bodyPr>
            <a:lstStyle/>
            <a:p>
              <a:pPr algn="l" fontAlgn="auto">
                <a:lnSpc>
                  <a:spcPct val="100000"/>
                </a:lnSpc>
              </a:pPr>
              <a:r>
                <a:rPr 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默读时</a:t>
              </a:r>
              <a:r>
                <a:rPr 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不能</a:t>
              </a:r>
              <a:r>
                <a:rPr lang="zh-CN" altLang="en-US" sz="2800" b="1" dirty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出声</a:t>
              </a:r>
              <a:r>
                <a:rPr 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，</a:t>
              </a:r>
              <a:r>
                <a:rPr lang="zh-CN" sz="2800" b="1" dirty="0" smtClean="0">
                  <a:solidFill>
                    <a:srgbClr val="3B66FF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不能指读。</a:t>
              </a:r>
              <a:endParaRPr lang="zh-CN" sz="2800" b="1" dirty="0" smtClean="0">
                <a:solidFill>
                  <a:srgbClr val="3B66FF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182" y="1107077"/>
              <a:ext cx="708077" cy="155383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192739" y="1577857"/>
            <a:ext cx="5475605" cy="829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15000"/>
              </a:schemeClr>
            </a:glow>
            <a:softEdge rad="63500"/>
          </a:effec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默读的时候不要发出声音，也尽量不要用手指着读，否则会影响阅读速度。</a:t>
            </a:r>
            <a:endParaRPr lang="zh-CN" altLang="en-US" sz="24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18469" y="1992512"/>
            <a:ext cx="3994150" cy="377190"/>
            <a:chOff x="1469" y="3893"/>
            <a:chExt cx="6290" cy="594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4832" y="3893"/>
              <a:ext cx="2927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1469" y="4487"/>
              <a:ext cx="33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-161478" y="220255"/>
            <a:ext cx="3002097" cy="837210"/>
            <a:chOff x="-227171" y="220255"/>
            <a:chExt cx="3002097" cy="837210"/>
          </a:xfrm>
        </p:grpSpPr>
        <p:sp>
          <p:nvSpPr>
            <p:cNvPr id="10" name="文本框 14"/>
            <p:cNvSpPr txBox="1"/>
            <p:nvPr/>
          </p:nvSpPr>
          <p:spPr>
            <a:xfrm>
              <a:off x="636706" y="467336"/>
              <a:ext cx="2138220" cy="553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  <a:endPara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-227171" y="220255"/>
              <a:ext cx="2685552" cy="837210"/>
              <a:chOff x="-264385" y="-76879"/>
              <a:chExt cx="3580176" cy="1116105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644339" y="1039226"/>
                <a:ext cx="1490427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3315791" y="196658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图片 21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264385" y="-76879"/>
                <a:ext cx="1152128" cy="914751"/>
              </a:xfrm>
              <a:prstGeom prst="rect">
                <a:avLst/>
              </a:prstGeom>
            </p:spPr>
          </p:pic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442" y="1143945"/>
            <a:ext cx="1115665" cy="1670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3152805"/>
            <a:ext cx="3603589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accent2">
                    <a:lumMod val="75000"/>
                  </a:schemeClr>
                </a:solidFill>
              </a:rPr>
              <a:t>不发声、不指读</a:t>
            </a:r>
            <a:endParaRPr lang="zh-CN" alt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66063" y="1106929"/>
            <a:ext cx="7078345" cy="8299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15000"/>
              </a:schemeClr>
            </a:glow>
            <a:softEdge rad="63500"/>
          </a:effec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  <a:sym typeface="+mn-ea"/>
              </a:rPr>
              <a:t>我默读时，会随时把不认识的字、不理解的词语画出来，读完后再想办法弄清楚它们的意思。</a:t>
            </a:r>
            <a:endParaRPr lang="zh-CN" altLang="en-US" sz="2400" b="1" dirty="0" smtClean="0">
              <a:latin typeface="宋体" panose="02010600030101010101" pitchFamily="2" charset="-122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02588" y="1521584"/>
            <a:ext cx="6616700" cy="361950"/>
            <a:chOff x="1200" y="2056"/>
            <a:chExt cx="10420" cy="57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044" y="2056"/>
              <a:ext cx="6576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1200" y="2626"/>
              <a:ext cx="94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83" y="585167"/>
            <a:ext cx="971600" cy="14825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59832" y="3008789"/>
            <a:ext cx="2707430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>
                    <a:lumMod val="75000"/>
                  </a:schemeClr>
                </a:solidFill>
              </a:rPr>
              <a:t>边读边圈画</a:t>
            </a:r>
            <a:endParaRPr lang="zh-CN" alt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06115" y="785495"/>
            <a:ext cx="7426325" cy="11988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15000"/>
              </a:schemeClr>
            </a:glow>
            <a:softEdge rad="63500"/>
          </a:effectLst>
        </p:spPr>
        <p:txBody>
          <a:bodyPr wrap="square">
            <a:spAutoFit/>
          </a:bodyPr>
          <a:lstStyle/>
          <a:p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默读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时，带着问题边读边思考，能帮助我理解内容。没读懂的地方我会标记出来，联系上下文进一步思考，或者向别人请教。</a:t>
            </a:r>
            <a:endParaRPr lang="zh-CN" altLang="en-US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77870" y="1191260"/>
            <a:ext cx="6990715" cy="723265"/>
            <a:chOff x="1171" y="1876"/>
            <a:chExt cx="11009" cy="1139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214" y="1876"/>
              <a:ext cx="412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 flipV="1">
              <a:off x="2221" y="2480"/>
              <a:ext cx="995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171" y="3015"/>
              <a:ext cx="4989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3681" y="380127"/>
            <a:ext cx="909726" cy="16042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59832" y="3008789"/>
            <a:ext cx="2707430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accent2">
                    <a:lumMod val="75000"/>
                  </a:schemeClr>
                </a:solidFill>
              </a:rPr>
              <a:t>边读边思考</a:t>
            </a:r>
            <a:endParaRPr lang="zh-CN" alt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36317" y="2139702"/>
            <a:ext cx="7524115" cy="1642745"/>
            <a:chOff x="1315" y="3945"/>
            <a:chExt cx="11849" cy="2587"/>
          </a:xfrm>
        </p:grpSpPr>
        <p:sp>
          <p:nvSpPr>
            <p:cNvPr id="3" name="矩形标注 2"/>
            <p:cNvSpPr/>
            <p:nvPr/>
          </p:nvSpPr>
          <p:spPr>
            <a:xfrm>
              <a:off x="1315" y="3945"/>
              <a:ext cx="9303" cy="2587"/>
            </a:xfrm>
            <a:prstGeom prst="wedgeRectCallout">
              <a:avLst>
                <a:gd name="adj1" fmla="val 57610"/>
                <a:gd name="adj2" fmla="val -6628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默读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《灰雀》时要揣摩人物的心理，默读《手术台就是在阵地》时要思考课题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的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含义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。</a:t>
              </a:r>
              <a:endParaRPr 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196" y="4105"/>
              <a:ext cx="1968" cy="2267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683568" y="630436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390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学习这一单元的课文时，我们是怎样落实默读要求的？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785947" y="1779662"/>
            <a:ext cx="5679440" cy="1083310"/>
            <a:chOff x="2589" y="3818"/>
            <a:chExt cx="8944" cy="1706"/>
          </a:xfrm>
        </p:grpSpPr>
        <p:sp>
          <p:nvSpPr>
            <p:cNvPr id="5" name="文本框 9"/>
            <p:cNvSpPr txBox="1"/>
            <p:nvPr/>
          </p:nvSpPr>
          <p:spPr>
            <a:xfrm>
              <a:off x="2589" y="4544"/>
              <a:ext cx="8944" cy="98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睁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</a:t>
              </a:r>
              <a:r>
                <a:rPr lang="zh-CN" altLang="en-US" sz="3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眨   瞪   瞅   瞧  </a:t>
              </a:r>
              <a:endPara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文本框 9"/>
            <p:cNvSpPr txBox="1"/>
            <p:nvPr/>
          </p:nvSpPr>
          <p:spPr>
            <a:xfrm>
              <a:off x="4252" y="3818"/>
              <a:ext cx="1338" cy="68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B66FF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zhǎ</a:t>
              </a:r>
              <a:endParaRPr lang="zh-CN" altLang="en-US" sz="2400" b="1" dirty="0" smtClean="0">
                <a:solidFill>
                  <a:srgbClr val="3B66FF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5935" y="3818"/>
              <a:ext cx="1751" cy="68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B66FF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dèng</a:t>
              </a:r>
              <a:endParaRPr lang="zh-CN" altLang="en-US" sz="2400" b="1" dirty="0" smtClean="0">
                <a:solidFill>
                  <a:srgbClr val="3B66FF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686" y="3818"/>
              <a:ext cx="1734" cy="68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3B66FF"/>
                  </a:solidFill>
                  <a:latin typeface="汉语拼音" panose="000B0604020202020204" pitchFamily="34" charset="0"/>
                  <a:ea typeface="楷体" panose="02010609060101010101" pitchFamily="49" charset="-122"/>
                  <a:cs typeface="汉语拼音" panose="000B0604020202020204" pitchFamily="34" charset="0"/>
                </a:rPr>
                <a:t>chǒu</a:t>
              </a:r>
              <a:endParaRPr lang="zh-CN" altLang="en-US" sz="2400" b="1" dirty="0" smtClean="0">
                <a:solidFill>
                  <a:srgbClr val="3B66FF"/>
                </a:solidFill>
                <a:latin typeface="汉语拼音" panose="000B0604020202020204" pitchFamily="34" charset="0"/>
                <a:ea typeface="楷体" panose="02010609060101010101" pitchFamily="49" charset="-122"/>
                <a:cs typeface="汉语拼音" panose="00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56992" y="3123163"/>
            <a:ext cx="7425690" cy="960755"/>
            <a:chOff x="1357" y="4015"/>
            <a:chExt cx="11694" cy="1513"/>
          </a:xfrm>
        </p:grpSpPr>
        <p:sp>
          <p:nvSpPr>
            <p:cNvPr id="12" name="矩形标注 11"/>
            <p:cNvSpPr/>
            <p:nvPr/>
          </p:nvSpPr>
          <p:spPr>
            <a:xfrm>
              <a:off x="1357" y="4108"/>
              <a:ext cx="9540" cy="1328"/>
            </a:xfrm>
            <a:prstGeom prst="wedgeRectCallout">
              <a:avLst>
                <a:gd name="adj1" fmla="val 54849"/>
                <a:gd name="adj2" fmla="val 7224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都有目字旁，都和眼睛有关，都是形声字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。</a:t>
              </a:r>
              <a:endParaRPr 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51625" l="106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>
              <a:fillRect/>
            </a:stretch>
          </p:blipFill>
          <p:spPr>
            <a:xfrm>
              <a:off x="11111" y="4015"/>
              <a:ext cx="1940" cy="1513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-161478" y="220255"/>
            <a:ext cx="2839250" cy="837210"/>
            <a:chOff x="-227171" y="220255"/>
            <a:chExt cx="2839250" cy="837210"/>
          </a:xfrm>
        </p:grpSpPr>
        <p:sp>
          <p:nvSpPr>
            <p:cNvPr id="33" name="文本框 14"/>
            <p:cNvSpPr txBox="1"/>
            <p:nvPr/>
          </p:nvSpPr>
          <p:spPr>
            <a:xfrm>
              <a:off x="473859" y="477969"/>
              <a:ext cx="21382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识字加油站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-227171" y="220255"/>
              <a:ext cx="2685552" cy="837210"/>
              <a:chOff x="-264385" y="-76879"/>
              <a:chExt cx="3580176" cy="1116105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644339" y="1039226"/>
                <a:ext cx="1490427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3315791" y="196658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264385" y="-76879"/>
                <a:ext cx="1152128" cy="914751"/>
              </a:xfrm>
              <a:prstGeom prst="rect">
                <a:avLst/>
              </a:prstGeom>
            </p:spPr>
          </p:pic>
        </p:grpSp>
      </p:grpSp>
      <p:grpSp>
        <p:nvGrpSpPr>
          <p:cNvPr id="6" name="组合 5"/>
          <p:cNvGrpSpPr/>
          <p:nvPr/>
        </p:nvGrpSpPr>
        <p:grpSpPr>
          <a:xfrm>
            <a:off x="1867446" y="2399422"/>
            <a:ext cx="4767262" cy="330200"/>
            <a:chOff x="1867446" y="2399422"/>
            <a:chExt cx="4767262" cy="3302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7446" y="2399422"/>
              <a:ext cx="171450" cy="31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874" y="2405772"/>
              <a:ext cx="171450" cy="31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8467" y="2405772"/>
              <a:ext cx="171450" cy="31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4245" y="2412122"/>
              <a:ext cx="171450" cy="31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3258" y="2405772"/>
              <a:ext cx="171450" cy="31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890270" y="1203598"/>
            <a:ext cx="828040" cy="828040"/>
            <a:chOff x="1402" y="2651"/>
            <a:chExt cx="1304" cy="1304"/>
          </a:xfrm>
        </p:grpSpPr>
        <p:sp>
          <p:nvSpPr>
            <p:cNvPr id="34" name="椭圆 33"/>
            <p:cNvSpPr/>
            <p:nvPr/>
          </p:nvSpPr>
          <p:spPr>
            <a:xfrm>
              <a:off x="1402" y="2651"/>
              <a:ext cx="1304" cy="1304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" name="文本框 9"/>
            <p:cNvSpPr txBox="1"/>
            <p:nvPr/>
          </p:nvSpPr>
          <p:spPr>
            <a:xfrm>
              <a:off x="1515" y="2684"/>
              <a:ext cx="956" cy="12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睁</a:t>
              </a:r>
              <a:endParaRPr lang="zh-CN" altLang="en-US" sz="4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579110" y="1477283"/>
            <a:ext cx="301561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眼睛很快地一闭一开。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12315" y="1387113"/>
            <a:ext cx="152654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张开眼睛。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12315" y="2718817"/>
            <a:ext cx="21767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用力睁大眼睛。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43880" y="2718817"/>
            <a:ext cx="193230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斜着眼看。</a:t>
            </a:r>
            <a:endParaRPr lang="zh-CN" altLang="en-US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16328" y="3867502"/>
            <a:ext cx="9613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>
              <a:defRPr sz="24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看。</a:t>
            </a:r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4624070" y="1203598"/>
            <a:ext cx="828040" cy="828040"/>
            <a:chOff x="1402" y="2651"/>
            <a:chExt cx="1304" cy="1304"/>
          </a:xfrm>
        </p:grpSpPr>
        <p:sp>
          <p:nvSpPr>
            <p:cNvPr id="37" name="椭圆 36"/>
            <p:cNvSpPr/>
            <p:nvPr/>
          </p:nvSpPr>
          <p:spPr>
            <a:xfrm>
              <a:off x="1402" y="2651"/>
              <a:ext cx="1304" cy="1304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8" name="文本框 9"/>
            <p:cNvSpPr txBox="1"/>
            <p:nvPr/>
          </p:nvSpPr>
          <p:spPr>
            <a:xfrm>
              <a:off x="1515" y="2651"/>
              <a:ext cx="956" cy="12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眨</a:t>
              </a:r>
              <a:endParaRPr lang="zh-CN" altLang="en-US" sz="4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0270" y="2499742"/>
            <a:ext cx="828040" cy="863600"/>
            <a:chOff x="1402" y="2595"/>
            <a:chExt cx="1304" cy="1360"/>
          </a:xfrm>
        </p:grpSpPr>
        <p:sp>
          <p:nvSpPr>
            <p:cNvPr id="40" name="椭圆 39"/>
            <p:cNvSpPr/>
            <p:nvPr/>
          </p:nvSpPr>
          <p:spPr>
            <a:xfrm>
              <a:off x="1402" y="2651"/>
              <a:ext cx="1304" cy="1304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1" name="文本框 9"/>
            <p:cNvSpPr txBox="1"/>
            <p:nvPr/>
          </p:nvSpPr>
          <p:spPr>
            <a:xfrm>
              <a:off x="1451" y="2595"/>
              <a:ext cx="956" cy="12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瞪</a:t>
              </a:r>
              <a:endParaRPr lang="zh-CN" altLang="en-US" sz="4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24070" y="2535302"/>
            <a:ext cx="828040" cy="828040"/>
            <a:chOff x="1402" y="2651"/>
            <a:chExt cx="1304" cy="1304"/>
          </a:xfrm>
        </p:grpSpPr>
        <p:sp>
          <p:nvSpPr>
            <p:cNvPr id="55" name="椭圆 54"/>
            <p:cNvSpPr/>
            <p:nvPr/>
          </p:nvSpPr>
          <p:spPr>
            <a:xfrm>
              <a:off x="1402" y="2651"/>
              <a:ext cx="1304" cy="1304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8" name="文本框 9"/>
            <p:cNvSpPr txBox="1"/>
            <p:nvPr/>
          </p:nvSpPr>
          <p:spPr>
            <a:xfrm>
              <a:off x="1515" y="2684"/>
              <a:ext cx="956" cy="12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瞅</a:t>
              </a:r>
              <a:endParaRPr lang="zh-CN" altLang="en-US" sz="4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786028" y="3683987"/>
            <a:ext cx="828040" cy="828040"/>
            <a:chOff x="1402" y="2651"/>
            <a:chExt cx="1304" cy="1304"/>
          </a:xfrm>
        </p:grpSpPr>
        <p:sp>
          <p:nvSpPr>
            <p:cNvPr id="60" name="椭圆 59"/>
            <p:cNvSpPr/>
            <p:nvPr/>
          </p:nvSpPr>
          <p:spPr>
            <a:xfrm>
              <a:off x="1402" y="2651"/>
              <a:ext cx="1304" cy="1304"/>
            </a:xfrm>
            <a:prstGeom prst="ellips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1" name="文本框 9"/>
            <p:cNvSpPr txBox="1"/>
            <p:nvPr/>
          </p:nvSpPr>
          <p:spPr>
            <a:xfrm>
              <a:off x="1515" y="2684"/>
              <a:ext cx="956" cy="12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4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瞧</a:t>
              </a:r>
              <a:endParaRPr lang="zh-CN" altLang="en-US" sz="4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"/>
          <p:cNvSpPr txBox="1"/>
          <p:nvPr/>
        </p:nvSpPr>
        <p:spPr>
          <a:xfrm>
            <a:off x="827584" y="1059582"/>
            <a:ext cx="3396486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眨眼   眼眶  </a:t>
            </a:r>
            <a:endParaRPr lang="zh-CN" altLang="en-US" sz="44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499992" y="1000095"/>
            <a:ext cx="4203700" cy="1288415"/>
            <a:chOff x="5471" y="3724"/>
            <a:chExt cx="6620" cy="2029"/>
          </a:xfrm>
        </p:grpSpPr>
        <p:sp>
          <p:nvSpPr>
            <p:cNvPr id="12" name="矩形标注 11"/>
            <p:cNvSpPr/>
            <p:nvPr/>
          </p:nvSpPr>
          <p:spPr>
            <a:xfrm>
              <a:off x="5471" y="3724"/>
              <a:ext cx="5290" cy="1829"/>
            </a:xfrm>
            <a:prstGeom prst="wedgeRectCallout">
              <a:avLst>
                <a:gd name="adj1" fmla="val 56126"/>
                <a:gd name="adj2" fmla="val 22292"/>
              </a:avLst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    与眼睛有关的部位或与动作有关的词语，常含有目字旁的字</a:t>
              </a:r>
              <a:r>
                <a:rPr lang="zh-CN" sz="2400" b="1" dirty="0" smtClean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。</a:t>
              </a:r>
              <a:endParaRPr lang="zh-CN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1066" y="4082"/>
              <a:ext cx="1025" cy="1671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043608" y="2643758"/>
            <a:ext cx="7128793" cy="1497193"/>
            <a:chOff x="1475655" y="2715766"/>
            <a:chExt cx="7128793" cy="1497193"/>
          </a:xfrm>
        </p:grpSpPr>
        <p:sp>
          <p:nvSpPr>
            <p:cNvPr id="5" name="任意多边形 4"/>
            <p:cNvSpPr/>
            <p:nvPr/>
          </p:nvSpPr>
          <p:spPr>
            <a:xfrm>
              <a:off x="1475655" y="2992326"/>
              <a:ext cx="7128793" cy="1220633"/>
            </a:xfrm>
            <a:custGeom>
              <a:avLst/>
              <a:gdLst>
                <a:gd name="connsiteX0" fmla="*/ 0 w 6480720"/>
                <a:gd name="connsiteY0" fmla="*/ 0 h 1008787"/>
                <a:gd name="connsiteX1" fmla="*/ 6480720 w 6480720"/>
                <a:gd name="connsiteY1" fmla="*/ 0 h 1008787"/>
                <a:gd name="connsiteX2" fmla="*/ 6480720 w 6480720"/>
                <a:gd name="connsiteY2" fmla="*/ 1008787 h 1008787"/>
                <a:gd name="connsiteX3" fmla="*/ 0 w 6480720"/>
                <a:gd name="connsiteY3" fmla="*/ 1008787 h 1008787"/>
                <a:gd name="connsiteX4" fmla="*/ 0 w 6480720"/>
                <a:gd name="connsiteY4" fmla="*/ 0 h 1008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0720" h="1008787">
                  <a:moveTo>
                    <a:pt x="0" y="0"/>
                  </a:moveTo>
                  <a:lnTo>
                    <a:pt x="6480720" y="0"/>
                  </a:lnTo>
                  <a:lnTo>
                    <a:pt x="6480720" y="1008787"/>
                  </a:lnTo>
                  <a:lnTo>
                    <a:pt x="0" y="100878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/>
          </p:spPr>
          <p:style>
            <a:lnRef idx="1">
              <a:schemeClr val="accent3">
                <a:shade val="5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02976" tIns="437388" rIns="502976" bIns="149352" numCol="1" spcCol="1270" anchor="ctr" anchorCtr="0">
              <a:noAutofit/>
            </a:bodyPr>
            <a:lstStyle/>
            <a:p>
              <a:pPr marL="0" lvl="1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sz="2800" b="1" kern="1200" smtClean="0">
                  <a:latin typeface="宋体" panose="02010600030101010101" pitchFamily="2" charset="-122"/>
                  <a:ea typeface="宋体" panose="02010600030101010101" pitchFamily="2" charset="-122"/>
                </a:rPr>
                <a:t>眺望  瞄准  盼望  眼泪  眉毛  眯眼</a:t>
              </a:r>
              <a:endParaRPr lang="zh-CN" sz="2800" kern="120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763688" y="2715766"/>
              <a:ext cx="2014234" cy="619920"/>
            </a:xfrm>
            <a:custGeom>
              <a:avLst/>
              <a:gdLst>
                <a:gd name="connsiteX0" fmla="*/ 0 w 2014234"/>
                <a:gd name="connsiteY0" fmla="*/ 103322 h 619920"/>
                <a:gd name="connsiteX1" fmla="*/ 103322 w 2014234"/>
                <a:gd name="connsiteY1" fmla="*/ 0 h 619920"/>
                <a:gd name="connsiteX2" fmla="*/ 1910912 w 2014234"/>
                <a:gd name="connsiteY2" fmla="*/ 0 h 619920"/>
                <a:gd name="connsiteX3" fmla="*/ 2014234 w 2014234"/>
                <a:gd name="connsiteY3" fmla="*/ 103322 h 619920"/>
                <a:gd name="connsiteX4" fmla="*/ 2014234 w 2014234"/>
                <a:gd name="connsiteY4" fmla="*/ 516598 h 619920"/>
                <a:gd name="connsiteX5" fmla="*/ 1910912 w 2014234"/>
                <a:gd name="connsiteY5" fmla="*/ 619920 h 619920"/>
                <a:gd name="connsiteX6" fmla="*/ 103322 w 2014234"/>
                <a:gd name="connsiteY6" fmla="*/ 619920 h 619920"/>
                <a:gd name="connsiteX7" fmla="*/ 0 w 2014234"/>
                <a:gd name="connsiteY7" fmla="*/ 516598 h 619920"/>
                <a:gd name="connsiteX8" fmla="*/ 0 w 2014234"/>
                <a:gd name="connsiteY8" fmla="*/ 103322 h 619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4234" h="619920">
                  <a:moveTo>
                    <a:pt x="0" y="103322"/>
                  </a:moveTo>
                  <a:cubicBezTo>
                    <a:pt x="0" y="46259"/>
                    <a:pt x="46259" y="0"/>
                    <a:pt x="103322" y="0"/>
                  </a:cubicBezTo>
                  <a:lnTo>
                    <a:pt x="1910912" y="0"/>
                  </a:lnTo>
                  <a:cubicBezTo>
                    <a:pt x="1967975" y="0"/>
                    <a:pt x="2014234" y="46259"/>
                    <a:pt x="2014234" y="103322"/>
                  </a:cubicBezTo>
                  <a:lnTo>
                    <a:pt x="2014234" y="516598"/>
                  </a:lnTo>
                  <a:cubicBezTo>
                    <a:pt x="2014234" y="573661"/>
                    <a:pt x="1967975" y="619920"/>
                    <a:pt x="1910912" y="619920"/>
                  </a:cubicBezTo>
                  <a:lnTo>
                    <a:pt x="103322" y="619920"/>
                  </a:lnTo>
                  <a:cubicBezTo>
                    <a:pt x="46259" y="619920"/>
                    <a:pt x="0" y="573661"/>
                    <a:pt x="0" y="516598"/>
                  </a:cubicBezTo>
                  <a:lnTo>
                    <a:pt x="0" y="103322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shade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201731" tIns="30262" rIns="201731" bIns="30262" numCol="1" spcCol="1270" anchor="ctr" anchorCtr="0">
              <a:noAutofit/>
            </a:bodyPr>
            <a:lstStyle/>
            <a:p>
              <a:pPr lvl="0" algn="l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100" b="1" kern="1200" smtClean="0">
                  <a:solidFill>
                    <a:schemeClr val="accent3">
                      <a:lumMod val="50000"/>
                    </a:schemeClr>
                  </a:solidFill>
                </a:rPr>
                <a:t>同类词语拓展</a:t>
              </a:r>
              <a:endParaRPr lang="zh-CN" sz="2100" kern="120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0e4c9408-d77f-4665-a334-269d923460fc}"/>
  <p:tag name="KSO_WPP_MARK_KEY" val="ea602388-1f41-46a4-934a-abcea9085c5c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59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02B3C5"/>
    </a:accent1>
    <a:accent2>
      <a:srgbClr val="F07474"/>
    </a:accent2>
    <a:accent3>
      <a:srgbClr val="FFBF53"/>
    </a:accent3>
    <a:accent4>
      <a:srgbClr val="673B77"/>
    </a:accent4>
    <a:accent5>
      <a:srgbClr val="00B9FA"/>
    </a:accent5>
    <a:accent6>
      <a:srgbClr val="BECE37"/>
    </a:accent6>
    <a:hlink>
      <a:srgbClr val="B381D9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815</Words>
  <Application>WPS 演示</Application>
  <PresentationFormat>全屏显示(16:9)</PresentationFormat>
  <Paragraphs>114</Paragraphs>
  <Slides>16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Heiti SC Light</vt:lpstr>
      <vt:lpstr>微软雅黑</vt:lpstr>
      <vt:lpstr>黑体</vt:lpstr>
      <vt:lpstr>楷体</vt:lpstr>
      <vt:lpstr>汉语拼音</vt:lpstr>
      <vt:lpstr>幼圆</vt:lpstr>
      <vt:lpstr>Xingkai SC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32</cp:revision>
  <dcterms:created xsi:type="dcterms:W3CDTF">2017-03-17T02:28:00Z</dcterms:created>
  <dcterms:modified xsi:type="dcterms:W3CDTF">2022-11-29T17:49:51Z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29AF0380A4064AB8A8E73FBD82F33A97</vt:lpwstr>
  </property>
</Properties>
</file>