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3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0"/>
  </p:handoutMasterIdLst>
  <p:sldIdLst>
    <p:sldId id="523" r:id="rId3"/>
    <p:sldId id="619" r:id="rId5"/>
    <p:sldId id="655" r:id="rId6"/>
    <p:sldId id="634" r:id="rId7"/>
    <p:sldId id="707" r:id="rId8"/>
    <p:sldId id="708" r:id="rId9"/>
    <p:sldId id="599" r:id="rId10"/>
    <p:sldId id="709" r:id="rId11"/>
    <p:sldId id="637" r:id="rId12"/>
    <p:sldId id="625" r:id="rId13"/>
    <p:sldId id="710" r:id="rId14"/>
    <p:sldId id="664" r:id="rId15"/>
    <p:sldId id="662" r:id="rId16"/>
    <p:sldId id="711" r:id="rId17"/>
    <p:sldId id="631" r:id="rId18"/>
    <p:sldId id="719" r:id="rId19"/>
  </p:sldIdLst>
  <p:sldSz cx="9144000" cy="5143500" type="screen16x9"/>
  <p:notesSz cx="6858000" cy="9144000"/>
  <p:embeddedFontLst>
    <p:embeddedFont>
      <p:font typeface="微软雅黑" panose="020B0503020204020204" charset="-122"/>
      <p:regular r:id="rId25"/>
    </p:embeddedFont>
    <p:embeddedFont>
      <p:font typeface="黑体" panose="02010609060101010101" pitchFamily="49" charset="-122"/>
      <p:regular r:id="rId26"/>
    </p:embeddedFont>
    <p:embeddedFont>
      <p:font typeface="楷体" panose="02010609060101010101" pitchFamily="49" charset="-122"/>
      <p:regular r:id="rId27"/>
    </p:embeddedFont>
    <p:embeddedFont>
      <p:font typeface="幼圆" panose="02010509060101010101" pitchFamily="49" charset="-122"/>
      <p:regular r:id="rId28"/>
    </p:embeddedFont>
    <p:embeddedFont>
      <p:font typeface="Calibri" panose="020F0502020204030204" charset="0"/>
      <p:regular r:id="rId29"/>
      <p:bold r:id="rId30"/>
      <p:italic r:id="rId31"/>
      <p:boldItalic r:id="rId32"/>
    </p:embeddedFont>
  </p:embeddedFontLst>
  <p:custDataLst>
    <p:tags r:id="rId33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FF9C5"/>
    <a:srgbClr val="A7D9D0"/>
    <a:srgbClr val="8BB684"/>
    <a:srgbClr val="D60093"/>
    <a:srgbClr val="7030A0"/>
    <a:srgbClr val="FF6600"/>
    <a:srgbClr val="09CBE5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5" autoAdjust="0"/>
    <p:restoredTop sz="87640" autoAdjust="0"/>
  </p:normalViewPr>
  <p:slideViewPr>
    <p:cSldViewPr>
      <p:cViewPr varScale="1">
        <p:scale>
          <a:sx n="101" d="100"/>
          <a:sy n="101" d="100"/>
        </p:scale>
        <p:origin x="120" y="72"/>
      </p:cViewPr>
      <p:guideLst>
        <p:guide orient="horz" pos="2612"/>
        <p:guide pos="51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856" y="-90"/>
      </p:cViewPr>
      <p:guideLst>
        <p:guide orient="horz" pos="3134"/>
        <p:guide pos="209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gs" Target="tags/tag1.xml"/><Relationship Id="rId32" Type="http://schemas.openxmlformats.org/officeDocument/2006/relationships/font" Target="fonts/font8.fntdata"/><Relationship Id="rId31" Type="http://schemas.openxmlformats.org/officeDocument/2006/relationships/font" Target="fonts/font7.fntdata"/><Relationship Id="rId30" Type="http://schemas.openxmlformats.org/officeDocument/2006/relationships/font" Target="fonts/font6.fntdata"/><Relationship Id="rId3" Type="http://schemas.openxmlformats.org/officeDocument/2006/relationships/slide" Target="slides/slide1.xml"/><Relationship Id="rId29" Type="http://schemas.openxmlformats.org/officeDocument/2006/relationships/font" Target="fonts/font5.fntdata"/><Relationship Id="rId28" Type="http://schemas.openxmlformats.org/officeDocument/2006/relationships/font" Target="fonts/font4.fntdata"/><Relationship Id="rId27" Type="http://schemas.openxmlformats.org/officeDocument/2006/relationships/font" Target="fonts/font3.fntdata"/><Relationship Id="rId26" Type="http://schemas.openxmlformats.org/officeDocument/2006/relationships/font" Target="fonts/font2.fntdata"/><Relationship Id="rId25" Type="http://schemas.openxmlformats.org/officeDocument/2006/relationships/font" Target="fonts/font1.fntdata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microsoft.com/office/2007/relationships/hdphoto" Target="../media/image3.wdp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 userDrawn="1"/>
        </p:nvGrpSpPr>
        <p:grpSpPr>
          <a:xfrm>
            <a:off x="1" y="92978"/>
            <a:ext cx="2771800" cy="275590"/>
            <a:chOff x="1" y="92978"/>
            <a:chExt cx="2771800" cy="275590"/>
          </a:xfrm>
        </p:grpSpPr>
        <p:sp>
          <p:nvSpPr>
            <p:cNvPr id="5" name="矩形 4"/>
            <p:cNvSpPr/>
            <p:nvPr userDrawn="1"/>
          </p:nvSpPr>
          <p:spPr>
            <a:xfrm flipH="1">
              <a:off x="1" y="123478"/>
              <a:ext cx="2771800" cy="216000"/>
            </a:xfrm>
            <a:prstGeom prst="rect">
              <a:avLst/>
            </a:prstGeom>
            <a:gradFill flip="none" rotWithShape="1">
              <a:gsLst>
                <a:gs pos="40000">
                  <a:schemeClr val="accent5">
                    <a:lumMod val="60000"/>
                    <a:lumOff val="40000"/>
                  </a:schemeClr>
                </a:gs>
                <a:gs pos="97000">
                  <a:schemeClr val="bg1">
                    <a:alpha val="0"/>
                  </a:schemeClr>
                </a:gs>
                <a:gs pos="70000">
                  <a:schemeClr val="accent5">
                    <a:lumMod val="40000"/>
                    <a:lumOff val="60000"/>
                    <a:alpha val="76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文本框 10"/>
            <p:cNvSpPr txBox="1"/>
            <p:nvPr userDrawn="1"/>
          </p:nvSpPr>
          <p:spPr>
            <a:xfrm>
              <a:off x="336747" y="92978"/>
              <a:ext cx="792480" cy="275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200" dirty="0" smtClean="0">
                  <a:latin typeface="Heiti SC Light" panose="02000000000000000000" pitchFamily="2" charset="-128"/>
                  <a:ea typeface="Heiti SC Light" panose="02000000000000000000" pitchFamily="2" charset="-128"/>
                </a:rPr>
                <a:t>语文园地</a:t>
              </a:r>
              <a:endParaRPr kumimoji="1" lang="zh-CN" altLang="en-US" sz="1200" dirty="0" smtClean="0">
                <a:latin typeface="Heiti SC Light" panose="02000000000000000000" pitchFamily="2" charset="-128"/>
                <a:ea typeface="Heiti SC Light" panose="02000000000000000000" pitchFamily="2" charset="-128"/>
              </a:endParaRPr>
            </a:p>
          </p:txBody>
        </p:sp>
      </p:grpSp>
      <p:grpSp>
        <p:nvGrpSpPr>
          <p:cNvPr id="7" name="组合 6"/>
          <p:cNvGrpSpPr/>
          <p:nvPr userDrawn="1"/>
        </p:nvGrpSpPr>
        <p:grpSpPr>
          <a:xfrm>
            <a:off x="-794180" y="2452005"/>
            <a:ext cx="10014349" cy="3389175"/>
            <a:chOff x="-794180" y="2452005"/>
            <a:chExt cx="10014349" cy="3389175"/>
          </a:xfrm>
        </p:grpSpPr>
        <p:pic>
          <p:nvPicPr>
            <p:cNvPr id="8" name="Picture 8" descr="http://pic.51yuansu.com/pic3/cover/01/88/08/5981da0a0d398_610.jpg"/>
            <p:cNvPicPr>
              <a:picLocks noChangeAspect="1" noChangeArrowheads="1"/>
            </p:cNvPicPr>
            <p:nvPr userDrawn="1"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7739" b="98371" l="10000" r="100000">
                          <a14:backgroundMark x1="27869" y1="92872" x2="36885" y2="9287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211896">
              <a:off x="5337341" y="2631921"/>
              <a:ext cx="3882828" cy="31253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 descr="http://pic.51yuansu.com/pic3/cover/01/88/08/5981da0a0d398_610.jpg"/>
            <p:cNvPicPr>
              <a:picLocks noChangeAspect="1" noChangeArrowheads="1"/>
            </p:cNvPicPr>
            <p:nvPr userDrawn="1"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7739" b="98371" l="10000" r="100000">
                          <a14:backgroundMark x1="27869" y1="92872" x2="36885" y2="9287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211896">
              <a:off x="2175584" y="2452005"/>
              <a:ext cx="4210583" cy="3389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8" descr="http://pic.51yuansu.com/pic3/cover/01/88/08/5981da0a0d398_610.jpg"/>
            <p:cNvPicPr>
              <a:picLocks noChangeAspect="1" noChangeArrowheads="1"/>
            </p:cNvPicPr>
            <p:nvPr userDrawn="1"/>
          </p:nvPicPr>
          <p:blipFill>
            <a:blip r:embed="rId10">
              <a:clrChange>
                <a:clrFrom>
                  <a:srgbClr val="F6F5FA"/>
                </a:clrFrom>
                <a:clrTo>
                  <a:srgbClr val="F6F5FA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7739" b="98371" l="10000" r="100000">
                          <a14:backgroundMark x1="27869" y1="92872" x2="36885" y2="9287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211896">
              <a:off x="-794180" y="2553850"/>
              <a:ext cx="4010120" cy="3227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3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microsoft.com/office/2007/relationships/hdphoto" Target="../media/image19.wdp"/><Relationship Id="rId3" Type="http://schemas.openxmlformats.org/officeDocument/2006/relationships/image" Target="../media/image18.png"/><Relationship Id="rId2" Type="http://schemas.microsoft.com/office/2007/relationships/hdphoto" Target="../media/image17.wdp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21.wdp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11.wdp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wzsdth\Desktop\图片1_副本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88817"/>
            <a:ext cx="9163795" cy="167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7262897" y="3939902"/>
            <a:ext cx="1629583" cy="400110"/>
            <a:chOff x="7262897" y="4619912"/>
            <a:chExt cx="1629583" cy="400110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2897" y="4630648"/>
              <a:ext cx="1629583" cy="3786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9" name="文本框 14">
              <a:hlinkClick r:id="rId3" action="ppaction://hlinksldjump"/>
            </p:cNvPr>
            <p:cNvSpPr txBox="1"/>
            <p:nvPr/>
          </p:nvSpPr>
          <p:spPr>
            <a:xfrm>
              <a:off x="7275010" y="4619912"/>
              <a:ext cx="12314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000" dirty="0">
                  <a:solidFill>
                    <a:schemeClr val="bg1"/>
                  </a:solidFill>
                </a:rPr>
                <a:t>第二课时</a:t>
              </a:r>
              <a:endParaRPr kumimoji="1"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 flipH="1">
            <a:off x="-36512" y="159510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35496" y="159510"/>
            <a:ext cx="2108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语文    三年级    上册</a:t>
            </a:r>
            <a:endParaRPr lang="zh-CN" altLang="en-US" sz="1200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8" name="Picture 2" descr="http://pic.51yuansu.com/pic3/cover/01/94/52/59834c614ab83_610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714" y="2015133"/>
            <a:ext cx="581025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033212" y="1779662"/>
            <a:ext cx="5275092" cy="110799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语文园地</a:t>
            </a:r>
            <a:endParaRPr lang="zh-CN" altLang="en-US" sz="6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Picture 4" descr="http://pic.51yuansu.com/pic3/cover/03/85/72/5c11e33ac61e6_61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21" y="1236269"/>
            <a:ext cx="2756443" cy="275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87624" y="1201534"/>
            <a:ext cx="6840759" cy="23063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  <a:effectLst>
            <a:softEdge rad="63500"/>
          </a:effec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342900" marR="0" lvl="0" indent="-342900" defTabSz="914400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"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不迁怒，不贰过。      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论语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endParaRPr kumimoji="0" lang="en-US" altLang="zh-CN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342900" marR="0" lvl="0" indent="-342900" defTabSz="914400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"/>
            </a:pPr>
            <a:r>
              <a:rPr lang="zh-CN" altLang="en-US" sz="2400" b="1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爱人若爱其身。        </a:t>
            </a:r>
            <a:r>
              <a:rPr lang="en-US" altLang="zh-CN" sz="2400" b="1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——《</a:t>
            </a:r>
            <a:r>
              <a:rPr lang="zh-CN" altLang="en-US" sz="2400" b="1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墨子</a:t>
            </a:r>
            <a:r>
              <a:rPr lang="en-US" altLang="zh-CN" sz="2400" b="1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》</a:t>
            </a:r>
            <a:endParaRPr lang="en-US" altLang="zh-CN" sz="2400" b="1" dirty="0" smtClean="0">
              <a:ln>
                <a:noFill/>
              </a:ln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342900" marR="0" lvl="0" indent="-342900" defTabSz="914400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"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仁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者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爱人，有礼者敬人。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——《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孟子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》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342900" marR="0" lvl="0" indent="-342900" defTabSz="914400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"/>
            </a:pPr>
            <a:r>
              <a:rPr lang="zh-CN" altLang="en-US" sz="2400" b="1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与人善言，暖于布帛；伤人以言，深于矛戟。              </a:t>
            </a:r>
            <a:endParaRPr lang="en-US" altLang="zh-CN" sz="2400" b="1" dirty="0" smtClean="0">
              <a:ln>
                <a:noFill/>
              </a:ln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marR="0" lvl="0" indent="0" algn="ctr" defTabSz="914400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          </a:t>
            </a:r>
            <a:r>
              <a:rPr lang="en-US" altLang="zh-CN" sz="2400" b="1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——《</a:t>
            </a:r>
            <a:r>
              <a:rPr lang="zh-CN" altLang="en-US" sz="2400" b="1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荀子</a:t>
            </a:r>
            <a:r>
              <a:rPr lang="en-US" altLang="zh-CN" sz="2400" b="1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》</a:t>
            </a:r>
            <a:endParaRPr kumimoji="0" lang="en-US" altLang="zh-CN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217226" y="3579862"/>
            <a:ext cx="3478985" cy="1364615"/>
            <a:chOff x="-10231" y="1337"/>
            <a:chExt cx="7288" cy="5474"/>
          </a:xfrm>
        </p:grpSpPr>
        <p:sp>
          <p:nvSpPr>
            <p:cNvPr id="43" name="云形标注 42"/>
            <p:cNvSpPr/>
            <p:nvPr/>
          </p:nvSpPr>
          <p:spPr>
            <a:xfrm>
              <a:off x="-10231" y="1337"/>
              <a:ext cx="7288" cy="5474"/>
            </a:xfrm>
            <a:prstGeom prst="cloudCallout">
              <a:avLst>
                <a:gd name="adj1" fmla="val -47633"/>
                <a:gd name="adj2" fmla="val -51602"/>
              </a:avLst>
            </a:prstGeom>
            <a:ln w="3175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9"/>
            <p:cNvSpPr txBox="1"/>
            <p:nvPr/>
          </p:nvSpPr>
          <p:spPr>
            <a:xfrm>
              <a:off x="-9507" y="2453"/>
              <a:ext cx="5839" cy="324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l" fontAlgn="auto">
                <a:lnSpc>
                  <a:spcPct val="100000"/>
                </a:lnSpc>
              </a:pPr>
              <a:r>
                <a:rPr lang="en-US" altLang="zh-CN" sz="2400" b="1" dirty="0" smtClean="0">
                  <a:solidFill>
                    <a:srgbClr val="7030A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    </a:t>
              </a:r>
              <a:r>
                <a:rPr lang="zh-CN" sz="2400" b="1" dirty="0" smtClean="0">
                  <a:solidFill>
                    <a:srgbClr val="7030A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都是关于如何待人友善的</a:t>
              </a:r>
              <a:r>
                <a:rPr lang="zh-CN" altLang="en-US" sz="2400" b="1" dirty="0" smtClean="0">
                  <a:solidFill>
                    <a:srgbClr val="7030A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名言</a:t>
              </a:r>
              <a:r>
                <a:rPr lang="zh-CN" sz="2400" b="1" dirty="0" smtClean="0">
                  <a:solidFill>
                    <a:srgbClr val="7030A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。</a:t>
              </a:r>
              <a:endParaRPr lang="zh-CN" sz="2400" b="1" dirty="0" smtClean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-161478" y="220255"/>
            <a:ext cx="2933278" cy="837210"/>
            <a:chOff x="-227171" y="220255"/>
            <a:chExt cx="2933278" cy="837210"/>
          </a:xfrm>
        </p:grpSpPr>
        <p:sp>
          <p:nvSpPr>
            <p:cNvPr id="15" name="文本框 14"/>
            <p:cNvSpPr txBox="1"/>
            <p:nvPr/>
          </p:nvSpPr>
          <p:spPr>
            <a:xfrm>
              <a:off x="567887" y="411510"/>
              <a:ext cx="21382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日积月累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-227171" y="220255"/>
              <a:ext cx="2685552" cy="837210"/>
              <a:chOff x="-264385" y="-76879"/>
              <a:chExt cx="3580176" cy="1116105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635596" y="645368"/>
                <a:ext cx="0" cy="384721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644339" y="1039226"/>
                <a:ext cx="1490427" cy="0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1918742" y="178827"/>
                <a:ext cx="1397049" cy="0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3315791" y="196658"/>
                <a:ext cx="0" cy="641070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1" name="图片 20"/>
              <p:cNvPicPr>
                <a:picLocks noChangeAspect="1"/>
              </p:cNvPicPr>
              <p:nvPr/>
            </p:nvPicPr>
            <p:blipFill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8510" t="64450" r="63336" b="-6857"/>
              <a:stretch>
                <a:fillRect/>
              </a:stretch>
            </p:blipFill>
            <p:spPr>
              <a:xfrm>
                <a:off x="-264385" y="-76879"/>
                <a:ext cx="1152128" cy="914751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851642" y="793709"/>
            <a:ext cx="7320758" cy="6832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  <a:effectLst>
            <a:softEdge rad="63500"/>
          </a:effec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342900" indent="-342900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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不迁怒，不贰过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   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——《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论语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》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1115616" y="2534366"/>
            <a:ext cx="5328592" cy="13849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3048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不把怒气转移到别人身上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，同样的错误不犯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两次。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1026" name="Picture 2" descr="http://pic.51yuansu.com/pic3/cover/03/37/45/5b90940fc1fd0_610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851670"/>
            <a:ext cx="1272086" cy="2325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23295" y="611419"/>
            <a:ext cx="8016137" cy="6047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  <a:effectLst>
            <a:softEdge rad="63500"/>
          </a:effec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342900" indent="-342900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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爱人若爱其身。    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墨子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2276917" y="1490852"/>
            <a:ext cx="4392488" cy="7386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3048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爱别人就像爱自己一样。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951792" y="2538917"/>
            <a:ext cx="7787640" cy="6047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  <a:effectLst>
            <a:softEdge rad="63500"/>
          </a:effec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342900" indent="-342900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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仁者爱人，有礼者敬人。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孟子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80621" y="3438561"/>
            <a:ext cx="6472960" cy="7386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3048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仁爱的人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爱别人，有礼的人尊敬别人。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3074" name="Picture 2" descr="https://timgsa.baidu.com/timg?image&amp;quality=80&amp;size=b9999_10000&amp;sec=1600857947723&amp;di=b1eb44983be57a986962d17dd9d0c242&amp;imgtype=0&amp;src=http%3A%2F%2Fimg.mp.itc.cn%2Fupload%2F20170310%2F7f8a438248a446e6b7c2821ba997a1c6_th.jpe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4043" b="99362" l="5167" r="97167">
                        <a14:foregroundMark x1="17000" y1="90000" x2="10167" y2="97021"/>
                        <a14:foregroundMark x1="65000" y1="39574" x2="45167" y2="85106"/>
                        <a14:foregroundMark x1="42500" y1="80426" x2="71500" y2="823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260" y="755407"/>
            <a:ext cx="1877731" cy="1470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timgsa.baidu.com/timg?image&amp;quality=80&amp;size=b9999_10000&amp;sec=1600858012125&amp;di=d4f784fc191b2833b403e71d2ec9196a&amp;imgtype=0&amp;src=http%3A%2F%2Ff.hiphotos.baidu.com%2Fbaike%2Fc0%253Dbaike150%252C5%252C5%252C150%252C50%2Fsign%3Dc3e287000b7b020818c437b303b099b6%2Fbf096b63f6246b60a1d71dd1eaf81a4c500fa2b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25" b="88810" l="8101" r="92696">
                        <a14:foregroundMark x1="32005" y1="53327" x2="16069" y2="78024"/>
                        <a14:foregroundMark x1="33865" y1="83065" x2="79416" y2="77823"/>
                        <a14:foregroundMark x1="67198" y1="54032" x2="88977" y2="83770"/>
                        <a14:foregroundMark x1="77158" y1="46976" x2="90969" y2="79032"/>
                        <a14:foregroundMark x1="58699" y1="85585" x2="86321" y2="85585"/>
                        <a14:foregroundMark x1="89243" y1="86290" x2="91899" y2="75806"/>
                        <a14:foregroundMark x1="12483" y1="85282" x2="46746" y2="78024"/>
                        <a14:foregroundMark x1="9562" y1="87298" x2="14210" y2="72581"/>
                        <a14:foregroundMark x1="21780" y1="87500" x2="58035" y2="85282"/>
                        <a14:foregroundMark x1="56707" y1="87500" x2="90305" y2="870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496" y="2401010"/>
            <a:ext cx="1375597" cy="2075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3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60990" y="653200"/>
            <a:ext cx="7943458" cy="1126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  <a:effectLst>
            <a:softEdge rad="63500"/>
          </a:effec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342900" indent="-342900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"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与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人善言，暖于布帛；伤人以言，深于矛戟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r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荀子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043608" y="3180715"/>
            <a:ext cx="7151370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和人说善意的话，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比布帛还要温暖；出言伤人，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比长矛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利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戟的伤害还要大。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4098" name="Picture 2" descr="https://ss3.bdstatic.com/70cFv8Sh_Q1YnxGkpoWK1HF6hhy/it/u=1179803581,3543995820&amp;fm=26&amp;gp=0.jpg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248" b="98020" l="6948" r="99752">
                        <a14:foregroundMark x1="10174" y1="69059" x2="58809" y2="86634"/>
                        <a14:foregroundMark x1="9429" y1="94059" x2="58561" y2="90099"/>
                        <a14:foregroundMark x1="36725" y1="88614" x2="10174" y2="70545"/>
                        <a14:foregroundMark x1="10422" y1="81188" x2="10174" y2="90594"/>
                        <a14:foregroundMark x1="8189" y1="87871" x2="8189" y2="87871"/>
                        <a14:foregroundMark x1="8189" y1="90594" x2="8189" y2="90594"/>
                        <a14:foregroundMark x1="75434" y1="92327" x2="90323" y2="52970"/>
                        <a14:foregroundMark x1="86352" y1="63119" x2="85856" y2="90099"/>
                        <a14:foregroundMark x1="87841" y1="67327" x2="89578" y2="70792"/>
                        <a14:foregroundMark x1="95037" y1="66832" x2="96030" y2="92822"/>
                        <a14:foregroundMark x1="76179" y1="65594" x2="63027" y2="98020"/>
                        <a14:backgroundMark x1="17866" y1="52228" x2="34739" y2="37871"/>
                        <a14:backgroundMark x1="70223" y1="5941" x2="97767" y2="33416"/>
                        <a14:backgroundMark x1="86352" y1="53218" x2="92060" y2="58416"/>
                        <a14:backgroundMark x1="89330" y1="52970" x2="91315" y2="58416"/>
                        <a14:backgroundMark x1="91315" y1="51238" x2="88586" y2="584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850" y="1347614"/>
            <a:ext cx="1747231" cy="1751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683568" y="1707654"/>
            <a:ext cx="7488832" cy="267765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0"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司马光乐于助人，砸翁救同伴；列宁的善解人意保护了小男孩的自尊；白求恩大夫把手术台当作阵地，忘我地坚持为伤员做手术；赵一曼关爱战士、与战士们同甘共苦。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11560" y="753547"/>
            <a:ext cx="7841615" cy="95410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algn="l" defTabSz="685800" rtl="0" eaLnBrk="1" latinLnBrk="0" hangingPunct="1">
              <a:lnSpc>
                <a:spcPct val="100000"/>
              </a:lnSpc>
              <a:buClrTx/>
              <a:buSzTx/>
              <a:buFontTx/>
              <a:buNone/>
            </a:pPr>
            <a:r>
              <a:rPr kumimoji="0" lang="en-US" altLang="zh-CN" sz="2800" b="0" i="0" u="none" strike="noStrike" cap="none" normalizeH="0" baseline="0" dirty="0" smtClean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kumimoji="0" lang="zh-CN" altLang="en-US" sz="2800" b="0" i="0" u="none" strike="noStrike" cap="none" normalizeH="0" baseline="0" dirty="0" smtClean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联系本单元的课文，说一说课文中的人物是如何待人的。</a:t>
            </a:r>
            <a:endParaRPr kumimoji="0" lang="zh-CN" altLang="en-US" sz="2800" b="0" i="0" u="none" strike="noStrike" cap="none" normalizeH="0" baseline="0" dirty="0" smtClean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606499" y="555526"/>
            <a:ext cx="7781925" cy="10763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kumimoji="0" lang="zh-CN" altLang="en-US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下面几句都是和仁爱有关的名言，读读背背，抄在摘抄本上。</a:t>
            </a:r>
            <a:endParaRPr kumimoji="0" lang="zh-CN" altLang="en-US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04850" y="1985010"/>
            <a:ext cx="7620635" cy="2188210"/>
            <a:chOff x="1110" y="3126"/>
            <a:chExt cx="12001" cy="3446"/>
          </a:xfrm>
        </p:grpSpPr>
        <p:sp>
          <p:nvSpPr>
            <p:cNvPr id="5" name="Rectangle 1"/>
            <p:cNvSpPr>
              <a:spLocks noChangeArrowheads="1"/>
            </p:cNvSpPr>
            <p:nvPr/>
          </p:nvSpPr>
          <p:spPr bwMode="auto">
            <a:xfrm>
              <a:off x="1110" y="3126"/>
              <a:ext cx="9924" cy="82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lvl="0" indent="304800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人而不仁，如礼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何？    </a:t>
              </a:r>
              <a:r>
                <a:rPr kumimoji="0" lang="en-US" altLang="zh-CN" sz="28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——《</a:t>
              </a:r>
              <a:r>
                <a:rPr kumimoji="0" lang="zh-CN" altLang="en-US" sz="28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论语</a:t>
              </a:r>
              <a:r>
                <a:rPr kumimoji="0" lang="en-US" altLang="zh-CN" sz="28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》</a:t>
              </a:r>
              <a:endPara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643" y="4323"/>
              <a:ext cx="11469" cy="8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仁者安仁，知者利仁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。  </a:t>
              </a:r>
              <a:r>
                <a:rPr lang="en-US" altLang="zh-CN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——《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论语</a:t>
              </a:r>
              <a:r>
                <a:rPr lang="en-US" altLang="zh-CN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》</a:t>
              </a:r>
              <a:endPara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643" y="5750"/>
              <a:ext cx="10044" cy="8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博爱谓之仁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。          </a:t>
              </a:r>
              <a:r>
                <a:rPr lang="en-US" altLang="zh-CN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——《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原道</a:t>
              </a:r>
              <a:r>
                <a:rPr lang="en-US" altLang="zh-CN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》</a:t>
              </a:r>
              <a:endPara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7145" y="411510"/>
            <a:ext cx="2306623" cy="560705"/>
            <a:chOff x="236194" y="315846"/>
            <a:chExt cx="3075496" cy="747606"/>
          </a:xfrm>
        </p:grpSpPr>
        <p:sp>
          <p:nvSpPr>
            <p:cNvPr id="3" name="文本框 14"/>
            <p:cNvSpPr txBox="1"/>
            <p:nvPr/>
          </p:nvSpPr>
          <p:spPr>
            <a:xfrm>
              <a:off x="723431" y="315846"/>
              <a:ext cx="2588259" cy="74760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课堂小结</a:t>
              </a:r>
              <a:endPara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194" y="464003"/>
              <a:ext cx="441960" cy="550333"/>
            </a:xfrm>
            <a:prstGeom prst="rect">
              <a:avLst/>
            </a:prstGeom>
          </p:spPr>
        </p:pic>
      </p:grpSp>
      <p:sp>
        <p:nvSpPr>
          <p:cNvPr id="100" name="文本框 99"/>
          <p:cNvSpPr txBox="1"/>
          <p:nvPr/>
        </p:nvSpPr>
        <p:spPr>
          <a:xfrm>
            <a:off x="900633" y="1347614"/>
            <a:ext cx="7343775" cy="25545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3200" b="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0" dirty="0">
                <a:latin typeface="黑体" panose="02010609060101010101" pitchFamily="49" charset="-122"/>
                <a:ea typeface="黑体" panose="02010609060101010101" pitchFamily="49" charset="-122"/>
              </a:rPr>
              <a:t>同学们，这节课我们一起学习词句段运用，知道了如何正确使用陆续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、继续、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连续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这</a:t>
            </a:r>
            <a:r>
              <a:rPr lang="zh-CN" altLang="en-US" sz="3200" b="0" dirty="0">
                <a:latin typeface="黑体" panose="02010609060101010101" pitchFamily="49" charset="-122"/>
                <a:ea typeface="黑体" panose="02010609060101010101" pitchFamily="49" charset="-122"/>
              </a:rPr>
              <a:t>三个词语，知道了分门别类整理清单可以让我们购物更方便；学习了日积月累，让我们知道了待人要友善。</a:t>
            </a:r>
            <a:endParaRPr lang="zh-CN" altLang="en-US" sz="3200" b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827585" y="1136667"/>
            <a:ext cx="5112568" cy="5708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◇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我军的伤员陆续从火线上抬下来。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818060" y="3256135"/>
            <a:ext cx="7416824" cy="6508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 smtClean="0">
                <a:ln>
                  <a:noFill/>
                </a:ln>
                <a:solidFill>
                  <a:srgbClr val="FFC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◇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白求恩大夫在手术台旁，连续工作了六十九个小时。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827585" y="2168014"/>
            <a:ext cx="5400600" cy="6524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 smtClean="0">
                <a:ln>
                  <a:noFill/>
                </a:ln>
                <a:solidFill>
                  <a:srgbClr val="FFC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◇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白求恩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低下头，继续给伤员做手术。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721605" y="933718"/>
            <a:ext cx="822122" cy="992579"/>
            <a:chOff x="2662550" y="2011219"/>
            <a:chExt cx="822122" cy="992579"/>
          </a:xfrm>
        </p:grpSpPr>
        <p:sp>
          <p:nvSpPr>
            <p:cNvPr id="13" name="Rectangle 1"/>
            <p:cNvSpPr>
              <a:spLocks noChangeArrowheads="1"/>
            </p:cNvSpPr>
            <p:nvPr/>
          </p:nvSpPr>
          <p:spPr bwMode="auto">
            <a:xfrm>
              <a:off x="2662550" y="2011219"/>
              <a:ext cx="469290" cy="99257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45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.</a:t>
              </a:r>
              <a:endParaRPr kumimoji="0" lang="zh-CN" altLang="en-US" sz="4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  <p:sp>
          <p:nvSpPr>
            <p:cNvPr id="14" name="Rectangle 1"/>
            <p:cNvSpPr>
              <a:spLocks noChangeArrowheads="1"/>
            </p:cNvSpPr>
            <p:nvPr/>
          </p:nvSpPr>
          <p:spPr bwMode="auto">
            <a:xfrm>
              <a:off x="3015382" y="2011219"/>
              <a:ext cx="469290" cy="99257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45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.</a:t>
              </a:r>
              <a:endParaRPr kumimoji="0" lang="zh-CN" altLang="en-US" sz="4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643626" y="3153822"/>
            <a:ext cx="753542" cy="992579"/>
            <a:chOff x="2590160" y="2031539"/>
            <a:chExt cx="753542" cy="992579"/>
          </a:xfrm>
        </p:grpSpPr>
        <p:sp>
          <p:nvSpPr>
            <p:cNvPr id="17" name="Rectangle 1"/>
            <p:cNvSpPr>
              <a:spLocks noChangeArrowheads="1"/>
            </p:cNvSpPr>
            <p:nvPr/>
          </p:nvSpPr>
          <p:spPr bwMode="auto">
            <a:xfrm>
              <a:off x="2590160" y="2031539"/>
              <a:ext cx="469290" cy="99257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45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.</a:t>
              </a:r>
              <a:endParaRPr kumimoji="0" lang="zh-CN" altLang="en-US" sz="4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  <p:sp>
          <p:nvSpPr>
            <p:cNvPr id="18" name="Rectangle 1"/>
            <p:cNvSpPr>
              <a:spLocks noChangeArrowheads="1"/>
            </p:cNvSpPr>
            <p:nvPr/>
          </p:nvSpPr>
          <p:spPr bwMode="auto">
            <a:xfrm>
              <a:off x="2874412" y="2031539"/>
              <a:ext cx="469290" cy="99257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45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.</a:t>
              </a:r>
              <a:endParaRPr kumimoji="0" lang="zh-CN" altLang="en-US" sz="4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383488" y="2067694"/>
            <a:ext cx="828472" cy="992579"/>
            <a:chOff x="2662550" y="2011219"/>
            <a:chExt cx="828472" cy="992579"/>
          </a:xfrm>
        </p:grpSpPr>
        <p:sp>
          <p:nvSpPr>
            <p:cNvPr id="20" name="Rectangle 1"/>
            <p:cNvSpPr>
              <a:spLocks noChangeArrowheads="1"/>
            </p:cNvSpPr>
            <p:nvPr/>
          </p:nvSpPr>
          <p:spPr bwMode="auto">
            <a:xfrm>
              <a:off x="2662550" y="2011219"/>
              <a:ext cx="469290" cy="99257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45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.</a:t>
              </a:r>
              <a:endParaRPr kumimoji="0" lang="zh-CN" altLang="en-US" sz="4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  <p:sp>
          <p:nvSpPr>
            <p:cNvPr id="21" name="Rectangle 1"/>
            <p:cNvSpPr>
              <a:spLocks noChangeArrowheads="1"/>
            </p:cNvSpPr>
            <p:nvPr/>
          </p:nvSpPr>
          <p:spPr bwMode="auto">
            <a:xfrm>
              <a:off x="3021732" y="2011219"/>
              <a:ext cx="469290" cy="99257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45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.</a:t>
              </a:r>
              <a:endParaRPr kumimoji="0" lang="zh-CN" altLang="en-US" sz="4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6" name="Freeform 24"/>
          <p:cNvSpPr/>
          <p:nvPr/>
        </p:nvSpPr>
        <p:spPr bwMode="gray">
          <a:xfrm rot="2234872">
            <a:off x="3256280" y="772254"/>
            <a:ext cx="520065" cy="775970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gradFill rotWithShape="1">
            <a:gsLst>
              <a:gs pos="0">
                <a:srgbClr val="D11364"/>
              </a:gs>
              <a:gs pos="100000">
                <a:srgbClr val="D1136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FACD69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882608" y="671215"/>
            <a:ext cx="3281680" cy="4603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noFill/>
            <a:miter lim="800000"/>
          </a:ln>
          <a:effectLst>
            <a:softEdge rad="63500"/>
          </a:effec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前后相继，时断时续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Freeform 24"/>
          <p:cNvSpPr/>
          <p:nvPr/>
        </p:nvSpPr>
        <p:spPr bwMode="gray">
          <a:xfrm rot="2234872">
            <a:off x="5099685" y="2932373"/>
            <a:ext cx="520065" cy="775970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gradFill rotWithShape="1">
            <a:gsLst>
              <a:gs pos="0">
                <a:srgbClr val="D11364"/>
              </a:gs>
              <a:gs pos="100000">
                <a:srgbClr val="D1136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FACD69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930628" y="2793782"/>
            <a:ext cx="1717675" cy="4603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noFill/>
            <a:miter lim="800000"/>
          </a:ln>
          <a:effectLst>
            <a:softEdge rad="63500"/>
          </a:effec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400" b="1" dirty="0" smtClean="0">
                <a:ln>
                  <a:noFill/>
                </a:ln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一个接一个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5" name="Freeform 24"/>
          <p:cNvSpPr/>
          <p:nvPr/>
        </p:nvSpPr>
        <p:spPr bwMode="gray">
          <a:xfrm rot="12124160" flipH="1" flipV="1">
            <a:off x="3774025" y="1869615"/>
            <a:ext cx="432817" cy="494940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gradFill rotWithShape="1">
            <a:gsLst>
              <a:gs pos="0">
                <a:srgbClr val="D11364"/>
              </a:gs>
              <a:gs pos="100000">
                <a:srgbClr val="D1136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FACD69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4301430" y="1688852"/>
            <a:ext cx="4591050" cy="4603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noFill/>
            <a:miter lim="800000"/>
          </a:ln>
          <a:effectLst>
            <a:softEdge rad="63500"/>
          </a:effec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400" b="1" dirty="0" smtClean="0">
                <a:ln>
                  <a:noFill/>
                </a:ln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做了一会儿停一停，接着往下做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-161478" y="220255"/>
            <a:ext cx="2839250" cy="837210"/>
            <a:chOff x="-227171" y="220255"/>
            <a:chExt cx="2839250" cy="837210"/>
          </a:xfrm>
        </p:grpSpPr>
        <p:sp>
          <p:nvSpPr>
            <p:cNvPr id="35" name="文本框 14"/>
            <p:cNvSpPr txBox="1"/>
            <p:nvPr/>
          </p:nvSpPr>
          <p:spPr>
            <a:xfrm>
              <a:off x="473859" y="428762"/>
              <a:ext cx="21382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词句段运用</a:t>
              </a:r>
              <a:endPara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-227171" y="220255"/>
              <a:ext cx="2685552" cy="837210"/>
              <a:chOff x="-264385" y="-76879"/>
              <a:chExt cx="3580176" cy="1116105"/>
            </a:xfrm>
          </p:grpSpPr>
          <p:cxnSp>
            <p:nvCxnSpPr>
              <p:cNvPr id="37" name="直接连接符 36"/>
              <p:cNvCxnSpPr/>
              <p:nvPr/>
            </p:nvCxnSpPr>
            <p:spPr>
              <a:xfrm>
                <a:off x="635596" y="645368"/>
                <a:ext cx="0" cy="384721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>
                <a:off x="644339" y="1039226"/>
                <a:ext cx="1490427" cy="0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>
                <a:off x="1918742" y="178827"/>
                <a:ext cx="1397049" cy="0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>
                <a:off x="3315791" y="196658"/>
                <a:ext cx="0" cy="641070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1" name="图片 40"/>
              <p:cNvPicPr>
                <a:picLocks noChangeAspect="1"/>
              </p:cNvPicPr>
              <p:nvPr/>
            </p:nvPicPr>
            <p:blipFill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8510" t="64450" r="63336" b="-6857"/>
              <a:stretch>
                <a:fillRect/>
              </a:stretch>
            </p:blipFill>
            <p:spPr>
              <a:xfrm>
                <a:off x="-264385" y="-76879"/>
                <a:ext cx="1152128" cy="914751"/>
              </a:xfrm>
              <a:prstGeom prst="rect">
                <a:avLst/>
              </a:prstGeom>
            </p:spPr>
          </p:pic>
        </p:grpSp>
      </p:grpSp>
      <p:sp>
        <p:nvSpPr>
          <p:cNvPr id="45" name="文本框 9"/>
          <p:cNvSpPr txBox="1"/>
          <p:nvPr/>
        </p:nvSpPr>
        <p:spPr>
          <a:xfrm>
            <a:off x="1835697" y="4296675"/>
            <a:ext cx="5400600" cy="43858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这三个词语可以互换位置吗？为什么？</a:t>
            </a:r>
            <a:endParaRPr lang="zh-CN" sz="24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313" grpId="0" animBg="1"/>
      <p:bldP spid="7" grpId="0" animBg="1"/>
      <p:bldP spid="9" grpId="0" animBg="1"/>
      <p:bldP spid="15" grpId="0" animBg="1"/>
      <p:bldP spid="22" grpId="0" animBg="1"/>
      <p:bldP spid="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"/>
          <p:cNvSpPr txBox="1"/>
          <p:nvPr/>
        </p:nvSpPr>
        <p:spPr>
          <a:xfrm>
            <a:off x="1853892" y="1347614"/>
            <a:ext cx="1403985" cy="5366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陆续</a:t>
            </a:r>
            <a:endParaRPr lang="zh-CN" altLang="en-US" sz="24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66822" y="2085484"/>
            <a:ext cx="729361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哥哥（         ）三年成绩排名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年级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第一。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下课了，同学们（        ）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走出教室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！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风停了，他们（         ）往前走。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9"/>
          <p:cNvSpPr txBox="1"/>
          <p:nvPr/>
        </p:nvSpPr>
        <p:spPr>
          <a:xfrm>
            <a:off x="3779912" y="1347614"/>
            <a:ext cx="966470" cy="5366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连续</a:t>
            </a:r>
            <a:endParaRPr lang="zh-CN" altLang="en-US" sz="24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文本框 9"/>
          <p:cNvSpPr txBox="1"/>
          <p:nvPr/>
        </p:nvSpPr>
        <p:spPr>
          <a:xfrm>
            <a:off x="5567372" y="1347614"/>
            <a:ext cx="833755" cy="5366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继续  </a:t>
            </a:r>
            <a:endParaRPr lang="zh-CN" altLang="en-US" sz="24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67545" y="534014"/>
            <a:ext cx="2304255" cy="741592"/>
            <a:chOff x="251520" y="388348"/>
            <a:chExt cx="2304255" cy="741592"/>
          </a:xfrm>
        </p:grpSpPr>
        <p:sp>
          <p:nvSpPr>
            <p:cNvPr id="57" name="文本框 9"/>
            <p:cNvSpPr txBox="1"/>
            <p:nvPr/>
          </p:nvSpPr>
          <p:spPr>
            <a:xfrm>
              <a:off x="438150" y="502920"/>
              <a:ext cx="2117625" cy="453586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68580" tIns="34290" rIns="68580" bIns="34290" rtlCol="0">
              <a:spAutoFit/>
            </a:bodyPr>
            <a:lstStyle/>
            <a:p>
              <a:pPr fontAlgn="auto">
                <a:lnSpc>
                  <a:spcPct val="120000"/>
                </a:lnSpc>
              </a:pPr>
              <a:r>
                <a:rPr lang="en-US" altLang="zh-CN" sz="2400" b="1" dirty="0" smtClean="0">
                  <a:solidFill>
                    <a:srgbClr val="00B050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黑体" panose="02010609060101010101" pitchFamily="49" charset="-122"/>
                </a:rPr>
                <a:t>   </a:t>
              </a:r>
              <a:r>
                <a:rPr lang="zh-CN" altLang="en-US" sz="2400" b="1" dirty="0" smtClean="0">
                  <a:solidFill>
                    <a:srgbClr val="00B050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黑体" panose="02010609060101010101" pitchFamily="49" charset="-122"/>
                </a:rPr>
                <a:t>选词填空</a:t>
              </a:r>
              <a:endParaRPr lang="zh-CN" sz="2400" b="1" dirty="0" smtClean="0">
                <a:solidFill>
                  <a:srgbClr val="00B050"/>
                </a:solidFill>
                <a:latin typeface="幼圆" panose="02010509060101010101" pitchFamily="49" charset="-122"/>
                <a:ea typeface="幼圆" panose="02010509060101010101" pitchFamily="49" charset="-122"/>
                <a:cs typeface="黑体" panose="02010609060101010101" pitchFamily="49" charset="-122"/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51520" y="388348"/>
              <a:ext cx="630482" cy="74159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46914E-6 L -0.1158 0.1577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99" y="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46914E-6 L 0.26771 0.2558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85" y="1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46914E-6 L -0.17014 0.3679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07" y="183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7581" r="9693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16983" y="1331932"/>
            <a:ext cx="3858895" cy="2349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827584" y="1131590"/>
            <a:ext cx="3771265" cy="27495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noFill/>
            <a:miter lim="800000"/>
          </a:ln>
          <a:effectLst>
            <a:softEdge rad="63500"/>
          </a:effec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已经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连续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几天高温了。我和小伙伴约好两点去游泳馆游泳。午睡过后，小伙伴们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陆续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进入游泳馆。游累了，我们就在池边休息会儿，然后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继续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游。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203848" y="771550"/>
            <a:ext cx="302133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列购物清单</a:t>
            </a:r>
            <a:endParaRPr kumimoji="0" lang="zh-CN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245852" y="1773974"/>
            <a:ext cx="6694658" cy="2412669"/>
            <a:chOff x="667" y="3572"/>
            <a:chExt cx="10543" cy="3799"/>
          </a:xfrm>
        </p:grpSpPr>
        <p:grpSp>
          <p:nvGrpSpPr>
            <p:cNvPr id="8" name="组合 7"/>
            <p:cNvGrpSpPr/>
            <p:nvPr/>
          </p:nvGrpSpPr>
          <p:grpSpPr>
            <a:xfrm>
              <a:off x="3977" y="3572"/>
              <a:ext cx="7233" cy="2801"/>
              <a:chOff x="-1757" y="1942"/>
              <a:chExt cx="10893" cy="5231"/>
            </a:xfrm>
          </p:grpSpPr>
          <p:sp>
            <p:nvSpPr>
              <p:cNvPr id="11" name="云形标注 10"/>
              <p:cNvSpPr/>
              <p:nvPr/>
            </p:nvSpPr>
            <p:spPr>
              <a:xfrm>
                <a:off x="-1757" y="1942"/>
                <a:ext cx="10893" cy="5231"/>
              </a:xfrm>
              <a:prstGeom prst="cloudCallout">
                <a:avLst>
                  <a:gd name="adj1" fmla="val -71525"/>
                  <a:gd name="adj2" fmla="val 19913"/>
                </a:avLst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3" name="文本框 9"/>
              <p:cNvSpPr txBox="1"/>
              <p:nvPr/>
            </p:nvSpPr>
            <p:spPr>
              <a:xfrm>
                <a:off x="-903" y="2530"/>
                <a:ext cx="9698" cy="4548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l" fontAlgn="auto">
                  <a:lnSpc>
                    <a:spcPct val="100000"/>
                  </a:lnSpc>
                </a:pPr>
                <a:r>
                  <a:rPr lang="zh-CN" altLang="en-US" sz="2400" b="1" dirty="0" smtClean="0">
                    <a:latin typeface="宋体" panose="02010600030101010101" pitchFamily="2" charset="-122"/>
                    <a:ea typeface="宋体" panose="02010600030101010101" pitchFamily="2" charset="-122"/>
                    <a:sym typeface="+mn-ea"/>
                  </a:rPr>
                  <a:t>    分类列出要买的东西，购物时既方便又不会遗漏，还能提高生活效率。</a:t>
                </a:r>
                <a:endParaRPr lang="zh-CN" altLang="en-US" sz="2400" b="1" dirty="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algn="l" fontAlgn="auto">
                  <a:lnSpc>
                    <a:spcPct val="100000"/>
                  </a:lnSpc>
                </a:pPr>
                <a:endParaRPr lang="zh-CN" altLang="en-US" sz="2400" b="1" dirty="0" smtClean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endParaRPr>
              </a:p>
            </p:txBody>
          </p:sp>
        </p:grpSp>
        <p:pic>
          <p:nvPicPr>
            <p:cNvPr id="14" name="Picture 2" descr="https://timgsa.baidu.com/timg?image&amp;quality=80&amp;size=b9999_10000&amp;sec=1538618504567&amp;di=93d4341889aee9bb6815eab58c87ed95&amp;imgtype=0&amp;src=http%3A%2F%2Fpic.58pic.com%2F58pic%2F17%2F03%2F20%2F05C58PICh2H_1024.jpg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5635" r="53857" b="47547"/>
            <a:stretch>
              <a:fillRect/>
            </a:stretch>
          </p:blipFill>
          <p:spPr bwMode="auto">
            <a:xfrm>
              <a:off x="667" y="3887"/>
              <a:ext cx="1272" cy="348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5201285" y="1779662"/>
            <a:ext cx="2421255" cy="13220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分门别类</a:t>
            </a:r>
            <a:endParaRPr kumimoji="0" lang="zh-CN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摆放整齐</a:t>
            </a:r>
            <a:endParaRPr kumimoji="0" lang="zh-CN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7624" y="1276985"/>
            <a:ext cx="3351530" cy="2222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971600" y="1923678"/>
            <a:ext cx="7666695" cy="20313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鲫鱼    速冻饺子    馒头    橙子    毛毯</a:t>
            </a:r>
            <a:endParaRPr kumimoji="0" lang="en-US" altLang="zh-CN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marL="0" marR="0" lvl="0" indent="0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牙刷    彩板    饼干    充电器    枕头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marL="0" marR="0" lvl="0" indent="0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垃圾桶    棉拖鞋</a:t>
            </a:r>
            <a:r>
              <a:rPr kumimoji="0" lang="zh-CN" altLang="en-US" sz="28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沐浴液  衣架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6" name="矩形标注 5"/>
          <p:cNvSpPr/>
          <p:nvPr/>
        </p:nvSpPr>
        <p:spPr>
          <a:xfrm>
            <a:off x="508635" y="779780"/>
            <a:ext cx="8369300" cy="643255"/>
          </a:xfrm>
          <a:prstGeom prst="wedgeRectCallout">
            <a:avLst>
              <a:gd name="adj1" fmla="val -49826"/>
              <a:gd name="adj2" fmla="val -4491"/>
            </a:avLst>
          </a:prstGeom>
          <a:grp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8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 dirty="0" smtClean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快过节了，妈妈准备去超市买下面的东西，怎样才能更加便捷呢？</a:t>
            </a:r>
            <a:endParaRPr lang="zh-CN" altLang="en-US" sz="2800" dirty="0" smtClean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39701" y="880130"/>
            <a:ext cx="4278937" cy="3698855"/>
            <a:chOff x="-211" y="-1236"/>
            <a:chExt cx="6738" cy="5825"/>
          </a:xfrm>
        </p:grpSpPr>
        <p:pic>
          <p:nvPicPr>
            <p:cNvPr id="5" name="Picture 2" descr="https://timgsa.baidu.com/timg?image&amp;quality=80&amp;size=b9999_10000&amp;sec=1538618504567&amp;di=93d4341889aee9bb6815eab58c87ed95&amp;imgtype=0&amp;src=http%3A%2F%2Fpic.58pic.com%2F58pic%2F17%2F03%2F20%2F05C58PICh2H_1024.jpg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6143" t="50678" r="28955"/>
            <a:stretch>
              <a:fillRect/>
            </a:stretch>
          </p:blipFill>
          <p:spPr bwMode="auto">
            <a:xfrm flipH="1">
              <a:off x="-211" y="1752"/>
              <a:ext cx="1898" cy="2837"/>
            </a:xfrm>
            <a:prstGeom prst="rect">
              <a:avLst/>
            </a:prstGeom>
            <a:noFill/>
          </p:spPr>
        </p:pic>
        <p:grpSp>
          <p:nvGrpSpPr>
            <p:cNvPr id="42" name="组合 41"/>
            <p:cNvGrpSpPr/>
            <p:nvPr/>
          </p:nvGrpSpPr>
          <p:grpSpPr>
            <a:xfrm>
              <a:off x="1920" y="-1236"/>
              <a:ext cx="4607" cy="2931"/>
              <a:chOff x="-2710" y="-545"/>
              <a:chExt cx="6940" cy="5474"/>
            </a:xfrm>
          </p:grpSpPr>
          <p:sp>
            <p:nvSpPr>
              <p:cNvPr id="43" name="云形标注 42"/>
              <p:cNvSpPr/>
              <p:nvPr/>
            </p:nvSpPr>
            <p:spPr>
              <a:xfrm>
                <a:off x="-2710" y="-545"/>
                <a:ext cx="6940" cy="5474"/>
              </a:xfrm>
              <a:prstGeom prst="cloudCallout">
                <a:avLst>
                  <a:gd name="adj1" fmla="val -62669"/>
                  <a:gd name="adj2" fmla="val 52332"/>
                </a:avLst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文本框 9"/>
              <p:cNvSpPr txBox="1"/>
              <p:nvPr/>
            </p:nvSpPr>
            <p:spPr>
              <a:xfrm flipH="1">
                <a:off x="-1699" y="188"/>
                <a:ext cx="5292" cy="3459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l" fontAlgn="auto">
                  <a:lnSpc>
                    <a:spcPct val="100000"/>
                  </a:lnSpc>
                </a:pPr>
                <a:r>
                  <a:rPr lang="en-US" altLang="zh-CN" sz="2400" b="1" dirty="0" smtClean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楷体" panose="02010609060101010101" pitchFamily="49" charset="-122"/>
                  </a:rPr>
                  <a:t>    </a:t>
                </a:r>
                <a:r>
                  <a:rPr lang="zh-CN" sz="2400" b="1" dirty="0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楷体" panose="02010609060101010101" pitchFamily="49" charset="-122"/>
                  </a:rPr>
                  <a:t>先分类，再列购物清单，方便、不遗漏。</a:t>
                </a:r>
                <a:endParaRPr lang="zh-CN" sz="2400" b="1" dirty="0" smtClean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3994150" y="236855"/>
            <a:ext cx="4363720" cy="5008880"/>
            <a:chOff x="6290" y="373"/>
            <a:chExt cx="6872" cy="7888"/>
          </a:xfrm>
        </p:grpSpPr>
        <p:grpSp>
          <p:nvGrpSpPr>
            <p:cNvPr id="4" name="组合 3"/>
            <p:cNvGrpSpPr/>
            <p:nvPr/>
          </p:nvGrpSpPr>
          <p:grpSpPr>
            <a:xfrm>
              <a:off x="6290" y="373"/>
              <a:ext cx="6872" cy="7888"/>
              <a:chOff x="6290" y="373"/>
              <a:chExt cx="6872" cy="7888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rcRect l="22465" t="6848" r="24148" b="6298"/>
              <a:stretch>
                <a:fillRect/>
              </a:stretch>
            </p:blipFill>
            <p:spPr>
              <a:xfrm>
                <a:off x="6290" y="373"/>
                <a:ext cx="6872" cy="7888"/>
              </a:xfrm>
              <a:prstGeom prst="rect">
                <a:avLst/>
              </a:prstGeom>
            </p:spPr>
          </p:pic>
          <p:sp>
            <p:nvSpPr>
              <p:cNvPr id="3" name="矩形 2"/>
              <p:cNvSpPr/>
              <p:nvPr/>
            </p:nvSpPr>
            <p:spPr>
              <a:xfrm rot="600000">
                <a:off x="6791" y="4331"/>
                <a:ext cx="2495" cy="2721"/>
              </a:xfrm>
              <a:prstGeom prst="rect">
                <a:avLst/>
              </a:prstGeom>
              <a:solidFill>
                <a:srgbClr val="FFF9C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 rot="720000">
              <a:off x="7035" y="2447"/>
              <a:ext cx="5334" cy="4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2000" b="1" dirty="0" smtClean="0">
                  <a:solidFill>
                    <a:srgbClr val="00B05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海鲜</a:t>
              </a:r>
              <a:r>
                <a:rPr lang="zh-CN" altLang="en-US" sz="2000" b="1" dirty="0">
                  <a:solidFill>
                    <a:srgbClr val="00B05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类</a:t>
              </a:r>
              <a:r>
                <a:rPr lang="zh-CN" altLang="en-US" sz="20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：鲫鱼 </a:t>
              </a:r>
              <a:endPara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endParaRPr>
            </a:p>
            <a:p>
              <a:pPr algn="just"/>
              <a:r>
                <a:rPr lang="zh-CN" altLang="en-US" sz="2000" b="1" dirty="0" smtClean="0">
                  <a:solidFill>
                    <a:srgbClr val="00B05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水果类</a:t>
              </a:r>
              <a:r>
                <a:rPr lang="zh-CN" altLang="en-US" sz="2000" b="1" dirty="0" smtClean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：橙子 </a:t>
              </a:r>
              <a:endPara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endParaRPr>
            </a:p>
            <a:p>
              <a:pPr algn="just"/>
              <a:r>
                <a:rPr lang="zh-CN" altLang="en-US" sz="2000" b="1" dirty="0" smtClean="0">
                  <a:solidFill>
                    <a:srgbClr val="00B05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洗化类</a:t>
              </a:r>
              <a:r>
                <a:rPr lang="zh-CN" altLang="en-US" sz="20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：牙刷  沐浴液</a:t>
              </a:r>
              <a:endPara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endParaRPr>
            </a:p>
            <a:p>
              <a:pPr algn="just"/>
              <a:r>
                <a:rPr lang="zh-CN" altLang="en-US" sz="2000" b="1" dirty="0" smtClean="0">
                  <a:solidFill>
                    <a:srgbClr val="00B05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百货类</a:t>
              </a:r>
              <a:r>
                <a:rPr lang="zh-CN" altLang="en-US" sz="20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：菜板  垃圾桶      </a:t>
              </a:r>
              <a:endPara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endParaRPr>
            </a:p>
            <a:p>
              <a:pPr algn="just"/>
              <a:r>
                <a:rPr lang="zh-CN" altLang="en-US" sz="20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        </a:t>
              </a:r>
              <a:r>
                <a:rPr lang="zh-CN" altLang="en-US" sz="2000" b="1" dirty="0" smtClean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衣架   毛毯</a:t>
              </a:r>
              <a:endPara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endParaRPr>
            </a:p>
            <a:p>
              <a:pPr algn="just"/>
              <a:r>
                <a:rPr lang="zh-CN" altLang="en-US" sz="2000" b="1" dirty="0" smtClean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        棉拖鞋 </a:t>
              </a:r>
              <a:r>
                <a:rPr lang="zh-CN" altLang="en-US" sz="20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枕头</a:t>
              </a:r>
              <a:endPara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endParaRPr>
            </a:p>
            <a:p>
              <a:pPr algn="just"/>
              <a:r>
                <a:rPr lang="zh-CN" altLang="en-US" sz="2000" b="1" dirty="0" smtClean="0">
                  <a:solidFill>
                    <a:srgbClr val="00B05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电器类</a:t>
              </a:r>
              <a:r>
                <a:rPr lang="zh-CN" altLang="en-US" sz="20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：充电器  </a:t>
              </a:r>
              <a:endPara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endParaRPr>
            </a:p>
            <a:p>
              <a:pPr algn="just"/>
              <a:r>
                <a:rPr lang="zh-CN" altLang="en-US" sz="2000" b="1" dirty="0" smtClean="0">
                  <a:solidFill>
                    <a:srgbClr val="00B05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面食类</a:t>
              </a:r>
              <a:r>
                <a:rPr lang="zh-CN" altLang="en-US" sz="20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：馒头  </a:t>
              </a:r>
              <a:endPara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endParaRPr>
            </a:p>
            <a:p>
              <a:pPr algn="just"/>
              <a:r>
                <a:rPr lang="zh-CN" altLang="en-US" sz="2000" b="1" dirty="0" smtClean="0">
                  <a:solidFill>
                    <a:srgbClr val="00B05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副食类</a:t>
              </a:r>
              <a:r>
                <a:rPr lang="zh-CN" altLang="en-US" sz="20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：饼干  </a:t>
              </a:r>
              <a:endPara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endParaRPr>
            </a:p>
            <a:p>
              <a:pPr algn="just"/>
              <a:r>
                <a:rPr lang="zh-CN" altLang="en-US" sz="2000" b="1" dirty="0" smtClean="0">
                  <a:solidFill>
                    <a:srgbClr val="00B05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冷冻类</a:t>
              </a:r>
              <a:r>
                <a:rPr lang="zh-CN" altLang="en-US" sz="20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：速冻饺子  </a:t>
              </a:r>
              <a:endPara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endParaRPr>
            </a:p>
          </p:txBody>
        </p:sp>
        <p:sp>
          <p:nvSpPr>
            <p:cNvPr id="8" name="文本框 9"/>
            <p:cNvSpPr txBox="1"/>
            <p:nvPr/>
          </p:nvSpPr>
          <p:spPr>
            <a:xfrm rot="780000">
              <a:off x="8815" y="1340"/>
              <a:ext cx="2677" cy="107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fontAlgn="auto">
                <a:lnSpc>
                  <a:spcPct val="100000"/>
                </a:lnSpc>
              </a:pPr>
              <a:r>
                <a:rPr lang="zh-CN" altLang="en-US" sz="20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购物清单分类</a:t>
              </a:r>
              <a:endParaRPr lang="zh-CN" alt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algn="ctr" fontAlgn="auto">
                <a:lnSpc>
                  <a:spcPct val="100000"/>
                </a:lnSpc>
              </a:pPr>
              <a:r>
                <a:rPr lang="zh-CN" altLang="en-US" sz="18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参考</a:t>
              </a:r>
              <a:r>
                <a:rPr lang="zh-CN" altLang="en-US" sz="20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 </a:t>
              </a:r>
              <a:endParaRPr lang="zh-CN" alt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42290" y="915566"/>
            <a:ext cx="8601710" cy="461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电冰箱    文具盒    洗衣机    作业本    香皂    铅笔    牙刷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charset="0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123727" y="1923678"/>
            <a:ext cx="4896545" cy="4603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noFill/>
            <a:miter lim="800000"/>
          </a:ln>
          <a:effectLst>
            <a:softEdge rad="63500"/>
          </a:effec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400" b="1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电器类：</a:t>
            </a:r>
            <a:r>
              <a:rPr lang="zh-CN" altLang="en-US" sz="2400" b="1" dirty="0" smtClean="0">
                <a:ln>
                  <a:noFill/>
                </a:ln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电冰箱    洗衣机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123726" y="2591326"/>
            <a:ext cx="4896545" cy="460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noFill/>
            <a:miter lim="800000"/>
          </a:ln>
          <a:effectLst>
            <a:softEdge rad="63500"/>
          </a:effec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400" b="1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学习用具：</a:t>
            </a:r>
            <a:r>
              <a:rPr lang="zh-CN" altLang="en-US" sz="2400" b="1" dirty="0" smtClean="0">
                <a:ln>
                  <a:noFill/>
                </a:ln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文具盒    作业本  铅笔  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2123727" y="3239398"/>
            <a:ext cx="4896545" cy="4603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  <a:miter lim="800000"/>
          </a:ln>
          <a:effectLst>
            <a:softEdge rad="63500"/>
          </a:effec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400" b="1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日用品：</a:t>
            </a:r>
            <a:r>
              <a:rPr lang="zh-CN" altLang="en-US" sz="2400" b="1" dirty="0" smtClean="0">
                <a:ln>
                  <a:noFill/>
                </a:ln>
                <a:effectLst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香皂    牙刷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 animBg="1"/>
      <p:bldP spid="9" grpId="0" bldLvl="0" animBg="1"/>
      <p:bldP spid="22" grpId="0" animBg="1"/>
    </p:bldLst>
  </p:timing>
</p:sld>
</file>

<file path=ppt/tags/tag1.xml><?xml version="1.0" encoding="utf-8"?>
<p:tagLst xmlns:p="http://schemas.openxmlformats.org/presentationml/2006/main">
  <p:tag name="KSO_WM_DOC_GUID" val="{0e4c9408-d77f-4665-a334-269d923460fc}"/>
  <p:tag name="KSO_WPP_MARK_KEY" val="8886cbb1-01b9-40e5-813b-edc249c9b40a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1282</Words>
  <Application>WPS 演示</Application>
  <PresentationFormat>全屏显示(16:9)</PresentationFormat>
  <Paragraphs>129</Paragraphs>
  <Slides>16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宋体</vt:lpstr>
      <vt:lpstr>Wingdings</vt:lpstr>
      <vt:lpstr>Heiti SC Light</vt:lpstr>
      <vt:lpstr>微软雅黑</vt:lpstr>
      <vt:lpstr>黑体</vt:lpstr>
      <vt:lpstr>楷体</vt:lpstr>
      <vt:lpstr>幼圆</vt:lpstr>
      <vt:lpstr>Times New Roman</vt:lpstr>
      <vt:lpstr>Xingkai SC</vt:lpstr>
      <vt:lpstr>Calibri</vt:lpstr>
      <vt:lpstr>Arial Unicode MS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32</cp:revision>
  <dcterms:created xsi:type="dcterms:W3CDTF">2017-03-17T02:28:00Z</dcterms:created>
  <dcterms:modified xsi:type="dcterms:W3CDTF">2022-11-29T17:52:38Z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1EA553B4BD4D4A498584F0BCBEE37F20</vt:lpwstr>
  </property>
</Properties>
</file>