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1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  <p:sldMasterId id="2147483652" r:id="rId3"/>
  </p:sldMasterIdLst>
  <p:notesMasterIdLst>
    <p:notesMasterId r:id="rId5"/>
  </p:notesMasterIdLst>
  <p:handoutMasterIdLst>
    <p:handoutMasterId r:id="rId27"/>
  </p:handoutMasterIdLst>
  <p:sldIdLst>
    <p:sldId id="523" r:id="rId4"/>
    <p:sldId id="1024" r:id="rId6"/>
    <p:sldId id="1046" r:id="rId7"/>
    <p:sldId id="1025" r:id="rId8"/>
    <p:sldId id="1064" r:id="rId9"/>
    <p:sldId id="1026" r:id="rId10"/>
    <p:sldId id="1076" r:id="rId11"/>
    <p:sldId id="1071" r:id="rId12"/>
    <p:sldId id="1072" r:id="rId13"/>
    <p:sldId id="1073" r:id="rId14"/>
    <p:sldId id="1012" r:id="rId15"/>
    <p:sldId id="1020" r:id="rId16"/>
    <p:sldId id="1028" r:id="rId17"/>
    <p:sldId id="1029" r:id="rId18"/>
    <p:sldId id="1030" r:id="rId19"/>
    <p:sldId id="1031" r:id="rId20"/>
    <p:sldId id="1074" r:id="rId21"/>
    <p:sldId id="1034" r:id="rId22"/>
    <p:sldId id="1037" r:id="rId23"/>
    <p:sldId id="1062" r:id="rId24"/>
    <p:sldId id="1065" r:id="rId25"/>
    <p:sldId id="1066" r:id="rId26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31"/>
    </p:embeddedFont>
    <p:embeddedFont>
      <p:font typeface="楷体" panose="02010609060101010101" charset="-122"/>
      <p:regular r:id="rId32"/>
    </p:embeddedFont>
    <p:embeddedFont>
      <p:font typeface="汉语拼音" panose="000B0604020202020204" pitchFamily="34" charset="0"/>
      <p:regular r:id="rId33"/>
    </p:embeddedFont>
    <p:embeddedFont>
      <p:font typeface="Century Schoolbook" panose="02040604050505020304" charset="0"/>
      <p:regular r:id="rId34"/>
      <p:bold r:id="rId35"/>
      <p:italic r:id="rId36"/>
      <p:boldItalic r:id="rId37"/>
    </p:embeddedFont>
    <p:embeddedFont>
      <p:font typeface="Calibri" panose="020F0502020204030204" charset="0"/>
      <p:regular r:id="rId38"/>
      <p:bold r:id="rId39"/>
      <p:italic r:id="rId40"/>
      <p:boldItalic r:id="rId41"/>
    </p:embeddedFont>
  </p:embeddedFontLst>
  <p:custDataLst>
    <p:tags r:id="rId42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B050"/>
    <a:srgbClr val="0000FF"/>
    <a:srgbClr val="0066FF"/>
    <a:srgbClr val="A38302"/>
    <a:srgbClr val="FEFCDE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3890" autoAdjust="0"/>
  </p:normalViewPr>
  <p:slideViewPr>
    <p:cSldViewPr>
      <p:cViewPr>
        <p:scale>
          <a:sx n="100" d="100"/>
          <a:sy n="100" d="100"/>
        </p:scale>
        <p:origin x="-666" y="-228"/>
      </p:cViewPr>
      <p:guideLst>
        <p:guide orient="horz" pos="3130"/>
        <p:guide pos="5760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51"/>
        <p:guide pos="221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2" Type="http://schemas.openxmlformats.org/officeDocument/2006/relationships/tags" Target="tags/tag1.xml"/><Relationship Id="rId41" Type="http://schemas.openxmlformats.org/officeDocument/2006/relationships/font" Target="fonts/font11.fntdata"/><Relationship Id="rId40" Type="http://schemas.openxmlformats.org/officeDocument/2006/relationships/font" Target="fonts/font10.fntdata"/><Relationship Id="rId4" Type="http://schemas.openxmlformats.org/officeDocument/2006/relationships/slide" Target="slides/slide1.xml"/><Relationship Id="rId39" Type="http://schemas.openxmlformats.org/officeDocument/2006/relationships/font" Target="fonts/font9.fntdata"/><Relationship Id="rId38" Type="http://schemas.openxmlformats.org/officeDocument/2006/relationships/font" Target="fonts/font8.fntdata"/><Relationship Id="rId37" Type="http://schemas.openxmlformats.org/officeDocument/2006/relationships/font" Target="fonts/font7.fntdata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handoutMaster" Target="handoutMasters/handoutMaster1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129016" y="4300538"/>
            <a:ext cx="609600" cy="390906"/>
          </a:xfrm>
        </p:spPr>
        <p:txBody>
          <a:bodyPr/>
          <a:lstStyle/>
          <a:p>
            <a:fld id="{D5BBC35B-A44B-4119-B8DA-DE9E3DFADA20}" type="slidenum">
              <a:rPr kumimoji="0" lang="en-US" smtClean="0"/>
            </a:fld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129016" y="4300538"/>
            <a:ext cx="609600" cy="390906"/>
          </a:xfrm>
        </p:spPr>
        <p:txBody>
          <a:bodyPr/>
          <a:lstStyle/>
          <a:p>
            <a:fld id="{D5BBC35B-A44B-4119-B8DA-DE9E3DFADA20}" type="slidenum">
              <a:rPr lang="en-US" smtClean="0">
                <a:solidFill>
                  <a:prstClr val="black"/>
                </a:solidFill>
              </a:rPr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2.png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 panose="05000000000000000000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 panose="05020102010507070707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 panose="05000000000000000000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1979712" y="1779662"/>
            <a:ext cx="5283185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生字专项复习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-36512" y="91777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5496" y="91777"/>
            <a:ext cx="16850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语文    三年级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05822" y="971892"/>
            <a:ext cx="75546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dòu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（斗争）  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dà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（大人）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斗           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dǒu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（北斗） 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 err="1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dài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</a:rPr>
              <a:t>（大夫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392292" y="1218788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5508481" y="1201276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96552" y="41151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给画线字选择正确的读音，画“√”</a:t>
            </a:r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1766" y="1200934"/>
            <a:ext cx="863473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燃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烧（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rán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yán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）       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suāi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shuāi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）跤 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枣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树（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zǎo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zhǎo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凝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神（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níng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nín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理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cǎi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chǎi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 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恼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火（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nǎo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lǎo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碰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触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cù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chù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）        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荒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野（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huān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  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huānɡ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）       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开（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tuī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tēi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        一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段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duàn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dàn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瑰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丽（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ɡuī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ɡuì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）       面包</a:t>
            </a:r>
            <a:r>
              <a:rPr lang="zh-CN" altLang="en-US" sz="2800" b="1" u="sng" dirty="0" smtClean="0">
                <a:uFill>
                  <a:solidFill>
                    <a:srgbClr val="FF0000"/>
                  </a:solidFill>
                </a:u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渣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zhā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156176" y="168974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97910" y="127294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092280" y="1256442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39470" y="180404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073059" y="216853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671518" y="216853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7386542" y="2552586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619672" y="305789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90398" y="285711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19672" y="356194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228184" y="348994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11"/>
          <p:cNvSpPr txBox="1"/>
          <p:nvPr/>
        </p:nvSpPr>
        <p:spPr>
          <a:xfrm>
            <a:off x="2655569" y="2604517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✔</a:t>
            </a:r>
            <a:endParaRPr lang="zh-CN" altLang="en-US" sz="28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16024" y="701283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下面四组词语的读音没有错误的是（  ）。 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7544" y="1563638"/>
            <a:ext cx="77712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A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．规则（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ɡuī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zhé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 努力（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lǔ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  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lì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B. 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赠送（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zhènɡ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sònɡ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糊涂（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hú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tu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）         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C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．鹦鹉（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yīnɡ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 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wǔ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 富饶（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fù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yáo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32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D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．萝卜（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luó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bo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）      胳臂（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ɡē</a:t>
            </a:r>
            <a:r>
              <a:rPr lang="en-US" altLang="zh-CN" sz="32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</a:t>
            </a:r>
            <a:r>
              <a:rPr lang="en-US" altLang="zh-CN" sz="32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bei</a:t>
            </a:r>
            <a:r>
              <a:rPr lang="zh-CN" alt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）       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705675" y="783223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D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80528" y="554608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用“</a:t>
            </a:r>
            <a:r>
              <a:rPr lang="en-US" altLang="zh-CN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\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”画出词语中的错别字，并改正过来。</a:t>
            </a: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57175" y="1334502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1520" y="1334502"/>
            <a:ext cx="8634730" cy="19882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恼袋（    ）     末来（     ）    水钩（    ） 玩要（    ）     糊里糊除（    ） 棵粒（    ） 陈术（    ）     口干舌躁（    ） 石经（    ）     呢沙（    ）  </a:t>
            </a:r>
            <a:endParaRPr sz="24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347864" y="133450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5536" y="133450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732240" y="133450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11560" y="17665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8"/>
          <p:cNvSpPr txBox="1"/>
          <p:nvPr/>
        </p:nvSpPr>
        <p:spPr>
          <a:xfrm>
            <a:off x="683568" y="227060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0"/>
          <p:cNvSpPr txBox="1"/>
          <p:nvPr/>
        </p:nvSpPr>
        <p:spPr>
          <a:xfrm>
            <a:off x="4427984" y="183855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8"/>
          <p:cNvSpPr txBox="1"/>
          <p:nvPr/>
        </p:nvSpPr>
        <p:spPr>
          <a:xfrm>
            <a:off x="6372200" y="17665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6754713" y="2230601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8"/>
          <p:cNvSpPr txBox="1"/>
          <p:nvPr/>
        </p:nvSpPr>
        <p:spPr>
          <a:xfrm>
            <a:off x="4450457" y="225018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8"/>
          <p:cNvSpPr txBox="1"/>
          <p:nvPr/>
        </p:nvSpPr>
        <p:spPr>
          <a:xfrm>
            <a:off x="4644008" y="1305927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未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8"/>
          <p:cNvSpPr txBox="1"/>
          <p:nvPr/>
        </p:nvSpPr>
        <p:spPr>
          <a:xfrm>
            <a:off x="386011" y="271576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8"/>
          <p:cNvSpPr txBox="1"/>
          <p:nvPr/>
        </p:nvSpPr>
        <p:spPr>
          <a:xfrm>
            <a:off x="7613290" y="133450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沟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8"/>
          <p:cNvSpPr txBox="1"/>
          <p:nvPr/>
        </p:nvSpPr>
        <p:spPr>
          <a:xfrm>
            <a:off x="1475656" y="17665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耍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8"/>
          <p:cNvSpPr txBox="1"/>
          <p:nvPr/>
        </p:nvSpPr>
        <p:spPr>
          <a:xfrm>
            <a:off x="5239122" y="177607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涂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7" name="文本框 8"/>
          <p:cNvSpPr txBox="1"/>
          <p:nvPr/>
        </p:nvSpPr>
        <p:spPr>
          <a:xfrm>
            <a:off x="7613290" y="17665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颗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1475656" y="223076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述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1" name="文本框 8"/>
          <p:cNvSpPr txBox="1"/>
          <p:nvPr/>
        </p:nvSpPr>
        <p:spPr>
          <a:xfrm>
            <a:off x="5242545" y="2302609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燥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2" name="文本框 8"/>
          <p:cNvSpPr txBox="1"/>
          <p:nvPr/>
        </p:nvSpPr>
        <p:spPr>
          <a:xfrm>
            <a:off x="7562428" y="224012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径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3" name="文本框 8"/>
          <p:cNvSpPr txBox="1"/>
          <p:nvPr/>
        </p:nvSpPr>
        <p:spPr>
          <a:xfrm>
            <a:off x="1475656" y="271576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泥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" name="文本框 8"/>
          <p:cNvSpPr txBox="1"/>
          <p:nvPr/>
        </p:nvSpPr>
        <p:spPr>
          <a:xfrm>
            <a:off x="1475656" y="133450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脑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23528" y="220345"/>
            <a:ext cx="55829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读语境，写出形近字。 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536" y="987574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写出含有“方”字的生字。</a:t>
            </a:r>
            <a:endParaRPr lang="en-US" altLang="zh-CN" sz="2800" b="1" dirty="0" smtClean="0">
              <a:latin typeface="+mn-ea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李老师决定（     ）学后，去附近的小区家（     ），要（     ）止学生在试卷上模（     ）家长签字。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+mn-ea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+mn-ea"/>
                <a:cs typeface="楷体" panose="02010609060101010101" charset="-122"/>
              </a:rPr>
              <a:t>写出含有“欠”字的生字。 </a:t>
            </a:r>
            <a:endParaRPr lang="zh-CN" altLang="en-US" sz="2800" b="1" dirty="0" smtClean="0">
              <a:latin typeface="+mn-ea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这一（   ）米果满怀（     ）喜地走出家门，喝着（   ）料，来到竹林，（     ）断了一棵竹子，做成笛子，（     ）起了一首（     ）快的歌。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012552" y="1836807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访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9"/>
          <p:cNvSpPr txBox="1"/>
          <p:nvPr/>
        </p:nvSpPr>
        <p:spPr>
          <a:xfrm>
            <a:off x="3529211" y="140170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放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9"/>
          <p:cNvSpPr txBox="1"/>
          <p:nvPr/>
        </p:nvSpPr>
        <p:spPr>
          <a:xfrm>
            <a:off x="3385195" y="1865382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防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7812360" y="184214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仿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2274640" y="3120375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次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9"/>
          <p:cNvSpPr txBox="1"/>
          <p:nvPr/>
        </p:nvSpPr>
        <p:spPr>
          <a:xfrm>
            <a:off x="5166345" y="31108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欣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1591097" y="3552423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饮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3" name="文本框 9"/>
          <p:cNvSpPr txBox="1"/>
          <p:nvPr/>
        </p:nvSpPr>
        <p:spPr>
          <a:xfrm>
            <a:off x="5508104" y="354289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砍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2809131" y="397494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吹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5770984" y="3974946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欢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0470" y="123478"/>
            <a:ext cx="782193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猜猜下面是什么字？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1766" y="879986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一只狗四个口。  （      ）          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七十二小时。    （      ） 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十一点进厂。    （      ）            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二小姐。        （      ） 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一口咬定。      （      ）              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6.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大错特错。      （      ）              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7.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手提包。        （      ） 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8.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有目共睹。      （      ）              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55976" y="84355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器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355991" y="2121788"/>
            <a:ext cx="47688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姿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355470" y="1256556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晶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55986" y="257175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交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4355981" y="1689740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压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9"/>
          <p:cNvSpPr txBox="1"/>
          <p:nvPr/>
        </p:nvSpPr>
        <p:spPr>
          <a:xfrm>
            <a:off x="4355733" y="2986018"/>
            <a:ext cx="466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爽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4355986" y="3848730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者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4355485" y="3416682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抱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67544" y="555526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给加点字选择合适的含义，写序号。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3070" y="1944624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3528" y="2110814"/>
            <a:ext cx="893254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）我家的挂钟时间很准。（     ） 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）你要是踩上去，准会滑倒。（     ） 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）妈妈批准了周末的出游计划，我太高兴啦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!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（     ）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79208" y="269660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4139248" y="2283604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·</a:t>
            </a:r>
            <a:endParaRPr lang="zh-CN" altLang="en-US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2348573" y="3119125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22" name="文本框 9"/>
          <p:cNvSpPr txBox="1"/>
          <p:nvPr/>
        </p:nvSpPr>
        <p:spPr>
          <a:xfrm>
            <a:off x="5363384" y="2107332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②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6155472" y="2611388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970896" y="3416682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③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97782" y="1544474"/>
            <a:ext cx="4762450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cs typeface="楷体" panose="02010609060101010101" charset="-122"/>
              </a:rPr>
              <a:t>准：①一定 ②准确 ③允许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13326" y="1789580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544" y="1734949"/>
            <a:ext cx="863473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小树开始抽芽儿了。（     ） 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他生气地用柳条猛抽了一下地面。（     ） 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我从书架上抽出一本书。（     ） 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4.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这件衣服洗后，抽了一厘米。（     ） 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5.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爸爸一写材料就不停地抽烟。（     ）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79912" y="2274193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7" name="TextBox 16"/>
          <p:cNvSpPr txBox="1"/>
          <p:nvPr/>
        </p:nvSpPr>
        <p:spPr>
          <a:xfrm>
            <a:off x="2357909" y="1851670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·</a:t>
            </a:r>
            <a:endParaRPr lang="zh-CN" altLang="en-US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3419872" y="3128764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22" name="文本框 9"/>
          <p:cNvSpPr txBox="1"/>
          <p:nvPr/>
        </p:nvSpPr>
        <p:spPr>
          <a:xfrm>
            <a:off x="4662165" y="1707540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②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4" name="文本框 9"/>
          <p:cNvSpPr txBox="1"/>
          <p:nvPr/>
        </p:nvSpPr>
        <p:spPr>
          <a:xfrm>
            <a:off x="6102449" y="3445371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①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文本框 9"/>
          <p:cNvSpPr txBox="1"/>
          <p:nvPr/>
        </p:nvSpPr>
        <p:spPr>
          <a:xfrm>
            <a:off x="5388818" y="2596019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⑤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46141" y="357986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2699792" y="2696716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 smtClean="0"/>
              <a:t>·</a:t>
            </a:r>
            <a:endParaRPr lang="zh-CN" altLang="en-US" sz="4000" dirty="0"/>
          </a:p>
        </p:txBody>
      </p:sp>
      <p:sp>
        <p:nvSpPr>
          <p:cNvPr id="13" name="文本框 9"/>
          <p:cNvSpPr txBox="1"/>
          <p:nvPr/>
        </p:nvSpPr>
        <p:spPr>
          <a:xfrm>
            <a:off x="6807671" y="2139702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④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9"/>
          <p:cNvSpPr txBox="1"/>
          <p:nvPr/>
        </p:nvSpPr>
        <p:spPr>
          <a:xfrm>
            <a:off x="6083399" y="2981682"/>
            <a:ext cx="466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③</a:t>
            </a:r>
            <a:endParaRPr lang="en-US" altLang="zh-CN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92535" y="609531"/>
            <a:ext cx="6475809" cy="95410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prstClr val="black"/>
                </a:solidFill>
                <a:latin typeface="+mn-ea"/>
                <a:cs typeface="楷体" panose="02010609060101010101" charset="-122"/>
              </a:rPr>
              <a:t>   抽</a:t>
            </a:r>
            <a:r>
              <a:rPr lang="zh-CN" altLang="en-US" sz="2800" b="1" dirty="0">
                <a:solidFill>
                  <a:prstClr val="black"/>
                </a:solidFill>
                <a:latin typeface="+mn-ea"/>
                <a:cs typeface="楷体" panose="02010609060101010101" charset="-122"/>
              </a:rPr>
              <a:t>：①吸 ②</a:t>
            </a:r>
            <a:r>
              <a:rPr lang="en-US" altLang="zh-CN" sz="2800" b="1" dirty="0">
                <a:solidFill>
                  <a:prstClr val="black"/>
                </a:solidFill>
                <a:latin typeface="+mn-ea"/>
                <a:cs typeface="楷体" panose="02010609060101010101" charset="-122"/>
              </a:rPr>
              <a:t>(</a:t>
            </a:r>
            <a:r>
              <a:rPr lang="zh-CN" altLang="en-US" sz="2800" b="1" dirty="0">
                <a:solidFill>
                  <a:prstClr val="black"/>
                </a:solidFill>
                <a:latin typeface="+mn-ea"/>
                <a:cs typeface="楷体" panose="02010609060101010101" charset="-122"/>
              </a:rPr>
              <a:t>植物</a:t>
            </a:r>
            <a:r>
              <a:rPr lang="en-US" altLang="zh-CN" sz="2800" b="1" dirty="0">
                <a:solidFill>
                  <a:prstClr val="black"/>
                </a:solidFill>
                <a:latin typeface="+mn-ea"/>
                <a:cs typeface="楷体" panose="02010609060101010101" charset="-122"/>
              </a:rPr>
              <a:t>)</a:t>
            </a:r>
            <a:r>
              <a:rPr lang="zh-CN" altLang="en-US" sz="2800" b="1" dirty="0">
                <a:solidFill>
                  <a:prstClr val="black"/>
                </a:solidFill>
                <a:latin typeface="+mn-ea"/>
                <a:cs typeface="楷体" panose="02010609060101010101" charset="-122"/>
              </a:rPr>
              <a:t>长出 ③减缩，收缩 ④打 ⑤取出一部分 </a:t>
            </a:r>
            <a:endParaRPr lang="en-US" altLang="zh-CN" sz="2800" b="1" dirty="0">
              <a:solidFill>
                <a:prstClr val="black"/>
              </a:solidFill>
              <a:latin typeface="+mn-ea"/>
              <a:cs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17512" y="658594"/>
            <a:ext cx="83534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将词语中加点字含义相同的连起来。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544" y="1491630"/>
            <a:ext cx="7920881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仰望     仰赖         姓颜      五颜六色   敬仰     仰头         颜料      喜笑颜开   仰仗     仰慕         容颜      颜氏家训 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1331641" y="1937038"/>
            <a:ext cx="864096" cy="5760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259633" y="2513102"/>
            <a:ext cx="936104" cy="64807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1269158" y="1951440"/>
            <a:ext cx="892661" cy="126734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289691" y="1938163"/>
            <a:ext cx="981927" cy="130694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5203708" y="2009046"/>
            <a:ext cx="1112851" cy="5760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5272443" y="2585110"/>
            <a:ext cx="1047389" cy="57606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11985" y="483518"/>
            <a:ext cx="33679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按要求填空。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3774" y="1714708"/>
            <a:ext cx="863473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zh-CN" altLang="en-US" sz="28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4040" y="1347614"/>
            <a:ext cx="836270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4375"/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当“参”表示“加入在内”时，读音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，可以组词（      ）（      ）； 当“参”表示“中药名” 时，读音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，可以组词（      ）（      ）；  当“参”表示“长短、高低、大小不齐，不一致” 时，读音</a:t>
            </a:r>
            <a:r>
              <a:rPr lang="zh-CN" altLang="en-US" sz="2800" b="1" u="sng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       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，可以组词（        ）。</a:t>
            </a:r>
            <a:endParaRPr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7"/>
          <p:cNvSpPr txBox="1"/>
          <p:nvPr/>
        </p:nvSpPr>
        <p:spPr>
          <a:xfrm>
            <a:off x="7164288" y="1366664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cān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2186026" y="1822053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参加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4130242" y="1822053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参与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3986226" y="2254101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shēn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17" name="文本框 7"/>
          <p:cNvSpPr txBox="1"/>
          <p:nvPr/>
        </p:nvSpPr>
        <p:spPr>
          <a:xfrm>
            <a:off x="7514618" y="2254101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人参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889882" y="2653283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海参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7"/>
          <p:cNvSpPr txBox="1"/>
          <p:nvPr/>
        </p:nvSpPr>
        <p:spPr>
          <a:xfrm>
            <a:off x="4682108" y="3094856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cēn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20" name="文本框 7"/>
          <p:cNvSpPr txBox="1"/>
          <p:nvPr/>
        </p:nvSpPr>
        <p:spPr>
          <a:xfrm>
            <a:off x="760636" y="3529330"/>
            <a:ext cx="143510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参差不齐</a:t>
            </a:r>
            <a:endParaRPr lang="zh-CN" altLang="en-US" sz="24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6368" y="411510"/>
            <a:ext cx="292571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易读错的字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01766" y="1131590"/>
            <a:ext cx="863473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摔（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shuāi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r>
              <a:rPr lang="zh-CN" altLang="en-US" sz="2800" b="1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跤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衣裳（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shang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汉语拼音" panose="000B0604020202020204" pitchFamily="34" charset="0"/>
              </a:rPr>
              <a:t>）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挨（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ái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）打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相赠（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zèng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  残（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cán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）酷     橙（    ）黄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钥匙（   ）       振（    ）动    蜡烛（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zhú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拆（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chāi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）开       缩（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suō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）小     咱（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zán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）们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牙齿（   ）       申（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）请     介绍（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祖宗（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   号召（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偶（   ）尔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忧愁（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chóu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      沾（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）湿   相差（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文本框 20"/>
          <p:cNvSpPr txBox="1"/>
          <p:nvPr/>
        </p:nvSpPr>
        <p:spPr>
          <a:xfrm>
            <a:off x="7085619" y="1576482"/>
            <a:ext cx="1021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chéng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5" name="文本框 25"/>
          <p:cNvSpPr txBox="1"/>
          <p:nvPr/>
        </p:nvSpPr>
        <p:spPr>
          <a:xfrm>
            <a:off x="1475656" y="2008530"/>
            <a:ext cx="11657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shi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17" name="文本框 27"/>
          <p:cNvSpPr txBox="1"/>
          <p:nvPr/>
        </p:nvSpPr>
        <p:spPr>
          <a:xfrm>
            <a:off x="4312694" y="2008530"/>
            <a:ext cx="8499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zhèn</a:t>
            </a:r>
            <a:endParaRPr lang="en-US" altLang="zh-CN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5" name="文本框 20"/>
          <p:cNvSpPr txBox="1"/>
          <p:nvPr/>
        </p:nvSpPr>
        <p:spPr>
          <a:xfrm>
            <a:off x="1259632" y="2872626"/>
            <a:ext cx="8146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  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chǐ</a:t>
            </a:r>
            <a:endParaRPr lang="en-US" altLang="zh-CN" sz="2400" b="1" dirty="0" smtClean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  <a:p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9" name="文本框 27"/>
          <p:cNvSpPr txBox="1"/>
          <p:nvPr/>
        </p:nvSpPr>
        <p:spPr>
          <a:xfrm>
            <a:off x="4355976" y="2872626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shēn</a:t>
            </a:r>
            <a:endParaRPr lang="en-US" altLang="zh-CN" sz="2400" b="1" dirty="0" smtClean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3" name="文本框 27"/>
          <p:cNvSpPr txBox="1"/>
          <p:nvPr/>
        </p:nvSpPr>
        <p:spPr>
          <a:xfrm>
            <a:off x="7596336" y="2872626"/>
            <a:ext cx="841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shào</a:t>
            </a:r>
            <a:endParaRPr lang="en-US" altLang="zh-CN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4" name="文本框 27"/>
          <p:cNvSpPr txBox="1"/>
          <p:nvPr/>
        </p:nvSpPr>
        <p:spPr>
          <a:xfrm>
            <a:off x="1403648" y="3304674"/>
            <a:ext cx="9717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zōng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 </a:t>
            </a:r>
            <a:endParaRPr lang="en-US" altLang="zh-CN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6" name="文本框 27"/>
          <p:cNvSpPr txBox="1"/>
          <p:nvPr/>
        </p:nvSpPr>
        <p:spPr>
          <a:xfrm>
            <a:off x="4716016" y="3291830"/>
            <a:ext cx="936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zhào</a:t>
            </a:r>
            <a:endParaRPr lang="en-US" altLang="zh-CN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8" name="文本框 11"/>
          <p:cNvSpPr txBox="1"/>
          <p:nvPr/>
        </p:nvSpPr>
        <p:spPr>
          <a:xfrm>
            <a:off x="4427984" y="3736722"/>
            <a:ext cx="962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zhān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 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39" name="文本框 13"/>
          <p:cNvSpPr txBox="1"/>
          <p:nvPr/>
        </p:nvSpPr>
        <p:spPr>
          <a:xfrm>
            <a:off x="7524328" y="3736722"/>
            <a:ext cx="707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chà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6" name="文本框 27"/>
          <p:cNvSpPr txBox="1"/>
          <p:nvPr/>
        </p:nvSpPr>
        <p:spPr>
          <a:xfrm>
            <a:off x="7259189" y="3329929"/>
            <a:ext cx="5341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ǒu</a:t>
            </a:r>
            <a:endParaRPr lang="en-US" altLang="zh-CN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17"/>
            <a:ext cx="9144000" cy="5164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347864" y="1707654"/>
            <a:ext cx="23762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真 题   </a:t>
            </a:r>
            <a:endParaRPr lang="zh-CN" altLang="en-US" sz="66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611560" y="1275606"/>
            <a:ext cx="784887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例：青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请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请坐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) 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自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——______(    )  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冈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——______(    )   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——______(    ) 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例：踪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(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祖宗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) 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谓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——______(    )  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——______(    )  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热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——______(</a:t>
            </a:r>
            <a:r>
              <a:rPr lang="en-US" altLang="zh-CN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    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)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3568" y="555526"/>
            <a:ext cx="8122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照样子加一加、减一减并组词。</a:t>
            </a:r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     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995900" y="1673746"/>
            <a:ext cx="802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咱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79812" y="163564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咱们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791178" y="1687463"/>
            <a:ext cx="802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刚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6732240" y="1696988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刚才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1995900" y="2105794"/>
            <a:ext cx="802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谋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1995900" y="3406313"/>
            <a:ext cx="802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胃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2"/>
          <p:cNvSpPr txBox="1"/>
          <p:nvPr/>
        </p:nvSpPr>
        <p:spPr>
          <a:xfrm>
            <a:off x="2726271" y="2120538"/>
            <a:ext cx="1368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计谋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2766842" y="3396788"/>
            <a:ext cx="1306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胃口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1995900" y="3822491"/>
            <a:ext cx="8020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执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4"/>
          <p:cNvSpPr txBox="1"/>
          <p:nvPr/>
        </p:nvSpPr>
        <p:spPr>
          <a:xfrm>
            <a:off x="2879812" y="3842796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执着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文本框 4"/>
          <p:cNvSpPr txBox="1"/>
          <p:nvPr/>
        </p:nvSpPr>
        <p:spPr>
          <a:xfrm>
            <a:off x="5652120" y="3368213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予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4"/>
          <p:cNvSpPr txBox="1"/>
          <p:nvPr/>
        </p:nvSpPr>
        <p:spPr>
          <a:xfrm>
            <a:off x="6804248" y="3404557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给予</a:t>
            </a:r>
            <a:endParaRPr lang="zh-CN" altLang="en-US" sz="28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3" grpId="2"/>
      <p:bldP spid="5" grpId="1"/>
      <p:bldP spid="5" grpId="2"/>
      <p:bldP spid="6" grpId="1"/>
      <p:bldP spid="6" grpId="2"/>
      <p:bldP spid="11" grpId="1"/>
      <p:bldP spid="11" grpId="2"/>
      <p:bldP spid="12" grpId="1"/>
      <p:bldP spid="12" grpId="2"/>
      <p:bldP spid="13" grpId="1"/>
      <p:bldP spid="13" grpId="2"/>
      <p:bldP spid="14" grpId="1"/>
      <p:bldP spid="14" grpId="2"/>
      <p:bldP spid="15" grpId="1"/>
      <p:bldP spid="15" grpId="2"/>
      <p:bldP spid="17" grpId="1"/>
      <p:bldP spid="17" grpId="2"/>
      <p:bldP spid="18" grpId="1"/>
      <p:bldP spid="18" grpId="2"/>
      <p:bldP spid="21" grpId="1"/>
      <p:bldP spid="21" grpId="2"/>
      <p:bldP spid="22" grpId="1"/>
      <p:bldP spid="22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0" y="411510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用“√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画出下列句子中加点字的正确读音。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(1)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鸟太太正在找绳子晾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liàng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jīng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小鸟的尿布。 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(2)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我在练习啼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dí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tí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叫，现在差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chà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chā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不多学会了。 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(3)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我压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(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yā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 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yà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)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根就没想抓你。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2" name="文本框 3"/>
          <p:cNvSpPr txBox="1"/>
          <p:nvPr/>
        </p:nvSpPr>
        <p:spPr>
          <a:xfrm flipH="1">
            <a:off x="3491880" y="1275606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．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3" name="文本框 3"/>
          <p:cNvSpPr txBox="1"/>
          <p:nvPr/>
        </p:nvSpPr>
        <p:spPr>
          <a:xfrm flipH="1">
            <a:off x="4211960" y="1275606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文本框 3"/>
          <p:cNvSpPr txBox="1"/>
          <p:nvPr/>
        </p:nvSpPr>
        <p:spPr>
          <a:xfrm flipH="1">
            <a:off x="5143722" y="2062359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．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6" name="文本框 3"/>
          <p:cNvSpPr txBox="1"/>
          <p:nvPr/>
        </p:nvSpPr>
        <p:spPr>
          <a:xfrm flipH="1">
            <a:off x="3131840" y="2062360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9" name="文本框 3"/>
          <p:cNvSpPr txBox="1"/>
          <p:nvPr/>
        </p:nvSpPr>
        <p:spPr>
          <a:xfrm flipH="1">
            <a:off x="2084212" y="2067694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．</a:t>
            </a:r>
            <a:endParaRPr lang="zh-CN" altLang="en-US" sz="3600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20" name="文本框 3"/>
          <p:cNvSpPr txBox="1"/>
          <p:nvPr/>
        </p:nvSpPr>
        <p:spPr>
          <a:xfrm flipH="1">
            <a:off x="2051720" y="3293571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3"/>
          <p:cNvSpPr txBox="1"/>
          <p:nvPr/>
        </p:nvSpPr>
        <p:spPr>
          <a:xfrm flipH="1">
            <a:off x="971600" y="3219822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．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文本框 3"/>
          <p:cNvSpPr txBox="1"/>
          <p:nvPr/>
        </p:nvSpPr>
        <p:spPr>
          <a:xfrm flipH="1">
            <a:off x="5756620" y="2085975"/>
            <a:ext cx="5435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√</a:t>
            </a:r>
            <a:endParaRPr lang="zh-CN" altLang="en-US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1"/>
      <p:bldP spid="13" grpId="1"/>
      <p:bldP spid="13" grpId="2"/>
      <p:bldP spid="15" grpId="1"/>
      <p:bldP spid="16" grpId="1"/>
      <p:bldP spid="16" grpId="2"/>
      <p:bldP spid="19" grpId="1"/>
      <p:bldP spid="20" grpId="1"/>
      <p:bldP spid="20" grpId="2"/>
      <p:bldP spid="17" grpId="0"/>
      <p:bldP spid="18" grpId="0"/>
      <p:bldP spid="1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17790" y="843558"/>
            <a:ext cx="86347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基础（    ）    玩耍（    ）    建设（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shè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）</a:t>
            </a:r>
            <a:endParaRPr lang="en-US" altLang="zh-CN" sz="2800" dirty="0" smtClean="0"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理睬（    ）    承载（    ）    除（    ）掉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侧（   ）面     树梢（    ）    木材（   ）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鲨（   ）鱼     演奏（    ）    叽喳（   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舒畅（     ）   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盘旋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    ）    敬佩（    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司（  ）机      坚持（    ）    或者（    ）    诚（    ）实    撤（    ）离    迅速（    ）    姿势（    ）    联（    ）</a:t>
            </a:r>
            <a:r>
              <a:rPr lang="zh-CN" altLang="en-US" sz="28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军    侦（    ）查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4" name="文本框 25"/>
          <p:cNvSpPr txBox="1"/>
          <p:nvPr/>
        </p:nvSpPr>
        <p:spPr>
          <a:xfrm>
            <a:off x="1693039" y="843558"/>
            <a:ext cx="862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 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chǔ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 </a:t>
            </a:r>
            <a:endParaRPr lang="en-US" altLang="zh-CN" sz="2400" b="1" dirty="0" smtClean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5" name="文本框 27"/>
          <p:cNvSpPr txBox="1"/>
          <p:nvPr/>
        </p:nvSpPr>
        <p:spPr>
          <a:xfrm>
            <a:off x="4548209" y="843558"/>
            <a:ext cx="9476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shuǎ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 </a:t>
            </a:r>
            <a:endParaRPr lang="en-US" altLang="zh-CN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8" name="文本框 5"/>
          <p:cNvSpPr txBox="1"/>
          <p:nvPr/>
        </p:nvSpPr>
        <p:spPr>
          <a:xfrm>
            <a:off x="1763688" y="1275606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cǎi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711716" y="1319039"/>
            <a:ext cx="620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zài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楷体" panose="02010609060101010101" charset="-122"/>
              <a:cs typeface="汉语拼音" panose="00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437322" y="1707654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cè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16" name="文本框 17"/>
          <p:cNvSpPr txBox="1"/>
          <p:nvPr/>
        </p:nvSpPr>
        <p:spPr>
          <a:xfrm>
            <a:off x="7026567" y="1275606"/>
            <a:ext cx="7857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 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chú</a:t>
            </a:r>
            <a:endParaRPr lang="en-US" altLang="zh-CN" sz="2400" b="1" dirty="0" smtClean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18" name="文本框 20"/>
          <p:cNvSpPr txBox="1"/>
          <p:nvPr/>
        </p:nvSpPr>
        <p:spPr>
          <a:xfrm>
            <a:off x="1187624" y="2139702"/>
            <a:ext cx="846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 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</a:rPr>
              <a:t>shā</a:t>
            </a:r>
            <a:endParaRPr lang="en-US" altLang="zh-CN" sz="2400" b="1" dirty="0" smtClean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0" name="文本框 25"/>
          <p:cNvSpPr txBox="1"/>
          <p:nvPr/>
        </p:nvSpPr>
        <p:spPr>
          <a:xfrm>
            <a:off x="4671641" y="2139702"/>
            <a:ext cx="700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zòu</a:t>
            </a:r>
            <a:endParaRPr lang="en-US" altLang="zh-CN" sz="2400" b="1" dirty="0" smtClean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22" name="文本框 27"/>
          <p:cNvSpPr txBox="1"/>
          <p:nvPr/>
        </p:nvSpPr>
        <p:spPr>
          <a:xfrm>
            <a:off x="7350030" y="2139702"/>
            <a:ext cx="14704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zhā</a:t>
            </a:r>
            <a:endParaRPr lang="en-US" altLang="zh-CN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6" name="文本框 27"/>
          <p:cNvSpPr txBox="1"/>
          <p:nvPr/>
        </p:nvSpPr>
        <p:spPr>
          <a:xfrm>
            <a:off x="1691680" y="2571750"/>
            <a:ext cx="10454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chàng</a:t>
            </a:r>
            <a:endParaRPr lang="en-US" altLang="zh-CN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7" name="文本框 27"/>
          <p:cNvSpPr txBox="1"/>
          <p:nvPr/>
        </p:nvSpPr>
        <p:spPr>
          <a:xfrm>
            <a:off x="4576262" y="2571750"/>
            <a:ext cx="891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xuán</a:t>
            </a:r>
            <a:endParaRPr lang="en-US" altLang="zh-CN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30" name="文本框 13"/>
          <p:cNvSpPr txBox="1"/>
          <p:nvPr/>
        </p:nvSpPr>
        <p:spPr>
          <a:xfrm>
            <a:off x="7420525" y="1707654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cái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2" name="文本框 5"/>
          <p:cNvSpPr txBox="1"/>
          <p:nvPr/>
        </p:nvSpPr>
        <p:spPr>
          <a:xfrm>
            <a:off x="4419168" y="1707654"/>
            <a:ext cx="1205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 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shāo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 </a:t>
            </a:r>
            <a:endParaRPr lang="en-US" altLang="zh-CN" sz="2400" b="1" dirty="0" smtClean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42" name="文本框 25"/>
          <p:cNvSpPr txBox="1"/>
          <p:nvPr/>
        </p:nvSpPr>
        <p:spPr>
          <a:xfrm>
            <a:off x="7447776" y="2571750"/>
            <a:ext cx="580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ea typeface="黑体" panose="02010609060101010101" pitchFamily="49" charset="-122"/>
                <a:cs typeface="汉语拼音" panose="000B0604020202020204" pitchFamily="34" charset="0"/>
                <a:sym typeface="+mn-ea"/>
              </a:rPr>
              <a:t>pèi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  <a:sym typeface="+mn-ea"/>
            </a:endParaRPr>
          </a:p>
        </p:txBody>
      </p:sp>
      <p:sp>
        <p:nvSpPr>
          <p:cNvPr id="24" name="文本框 13"/>
          <p:cNvSpPr txBox="1"/>
          <p:nvPr/>
        </p:nvSpPr>
        <p:spPr>
          <a:xfrm>
            <a:off x="1395890" y="2974181"/>
            <a:ext cx="585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sī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5" name="文本框 13"/>
          <p:cNvSpPr txBox="1"/>
          <p:nvPr/>
        </p:nvSpPr>
        <p:spPr>
          <a:xfrm>
            <a:off x="4625153" y="3003798"/>
            <a:ext cx="7938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chí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1" name="文本框 13"/>
          <p:cNvSpPr txBox="1"/>
          <p:nvPr/>
        </p:nvSpPr>
        <p:spPr>
          <a:xfrm>
            <a:off x="7447952" y="3047231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zhě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3" name="文本框 13"/>
          <p:cNvSpPr txBox="1"/>
          <p:nvPr/>
        </p:nvSpPr>
        <p:spPr>
          <a:xfrm>
            <a:off x="1246918" y="3410967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chéng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4" name="文本框 13"/>
          <p:cNvSpPr txBox="1"/>
          <p:nvPr/>
        </p:nvSpPr>
        <p:spPr>
          <a:xfrm>
            <a:off x="4244280" y="3436888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chè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5" name="文本框 13"/>
          <p:cNvSpPr txBox="1"/>
          <p:nvPr/>
        </p:nvSpPr>
        <p:spPr>
          <a:xfrm>
            <a:off x="7503741" y="3436888"/>
            <a:ext cx="6687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sù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36" name="文本框 13"/>
          <p:cNvSpPr txBox="1"/>
          <p:nvPr/>
        </p:nvSpPr>
        <p:spPr>
          <a:xfrm>
            <a:off x="1647914" y="3869978"/>
            <a:ext cx="920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</a:t>
            </a:r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shì</a:t>
            </a:r>
            <a:r>
              <a:rPr lang="en-US" altLang="zh-CN" sz="2400" b="1" dirty="0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  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ea typeface="黑体" panose="02010609060101010101" pitchFamily="49" charset="-122"/>
              <a:cs typeface="汉语拼音" panose="00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304911" y="3881121"/>
            <a:ext cx="689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lián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058372" y="3877271"/>
            <a:ext cx="8707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0000"/>
                </a:solidFill>
                <a:latin typeface="汉语拼音" panose="000B0604020202020204" pitchFamily="34" charset="0"/>
                <a:cs typeface="汉语拼音" panose="000B0604020202020204" pitchFamily="34" charset="0"/>
              </a:rPr>
              <a:t>zhēn</a:t>
            </a:r>
            <a:endParaRPr lang="zh-CN" altLang="en-US" sz="2400" b="1" dirty="0">
              <a:solidFill>
                <a:srgbClr val="FF0000"/>
              </a:solidFill>
              <a:latin typeface="汉语拼音" panose="000B0604020202020204" pitchFamily="34" charset="0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78130" y="483518"/>
            <a:ext cx="3141742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易写错的字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71371" y="1321693"/>
            <a:ext cx="7190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绒   荒   舞   紧   印   曲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5"/>
          <p:cNvSpPr txBox="1"/>
          <p:nvPr/>
        </p:nvSpPr>
        <p:spPr>
          <a:xfrm>
            <a:off x="961211" y="1935738"/>
            <a:ext cx="735520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冷   裙   怜 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诉 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扫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961003" y="2642235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准   壁   晒   嘴   耍   拢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1" name="文本框 5"/>
          <p:cNvSpPr txBox="1"/>
          <p:nvPr/>
        </p:nvSpPr>
        <p:spPr>
          <a:xfrm>
            <a:off x="971163" y="3304024"/>
            <a:ext cx="733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睡   初   未   优   </a:t>
            </a:r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袋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5"/>
          <p:cNvSpPr txBox="1"/>
          <p:nvPr/>
        </p:nvSpPr>
        <p:spPr>
          <a:xfrm>
            <a:off x="961271" y="1059582"/>
            <a:ext cx="7003158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琴    柔    器    滴    敲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8" name="文本框 5"/>
          <p:cNvSpPr txBox="1"/>
          <p:nvPr/>
        </p:nvSpPr>
        <p:spPr>
          <a:xfrm>
            <a:off x="965066" y="1766580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鼻    翅    刺    枣    忽 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9" name="文本框 5"/>
          <p:cNvSpPr txBox="1"/>
          <p:nvPr/>
        </p:nvSpPr>
        <p:spPr>
          <a:xfrm>
            <a:off x="961271" y="2473335"/>
            <a:ext cx="72045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匆    司    弃    雀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    谷 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965145" y="3181350"/>
            <a:ext cx="75672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或    冻    者    术    匆 </a:t>
            </a:r>
            <a:endParaRPr lang="zh-CN" altLang="en-US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7175" y="185608"/>
            <a:ext cx="179454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多音字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17790" y="905688"/>
            <a:ext cx="86347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jiǎ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（假装）  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bèi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（背后）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假                      背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/>
              <a:t>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jià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（假期）  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bēi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（背包）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quān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（圆圈） 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tiāo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（挑水）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圈                      挑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     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（羊圈） 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tiǎo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（挑战）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zhèng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（挣钱）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jǐ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（几个）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挣                      几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zhēng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（挣扎）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jī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（几乎）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188001" y="1127536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 dirty="0"/>
          </a:p>
        </p:txBody>
      </p:sp>
      <p:sp>
        <p:nvSpPr>
          <p:cNvPr id="4" name="左大括号 3"/>
          <p:cNvSpPr/>
          <p:nvPr/>
        </p:nvSpPr>
        <p:spPr>
          <a:xfrm>
            <a:off x="5436096" y="1127536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/>
          </a:p>
        </p:txBody>
      </p:sp>
      <p:sp>
        <p:nvSpPr>
          <p:cNvPr id="9" name="左大括号 8"/>
          <p:cNvSpPr/>
          <p:nvPr/>
        </p:nvSpPr>
        <p:spPr>
          <a:xfrm>
            <a:off x="5436096" y="3743101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/>
          </a:p>
        </p:txBody>
      </p:sp>
      <p:sp>
        <p:nvSpPr>
          <p:cNvPr id="10" name="左大括号 9"/>
          <p:cNvSpPr/>
          <p:nvPr/>
        </p:nvSpPr>
        <p:spPr>
          <a:xfrm>
            <a:off x="1188001" y="3714000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/>
          </a:p>
        </p:txBody>
      </p:sp>
      <p:sp>
        <p:nvSpPr>
          <p:cNvPr id="11" name="左大括号 10"/>
          <p:cNvSpPr/>
          <p:nvPr/>
        </p:nvSpPr>
        <p:spPr>
          <a:xfrm>
            <a:off x="5436096" y="2417588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/>
          </a:p>
        </p:txBody>
      </p:sp>
      <p:sp>
        <p:nvSpPr>
          <p:cNvPr id="12" name="左大括号 11"/>
          <p:cNvSpPr/>
          <p:nvPr/>
        </p:nvSpPr>
        <p:spPr>
          <a:xfrm>
            <a:off x="1188001" y="2417588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800" b="1"/>
          </a:p>
        </p:txBody>
      </p:sp>
      <p:sp>
        <p:nvSpPr>
          <p:cNvPr id="18" name="矩形 17"/>
          <p:cNvSpPr/>
          <p:nvPr/>
        </p:nvSpPr>
        <p:spPr>
          <a:xfrm>
            <a:off x="1461557" y="2993920"/>
            <a:ext cx="10791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juàn</a:t>
            </a:r>
            <a:endParaRPr lang="zh-CN" altLang="en-US" sz="2800" b="1" dirty="0">
              <a:latin typeface="汉语拼音" panose="000B0604020202020204" pitchFamily="34" charset="0"/>
              <a:ea typeface="楷体" panose="02010609060101010101" charset="-122"/>
              <a:cs typeface="汉语拼音" panose="00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9798" y="618589"/>
            <a:ext cx="7698626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huàng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（晃动）    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pēn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（喷洒）</a:t>
            </a:r>
            <a:endParaRPr lang="zh-CN" altLang="en-US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晃                     喷 </a:t>
            </a:r>
            <a:endParaRPr lang="zh-CN" altLang="en-US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</a:rPr>
              <a:t>    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huǎng</a:t>
            </a:r>
            <a:r>
              <a:rPr lang="zh-CN" altLang="en-US" sz="2800" dirty="0" smtClean="0">
                <a:solidFill>
                  <a:prstClr val="black"/>
                </a:solidFill>
              </a:rPr>
              <a:t>（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明晃晃</a:t>
            </a:r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）</a:t>
            </a:r>
            <a:r>
              <a:rPr lang="zh-CN" altLang="en-US" sz="2800" dirty="0" smtClean="0">
                <a:solidFill>
                  <a:prstClr val="black"/>
                </a:solidFill>
              </a:rPr>
              <a:t>         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pèn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（喷香）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dá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（回答） 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      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yìng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（反应）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答                     应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   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dā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（答应）        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yīng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（应该）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gǔ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（骨头）</a:t>
            </a:r>
            <a:r>
              <a:rPr lang="en-US" altLang="zh-CN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  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chǔ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（处理）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骨                     处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gū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（花骨朵）          </a:t>
            </a:r>
            <a:r>
              <a:rPr lang="en-US" altLang="zh-CN" sz="2800" b="1" dirty="0" err="1" smtClean="0">
                <a:solidFill>
                  <a:prstClr val="black"/>
                </a:solidFill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chù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（到处）</a:t>
            </a:r>
            <a:endParaRPr lang="en-US" altLang="zh-CN" sz="2800" b="1" dirty="0" smtClean="0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260009" y="762605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</a:endParaRPr>
          </a:p>
        </p:txBody>
      </p:sp>
      <p:sp>
        <p:nvSpPr>
          <p:cNvPr id="4" name="左大括号 3"/>
          <p:cNvSpPr/>
          <p:nvPr/>
        </p:nvSpPr>
        <p:spPr>
          <a:xfrm>
            <a:off x="5364465" y="834613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9" name="左大括号 8"/>
          <p:cNvSpPr/>
          <p:nvPr/>
        </p:nvSpPr>
        <p:spPr>
          <a:xfrm>
            <a:off x="5364465" y="3450178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左大括号 9"/>
          <p:cNvSpPr/>
          <p:nvPr/>
        </p:nvSpPr>
        <p:spPr>
          <a:xfrm>
            <a:off x="1260009" y="3441035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5364465" y="2222723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2" name="左大括号 11"/>
          <p:cNvSpPr/>
          <p:nvPr/>
        </p:nvSpPr>
        <p:spPr>
          <a:xfrm>
            <a:off x="1260009" y="213970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9798" y="555526"/>
            <a:ext cx="863473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shāo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（稍微）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dān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（担心）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稍                    担 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dirty="0" smtClean="0">
                <a:latin typeface="汉语拼音" panose="000B0604020202020204" pitchFamily="34" charset="0"/>
                <a:cs typeface="汉语拼音" panose="000B0604020202020204" pitchFamily="34" charset="0"/>
              </a:rPr>
              <a:t>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shào</a:t>
            </a:r>
            <a:r>
              <a:rPr lang="zh-CN" altLang="en-US" sz="2800" dirty="0" smtClean="0"/>
              <a:t>（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稍息</a:t>
            </a:r>
            <a:r>
              <a:rPr lang="zh-CN" altLang="en-US" sz="2800" dirty="0" smtClean="0"/>
              <a:t>）         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dàn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（重担）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yā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（压力）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 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zhōng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（中心）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压                    中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yà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（压根儿）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zhòng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（看中）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dàn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（子弹</a:t>
            </a:r>
            <a:r>
              <a:rPr lang="zh-CN" altLang="en-US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）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       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mǒ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（抹掉）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弹                    抹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tán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（弹琴） 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mā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（抹布）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187624" y="69954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5220072" y="771550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左大括号 8"/>
          <p:cNvSpPr/>
          <p:nvPr/>
        </p:nvSpPr>
        <p:spPr>
          <a:xfrm>
            <a:off x="5220072" y="3387115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大括号 9"/>
          <p:cNvSpPr/>
          <p:nvPr/>
        </p:nvSpPr>
        <p:spPr>
          <a:xfrm>
            <a:off x="1187624" y="337797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大括号 10"/>
          <p:cNvSpPr/>
          <p:nvPr/>
        </p:nvSpPr>
        <p:spPr>
          <a:xfrm>
            <a:off x="5220449" y="2067694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>
            <a:off x="1187624" y="208765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61806" y="555526"/>
            <a:ext cx="8634730" cy="3969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mó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（磨面）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cān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（参加）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磨                    参 </a:t>
            </a:r>
            <a:endParaRPr lang="zh-CN" altLang="en-US" sz="2800" b="1" dirty="0" smtClean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r>
              <a:rPr lang="zh-CN" altLang="en-US" sz="2800" dirty="0" smtClean="0"/>
              <a:t>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mò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（石磨）  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shēn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（人参）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bì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（臂膀）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 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xīng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（兴奋）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臂                    兴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bei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（胳臂）        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xìng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（高兴）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shè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（宿舍）</a:t>
            </a:r>
            <a:r>
              <a:rPr lang="en-US" altLang="zh-CN" sz="2800" b="1" dirty="0" smtClean="0">
                <a:latin typeface="楷体" panose="02010609060101010101" charset="-122"/>
                <a:ea typeface="楷体" panose="02010609060101010101" charset="-122"/>
              </a:rPr>
              <a:t>           </a:t>
            </a:r>
            <a:r>
              <a:rPr lang="en-US" altLang="zh-CN" sz="2800" b="1" dirty="0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ne 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（好呢）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舍                    呢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  <a:p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shě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（舍得）           </a:t>
            </a:r>
            <a:r>
              <a:rPr lang="en-US" altLang="zh-CN" sz="2800" b="1" dirty="0" err="1" smtClean="0">
                <a:latin typeface="汉语拼音" panose="000B0604020202020204" pitchFamily="34" charset="0"/>
                <a:ea typeface="楷体" panose="02010609060101010101" charset="-122"/>
                <a:cs typeface="汉语拼音" panose="000B0604020202020204" pitchFamily="34" charset="0"/>
              </a:rPr>
              <a:t>ní</a:t>
            </a:r>
            <a:r>
              <a:rPr lang="zh-CN" altLang="en-US" sz="2800" b="1" dirty="0" smtClean="0">
                <a:latin typeface="楷体" panose="02010609060101010101" charset="-122"/>
                <a:ea typeface="楷体" panose="02010609060101010101" charset="-122"/>
              </a:rPr>
              <a:t>（呢喃）</a:t>
            </a:r>
            <a:endParaRPr lang="en-US" altLang="zh-CN" sz="2800" b="1" dirty="0" smtClean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左大括号 2"/>
          <p:cNvSpPr/>
          <p:nvPr/>
        </p:nvSpPr>
        <p:spPr>
          <a:xfrm>
            <a:off x="1207051" y="699274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左大括号 3"/>
          <p:cNvSpPr/>
          <p:nvPr/>
        </p:nvSpPr>
        <p:spPr>
          <a:xfrm>
            <a:off x="5246236" y="802422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左大括号 8"/>
          <p:cNvSpPr/>
          <p:nvPr/>
        </p:nvSpPr>
        <p:spPr>
          <a:xfrm>
            <a:off x="5246236" y="3363570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左大括号 9"/>
          <p:cNvSpPr/>
          <p:nvPr/>
        </p:nvSpPr>
        <p:spPr>
          <a:xfrm>
            <a:off x="1207051" y="3364255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左大括号 10"/>
          <p:cNvSpPr/>
          <p:nvPr/>
        </p:nvSpPr>
        <p:spPr>
          <a:xfrm>
            <a:off x="5246236" y="2067694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左大括号 11"/>
          <p:cNvSpPr/>
          <p:nvPr/>
        </p:nvSpPr>
        <p:spPr>
          <a:xfrm>
            <a:off x="1207051" y="2073935"/>
            <a:ext cx="287655" cy="100838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DOC_GUID" val="{9dc6d3b9-f0a1-4ddf-bdde-5002b43d53d9}"/>
  <p:tag name="KSO_WPP_MARK_KEY" val="2ad268fa-1802-4b2b-80f4-4a1e4703c0c4"/>
  <p:tag name="COMMONDATA" val="eyJoZGlkIjoiMDUzMmRhYzhkNzM3Y2ZlODExZjhhYzliMDJjYzA0ZGIifQ==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凸显">
  <a:themeElements>
    <a:clrScheme name="凸显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凸显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凸显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3839</Words>
  <Application>WPS 演示</Application>
  <PresentationFormat>全屏显示(16:9)</PresentationFormat>
  <Paragraphs>430</Paragraphs>
  <Slides>22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7" baseType="lpstr">
      <vt:lpstr>Arial</vt:lpstr>
      <vt:lpstr>宋体</vt:lpstr>
      <vt:lpstr>Wingdings</vt:lpstr>
      <vt:lpstr>Wingdings</vt:lpstr>
      <vt:lpstr>Wingdings 2</vt:lpstr>
      <vt:lpstr>黑体</vt:lpstr>
      <vt:lpstr>楷体</vt:lpstr>
      <vt:lpstr>汉语拼音</vt:lpstr>
      <vt:lpstr>Century Schoolbook</vt:lpstr>
      <vt:lpstr>微软雅黑</vt:lpstr>
      <vt:lpstr>Calibri</vt:lpstr>
      <vt:lpstr>Arial Unicode MS</vt:lpstr>
      <vt:lpstr>Xingkai SC</vt:lpstr>
      <vt:lpstr>凸显</vt:lpstr>
      <vt:lpstr>1_凸显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143</cp:revision>
  <dcterms:created xsi:type="dcterms:W3CDTF">2017-03-17T02:28:00Z</dcterms:created>
  <dcterms:modified xsi:type="dcterms:W3CDTF">2022-11-29T17:55:44Z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F71BDF1262C84BF8928A47E5FFC03615</vt:lpwstr>
  </property>
</Properties>
</file>