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42"/>
  </p:handoutMasterIdLst>
  <p:sldIdLst>
    <p:sldId id="523" r:id="rId3"/>
    <p:sldId id="1024" r:id="rId5"/>
    <p:sldId id="1141" r:id="rId6"/>
    <p:sldId id="1143" r:id="rId7"/>
    <p:sldId id="1146" r:id="rId8"/>
    <p:sldId id="1072" r:id="rId9"/>
    <p:sldId id="1142" r:id="rId10"/>
    <p:sldId id="1069" r:id="rId11"/>
    <p:sldId id="1148" r:id="rId12"/>
    <p:sldId id="1180" r:id="rId13"/>
    <p:sldId id="1070" r:id="rId14"/>
    <p:sldId id="1103" r:id="rId15"/>
    <p:sldId id="1105" r:id="rId16"/>
    <p:sldId id="1123" r:id="rId17"/>
    <p:sldId id="1122" r:id="rId18"/>
    <p:sldId id="1104" r:id="rId19"/>
    <p:sldId id="1121" r:id="rId20"/>
    <p:sldId id="1124" r:id="rId21"/>
    <p:sldId id="1125" r:id="rId22"/>
    <p:sldId id="1126" r:id="rId23"/>
    <p:sldId id="1139" r:id="rId24"/>
    <p:sldId id="1140" r:id="rId25"/>
    <p:sldId id="1150" r:id="rId26"/>
    <p:sldId id="1071" r:id="rId27"/>
    <p:sldId id="1073" r:id="rId28"/>
    <p:sldId id="1074" r:id="rId29"/>
    <p:sldId id="1075" r:id="rId30"/>
    <p:sldId id="1151" r:id="rId31"/>
    <p:sldId id="1076" r:id="rId32"/>
    <p:sldId id="1077" r:id="rId33"/>
    <p:sldId id="1152" r:id="rId34"/>
    <p:sldId id="1078" r:id="rId35"/>
    <p:sldId id="1081" r:id="rId36"/>
    <p:sldId id="1179" r:id="rId37"/>
    <p:sldId id="1082" r:id="rId38"/>
    <p:sldId id="1089" r:id="rId39"/>
    <p:sldId id="1131" r:id="rId40"/>
    <p:sldId id="1132" r:id="rId41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6"/>
    </p:embeddedFont>
    <p:embeddedFont>
      <p:font typeface="楷体" panose="02010609060101010101" charset="-122"/>
      <p:regular r:id="rId47"/>
    </p:embeddedFont>
    <p:embeddedFont>
      <p:font typeface="Century Schoolbook" panose="02040604050505020304" charset="0"/>
      <p:regular r:id="rId48"/>
    </p:embeddedFont>
    <p:embeddedFont>
      <p:font typeface="Calibri" panose="020F0502020204030204" charset="0"/>
      <p:regular r:id="rId49"/>
      <p:bold r:id="rId50"/>
      <p:italic r:id="rId51"/>
      <p:boldItalic r:id="rId52"/>
    </p:embeddedFont>
  </p:embeddedFontLst>
  <p:custDataLst>
    <p:tags r:id="rId5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0000FF"/>
    <a:srgbClr val="FF0000"/>
    <a:srgbClr val="0066FF"/>
    <a:srgbClr val="A38302"/>
    <a:srgbClr val="FEFCDE"/>
    <a:srgbClr val="00B050"/>
    <a:srgbClr val="FF00FF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4" autoAdjust="0"/>
    <p:restoredTop sz="94705" autoAdjust="0"/>
  </p:normalViewPr>
  <p:slideViewPr>
    <p:cSldViewPr>
      <p:cViewPr varScale="1">
        <p:scale>
          <a:sx n="110" d="100"/>
          <a:sy n="110" d="100"/>
        </p:scale>
        <p:origin x="-354" y="-78"/>
      </p:cViewPr>
      <p:guideLst>
        <p:guide orient="horz" pos="3075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76"/>
        <p:guide pos="22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3" Type="http://schemas.openxmlformats.org/officeDocument/2006/relationships/tags" Target="tags/tag1.xml"/><Relationship Id="rId52" Type="http://schemas.openxmlformats.org/officeDocument/2006/relationships/font" Target="fonts/font7.fntdata"/><Relationship Id="rId51" Type="http://schemas.openxmlformats.org/officeDocument/2006/relationships/font" Target="fonts/font6.fntdata"/><Relationship Id="rId50" Type="http://schemas.openxmlformats.org/officeDocument/2006/relationships/font" Target="fonts/font5.fntdata"/><Relationship Id="rId5" Type="http://schemas.openxmlformats.org/officeDocument/2006/relationships/slide" Target="slides/slide2.xml"/><Relationship Id="rId49" Type="http://schemas.openxmlformats.org/officeDocument/2006/relationships/font" Target="fonts/font4.fntdata"/><Relationship Id="rId48" Type="http://schemas.openxmlformats.org/officeDocument/2006/relationships/font" Target="fonts/font3.fntdata"/><Relationship Id="rId47" Type="http://schemas.openxmlformats.org/officeDocument/2006/relationships/font" Target="fonts/font2.fntdata"/><Relationship Id="rId46" Type="http://schemas.openxmlformats.org/officeDocument/2006/relationships/font" Target="fonts/font1.fntdata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handoutMaster" Target="handoutMasters/handoutMaster1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1860034" y="1645690"/>
            <a:ext cx="5472608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句子</a:t>
            </a:r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专项复习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96" y="159510"/>
            <a:ext cx="1824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  语文    三年级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3355" y="637776"/>
            <a:ext cx="86347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 smtClean="0">
                <a:solidFill>
                  <a:prstClr val="black"/>
                </a:solidFill>
                <a:sym typeface="+mn-ea"/>
              </a:rPr>
              <a:t>7</a:t>
            </a:r>
            <a:r>
              <a:rPr lang="en-US" altLang="zh-CN" dirty="0">
                <a:solidFill>
                  <a:prstClr val="black"/>
                </a:solidFill>
                <a:sym typeface="+mn-ea"/>
              </a:rPr>
              <a:t>.</a:t>
            </a:r>
            <a:r>
              <a:rPr lang="zh-CN" altLang="en-US" dirty="0">
                <a:solidFill>
                  <a:prstClr val="black"/>
                </a:solidFill>
              </a:rPr>
              <a:t>它不会像狗一样叫，不会像猫一样叫，也不会像牛那样哞哞叫，更不会像马那样嘶鸣。</a:t>
            </a:r>
            <a:endParaRPr lang="en-US" altLang="zh-CN" dirty="0">
              <a:solidFill>
                <a:prstClr val="black"/>
              </a:solidFill>
            </a:endParaRPr>
          </a:p>
          <a:p>
            <a:r>
              <a:rPr lang="en-US" altLang="zh-CN" dirty="0">
                <a:solidFill>
                  <a:prstClr val="black"/>
                </a:solidFill>
                <a:sym typeface="+mn-ea"/>
              </a:rPr>
              <a:t>8.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走在公园里，听听树上叽叽喳喳的鸟叫；坐在一棵树下，听听唧哩哩唧哩哩的虫鸣；在水塘边散步，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听听青蛙的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歌唱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。</a:t>
            </a:r>
            <a:endParaRPr lang="en-US" altLang="zh-CN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" y="123478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反问句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635" y="830233"/>
            <a:ext cx="863473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/>
              <a:t>1.</a:t>
            </a:r>
            <a:r>
              <a:rPr lang="zh-CN" altLang="en-US" dirty="0"/>
              <a:t>你</a:t>
            </a:r>
            <a:r>
              <a:rPr lang="zh-CN" altLang="en-US" dirty="0" smtClean="0"/>
              <a:t>没有看见他们怎样</a:t>
            </a:r>
            <a:r>
              <a:rPr lang="zh-CN" altLang="en-US" dirty="0"/>
              <a:t>地急着要到那儿去吗？你</a:t>
            </a:r>
            <a:r>
              <a:rPr lang="zh-CN" altLang="en-US" dirty="0" smtClean="0"/>
              <a:t>不知道他们</a:t>
            </a:r>
            <a:r>
              <a:rPr lang="zh-CN" altLang="en-US" dirty="0"/>
              <a:t>为什么那样急急忙忙吗？ </a:t>
            </a:r>
            <a:endParaRPr lang="zh-CN" altLang="en-US" dirty="0"/>
          </a:p>
          <a:p>
            <a:r>
              <a:rPr lang="en-US" altLang="zh-CN" dirty="0" smtClean="0">
                <a:sym typeface="+mn-ea"/>
              </a:rPr>
              <a:t>2.</a:t>
            </a:r>
            <a:r>
              <a:rPr lang="zh-CN" altLang="en-US" dirty="0"/>
              <a:t>孙中山想：这样糊里糊涂地背，有什么用呢？</a:t>
            </a:r>
            <a:endParaRPr lang="en-US" altLang="zh-CN" dirty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3.</a:t>
            </a:r>
            <a:r>
              <a:rPr lang="zh-CN" altLang="en-US" dirty="0">
                <a:sym typeface="+mn-ea"/>
              </a:rPr>
              <a:t>你难道不知道狗是会叫的？</a:t>
            </a:r>
            <a:endParaRPr lang="en-US" altLang="zh-CN" dirty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4.</a:t>
            </a:r>
            <a:r>
              <a:rPr lang="zh-CN" altLang="en-US" dirty="0">
                <a:sym typeface="+mn-ea"/>
              </a:rPr>
              <a:t>难道它要和我们一起坐船到外祖父家里去吗？</a:t>
            </a:r>
            <a:endParaRPr lang="en-US" altLang="zh-CN" dirty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5.</a:t>
            </a:r>
            <a:r>
              <a:rPr lang="zh-CN" altLang="en-US" dirty="0">
                <a:sym typeface="+mn-ea"/>
              </a:rPr>
              <a:t>战士们没有离开他们的阵地，我怎么能离开自己的阵地呢？ 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" y="27114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古诗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1333302" y="956920"/>
            <a:ext cx="6246722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山 行</a:t>
            </a:r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</a:rPr>
              <a:t>    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latin typeface="+mn-ea"/>
              </a:rPr>
              <a:t>[</a:t>
            </a:r>
            <a:r>
              <a:rPr lang="zh-CN" altLang="en-US" sz="2800" b="1" dirty="0" smtClean="0">
                <a:latin typeface="+mn-ea"/>
              </a:rPr>
              <a:t>唐</a:t>
            </a:r>
            <a:r>
              <a:rPr lang="en-US" altLang="zh-CN" sz="2800" b="1" dirty="0" smtClean="0">
                <a:latin typeface="+mn-ea"/>
              </a:rPr>
              <a:t>]</a:t>
            </a:r>
            <a:r>
              <a:rPr lang="zh-CN" altLang="en-US" sz="2800" b="1" dirty="0" smtClean="0">
                <a:latin typeface="+mn-ea"/>
              </a:rPr>
              <a:t>杜 牧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    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远上寒山石径斜，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白云生处有人家。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停车坐爱枫林晚，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霜叶红于二月花。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1641559" y="788670"/>
            <a:ext cx="602678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赠刘景文</a:t>
            </a:r>
            <a:r>
              <a:rPr lang="en-US" altLang="zh-CN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   </a:t>
            </a:r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 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苏轼 </a:t>
            </a:r>
            <a:endParaRPr lang="en-US" altLang="zh-CN" sz="2800" b="1" dirty="0" smtClean="0">
              <a:solidFill>
                <a:schemeClr val="tx1"/>
              </a:solidFill>
              <a:latin typeface="+mn-ea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荷尽已无擎雨盖，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菊残犹有傲霜枝。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一年好景君须记，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正是橙黄橘绿时。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1565550" y="771550"/>
            <a:ext cx="60307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夜书所见 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 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叶绍翁</a:t>
            </a:r>
            <a:endParaRPr lang="zh-CN" altLang="en-US" sz="2800" b="1" dirty="0">
              <a:solidFill>
                <a:schemeClr val="tx1"/>
              </a:solidFill>
              <a:latin typeface="+mn-ea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萧萧梧叶送寒声，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江上秋风动客情。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知有儿童挑促织，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夜深篱落一灯明。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556607" y="843558"/>
            <a:ext cx="60307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望天门山 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唐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李 白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天门中断楚江开，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碧水东流至此回。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两岸青山相对出，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孤帆一片日边来。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4635" y="977900"/>
            <a:ext cx="863473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饮湖上初晴后雨</a:t>
            </a:r>
            <a:endParaRPr lang="zh-CN" altLang="en-US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苏 轼</a:t>
            </a:r>
            <a:endParaRPr lang="zh-CN" altLang="en-US" sz="2800" b="1" dirty="0" smtClean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水光潋滟晴方好，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山色空蒙雨亦奇。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欲把西湖比西子，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淡妆浓抹总相宜。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03930" y="843558"/>
            <a:ext cx="713614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望洞庭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唐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刘禹锡</a:t>
            </a:r>
            <a:endParaRPr lang="en-US" altLang="zh-CN" sz="2800" b="1" dirty="0" smtClean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湖光秋月两相和，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潭面无风镜未磨。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遥望洞庭山水翠，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白银盘里一青螺。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47123" y="915566"/>
            <a:ext cx="784975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 见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清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袁 枚</a:t>
            </a:r>
            <a:endParaRPr lang="zh-CN" altLang="en-US" sz="2800" b="1" dirty="0" smtClean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牧童骑黄牛，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歌声振林樾。 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意欲捕鸣蝉，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忽然闭口立。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4635" y="771550"/>
            <a:ext cx="86347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早发白帝城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 [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唐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李 白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 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朝辞白帝彩云间，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千里江陵一日还。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两岸猿声啼不住，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轻舟已过万重山。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" y="27114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比喻句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635" y="1059582"/>
            <a:ext cx="863473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022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水泥道像铺上了一块彩色的地毯。这是一块印着落叶图案的、闪闪发光的地毯，从脚下一直铺到很远很远的地方，一直到路的尽头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3022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每一片法国梧桐树的落叶，都像一个金色的小巴掌，熨帖地、平展地粘在水泥道上。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53022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秋天的雨，是一把钥匙。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96967" y="771550"/>
            <a:ext cx="64874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采莲曲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 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唐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王昌龄 </a:t>
            </a:r>
            <a:endParaRPr lang="zh-CN" altLang="en-US" sz="2800" b="1" dirty="0" smtClean="0">
              <a:solidFill>
                <a:schemeClr val="tx1"/>
              </a:solidFill>
              <a:latin typeface="+mn-ea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荷叶罗裙一色裁，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芙蓉向脸两边开。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乱入池中看不见，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闻歌始觉有人来。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1806" y="1415554"/>
            <a:ext cx="73385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灯不拔不亮，理不辨不明。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有理走遍天下，无理寸步难行。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一时强弱在于力，万古胜负在于理。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2274" y="555526"/>
            <a:ext cx="4941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有关“理”的名言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45782" y="1059582"/>
            <a:ext cx="8634730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◎人心齐，泰山移。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◎二人同心，其利断金。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◎三个臭皮匠，顶个诸葛亮。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◎一个篱笆三个桩，一个好汉三个帮 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2274" y="437515"/>
            <a:ext cx="4725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有关“团结”的名言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95536" y="1011445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◎不迁怒，不贰过。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———《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论语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◎爱人若爱其身。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墨子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◎仁者爱人，有礼者敬人。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孟子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◎与人善言，暖于布帛；伤人以言，深于矛戟。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荀子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2274" y="339502"/>
            <a:ext cx="4581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有关“仁爱”的名言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6045" y="934720"/>
            <a:ext cx="8679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、下列句子中没有语病的一项是（    ）  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5782" y="1851670"/>
            <a:ext cx="86347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．阅读课外书籍可以使我们增长知识和写作水平。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．雨一来，便放假了。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C. 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班长接受了虚心地同学们的建议。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D. 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至于书里的意思，先生从来不讲。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812360" y="96841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6612" y="404748"/>
            <a:ext cx="8319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、下列各句中没有使用修辞手法的一项是（      ）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528" y="1707654"/>
            <a:ext cx="86347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．他们也有他们的妈妈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就像我有我自己的妈妈一样。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．草地上盛开着各种各样的野花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红的、白的、黄的、紫的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真像个美丽的大花坛。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．它不会像狗一样叫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不会像猫一样叫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也不会像牛那样哞哞叫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更不会像马那样嘶鸣。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D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．秋风吹来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落叶在林间飞舞。</a:t>
            </a:r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7744" y="105087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15711" y="554801"/>
            <a:ext cx="88207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、下面的名言警句与出处对应错误的是（    ）。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9758" y="1817405"/>
            <a:ext cx="86347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．爱人若爱其身。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墨子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．积爱成福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积怨成祸。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淮南子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．仁者爱人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有礼者敬人。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孟子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．与人善言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暖于布帛；伤人以言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深于矛戟。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庄子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6724" y="119488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D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1520" y="905688"/>
            <a:ext cx="86347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你看看胡萝卜先生走了多长的路。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你可以知道胡萝卜先生的这根胡子已经长了多长了。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5433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__________________________________________________________________________________________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草地不是一片金色。   草地是一片碧绿。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354330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_____________________________________________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胡萝卜先生长着浓密的胡子。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他必须每天刮胡子。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54330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__________________________________________________________________________________________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1779662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只要看看胡萝卜先生走了多长的路，就可以知道胡萝卜先生的这根胡子已经长了多长了。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1272648" y="3041894"/>
            <a:ext cx="661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草地不是一片金色，而是一片碧绿。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  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68580" y="195486"/>
            <a:ext cx="8391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四、用恰当的关联词语把句子连起来。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611560" y="3867894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因为胡萝卜先生长着浓密的胡子，所以他必须每天刮胡子。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20764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五、句子互动吧。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3155" y="1020205"/>
            <a:ext cx="8889365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+mn-ea"/>
                <a:cs typeface="楷体" panose="02010609060101010101" charset="-122"/>
                <a:sym typeface="+mn-ea"/>
              </a:rPr>
              <a:t>1.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  <a:sym typeface="+mn-ea"/>
              </a:rPr>
              <a:t>把下列陈述句改写成反问句。</a:t>
            </a:r>
            <a:endParaRPr lang="en-US" altLang="zh-CN" sz="2800" b="1" dirty="0" smtClean="0">
              <a:latin typeface="+mn-ea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）我的小雨靴像两只棕红色的小鸟。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722630">
              <a:lnSpc>
                <a:spcPct val="120000"/>
              </a:lnSpc>
            </a:pP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</a:t>
            </a:r>
            <a:endParaRPr lang="en-US" altLang="zh-CN" sz="2800" b="1" u="sng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）秋天的田野就像金色的海洋。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722630">
              <a:lnSpc>
                <a:spcPct val="120000"/>
              </a:lnSpc>
            </a:pP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</a:t>
            </a:r>
            <a:endParaRPr lang="en-US" altLang="zh-CN" sz="2800" b="1" u="sng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）蚂蚁团结自律的精神值得敬佩。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722630">
              <a:lnSpc>
                <a:spcPct val="120000"/>
              </a:lnSpc>
            </a:pP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                                                   </a:t>
            </a:r>
            <a:r>
              <a:rPr lang="en-US" altLang="zh-CN" sz="28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                   </a:t>
            </a:r>
            <a:endParaRPr lang="en-US" altLang="zh-CN" sz="2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1207225" y="2048530"/>
            <a:ext cx="6835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我的小雨靴难道不像两只棕红色的小鸟吗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1207225" y="3071390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秋天的田野难道不就像金色的海洋吗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207225" y="4074614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蚂蚁团结自律的精神怎能不值得敬佩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750" y="555526"/>
            <a:ext cx="888625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latin typeface="+mn-ea"/>
                <a:cs typeface="楷体" panose="02010609060101010101" charset="-122"/>
              </a:rPr>
              <a:t>2.</a:t>
            </a:r>
            <a:r>
              <a:rPr lang="zh-CN" altLang="en-US" sz="3200" b="1" dirty="0" smtClean="0">
                <a:latin typeface="+mn-ea"/>
                <a:cs typeface="楷体" panose="02010609060101010101" charset="-122"/>
              </a:rPr>
              <a:t>把反问句改成陈述句。</a:t>
            </a:r>
            <a:endParaRPr lang="en-US" altLang="zh-CN" sz="3200" b="1" dirty="0" smtClean="0">
              <a:latin typeface="+mn-ea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）这样糊里糊涂地背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有什么用呢？ 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900430">
              <a:lnSpc>
                <a:spcPct val="120000"/>
              </a:lnSpc>
            </a:pPr>
            <a:r>
              <a:rPr lang="en-US" altLang="zh-CN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</a:t>
            </a:r>
            <a:endParaRPr lang="en-US" altLang="zh-CN" sz="32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）可是你说这些对我有什么用呢？ 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900430">
              <a:lnSpc>
                <a:spcPct val="120000"/>
              </a:lnSpc>
            </a:pPr>
            <a:r>
              <a:rPr lang="en-US" altLang="zh-CN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</a:t>
            </a:r>
            <a:endParaRPr lang="en-US" altLang="zh-CN" sz="32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）还有比这叫声更好听的吗？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900430">
              <a:lnSpc>
                <a:spcPct val="120000"/>
              </a:lnSpc>
            </a:pPr>
            <a:r>
              <a:rPr lang="en-US" altLang="zh-CN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9632" y="1764914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这样糊里糊涂地背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没有什么用。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1244884" y="2931790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可是你说这些对我没有什么用。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1244884" y="4102971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没有比这叫声更好听的。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750" y="411510"/>
            <a:ext cx="863473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/>
              <a:t>4.</a:t>
            </a:r>
            <a:r>
              <a:rPr lang="zh-CN" altLang="en-US" dirty="0"/>
              <a:t>它把红色给了枫树，红红的枫叶像一枚枚邮票，飘哇飘哇，邮来了秋天的凉爽。</a:t>
            </a:r>
            <a:endParaRPr lang="en-US" altLang="zh-CN" dirty="0"/>
          </a:p>
          <a:p>
            <a:r>
              <a:rPr lang="en-US" altLang="zh-CN" dirty="0"/>
              <a:t>5.</a:t>
            </a:r>
            <a:r>
              <a:rPr lang="zh-CN" altLang="en-US" dirty="0"/>
              <a:t>你看，它把黄色给了银杏树，黄黄的叶子像一把把小扇子，扇哪扇哪，扇走了夏天的炎热。</a:t>
            </a:r>
            <a:endParaRPr lang="en-US" altLang="zh-CN" dirty="0"/>
          </a:p>
          <a:p>
            <a:r>
              <a:rPr lang="en-US" altLang="zh-CN" dirty="0"/>
              <a:t>6.</a:t>
            </a:r>
            <a:r>
              <a:rPr lang="zh-CN" altLang="en-US" dirty="0"/>
              <a:t>听听，走进秋，走进这</a:t>
            </a:r>
            <a:r>
              <a:rPr lang="zh-CN" altLang="en-US" dirty="0" smtClean="0"/>
              <a:t>辽阔透明的</a:t>
            </a:r>
            <a:r>
              <a:rPr lang="zh-CN" altLang="en-US" dirty="0"/>
              <a:t>音乐厅，你好好地去</a:t>
            </a:r>
            <a:r>
              <a:rPr lang="zh-CN" altLang="en-US" dirty="0" smtClean="0"/>
              <a:t>听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秋</a:t>
            </a:r>
            <a:r>
              <a:rPr lang="zh-CN" altLang="en-US" dirty="0"/>
              <a:t>的声音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en-US" altLang="zh-CN" dirty="0"/>
              <a:t>.</a:t>
            </a:r>
            <a:r>
              <a:rPr lang="zh-CN" altLang="en-US" dirty="0"/>
              <a:t>多么温暖多么明亮的火焰啊，简直像一支小小的蜡烛。 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06454" y="126390"/>
            <a:ext cx="4652354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六、我会缩句和扩句。</a:t>
            </a:r>
            <a:endParaRPr lang="zh-CN" altLang="en-US" sz="36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87904" y="1707654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蓝蓝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8032" y="699542"/>
            <a:ext cx="853244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+mn-ea"/>
              </a:rPr>
              <a:t>1.</a:t>
            </a:r>
            <a:r>
              <a:rPr lang="zh-CN" altLang="en-US" sz="2800" b="1" dirty="0" smtClean="0">
                <a:latin typeface="+mn-ea"/>
              </a:rPr>
              <a:t>小句子变具体。</a:t>
            </a:r>
            <a:r>
              <a:rPr lang="en-US" altLang="zh-CN" sz="2800" b="1" dirty="0" smtClean="0">
                <a:latin typeface="+mn-ea"/>
              </a:rPr>
              <a:t> </a:t>
            </a:r>
            <a:endParaRPr lang="en-US" altLang="zh-CN" sz="2800" b="1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）天空中飘浮着云朵。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 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的天空中飘浮着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的云朵。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）在月光下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我们听爷爷讲故事。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marL="900430" indent="-900430"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 在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的月光下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地听爷爷讲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的故事。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）河水流过田野。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的河水流过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的田野。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4716016" y="1707654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洁白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1676932" y="2753862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皎洁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4858808" y="2753862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认真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7552600" y="2768610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过去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1185927" y="4280778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清清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4125204" y="4295526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绿色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339502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+mn-ea"/>
              </a:rPr>
              <a:t>2.</a:t>
            </a:r>
            <a:r>
              <a:rPr lang="zh-CN" altLang="en-US" sz="2800" b="1" dirty="0" smtClean="0">
                <a:latin typeface="+mn-ea"/>
              </a:rPr>
              <a:t>小句子来瘦身。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）小蜘蛛飞快地爬进屋子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在墙角织了一张又大又漂亮的网。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）黄黄的叶子像一把把小扇子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扇哪扇哪，扇走了夏天的炎热。</a:t>
            </a:r>
            <a:endParaRPr lang="en-US" altLang="zh-CN" sz="2800" b="1" u="sng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）树下堆积着一层厚厚的鸟粪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这是非常宝贵的肥料。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2800" u="sng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35696" y="1635646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蜘蛛爬进屋子，织了网。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2843808" y="284061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叶子扇走炎热。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2987824" y="4090824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鸟粪是肥料。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5" grpId="0"/>
      <p:bldP spid="15" grpId="1"/>
      <p:bldP spid="16" grpId="0"/>
      <p:bldP spid="16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14675" y="1143779"/>
            <a:ext cx="784575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33730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多多在池塘边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听见有人在唱采莲曲却没有看到人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使他联想到两句古诗：“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__________________________________” 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633730"/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lvl="0" indent="633730" latinLnBrk="1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秋天来到枫叶谷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看到那么美丽的红叶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我想到两句诗：“</a:t>
            </a:r>
            <a:r>
              <a:rPr lang="en-US" altLang="zh-CN" sz="3200" b="1" u="sng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</a:t>
            </a:r>
            <a:r>
              <a:rPr lang="en-US" altLang="zh-CN" sz="32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59632" y="2130991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乱入池中看不见，闻歌始觉有人来。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580" y="364490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七、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拓展联想写诗句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59632" y="3599166"/>
            <a:ext cx="7200800" cy="1060816"/>
            <a:chOff x="1259632" y="3599166"/>
            <a:chExt cx="7200800" cy="1060816"/>
          </a:xfrm>
        </p:grpSpPr>
        <p:sp>
          <p:nvSpPr>
            <p:cNvPr id="3" name="文本框 2"/>
            <p:cNvSpPr txBox="1"/>
            <p:nvPr/>
          </p:nvSpPr>
          <p:spPr>
            <a:xfrm>
              <a:off x="1259632" y="4075207"/>
              <a:ext cx="40646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霜叶红于二月花。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60032" y="3599166"/>
              <a:ext cx="36004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停车坐爱枫林晚，</a:t>
              </a:r>
              <a:endPara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4"/>
          <p:cNvSpPr txBox="1"/>
          <p:nvPr/>
        </p:nvSpPr>
        <p:spPr>
          <a:xfrm>
            <a:off x="278462" y="414422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八、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病句门诊。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1766" y="1202685"/>
            <a:ext cx="8634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这里的花美丽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优美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好看极了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!    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                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当同学遇到困难时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我们应该虚心地帮助他。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虽然男孩是诚实的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所以列宁什么也没有问他。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8" name="图片 7" descr="删除号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43808" y="699542"/>
            <a:ext cx="2547134" cy="10801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4748470" y="1923678"/>
            <a:ext cx="1911762" cy="1194640"/>
            <a:chOff x="4748470" y="1923678"/>
            <a:chExt cx="1911762" cy="1194640"/>
          </a:xfrm>
        </p:grpSpPr>
        <p:pic>
          <p:nvPicPr>
            <p:cNvPr id="5" name="图片 4" descr="删改号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48470" y="1966190"/>
              <a:ext cx="1911762" cy="11521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矩形 1"/>
            <p:cNvSpPr/>
            <p:nvPr/>
          </p:nvSpPr>
          <p:spPr>
            <a:xfrm>
              <a:off x="5220663" y="1923678"/>
              <a:ext cx="90601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耐心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8883" y="3243899"/>
            <a:ext cx="1916853" cy="1155815"/>
            <a:chOff x="278883" y="3243899"/>
            <a:chExt cx="1916853" cy="1155815"/>
          </a:xfrm>
        </p:grpSpPr>
        <p:pic>
          <p:nvPicPr>
            <p:cNvPr id="9" name="图片 8" descr="删改号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8883" y="3247586"/>
              <a:ext cx="1916853" cy="11521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矩形 2"/>
            <p:cNvSpPr/>
            <p:nvPr/>
          </p:nvSpPr>
          <p:spPr>
            <a:xfrm>
              <a:off x="743151" y="3243899"/>
              <a:ext cx="90601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因为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9758" y="1460118"/>
            <a:ext cx="8634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丁丁和当当在背句子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丁丁说：“灯不拨不亮。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当当对：“</a:t>
            </a:r>
            <a:r>
              <a:rPr lang="zh-CN" altLang="en-US" sz="2800" b="1" u="sng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丁丁说：“</a:t>
            </a:r>
            <a:r>
              <a:rPr lang="en-US" altLang="zh-CN" sz="2800" b="1" u="sng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。”</a:t>
            </a:r>
            <a:r>
              <a:rPr lang="zh-CN" altLang="en-US" sz="2800" b="1" u="sng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                                                              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当当对：“无理寸步难行。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丁丁说：“一时强弱在于力。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当当对：“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这些句子告诉我们：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08842" y="1893079"/>
            <a:ext cx="388843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理不辨不明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580" y="29146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九、活学活用我最棒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55776" y="3156606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理的重要性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95936" y="271576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万古胜负在于理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6228184" y="1861976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有理走遍天下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  <p:bldP spid="2" grpId="1"/>
      <p:bldP spid="2" grpId="2"/>
      <p:bldP spid="3" grpId="1"/>
      <p:bldP spid="3" grpId="2"/>
      <p:bldP spid="9" grpId="1"/>
      <p:bldP spid="9" grpId="2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580" y="29146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九、活学活用我最棒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6016" y="1419622"/>
            <a:ext cx="8920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三个贪玩的数字小朋友迷路了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请你帮他们找到家。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人同心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其利断金。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个臭皮匠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赛过诸葛亮。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个篱笆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个桩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 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个好汉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个帮。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108318" y="1869687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二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1108318" y="228205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108318" y="272489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"/>
          <p:cNvSpPr txBox="1"/>
          <p:nvPr/>
        </p:nvSpPr>
        <p:spPr>
          <a:xfrm>
            <a:off x="2963252" y="2716101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"/>
          <p:cNvSpPr txBox="1"/>
          <p:nvPr/>
        </p:nvSpPr>
        <p:spPr>
          <a:xfrm>
            <a:off x="4691444" y="272489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"/>
          <p:cNvSpPr txBox="1"/>
          <p:nvPr/>
        </p:nvSpPr>
        <p:spPr>
          <a:xfrm>
            <a:off x="6563652" y="271648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99970" y="1851025"/>
            <a:ext cx="3910965" cy="11068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6600">
                <a:latin typeface="黑体" panose="02010609060101010101" pitchFamily="49" charset="-122"/>
                <a:ea typeface="黑体" panose="02010609060101010101" pitchFamily="49" charset="-122"/>
              </a:rPr>
              <a:t>真   题</a:t>
            </a:r>
            <a:endParaRPr lang="zh-CN" altLang="en-US" sz="6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580" y="29146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十、按要求写句子。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742" y="987574"/>
            <a:ext cx="863473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65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小狗不会像狗一样叫，不会像猫一样叫，也不会像牛一样哞哞叫，更不会像马那样嘶鸣。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(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仿写句子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) </a:t>
            </a:r>
            <a:endParaRPr lang="en-US" altLang="zh-CN" sz="2800" b="1" dirty="0" smtClean="0">
              <a:latin typeface="+mn-ea"/>
              <a:cs typeface="楷体" panose="02010609060101010101" charset="-122"/>
            </a:endParaRPr>
          </a:p>
          <a:p>
            <a:pPr indent="5365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，不会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，也不会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，更不会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36575">
              <a:spcBef>
                <a:spcPts val="1200"/>
              </a:spcBef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难道它要和我们一起坐船到外祖父家里去吗？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(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改为陈述句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)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365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3609" y="1843791"/>
            <a:ext cx="1224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妹妹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42304" y="1843791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唱歌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5683512" y="1832506"/>
            <a:ext cx="1023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跳舞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467544" y="2284631"/>
            <a:ext cx="1835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画画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3347864" y="2258255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写字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722080" y="3678246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它要和我们一起坐船到外祖父家里去。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0" grpId="0"/>
      <p:bldP spid="10" grpId="1"/>
      <p:bldP spid="8" grpId="0"/>
      <p:bldP spid="8" grpId="1"/>
      <p:bldP spid="11" grpId="0"/>
      <p:bldP spid="11" grpId="1"/>
      <p:bldP spid="16" grpId="0"/>
      <p:bldP spid="16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580" y="29146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十一、把古诗补充完整。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7750" y="1108938"/>
            <a:ext cx="86347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4205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两岸青山相对出，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。”这句话选自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《___________》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，作者是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624205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2.“________________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，淡妆浓抹总相宜。”这句话选自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《_______________》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，作者是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624205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湖光秋月两相和，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97954" y="1111265"/>
            <a:ext cx="3411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孤帆一片日边来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87824" y="1588945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望天门山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7234844" y="1588945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李白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1952858" y="2056080"/>
            <a:ext cx="3987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欲把西湖比西子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458752" y="3064192"/>
            <a:ext cx="1674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刘禹锡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2816954" y="2560136"/>
            <a:ext cx="3771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饮湖上初晴后雨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4625946" y="3513824"/>
            <a:ext cx="3699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潭面无风镜未磨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  <p:bldP spid="8" grpId="0"/>
      <p:bldP spid="8" grpId="1"/>
      <p:bldP spid="10" grpId="0"/>
      <p:bldP spid="10" grpId="1"/>
      <p:bldP spid="9" grpId="0"/>
      <p:bldP spid="9" grpId="1"/>
      <p:bldP spid="12" grpId="0"/>
      <p:bldP spid="12" grpId="1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9705" y="732173"/>
            <a:ext cx="8858885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 smtClean="0">
                <a:sym typeface="+mn-ea"/>
              </a:rPr>
              <a:t>8.</a:t>
            </a:r>
            <a:r>
              <a:rPr lang="zh-CN" altLang="en-US" dirty="0"/>
              <a:t>亮光落在墙上，那儿忽然变得像薄纱那么透明，她可以一直看到屋里。</a:t>
            </a:r>
            <a:r>
              <a:rPr lang="en-US" altLang="zh-CN" dirty="0"/>
              <a:t> </a:t>
            </a:r>
            <a:endParaRPr lang="en-US" altLang="zh-CN" dirty="0"/>
          </a:p>
          <a:p>
            <a:r>
              <a:rPr lang="en-US" altLang="zh-CN" dirty="0" smtClean="0">
                <a:sym typeface="+mn-ea"/>
              </a:rPr>
              <a:t>9.</a:t>
            </a:r>
            <a:r>
              <a:rPr lang="zh-CN" altLang="en-US" dirty="0">
                <a:sym typeface="+mn-ea"/>
              </a:rPr>
              <a:t>原来，蒲公英的花就像我们的手掌，可以张开、合上。 </a:t>
            </a:r>
            <a:endParaRPr lang="en-US" altLang="zh-CN" dirty="0"/>
          </a:p>
          <a:p>
            <a:r>
              <a:rPr lang="en-US" altLang="zh-CN" dirty="0" smtClean="0">
                <a:sym typeface="+mn-ea"/>
              </a:rPr>
              <a:t>10.</a:t>
            </a:r>
            <a:r>
              <a:rPr lang="zh-CN" altLang="en-US" dirty="0"/>
              <a:t>风</a:t>
            </a:r>
            <a:r>
              <a:rPr lang="zh-CN" altLang="en-US" dirty="0" smtClean="0"/>
              <a:t>，是</a:t>
            </a:r>
            <a:r>
              <a:rPr lang="zh-CN" altLang="en-US" dirty="0"/>
              <a:t>大自然的音乐家。</a:t>
            </a:r>
            <a:endParaRPr lang="en-US" altLang="zh-CN" dirty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11.</a:t>
            </a:r>
            <a:r>
              <a:rPr lang="zh-CN" altLang="en-US" dirty="0"/>
              <a:t>水，也是大自然的音乐家。</a:t>
            </a:r>
            <a:endParaRPr lang="en-US" altLang="zh-CN" dirty="0"/>
          </a:p>
          <a:p>
            <a:r>
              <a:rPr lang="en-US" altLang="zh-CN" dirty="0" smtClean="0">
                <a:sym typeface="+mn-ea"/>
              </a:rPr>
              <a:t>12.</a:t>
            </a:r>
            <a:r>
              <a:rPr lang="zh-CN" altLang="en-US" dirty="0" smtClean="0"/>
              <a:t>动物是</a:t>
            </a:r>
            <a:r>
              <a:rPr lang="zh-CN" altLang="en-US" dirty="0"/>
              <a:t>大自然</a:t>
            </a:r>
            <a:r>
              <a:rPr lang="zh-CN" altLang="en-US" dirty="0" smtClean="0"/>
              <a:t>的歌手。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9512" y="699542"/>
            <a:ext cx="86347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 smtClean="0">
                <a:sym typeface="+mn-ea"/>
              </a:rPr>
              <a:t>13.</a:t>
            </a:r>
            <a:r>
              <a:rPr lang="zh-CN" altLang="en-US" dirty="0"/>
              <a:t>当他翻动树叶，树叶便像歌手一样，唱出各种不同的歌曲。</a:t>
            </a:r>
            <a:endParaRPr lang="en-US" altLang="zh-CN" dirty="0"/>
          </a:p>
          <a:p>
            <a:r>
              <a:rPr lang="en-US" altLang="zh-CN" dirty="0" smtClean="0">
                <a:sym typeface="+mn-ea"/>
              </a:rPr>
              <a:t>14.</a:t>
            </a:r>
            <a:r>
              <a:rPr lang="zh-CN" altLang="en-US" dirty="0"/>
              <a:t>我茫茫然地望着凝神静</a:t>
            </a:r>
            <a:r>
              <a:rPr lang="zh-CN" altLang="en-US" dirty="0" smtClean="0"/>
              <a:t>气的像</a:t>
            </a:r>
            <a:r>
              <a:rPr lang="zh-CN" altLang="en-US" dirty="0"/>
              <a:t>树一般兀立的父亲。 </a:t>
            </a:r>
            <a:endParaRPr lang="en-US" altLang="zh-CN" dirty="0"/>
          </a:p>
          <a:p>
            <a:r>
              <a:rPr lang="en-US" altLang="zh-CN" dirty="0" smtClean="0">
                <a:sym typeface="+mn-ea"/>
              </a:rPr>
              <a:t>15.</a:t>
            </a:r>
            <a:r>
              <a:rPr lang="zh-CN" altLang="en-US" dirty="0" smtClean="0"/>
              <a:t>手术台</a:t>
            </a:r>
            <a:r>
              <a:rPr lang="zh-CN" altLang="en-US" dirty="0"/>
              <a:t>就是阵地。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2438" y="214296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拟人句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9512" y="1020205"/>
            <a:ext cx="863473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>
                <a:sym typeface="+mn-ea"/>
              </a:rPr>
              <a:t>1.</a:t>
            </a:r>
            <a:r>
              <a:rPr lang="zh-CN" altLang="en-US" dirty="0">
                <a:sym typeface="+mn-ea"/>
              </a:rPr>
              <a:t>湿润的东风</a:t>
            </a:r>
            <a:r>
              <a:rPr lang="zh-CN" altLang="en-US" dirty="0" smtClean="0">
                <a:sym typeface="+mn-ea"/>
              </a:rPr>
              <a:t>走过荒野</a:t>
            </a:r>
            <a:r>
              <a:rPr lang="zh-CN" altLang="en-US" dirty="0">
                <a:sym typeface="+mn-ea"/>
              </a:rPr>
              <a:t>，在竹林中吹</a:t>
            </a:r>
            <a:r>
              <a:rPr lang="zh-CN" altLang="en-US" dirty="0" smtClean="0">
                <a:sym typeface="+mn-ea"/>
              </a:rPr>
              <a:t>着风笛</a:t>
            </a:r>
            <a:r>
              <a:rPr lang="zh-CN" altLang="en-US" dirty="0">
                <a:sym typeface="+mn-ea"/>
              </a:rPr>
              <a:t>。 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2.</a:t>
            </a:r>
            <a:r>
              <a:rPr lang="zh-CN" altLang="en-US" dirty="0" smtClean="0">
                <a:sym typeface="+mn-ea"/>
              </a:rPr>
              <a:t>于是，一群</a:t>
            </a:r>
            <a:r>
              <a:rPr lang="zh-CN" altLang="en-US" dirty="0">
                <a:sym typeface="+mn-ea"/>
              </a:rPr>
              <a:t>一群的花从无人知道的地方突然跑出来，</a:t>
            </a:r>
            <a:r>
              <a:rPr lang="zh-CN" altLang="en-US" dirty="0" smtClean="0">
                <a:sym typeface="+mn-ea"/>
              </a:rPr>
              <a:t>在绿草上跳舞，狂欢。 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3.</a:t>
            </a:r>
            <a:r>
              <a:rPr lang="zh-CN" altLang="en-US" dirty="0">
                <a:sym typeface="+mn-ea"/>
              </a:rPr>
              <a:t>树枝在林中互相碰触着，绿叶在狂风里簌簌地响，雷云拍着大手。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4.</a:t>
            </a:r>
            <a:r>
              <a:rPr lang="zh-CN" altLang="en-US" dirty="0">
                <a:sym typeface="+mn-ea"/>
              </a:rPr>
              <a:t>这时，花孩子们便穿了紫的、黄的、白的衣裳，冲了出来</a:t>
            </a:r>
            <a:r>
              <a:rPr lang="zh-CN" altLang="en-US" dirty="0" smtClean="0">
                <a:sym typeface="+mn-ea"/>
              </a:rPr>
              <a:t>。</a:t>
            </a:r>
            <a:r>
              <a:rPr lang="zh-CN" altLang="en-US" dirty="0" smtClean="0"/>
              <a:t> 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750" y="431132"/>
            <a:ext cx="863473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/>
              <a:t>5.</a:t>
            </a:r>
            <a:r>
              <a:rPr lang="zh-CN" altLang="en-US" dirty="0"/>
              <a:t>它带着清凉和温柔，轻轻地，轻轻地，趁你没留意，把秋天的大门打开了。 </a:t>
            </a:r>
            <a:endParaRPr lang="en-US" altLang="zh-CN" dirty="0"/>
          </a:p>
          <a:p>
            <a:r>
              <a:rPr lang="en-US" altLang="zh-CN" dirty="0"/>
              <a:t>6.</a:t>
            </a:r>
            <a:r>
              <a:rPr lang="zh-CN" altLang="en-US" dirty="0">
                <a:sym typeface="+mn-ea"/>
              </a:rPr>
              <a:t>美丽的菊花在秋雨里频频点头。</a:t>
            </a:r>
            <a:r>
              <a:rPr lang="en-US" altLang="zh-CN" dirty="0">
                <a:sym typeface="+mn-ea"/>
              </a:rPr>
              <a:t> 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7.</a:t>
            </a:r>
            <a:r>
              <a:rPr lang="zh-CN" altLang="en-US" dirty="0">
                <a:sym typeface="+mn-ea"/>
              </a:rPr>
              <a:t>一排排大雁追上白云，撒下一阵暖暖的叮咛，一阵阵秋风掠过田野，送来一片丰收的歌吟。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8</a:t>
            </a:r>
            <a:r>
              <a:rPr lang="en-US" altLang="zh-CN" dirty="0" smtClean="0">
                <a:sym typeface="+mn-ea"/>
              </a:rPr>
              <a:t>.</a:t>
            </a:r>
            <a:r>
              <a:rPr lang="zh-CN" altLang="en-US" dirty="0" smtClean="0">
                <a:sym typeface="+mn-ea"/>
              </a:rPr>
              <a:t>风</a:t>
            </a:r>
            <a:r>
              <a:rPr lang="zh-CN" altLang="en-US" dirty="0">
                <a:sym typeface="+mn-ea"/>
              </a:rPr>
              <a:t>，是大自然的</a:t>
            </a:r>
            <a:r>
              <a:rPr lang="zh-CN" altLang="en-US" dirty="0" smtClean="0">
                <a:sym typeface="+mn-ea"/>
              </a:rPr>
              <a:t>音乐家。他</a:t>
            </a:r>
            <a:r>
              <a:rPr lang="zh-CN" altLang="en-US" dirty="0">
                <a:sym typeface="+mn-ea"/>
              </a:rPr>
              <a:t>会在森林里演奏他的手风琴。当他翻动树叶，树叶便像歌手一样，唱出各种不同的歌曲。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" y="27114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排比句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9758" y="977888"/>
            <a:ext cx="863473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/>
              <a:t>1.</a:t>
            </a:r>
            <a:r>
              <a:rPr lang="zh-CN" altLang="en-US" dirty="0">
                <a:sym typeface="+mn-ea"/>
              </a:rPr>
              <a:t>早晨，从山坡上，从坪坝里，从一条条开着绒球花和太阳花的小路上，走来了许多小学生，有汉族的，有傣族的，有景颇族的，还有阿昌族和德昂族的。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>
                <a:sym typeface="+mn-ea"/>
              </a:rPr>
              <a:t>同学们向在校园里欢唱的小鸟打招呼，向敬爱的老师问好，向高高飘扬的国旗敬礼。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3.</a:t>
            </a:r>
            <a:r>
              <a:rPr lang="zh-CN" altLang="en-US" dirty="0">
                <a:sym typeface="+mn-ea"/>
              </a:rPr>
              <a:t>秋的声音</a:t>
            </a:r>
            <a:r>
              <a:rPr lang="zh-CN" altLang="en-US" dirty="0" smtClean="0">
                <a:sym typeface="+mn-ea"/>
              </a:rPr>
              <a:t>，在</a:t>
            </a:r>
            <a:r>
              <a:rPr lang="zh-CN" altLang="en-US" dirty="0">
                <a:sym typeface="+mn-ea"/>
              </a:rPr>
              <a:t>每一片叶子里</a:t>
            </a:r>
            <a:r>
              <a:rPr lang="zh-CN" altLang="en-US" dirty="0" smtClean="0">
                <a:sym typeface="+mn-ea"/>
              </a:rPr>
              <a:t>，在</a:t>
            </a:r>
            <a:r>
              <a:rPr lang="zh-CN" altLang="en-US" dirty="0">
                <a:sym typeface="+mn-ea"/>
              </a:rPr>
              <a:t>每一朵小花上</a:t>
            </a:r>
            <a:r>
              <a:rPr lang="zh-CN" altLang="en-US" dirty="0" smtClean="0">
                <a:sym typeface="+mn-ea"/>
              </a:rPr>
              <a:t>，在</a:t>
            </a:r>
            <a:r>
              <a:rPr lang="zh-CN" altLang="en-US" dirty="0">
                <a:sym typeface="+mn-ea"/>
              </a:rPr>
              <a:t>每一滴汗水里</a:t>
            </a:r>
            <a:r>
              <a:rPr lang="zh-CN" altLang="en-US" dirty="0" smtClean="0">
                <a:sym typeface="+mn-ea"/>
              </a:rPr>
              <a:t>，在</a:t>
            </a:r>
            <a:r>
              <a:rPr lang="zh-CN" altLang="en-US" dirty="0">
                <a:sym typeface="+mn-ea"/>
              </a:rPr>
              <a:t>每一颗饱满的谷粒里。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9512" y="660165"/>
            <a:ext cx="863473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 smtClean="0"/>
              <a:t>4.</a:t>
            </a:r>
            <a:r>
              <a:rPr lang="zh-CN" altLang="en-US" dirty="0" smtClean="0">
                <a:sym typeface="+mn-ea"/>
              </a:rPr>
              <a:t>我知道，火柴一灭，您就会不见的，像那暖和的火炉，喷香的烤鹅，美丽的圣诞树一样，就会不见的！</a:t>
            </a:r>
            <a:endParaRPr lang="zh-CN" altLang="en-US" dirty="0" smtClean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5</a:t>
            </a:r>
            <a:r>
              <a:rPr lang="en-US" altLang="zh-CN" dirty="0">
                <a:sym typeface="+mn-ea"/>
              </a:rPr>
              <a:t>.</a:t>
            </a:r>
            <a:r>
              <a:rPr lang="zh-CN" altLang="en-US" dirty="0">
                <a:sym typeface="+mn-ea"/>
              </a:rPr>
              <a:t>她俩在光明和快乐中飞走了，越飞越高，飞到那没有寒冷，没有饥饿，也没有痛苦的地方去了。</a:t>
            </a:r>
            <a:endParaRPr lang="zh-CN" altLang="en-US" dirty="0">
              <a:sym typeface="+mn-ea"/>
            </a:endParaRPr>
          </a:p>
          <a:p>
            <a:r>
              <a:rPr lang="en-US" altLang="zh-CN" dirty="0">
                <a:sym typeface="+mn-ea"/>
              </a:rPr>
              <a:t>6.</a:t>
            </a:r>
            <a:r>
              <a:rPr lang="zh-CN" altLang="en-US" dirty="0"/>
              <a:t>它们对过路的陌生人叫，</a:t>
            </a:r>
            <a:r>
              <a:rPr lang="zh-CN" altLang="en-US" dirty="0" smtClean="0"/>
              <a:t>对惹人</a:t>
            </a:r>
            <a:r>
              <a:rPr lang="zh-CN" altLang="en-US" dirty="0"/>
              <a:t>讨厌的猫叫，对着满月叫。它们高兴的时候叫，紧张的时候叫，发怒的时候也叫</a:t>
            </a:r>
            <a:r>
              <a:rPr lang="zh-CN" altLang="en-US" dirty="0" smtClean="0"/>
              <a:t>。它们白天</a:t>
            </a:r>
            <a:r>
              <a:rPr lang="zh-CN" altLang="en-US" dirty="0"/>
              <a:t>叫得多，但晚上也叫</a:t>
            </a:r>
            <a:r>
              <a:rPr lang="zh-CN" altLang="en-US" dirty="0" smtClean="0"/>
              <a:t>。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OC_GUID" val="{9dc6d3b9-f0a1-4ddf-bdde-5002b43d53d9}"/>
  <p:tag name="KSO_WPP_MARK_KEY" val="97a0d12a-38b3-41d9-97e8-3afc8bc74e1f"/>
  <p:tag name="COMMONDATA" val="eyJoZGlkIjoiMDUzMmRhYzhkNzM3Y2ZlODExZjhhYzliMDJjYzA0ZGI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4505</Words>
  <Application>WPS 演示</Application>
  <PresentationFormat>全屏显示(16:9)</PresentationFormat>
  <Paragraphs>354</Paragraphs>
  <Slides>38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1" baseType="lpstr">
      <vt:lpstr>Arial</vt:lpstr>
      <vt:lpstr>宋体</vt:lpstr>
      <vt:lpstr>Wingdings</vt:lpstr>
      <vt:lpstr>Wingdings</vt:lpstr>
      <vt:lpstr>Wingdings 2</vt:lpstr>
      <vt:lpstr>黑体</vt:lpstr>
      <vt:lpstr>楷体</vt:lpstr>
      <vt:lpstr>Century Schoolbook</vt:lpstr>
      <vt:lpstr>微软雅黑</vt:lpstr>
      <vt:lpstr>Calibri</vt:lpstr>
      <vt:lpstr>Arial Unicode MS</vt:lpstr>
      <vt:lpstr>Xingkai SC</vt:lpstr>
      <vt:lpstr>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207</cp:revision>
  <dcterms:created xsi:type="dcterms:W3CDTF">2017-03-17T02:28:00Z</dcterms:created>
  <dcterms:modified xsi:type="dcterms:W3CDTF">2022-11-29T18:00:34Z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D88B46C647B14153BEC8AFFD0B3CBBA3</vt:lpwstr>
  </property>
</Properties>
</file>