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10.fntdata" ContentType="application/x-fontdata"/>
  <Override PartName="/ppt/fonts/font1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fonts/font9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</p:sldMasterIdLst>
  <p:notesMasterIdLst>
    <p:notesMasterId r:id="rId4"/>
  </p:notesMasterIdLst>
  <p:handoutMasterIdLst>
    <p:handoutMasterId r:id="rId42"/>
  </p:handoutMasterIdLst>
  <p:sldIdLst>
    <p:sldId id="523" r:id="rId3"/>
    <p:sldId id="1024" r:id="rId5"/>
    <p:sldId id="1207" r:id="rId6"/>
    <p:sldId id="1110" r:id="rId7"/>
    <p:sldId id="1188" r:id="rId8"/>
    <p:sldId id="1221" r:id="rId9"/>
    <p:sldId id="1145" r:id="rId10"/>
    <p:sldId id="1121" r:id="rId11"/>
    <p:sldId id="1191" r:id="rId12"/>
    <p:sldId id="1183" r:id="rId13"/>
    <p:sldId id="1222" r:id="rId14"/>
    <p:sldId id="1127" r:id="rId15"/>
    <p:sldId id="1158" r:id="rId16"/>
    <p:sldId id="1159" r:id="rId17"/>
    <p:sldId id="1160" r:id="rId18"/>
    <p:sldId id="1229" r:id="rId19"/>
    <p:sldId id="1163" r:id="rId20"/>
    <p:sldId id="1196" r:id="rId21"/>
    <p:sldId id="1204" r:id="rId22"/>
    <p:sldId id="1165" r:id="rId23"/>
    <p:sldId id="1214" r:id="rId24"/>
    <p:sldId id="1164" r:id="rId25"/>
    <p:sldId id="1167" r:id="rId26"/>
    <p:sldId id="1197" r:id="rId27"/>
    <p:sldId id="1199" r:id="rId28"/>
    <p:sldId id="1226" r:id="rId29"/>
    <p:sldId id="1231" r:id="rId30"/>
    <p:sldId id="1230" r:id="rId31"/>
    <p:sldId id="1171" r:id="rId32"/>
    <p:sldId id="1227" r:id="rId33"/>
    <p:sldId id="1172" r:id="rId34"/>
    <p:sldId id="1198" r:id="rId35"/>
    <p:sldId id="1210" r:id="rId36"/>
    <p:sldId id="1219" r:id="rId37"/>
    <p:sldId id="1232" r:id="rId38"/>
    <p:sldId id="1233" r:id="rId39"/>
    <p:sldId id="1234" r:id="rId40"/>
    <p:sldId id="1228" r:id="rId41"/>
  </p:sldIdLst>
  <p:sldSz cx="9144000" cy="5143500" type="screen16x9"/>
  <p:notesSz cx="6858000" cy="9144000"/>
  <p:embeddedFontLst>
    <p:embeddedFont>
      <p:font typeface="黑体" panose="02010609060101010101" pitchFamily="49" charset="-122"/>
      <p:regular r:id="rId46"/>
    </p:embeddedFont>
    <p:embeddedFont>
      <p:font typeface="Calibri" panose="020F0502020204030204" charset="0"/>
      <p:regular r:id="rId47"/>
      <p:bold r:id="rId48"/>
      <p:italic r:id="rId49"/>
      <p:boldItalic r:id="rId50"/>
    </p:embeddedFont>
    <p:embeddedFont>
      <p:font typeface="楷体" panose="02010609060101010101" pitchFamily="49" charset="-122"/>
      <p:regular r:id="rId51"/>
    </p:embeddedFont>
    <p:embeddedFont>
      <p:font typeface="Century Schoolbook" panose="02040604050505020304" charset="0"/>
      <p:regular r:id="rId52"/>
      <p:bold r:id="rId53"/>
      <p:italic r:id="rId54"/>
      <p:boldItalic r:id="rId55"/>
    </p:embeddedFont>
    <p:embeddedFont>
      <p:font typeface="隶书" panose="02010509060101010101" pitchFamily="49" charset="-122"/>
      <p:regular r:id="rId56"/>
    </p:embeddedFont>
  </p:embeddedFontLst>
  <p:custDataLst>
    <p:tags r:id="rId57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FCDE"/>
    <a:srgbClr val="FFFFFF"/>
    <a:srgbClr val="0000FF"/>
    <a:srgbClr val="FF0000"/>
    <a:srgbClr val="0066FF"/>
    <a:srgbClr val="A38302"/>
    <a:srgbClr val="00B050"/>
    <a:srgbClr val="FF00FF"/>
    <a:srgbClr val="FF6600"/>
    <a:srgbClr val="D600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01" autoAdjust="0"/>
    <p:restoredTop sz="94705" autoAdjust="0"/>
  </p:normalViewPr>
  <p:slideViewPr>
    <p:cSldViewPr>
      <p:cViewPr>
        <p:scale>
          <a:sx n="100" d="100"/>
          <a:sy n="100" d="100"/>
        </p:scale>
        <p:origin x="-636" y="-216"/>
      </p:cViewPr>
      <p:guideLst>
        <p:guide orient="horz" pos="3106"/>
        <p:guide pos="5760"/>
      </p:guideLst>
    </p:cSldViewPr>
  </p:slideViewPr>
  <p:outlineViewPr>
    <p:cViewPr>
      <p:scale>
        <a:sx n="33" d="100"/>
        <a:sy n="33" d="100"/>
      </p:scale>
      <p:origin x="0" y="112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4578"/>
    </p:cViewPr>
  </p:sorterViewPr>
  <p:notesViewPr>
    <p:cSldViewPr>
      <p:cViewPr varScale="1">
        <p:scale>
          <a:sx n="65" d="100"/>
          <a:sy n="65" d="100"/>
        </p:scale>
        <p:origin x="-2502" y="-114"/>
      </p:cViewPr>
      <p:guideLst>
        <p:guide orient="horz" pos="3289"/>
        <p:guide pos="228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7" Type="http://schemas.openxmlformats.org/officeDocument/2006/relationships/tags" Target="tags/tag2.xml"/><Relationship Id="rId56" Type="http://schemas.openxmlformats.org/officeDocument/2006/relationships/font" Target="fonts/font11.fntdata"/><Relationship Id="rId55" Type="http://schemas.openxmlformats.org/officeDocument/2006/relationships/font" Target="fonts/font10.fntdata"/><Relationship Id="rId54" Type="http://schemas.openxmlformats.org/officeDocument/2006/relationships/font" Target="fonts/font9.fntdata"/><Relationship Id="rId53" Type="http://schemas.openxmlformats.org/officeDocument/2006/relationships/font" Target="fonts/font8.fntdata"/><Relationship Id="rId52" Type="http://schemas.openxmlformats.org/officeDocument/2006/relationships/font" Target="fonts/font7.fntdata"/><Relationship Id="rId51" Type="http://schemas.openxmlformats.org/officeDocument/2006/relationships/font" Target="fonts/font6.fntdata"/><Relationship Id="rId50" Type="http://schemas.openxmlformats.org/officeDocument/2006/relationships/font" Target="fonts/font5.fntdata"/><Relationship Id="rId5" Type="http://schemas.openxmlformats.org/officeDocument/2006/relationships/slide" Target="slides/slide2.xml"/><Relationship Id="rId49" Type="http://schemas.openxmlformats.org/officeDocument/2006/relationships/font" Target="fonts/font4.fntdata"/><Relationship Id="rId48" Type="http://schemas.openxmlformats.org/officeDocument/2006/relationships/font" Target="fonts/font3.fntdata"/><Relationship Id="rId47" Type="http://schemas.openxmlformats.org/officeDocument/2006/relationships/font" Target="fonts/font2.fntdata"/><Relationship Id="rId46" Type="http://schemas.openxmlformats.org/officeDocument/2006/relationships/font" Target="fonts/font1.fntdata"/><Relationship Id="rId45" Type="http://schemas.openxmlformats.org/officeDocument/2006/relationships/tableStyles" Target="tableStyles.xml"/><Relationship Id="rId44" Type="http://schemas.openxmlformats.org/officeDocument/2006/relationships/viewProps" Target="viewProps.xml"/><Relationship Id="rId43" Type="http://schemas.openxmlformats.org/officeDocument/2006/relationships/presProps" Target="presProps.xml"/><Relationship Id="rId42" Type="http://schemas.openxmlformats.org/officeDocument/2006/relationships/handoutMaster" Target="handoutMasters/handoutMaster1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0C8EF0-063C-4EC8-822D-D4BEE606CB4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7F7337-2D4C-4836-9F96-E27918AAD3E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5514D-1C19-4227-9FDB-AE9C2557C60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129016" y="4300538"/>
            <a:ext cx="609600" cy="390906"/>
          </a:xfrm>
        </p:spPr>
        <p:txBody>
          <a:bodyPr/>
          <a:lstStyle/>
          <a:p>
            <a:fld id="{D5BBC35B-A44B-4119-B8DA-DE9E3DFADA20}" type="slidenum">
              <a:rPr kumimoji="0" lang="en-US" smtClean="0"/>
            </a:fld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0">
          <a:blip r:embed="rId5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 panose="05000000000000000000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 panose="05020102010507070707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 panose="05000000000000000000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 panose="05000000000000000000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 panose="05020102010507070707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 panose="05000000000000000000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1" Type="http://schemas.openxmlformats.org/officeDocument/2006/relationships/image" Target="../media/image5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 flipH="1">
            <a:off x="-36195" y="87630"/>
            <a:ext cx="3347085" cy="252095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" name="TextBox 2"/>
          <p:cNvSpPr txBox="1"/>
          <p:nvPr/>
        </p:nvSpPr>
        <p:spPr>
          <a:xfrm>
            <a:off x="142844" y="142858"/>
            <a:ext cx="24288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/>
              <a:t>  语文    三年级    上册</a:t>
            </a:r>
            <a:endParaRPr lang="zh-CN" altLang="en-US" sz="1200" dirty="0"/>
          </a:p>
        </p:txBody>
      </p:sp>
      <p:sp>
        <p:nvSpPr>
          <p:cNvPr id="6" name="TextBox 48"/>
          <p:cNvSpPr txBox="1"/>
          <p:nvPr/>
        </p:nvSpPr>
        <p:spPr>
          <a:xfrm>
            <a:off x="1259632" y="1707654"/>
            <a:ext cx="7122368" cy="1084912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31750"/>
          </a:effectLst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66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阅读指导专项复习</a:t>
            </a:r>
            <a:endParaRPr lang="zh-CN" altLang="en-US" sz="66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23528" y="830198"/>
            <a:ext cx="8412487" cy="3046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indent="539750">
              <a:lnSpc>
                <a:spcPct val="120000"/>
              </a:lnSpc>
            </a:pPr>
            <a:r>
              <a:rPr lang="en-US" altLang="zh-CN" sz="3200" b="1" dirty="0">
                <a:latin typeface="+mn-ea"/>
                <a:cs typeface="宋体" panose="02010600030101010101" pitchFamily="2" charset="-122"/>
              </a:rPr>
              <a:t>5.</a:t>
            </a:r>
            <a:r>
              <a:rPr lang="zh-CN" altLang="en-US" sz="3200" b="1" dirty="0">
                <a:latin typeface="+mn-ea"/>
                <a:cs typeface="宋体" panose="02010600030101010101" pitchFamily="2" charset="-122"/>
              </a:rPr>
              <a:t>描写雨中西湖景象的诗句是（　 ）。</a:t>
            </a:r>
            <a:endParaRPr lang="zh-CN" altLang="en-US" sz="3200" b="1" dirty="0">
              <a:latin typeface="+mn-ea"/>
              <a:cs typeface="宋体" panose="02010600030101010101" pitchFamily="2" charset="-122"/>
            </a:endParaRPr>
          </a:p>
          <a:p>
            <a:pPr indent="539750">
              <a:lnSpc>
                <a:spcPct val="120000"/>
              </a:lnSpc>
            </a:pPr>
            <a:r>
              <a:rPr lang="en-US" altLang="zh-CN" sz="3200" b="1" dirty="0">
                <a:latin typeface="+mn-ea"/>
                <a:cs typeface="宋体" panose="02010600030101010101" pitchFamily="2" charset="-122"/>
              </a:rPr>
              <a:t>A.</a:t>
            </a:r>
            <a:r>
              <a:rPr lang="zh-CN" altLang="en-US" sz="3200" b="1" dirty="0">
                <a:latin typeface="+mn-ea"/>
                <a:cs typeface="宋体" panose="02010600030101010101" pitchFamily="2" charset="-122"/>
              </a:rPr>
              <a:t>水光潋滟晴方好   </a:t>
            </a:r>
            <a:endParaRPr lang="en-US" altLang="zh-CN" sz="3200" b="1" dirty="0" smtClean="0">
              <a:latin typeface="+mn-ea"/>
              <a:cs typeface="宋体" panose="02010600030101010101" pitchFamily="2" charset="-122"/>
            </a:endParaRPr>
          </a:p>
          <a:p>
            <a:pPr indent="539750">
              <a:lnSpc>
                <a:spcPct val="120000"/>
              </a:lnSpc>
            </a:pPr>
            <a:r>
              <a:rPr lang="en-US" altLang="zh-CN" sz="3200" b="1" dirty="0" smtClean="0">
                <a:latin typeface="+mn-ea"/>
                <a:cs typeface="宋体" panose="02010600030101010101" pitchFamily="2" charset="-122"/>
              </a:rPr>
              <a:t>B</a:t>
            </a:r>
            <a:r>
              <a:rPr lang="en-US" altLang="zh-CN" sz="3200" b="1" dirty="0">
                <a:latin typeface="+mn-ea"/>
                <a:cs typeface="宋体" panose="02010600030101010101" pitchFamily="2" charset="-122"/>
              </a:rPr>
              <a:t>.</a:t>
            </a:r>
            <a:r>
              <a:rPr lang="zh-CN" altLang="en-US" sz="3200" b="1" dirty="0">
                <a:latin typeface="+mn-ea"/>
                <a:cs typeface="宋体" panose="02010600030101010101" pitchFamily="2" charset="-122"/>
              </a:rPr>
              <a:t>山色空蒙雨亦奇</a:t>
            </a:r>
            <a:endParaRPr lang="zh-CN" altLang="en-US" sz="3200" b="1" dirty="0">
              <a:latin typeface="+mn-ea"/>
              <a:cs typeface="宋体" panose="02010600030101010101" pitchFamily="2" charset="-122"/>
            </a:endParaRPr>
          </a:p>
          <a:p>
            <a:pPr indent="539750">
              <a:lnSpc>
                <a:spcPct val="120000"/>
              </a:lnSpc>
            </a:pPr>
            <a:r>
              <a:rPr lang="en-US" altLang="zh-CN" sz="3200" b="1" dirty="0">
                <a:latin typeface="+mn-ea"/>
                <a:cs typeface="宋体" panose="02010600030101010101" pitchFamily="2" charset="-122"/>
              </a:rPr>
              <a:t>C.</a:t>
            </a:r>
            <a:r>
              <a:rPr lang="zh-CN" altLang="en-US" sz="3200" b="1" dirty="0">
                <a:latin typeface="+mn-ea"/>
                <a:cs typeface="宋体" panose="02010600030101010101" pitchFamily="2" charset="-122"/>
              </a:rPr>
              <a:t>欲把西湖比西子   </a:t>
            </a:r>
            <a:endParaRPr lang="en-US" altLang="zh-CN" sz="3200" b="1" dirty="0" smtClean="0">
              <a:latin typeface="+mn-ea"/>
              <a:cs typeface="宋体" panose="02010600030101010101" pitchFamily="2" charset="-122"/>
            </a:endParaRPr>
          </a:p>
          <a:p>
            <a:pPr indent="539750">
              <a:lnSpc>
                <a:spcPct val="120000"/>
              </a:lnSpc>
            </a:pPr>
            <a:r>
              <a:rPr lang="en-US" altLang="zh-CN" sz="3200" b="1" dirty="0" smtClean="0">
                <a:latin typeface="+mn-ea"/>
                <a:cs typeface="宋体" panose="02010600030101010101" pitchFamily="2" charset="-122"/>
              </a:rPr>
              <a:t>D</a:t>
            </a:r>
            <a:r>
              <a:rPr lang="en-US" altLang="zh-CN" sz="3200" b="1" dirty="0">
                <a:latin typeface="+mn-ea"/>
                <a:cs typeface="宋体" panose="02010600030101010101" pitchFamily="2" charset="-122"/>
              </a:rPr>
              <a:t>.</a:t>
            </a:r>
            <a:r>
              <a:rPr lang="zh-CN" altLang="en-US" sz="3200" b="1" dirty="0">
                <a:latin typeface="+mn-ea"/>
                <a:cs typeface="宋体" panose="02010600030101010101" pitchFamily="2" charset="-122"/>
              </a:rPr>
              <a:t>淡妆浓抹总相宜</a:t>
            </a:r>
            <a:endParaRPr lang="zh-CN" altLang="en-US" sz="3200" b="1" dirty="0">
              <a:latin typeface="+mn-ea"/>
              <a:cs typeface="宋体" panose="02010600030101010101" pitchFamily="2" charset="-122"/>
            </a:endParaRPr>
          </a:p>
        </p:txBody>
      </p:sp>
      <p:sp>
        <p:nvSpPr>
          <p:cNvPr id="5" name="文本框 2"/>
          <p:cNvSpPr txBox="1"/>
          <p:nvPr/>
        </p:nvSpPr>
        <p:spPr>
          <a:xfrm>
            <a:off x="6876256" y="843558"/>
            <a:ext cx="720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r>
              <a:rPr lang="en-US" altLang="zh-CN" sz="3200" dirty="0"/>
              <a:t>B</a:t>
            </a:r>
            <a:endParaRPr lang="zh-CN" altLang="en-US" sz="32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416142"/>
            <a:ext cx="8352928" cy="4228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      </a:t>
            </a:r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富饶的西沙群岛</a:t>
            </a:r>
            <a:r>
              <a:rPr lang="zh-CN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（节选）</a:t>
            </a:r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endParaRPr lang="en-US" altLang="zh-CN" sz="28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  鱼成群结队地在珊瑚丛中（         ），好看极了。有的全身布满彩色的条纹；有的头上长着一簇红缨；有的周身像插着好些扇子，游动的时候（         ）；有的眼睛圆溜溜的，身上长满了刺，鼓起气来像皮球一样圆。（          ）的鱼多得数不清。正像人们说的那样，西沙群岛的海里一半是（   ），一半是（   ）。</a:t>
            </a:r>
            <a:endParaRPr lang="zh-CN" altLang="en-US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424048" y="942604"/>
            <a:ext cx="19442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穿来穿去</a:t>
            </a:r>
            <a:endParaRPr lang="en-US" altLang="zh-CN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2"/>
          <p:cNvSpPr txBox="1"/>
          <p:nvPr/>
        </p:nvSpPr>
        <p:spPr>
          <a:xfrm>
            <a:off x="917524" y="2469762"/>
            <a:ext cx="19442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飘飘摇摇</a:t>
            </a:r>
            <a:endParaRPr lang="en-US" altLang="zh-CN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2"/>
          <p:cNvSpPr txBox="1"/>
          <p:nvPr/>
        </p:nvSpPr>
        <p:spPr>
          <a:xfrm>
            <a:off x="4932040" y="3014614"/>
            <a:ext cx="20162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各种各样</a:t>
            </a:r>
            <a:endParaRPr lang="en-US" altLang="zh-CN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2"/>
          <p:cNvSpPr txBox="1"/>
          <p:nvPr/>
        </p:nvSpPr>
        <p:spPr>
          <a:xfrm>
            <a:off x="1259632" y="4022726"/>
            <a:ext cx="15121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水</a:t>
            </a:r>
            <a:endParaRPr lang="en-US" altLang="zh-CN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2"/>
          <p:cNvSpPr txBox="1"/>
          <p:nvPr/>
        </p:nvSpPr>
        <p:spPr>
          <a:xfrm>
            <a:off x="3980946" y="4022726"/>
            <a:ext cx="15121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鱼</a:t>
            </a:r>
            <a:endParaRPr lang="en-US" altLang="zh-CN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4" grpId="1"/>
      <p:bldP spid="5" grpId="0"/>
      <p:bldP spid="5" grpId="1"/>
      <p:bldP spid="6" grpId="0"/>
      <p:bldP spid="6" grpId="1"/>
      <p:bldP spid="7" grpId="0"/>
      <p:bldP spid="7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00080" y="393507"/>
            <a:ext cx="8420392" cy="31947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630555" latinLnBrk="1">
              <a:lnSpc>
                <a:spcPct val="120000"/>
              </a:lnSpc>
              <a:spcAft>
                <a:spcPts val="0"/>
              </a:spcAft>
            </a:pPr>
            <a:r>
              <a:rPr lang="en-US" altLang="zh-CN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1.</a:t>
            </a:r>
            <a:r>
              <a:rPr lang="zh-CN" altLang="en-US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这段话是围绕“</a:t>
            </a:r>
            <a:r>
              <a:rPr lang="en-US" altLang="zh-CN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</a:t>
            </a:r>
            <a:r>
              <a:rPr lang="zh-CN" altLang="en-US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”来写的。写了鱼的</a:t>
            </a:r>
            <a:r>
              <a:rPr lang="en-US" altLang="zh-CN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________</a:t>
            </a:r>
            <a:r>
              <a:rPr lang="zh-CN" altLang="en-US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多，鱼的</a:t>
            </a:r>
            <a:r>
              <a:rPr lang="en-US" altLang="zh-CN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______</a:t>
            </a:r>
            <a:r>
              <a:rPr lang="zh-CN" altLang="en-US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多。</a:t>
            </a:r>
            <a:endParaRPr lang="zh-CN" altLang="en-US" sz="2800" b="1" kern="100" dirty="0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630555" latinLnBrk="1">
              <a:lnSpc>
                <a:spcPct val="120000"/>
              </a:lnSpc>
              <a:spcAft>
                <a:spcPts val="0"/>
              </a:spcAft>
            </a:pPr>
            <a:r>
              <a:rPr lang="en-US" altLang="zh-CN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2.</a:t>
            </a:r>
            <a:r>
              <a:rPr lang="zh-CN" altLang="en-US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把这段话中的比喻句抄写下来。</a:t>
            </a:r>
            <a:endParaRPr lang="zh-CN" altLang="en-US" sz="2800" b="1" kern="100" dirty="0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630555" latinLnBrk="1">
              <a:lnSpc>
                <a:spcPct val="120000"/>
              </a:lnSpc>
              <a:spcAft>
                <a:spcPts val="0"/>
              </a:spcAft>
            </a:pPr>
            <a:endParaRPr lang="en-US" altLang="zh-CN" sz="2800" b="1" kern="100" dirty="0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630555" latinLnBrk="1">
              <a:lnSpc>
                <a:spcPct val="120000"/>
              </a:lnSpc>
              <a:spcAft>
                <a:spcPts val="0"/>
              </a:spcAft>
            </a:pPr>
            <a:r>
              <a:rPr lang="en-US" altLang="zh-CN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3.</a:t>
            </a:r>
            <a:r>
              <a:rPr lang="zh-CN" altLang="en-US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练习用“有的</a:t>
            </a:r>
            <a:r>
              <a:rPr lang="en-US" altLang="zh-CN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……</a:t>
            </a:r>
            <a:r>
              <a:rPr lang="zh-CN" altLang="en-US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有的</a:t>
            </a:r>
            <a:r>
              <a:rPr lang="en-US" altLang="zh-CN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……</a:t>
            </a:r>
            <a:r>
              <a:rPr lang="zh-CN" altLang="en-US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有的</a:t>
            </a:r>
            <a:r>
              <a:rPr lang="en-US" altLang="zh-CN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……”</a:t>
            </a:r>
            <a:r>
              <a:rPr lang="zh-CN" altLang="en-US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造句。</a:t>
            </a:r>
            <a:endParaRPr lang="en-US" altLang="zh-CN" sz="2800" b="1" kern="100" dirty="0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67544" y="393507"/>
            <a:ext cx="8208912" cy="11264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           鱼成群结队地在珊瑚丛中穿来穿去，好看极了。</a:t>
            </a:r>
            <a:endParaRPr lang="en-US" altLang="zh-CN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2"/>
          <p:cNvSpPr txBox="1"/>
          <p:nvPr/>
        </p:nvSpPr>
        <p:spPr>
          <a:xfrm>
            <a:off x="971600" y="2462575"/>
            <a:ext cx="86409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有的周身像插着好些扇子，游动的时候摇摇摆摆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4"/>
          <p:cNvSpPr txBox="1"/>
          <p:nvPr/>
        </p:nvSpPr>
        <p:spPr>
          <a:xfrm>
            <a:off x="323528" y="3561859"/>
            <a:ext cx="85689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教室里</a:t>
            </a:r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同学们有的在看书</a:t>
            </a:r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有的在写字</a:t>
            </a:r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有的在相互讨论着什么问题。</a:t>
            </a:r>
            <a:endParaRPr lang="en-US" altLang="zh-CN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文本框 2"/>
          <p:cNvSpPr txBox="1"/>
          <p:nvPr/>
        </p:nvSpPr>
        <p:spPr>
          <a:xfrm>
            <a:off x="7415808" y="918446"/>
            <a:ext cx="13326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种类</a:t>
            </a:r>
            <a:endParaRPr lang="en-US" altLang="zh-CN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文本框 2"/>
          <p:cNvSpPr txBox="1"/>
          <p:nvPr/>
        </p:nvSpPr>
        <p:spPr>
          <a:xfrm>
            <a:off x="2051720" y="1441666"/>
            <a:ext cx="13326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数量</a:t>
            </a:r>
            <a:endParaRPr lang="en-US" altLang="zh-CN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8" grpId="0"/>
      <p:bldP spid="8" grpId="1"/>
      <p:bldP spid="9" grpId="0"/>
      <p:bldP spid="9" grpId="1"/>
      <p:bldP spid="11" grpId="0"/>
      <p:bldP spid="11" grpId="1"/>
      <p:bldP spid="12" grpId="0"/>
      <p:bldP spid="12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57835" y="1796415"/>
            <a:ext cx="782193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sz="4000" b="1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4" name="TextBox 48"/>
          <p:cNvSpPr txBox="1"/>
          <p:nvPr/>
        </p:nvSpPr>
        <p:spPr>
          <a:xfrm>
            <a:off x="2555776" y="1635646"/>
            <a:ext cx="3816424" cy="1177245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31750"/>
          </a:effectLst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72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课外阅读</a:t>
            </a:r>
            <a:endParaRPr lang="zh-CN" altLang="en-US" sz="72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57835" y="1796415"/>
            <a:ext cx="782193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sz="4000" b="1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4" name="TextBox 48"/>
          <p:cNvSpPr txBox="1"/>
          <p:nvPr/>
        </p:nvSpPr>
        <p:spPr>
          <a:xfrm>
            <a:off x="634821" y="1313205"/>
            <a:ext cx="7681595" cy="1546577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31750"/>
          </a:effectLst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48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    一、运用多种方法理解难懂的词语</a:t>
            </a:r>
            <a:endParaRPr lang="zh-CN" altLang="en-US" sz="4800" b="1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1be73c0a5cf7154ce4000e1382cb0a1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2444"/>
            <a:ext cx="8964488" cy="5143500"/>
          </a:xfrm>
          <a:prstGeom prst="rect">
            <a:avLst/>
          </a:prstGeom>
        </p:spPr>
      </p:pic>
      <p:pic>
        <p:nvPicPr>
          <p:cNvPr id="8" name="图片 7" descr="d6bad7292f93f84c58c1c11b97c5aad5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2444"/>
            <a:ext cx="9144000" cy="514350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0" y="-92546"/>
            <a:ext cx="9144000" cy="5262979"/>
          </a:xfrm>
          <a:prstGeom prst="rect">
            <a:avLst/>
          </a:prstGeom>
          <a:solidFill>
            <a:srgbClr val="FFFFFF">
              <a:alpha val="74902"/>
            </a:srgbClr>
          </a:solidFill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zh-CN" altLang="en-US" sz="2400" b="1" kern="100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。</a:t>
            </a:r>
            <a:r>
              <a:rPr lang="zh-CN" altLang="en-US" sz="24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              </a:t>
            </a:r>
            <a:endParaRPr lang="zh-CN" altLang="en-US" sz="2400" b="1" kern="100" dirty="0" smtClean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charset="0"/>
            </a:endParaRPr>
          </a:p>
          <a:p>
            <a:pPr algn="just">
              <a:spcAft>
                <a:spcPts val="0"/>
              </a:spcAft>
            </a:pPr>
            <a:r>
              <a:rPr lang="zh-CN" altLang="en-US" sz="24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    每当夜莺嘹亮、甜美的歌声响起，一种难忘的、令人陶醉的感觉就会迅速传遍全身，整个心成了歌声的“俘虏”。那摄人心魄的婉转啼鸣透着力量和柔情，穿过夜色苍茫的原野，越过静若处子的水面，在静谧的树林中游弋，在泛着月光的涟漪里摇曳。</a:t>
            </a:r>
            <a:r>
              <a:rPr lang="en-US" altLang="zh-CN" sz="24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 </a:t>
            </a:r>
            <a:endParaRPr lang="en-US" altLang="zh-CN" sz="2400" b="1" kern="100" dirty="0" smtClean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charset="0"/>
            </a:endParaRPr>
          </a:p>
          <a:p>
            <a:pPr algn="just">
              <a:spcAft>
                <a:spcPts val="0"/>
              </a:spcAft>
            </a:pPr>
            <a:r>
              <a:rPr lang="en-US" altLang="zh-CN" sz="24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    </a:t>
            </a:r>
            <a:r>
              <a:rPr lang="zh-CN" altLang="en-US" sz="24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五月初，俄罗斯库尔斯克市郊，月光融融的夜晚，宁静、温暖、和煦的夜风轻轻吹过橡树林，四周一片寂静，静得好像是在等待“音乐大师”出场的音乐厅。</a:t>
            </a:r>
            <a:r>
              <a:rPr lang="en-US" altLang="zh-CN" sz="24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“</a:t>
            </a:r>
            <a:r>
              <a:rPr lang="zh-CN" altLang="en-US" sz="24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唧</a:t>
            </a:r>
            <a:r>
              <a:rPr lang="en-US" altLang="zh-CN" sz="24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——</a:t>
            </a:r>
            <a:r>
              <a:rPr lang="zh-CN" altLang="en-US" sz="24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唧</a:t>
            </a:r>
            <a:r>
              <a:rPr lang="en-US" altLang="zh-CN" sz="24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——</a:t>
            </a:r>
            <a:r>
              <a:rPr lang="zh-CN" altLang="en-US" sz="24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唧</a:t>
            </a:r>
            <a:r>
              <a:rPr lang="en-US" altLang="zh-CN" sz="24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……”“</a:t>
            </a:r>
            <a:r>
              <a:rPr lang="zh-CN" altLang="en-US" sz="24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大师”登台了，莺喙轻启，树林里立刻响彻着它那清脆、甜美的歌声，整个树林都好像被歌声包裹起来。其间的一草一木、一虫一物都在驻足聆听着这美妙的乐音，伴奏成了多余，清唱征服了一切。</a:t>
            </a:r>
            <a:endParaRPr lang="en-US" altLang="zh-CN" sz="2400" b="1" kern="100" dirty="0" smtClean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charset="0"/>
            </a:endParaRPr>
          </a:p>
          <a:p>
            <a:pPr algn="just">
              <a:spcAft>
                <a:spcPts val="0"/>
              </a:spcAft>
            </a:pPr>
            <a:r>
              <a:rPr lang="zh-CN" altLang="en-US" sz="24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    沉寂两个多小时的树林被夜莺的歌声打破了，它俨然是一位万众瞩目的歌唱家，一定要为听众一展歌喉。它一段接一段，一首接一首地唱，简直就像在开个人演唱会。</a:t>
            </a:r>
            <a:r>
              <a:rPr lang="en-US" altLang="zh-CN" sz="24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 </a:t>
            </a:r>
            <a:endParaRPr lang="en-US" altLang="zh-CN" sz="2400" b="1" kern="100" dirty="0" smtClean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charset="0"/>
            </a:endParaRPr>
          </a:p>
        </p:txBody>
      </p:sp>
      <p:sp>
        <p:nvSpPr>
          <p:cNvPr id="4" name="文本框 2"/>
          <p:cNvSpPr txBox="1"/>
          <p:nvPr/>
        </p:nvSpPr>
        <p:spPr>
          <a:xfrm>
            <a:off x="2700020" y="-74009"/>
            <a:ext cx="429768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森林里的“音乐大师” </a:t>
            </a:r>
            <a:endParaRPr lang="zh-CN" altLang="en-US" sz="28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  <p:bldLst>
      <p:bldP spid="4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1be73c0a5cf7154ce4000e1382cb0a18.jp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0" y="22444"/>
            <a:ext cx="8964488" cy="5143500"/>
          </a:xfrm>
          <a:prstGeom prst="rect">
            <a:avLst/>
          </a:prstGeom>
        </p:spPr>
      </p:pic>
      <p:pic>
        <p:nvPicPr>
          <p:cNvPr id="3" name="图片 2" descr="d6bad7292f93f84c58c1c11b97c5aad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2444"/>
            <a:ext cx="9144000" cy="514350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0" y="126375"/>
            <a:ext cx="9144000" cy="4893647"/>
          </a:xfrm>
          <a:prstGeom prst="rect">
            <a:avLst/>
          </a:prstGeom>
          <a:solidFill>
            <a:srgbClr val="FFFFFF">
              <a:alpha val="74902"/>
            </a:srgbClr>
          </a:solidFill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zh-CN" altLang="en-US" sz="2400" b="1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    通常情况下，夜莺的个唱节目是固定的，但是当有“外人”出现时，节目就有所改变，个唱会就变成对唱会。著名摄影家、鸟类学家什捷因巴赫有幸欣赏到了夜莺精彩的“对山歌”。</a:t>
            </a:r>
            <a:endParaRPr lang="zh-CN" altLang="en-US" sz="24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charset="0"/>
            </a:endParaRPr>
          </a:p>
          <a:p>
            <a:pPr algn="just">
              <a:spcAft>
                <a:spcPts val="0"/>
              </a:spcAft>
            </a:pPr>
            <a:r>
              <a:rPr lang="zh-CN" altLang="en-US" sz="2400" b="1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    头天晚上，他偷偷地接近夜莺，用录音机录下了它的个唱专辑，第二天晚上十一点，他来到树林里打开录音机，昨晚的音乐会立即重播了。</a:t>
            </a:r>
            <a:r>
              <a:rPr lang="zh-CN" altLang="en-US" sz="2400" b="1" u="sng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正如什捷因巴赫所期待的那样，夜莺被惊动了，它感觉到这是一位不速之客，于是立即采取应对措施，开始激昂地高歌，想与录音机里的声音一决高下。</a:t>
            </a:r>
            <a:endParaRPr lang="zh-CN" altLang="en-US" sz="2400" b="1" u="sng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charset="0"/>
            </a:endParaRPr>
          </a:p>
          <a:p>
            <a:pPr algn="just">
              <a:spcAft>
                <a:spcPts val="0"/>
              </a:spcAft>
            </a:pPr>
            <a:r>
              <a:rPr lang="zh-CN" altLang="en-US" sz="2400" b="1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    当关上小录音机的声音，它以为压倒了对方，就想趁热打铁把入侵者驱逐出境。它抓住什捷因巴赫脖子上的录音机，即使是相机的镁光灯频闪，它也不在乎，甚至有三次把它抓住了，它没意识到自己已经身处险境。看到这种拼命三郎的劲头，什捷因巴赫无计可施，只好关掉录音机。</a:t>
            </a:r>
            <a:endParaRPr lang="zh-CN" altLang="en-US" sz="24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73915" y="411510"/>
            <a:ext cx="8718566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49580" algn="just" latinLnBrk="1">
              <a:spcAft>
                <a:spcPts val="0"/>
              </a:spcAft>
            </a:pPr>
            <a:r>
              <a:rPr lang="en-US" altLang="zh-CN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en-US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．在括号里填上恰当的词语。</a:t>
            </a:r>
            <a:endParaRPr lang="en-US" altLang="zh-CN" sz="2800" b="1" kern="100" dirty="0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449580" latinLnBrk="1">
              <a:spcAft>
                <a:spcPts val="0"/>
              </a:spcAft>
            </a:pPr>
            <a:r>
              <a:rPr lang="zh-CN" altLang="en-US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（    ）的原野 （    ）的歌声 （    ）的音乐</a:t>
            </a:r>
            <a:endParaRPr lang="en-US" altLang="zh-CN" sz="2800" b="1" kern="100" dirty="0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449580" latinLnBrk="1">
              <a:spcAft>
                <a:spcPts val="0"/>
              </a:spcAft>
            </a:pPr>
            <a:r>
              <a:rPr lang="en-US" altLang="zh-CN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</a:t>
            </a:r>
            <a:r>
              <a:rPr lang="zh-CN" altLang="en-US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．用“</a:t>
            </a:r>
            <a:r>
              <a:rPr lang="en-US" altLang="zh-CN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____”</a:t>
            </a:r>
            <a:r>
              <a:rPr lang="zh-CN" altLang="en-US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画出第一段中环境描写的句子。</a:t>
            </a:r>
            <a:r>
              <a:rPr lang="en-US" altLang="zh-CN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 </a:t>
            </a:r>
            <a:endParaRPr lang="en-US" altLang="zh-CN" sz="2800" b="1" kern="100" dirty="0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449580" algn="just" latinLnBrk="1">
              <a:spcAft>
                <a:spcPts val="0"/>
              </a:spcAft>
            </a:pPr>
            <a:endParaRPr lang="en-US" altLang="zh-CN" sz="2800" b="1" kern="100" dirty="0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449580" algn="just" latinLnBrk="1">
              <a:spcAft>
                <a:spcPts val="0"/>
              </a:spcAft>
            </a:pPr>
            <a:endParaRPr lang="en-US" altLang="zh-CN" sz="2800" b="1" kern="1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449580" algn="just" latinLnBrk="1">
              <a:spcAft>
                <a:spcPts val="0"/>
              </a:spcAft>
            </a:pPr>
            <a:endParaRPr lang="en-US" altLang="zh-CN" sz="2800" b="1" kern="100" dirty="0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449580" latinLnBrk="1">
              <a:spcAft>
                <a:spcPts val="0"/>
              </a:spcAft>
            </a:pPr>
            <a:r>
              <a:rPr lang="en-US" altLang="zh-CN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</a:t>
            </a:r>
            <a:r>
              <a:rPr lang="zh-CN" altLang="en-US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．这篇短文称夜莺是“音乐大师”，是因为它一唱起歌来，就像</a:t>
            </a:r>
            <a:r>
              <a:rPr lang="en-US" altLang="zh-CN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_________________________________________________________________________________________________________________________________</a:t>
            </a:r>
            <a:endParaRPr lang="zh-CN" altLang="en-US" sz="2800" b="1" u="sng" kern="10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charset="0"/>
            </a:endParaRPr>
          </a:p>
        </p:txBody>
      </p:sp>
      <p:sp>
        <p:nvSpPr>
          <p:cNvPr id="5" name="文本框 3"/>
          <p:cNvSpPr txBox="1"/>
          <p:nvPr/>
        </p:nvSpPr>
        <p:spPr>
          <a:xfrm>
            <a:off x="323528" y="1690811"/>
            <a:ext cx="835292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630555"/>
            <a:r>
              <a:rPr lang="zh-CN" altLang="en-US" sz="2800" b="1" u="sng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那摄人心魄的婉转啼鸣透着力量和柔情，穿过夜色苍茫的原野，越过静若处子的水面，在静谧的树林中游弋，在泛着月光的涟漪里摇曳。 </a:t>
            </a:r>
            <a:endParaRPr lang="zh-CN" altLang="en-US" sz="2800" b="1" u="sng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2"/>
          <p:cNvSpPr txBox="1"/>
          <p:nvPr/>
        </p:nvSpPr>
        <p:spPr>
          <a:xfrm>
            <a:off x="950951" y="843558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苍茫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2"/>
          <p:cNvSpPr txBox="1"/>
          <p:nvPr/>
        </p:nvSpPr>
        <p:spPr>
          <a:xfrm>
            <a:off x="3635896" y="843558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甜美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2"/>
          <p:cNvSpPr txBox="1"/>
          <p:nvPr/>
        </p:nvSpPr>
        <p:spPr>
          <a:xfrm>
            <a:off x="6372200" y="858548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美妙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3"/>
          <p:cNvSpPr txBox="1"/>
          <p:nvPr/>
        </p:nvSpPr>
        <p:spPr>
          <a:xfrm>
            <a:off x="323528" y="3435846"/>
            <a:ext cx="819393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   万众瞩目的歌唱家，一定要为听众一展歌喉，它一段接一段，一首接一首地唱，简直就像在开个人演唱会。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6" grpId="0"/>
      <p:bldP spid="6" grpId="1"/>
      <p:bldP spid="7" grpId="0"/>
      <p:bldP spid="7" grpId="1"/>
      <p:bldP spid="8" grpId="0"/>
      <p:bldP spid="8" grpId="1"/>
      <p:bldP spid="9" grpId="0"/>
      <p:bldP spid="9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95536" y="657225"/>
            <a:ext cx="8301365" cy="28315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49580">
              <a:spcAft>
                <a:spcPts val="0"/>
              </a:spcAft>
            </a:pPr>
            <a:r>
              <a:rPr lang="en-US" altLang="zh-CN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4</a:t>
            </a:r>
            <a:r>
              <a:rPr lang="zh-CN" altLang="en-US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．文中画“</a:t>
            </a:r>
            <a:r>
              <a:rPr lang="en-US" altLang="zh-CN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____”</a:t>
            </a:r>
            <a:r>
              <a:rPr lang="zh-CN" altLang="en-US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线的句子中“不速之客”指</a:t>
            </a:r>
            <a:r>
              <a:rPr lang="zh-CN" altLang="en-US" sz="2800" b="1" u="sng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               </a:t>
            </a:r>
            <a:r>
              <a:rPr lang="zh-CN" altLang="en-US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，“一决高下“的意思是</a:t>
            </a:r>
            <a:r>
              <a:rPr lang="en-US" altLang="zh-CN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_________________________</a:t>
            </a:r>
            <a:r>
              <a:rPr lang="zh-CN" altLang="en-US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。从这句话中我们能体会到</a:t>
            </a:r>
            <a:r>
              <a:rPr lang="en-US" altLang="zh-CN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</a:t>
            </a:r>
            <a:r>
              <a:rPr lang="zh-CN" altLang="en-US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。</a:t>
            </a:r>
            <a:r>
              <a:rPr lang="en-US" altLang="zh-CN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 </a:t>
            </a:r>
            <a:endParaRPr lang="en-US" altLang="zh-CN" sz="2800" b="1" kern="100" dirty="0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449580" algn="just">
              <a:spcBef>
                <a:spcPts val="1200"/>
              </a:spcBef>
              <a:spcAft>
                <a:spcPts val="0"/>
              </a:spcAft>
            </a:pPr>
            <a:r>
              <a:rPr lang="en-US" altLang="zh-CN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5</a:t>
            </a:r>
            <a:r>
              <a:rPr lang="zh-CN" altLang="en-US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．这篇短文表达了作者怎样的思想感情？</a:t>
            </a:r>
            <a:endParaRPr lang="en-US" altLang="zh-CN" sz="2800" b="1" kern="100" dirty="0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449580" algn="just">
              <a:spcAft>
                <a:spcPts val="0"/>
              </a:spcAft>
            </a:pPr>
            <a:r>
              <a:rPr lang="en-US" altLang="zh-CN" sz="28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</a:t>
            </a:r>
            <a:endParaRPr lang="en-US" altLang="zh-CN" sz="2800" b="1" kern="100" dirty="0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187624" y="1089562"/>
            <a:ext cx="29523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录音机里的声音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2"/>
          <p:cNvSpPr txBox="1"/>
          <p:nvPr/>
        </p:nvSpPr>
        <p:spPr>
          <a:xfrm>
            <a:off x="827584" y="1491630"/>
            <a:ext cx="30963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比一比各自的能力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2"/>
          <p:cNvSpPr txBox="1"/>
          <p:nvPr/>
        </p:nvSpPr>
        <p:spPr>
          <a:xfrm>
            <a:off x="1331640" y="1932831"/>
            <a:ext cx="76328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夜莺好胜心强，不服输，有拼命三郎的劲头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2"/>
          <p:cNvSpPr txBox="1"/>
          <p:nvPr/>
        </p:nvSpPr>
        <p:spPr>
          <a:xfrm>
            <a:off x="1430686" y="2954654"/>
            <a:ext cx="30963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对夜莺的喜爱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6" grpId="0"/>
      <p:bldP spid="6" grpId="1"/>
      <p:bldP spid="7" grpId="0"/>
      <p:bldP spid="7" grpId="1"/>
      <p:bldP spid="8" grpId="0"/>
      <p:bldP spid="8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55119" y="156816"/>
            <a:ext cx="17315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解题指导：</a:t>
            </a:r>
            <a:endParaRPr lang="en-US" altLang="zh-CN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459207" y="666335"/>
            <a:ext cx="8244408" cy="659691"/>
          </a:xfrm>
          <a:custGeom>
            <a:avLst/>
            <a:gdLst>
              <a:gd name="connsiteX0" fmla="*/ 0 w 8244408"/>
              <a:gd name="connsiteY0" fmla="*/ 0 h 4260091"/>
              <a:gd name="connsiteX1" fmla="*/ 8244408 w 8244408"/>
              <a:gd name="connsiteY1" fmla="*/ 0 h 4260091"/>
              <a:gd name="connsiteX2" fmla="*/ 8244408 w 8244408"/>
              <a:gd name="connsiteY2" fmla="*/ 4260091 h 4260091"/>
              <a:gd name="connsiteX3" fmla="*/ 0 w 8244408"/>
              <a:gd name="connsiteY3" fmla="*/ 4260091 h 4260091"/>
              <a:gd name="connsiteX4" fmla="*/ 0 w 8244408"/>
              <a:gd name="connsiteY4" fmla="*/ 0 h 42600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44408" h="4260091">
                <a:moveTo>
                  <a:pt x="0" y="0"/>
                </a:moveTo>
                <a:lnTo>
                  <a:pt x="8244408" y="0"/>
                </a:lnTo>
                <a:lnTo>
                  <a:pt x="8244408" y="4260091"/>
                </a:lnTo>
                <a:lnTo>
                  <a:pt x="0" y="4260091"/>
                </a:lnTo>
                <a:lnTo>
                  <a:pt x="0" y="0"/>
                </a:lnTo>
                <a:close/>
              </a:path>
            </a:pathLst>
          </a:custGeom>
          <a:solidFill>
            <a:srgbClr val="FEFCDE"/>
          </a:solidFill>
          <a:scene3d>
            <a:camera prst="orthographicFront"/>
            <a:lightRig rig="flat" dir="t"/>
          </a:scene3d>
          <a:sp3d prstMaterial="dkEdge">
            <a:bevelT w="8200" h="381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2">
            <a:schemeClr val="accent2">
              <a:hueOff val="0"/>
              <a:satOff val="0"/>
              <a:lumOff val="0"/>
              <a:alphaOff val="0"/>
            </a:schemeClr>
          </a:fillRef>
          <a:effectRef idx="1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369824" tIns="369824" rIns="369824" bIns="2329466" numCol="1" spcCol="1270" anchor="ctr" anchorCtr="0">
            <a:noAutofit/>
          </a:bodyPr>
          <a:lstStyle/>
          <a:p>
            <a:pPr lvl="0" algn="ctr" defTabSz="2311400" rtl="0">
              <a:spcBef>
                <a:spcPct val="0"/>
              </a:spcBef>
              <a:spcAft>
                <a:spcPct val="35000"/>
              </a:spcAft>
            </a:pPr>
            <a:endParaRPr lang="zh-CN" sz="3200" kern="1200" dirty="0"/>
          </a:p>
        </p:txBody>
      </p:sp>
      <p:sp>
        <p:nvSpPr>
          <p:cNvPr id="13" name="矩形 12"/>
          <p:cNvSpPr/>
          <p:nvPr/>
        </p:nvSpPr>
        <p:spPr>
          <a:xfrm>
            <a:off x="1183343" y="749962"/>
            <a:ext cx="697564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2311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3200" b="1" dirty="0">
                <a:solidFill>
                  <a:prstClr val="black"/>
                </a:solidFill>
              </a:rPr>
              <a:t>运用多种方法理解难懂的词语的</a:t>
            </a:r>
            <a:r>
              <a:rPr lang="zh-CN" altLang="en-US" sz="3200" b="1" dirty="0" smtClean="0">
                <a:solidFill>
                  <a:prstClr val="black"/>
                </a:solidFill>
              </a:rPr>
              <a:t>方法</a:t>
            </a:r>
            <a:endParaRPr lang="zh-CN" altLang="en-US" sz="3200" dirty="0">
              <a:solidFill>
                <a:prstClr val="black"/>
              </a:solidFill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459207" y="1326026"/>
            <a:ext cx="2061102" cy="3471624"/>
            <a:chOff x="368832" y="1287225"/>
            <a:chExt cx="2061102" cy="3471624"/>
          </a:xfrm>
        </p:grpSpPr>
        <p:sp>
          <p:nvSpPr>
            <p:cNvPr id="9" name="任意多边形 8"/>
            <p:cNvSpPr/>
            <p:nvPr/>
          </p:nvSpPr>
          <p:spPr>
            <a:xfrm>
              <a:off x="368832" y="1287225"/>
              <a:ext cx="2061102" cy="3471624"/>
            </a:xfrm>
            <a:custGeom>
              <a:avLst/>
              <a:gdLst>
                <a:gd name="connsiteX0" fmla="*/ 0 w 2061101"/>
                <a:gd name="connsiteY0" fmla="*/ 0 h 1959641"/>
                <a:gd name="connsiteX1" fmla="*/ 2061101 w 2061101"/>
                <a:gd name="connsiteY1" fmla="*/ 0 h 1959641"/>
                <a:gd name="connsiteX2" fmla="*/ 2061101 w 2061101"/>
                <a:gd name="connsiteY2" fmla="*/ 1959641 h 1959641"/>
                <a:gd name="connsiteX3" fmla="*/ 0 w 2061101"/>
                <a:gd name="connsiteY3" fmla="*/ 1959641 h 1959641"/>
                <a:gd name="connsiteX4" fmla="*/ 0 w 2061101"/>
                <a:gd name="connsiteY4" fmla="*/ 0 h 19596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61101" h="1959641">
                  <a:moveTo>
                    <a:pt x="0" y="0"/>
                  </a:moveTo>
                  <a:lnTo>
                    <a:pt x="2061101" y="0"/>
                  </a:lnTo>
                  <a:lnTo>
                    <a:pt x="2061101" y="1959641"/>
                  </a:lnTo>
                  <a:lnTo>
                    <a:pt x="0" y="1959641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1">
              <a:schemeClr val="accent2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tint val="40000"/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0904" tIns="21590" rIns="120904" bIns="21590" numCol="1" spcCol="1270" anchor="t" anchorCtr="0">
              <a:noAutofit/>
            </a:bodyPr>
            <a:lstStyle/>
            <a:p>
              <a:pPr lvl="0" algn="ctr" defTabSz="7556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altLang="zh-CN" sz="2400" b="1" kern="1200" dirty="0" smtClean="0"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lvl="0" algn="ctr" defTabSz="7556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sz="2400" b="1" kern="1200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联系上下文</a:t>
              </a:r>
              <a:endParaRPr lang="zh-CN" sz="2400" b="1" kern="12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1134283" y="1368810"/>
              <a:ext cx="340158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b="1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endParaRPr lang="zh-CN" altLang="en-US" dirty="0"/>
            </a:p>
          </p:txBody>
        </p:sp>
        <p:sp>
          <p:nvSpPr>
            <p:cNvPr id="18" name="矩形 17"/>
            <p:cNvSpPr/>
            <p:nvPr/>
          </p:nvSpPr>
          <p:spPr>
            <a:xfrm>
              <a:off x="385621" y="2473608"/>
              <a:ext cx="2044313" cy="17543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lvl="1" defTabSz="5778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zh-CN" altLang="en-US" sz="2000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如果是一个句子中的词语，应该遵循“词不离句”的原则来理解，联系上下文字找出其正确解释。</a:t>
              </a:r>
              <a:endParaRPr lang="zh-CN" altLang="en-US" sz="20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2520309" y="1326026"/>
            <a:ext cx="2061101" cy="3471624"/>
            <a:chOff x="2429934" y="1287225"/>
            <a:chExt cx="2061101" cy="3471624"/>
          </a:xfrm>
        </p:grpSpPr>
        <p:sp>
          <p:nvSpPr>
            <p:cNvPr id="10" name="任意多边形 9"/>
            <p:cNvSpPr/>
            <p:nvPr/>
          </p:nvSpPr>
          <p:spPr>
            <a:xfrm>
              <a:off x="2429934" y="1287225"/>
              <a:ext cx="2061101" cy="3471624"/>
            </a:xfrm>
            <a:custGeom>
              <a:avLst/>
              <a:gdLst>
                <a:gd name="connsiteX0" fmla="*/ 0 w 2061101"/>
                <a:gd name="connsiteY0" fmla="*/ 0 h 1959641"/>
                <a:gd name="connsiteX1" fmla="*/ 2061101 w 2061101"/>
                <a:gd name="connsiteY1" fmla="*/ 0 h 1959641"/>
                <a:gd name="connsiteX2" fmla="*/ 2061101 w 2061101"/>
                <a:gd name="connsiteY2" fmla="*/ 1959641 h 1959641"/>
                <a:gd name="connsiteX3" fmla="*/ 0 w 2061101"/>
                <a:gd name="connsiteY3" fmla="*/ 1959641 h 1959641"/>
                <a:gd name="connsiteX4" fmla="*/ 0 w 2061101"/>
                <a:gd name="connsiteY4" fmla="*/ 0 h 19596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61101" h="1959641">
                  <a:moveTo>
                    <a:pt x="0" y="0"/>
                  </a:moveTo>
                  <a:lnTo>
                    <a:pt x="2061101" y="0"/>
                  </a:lnTo>
                  <a:lnTo>
                    <a:pt x="2061101" y="1959641"/>
                  </a:lnTo>
                  <a:lnTo>
                    <a:pt x="0" y="1959641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1">
              <a:schemeClr val="accent3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tint val="40000"/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0904" tIns="21590" rIns="120904" bIns="21590" numCol="1" spcCol="1270" anchor="t" anchorCtr="0">
              <a:noAutofit/>
            </a:bodyPr>
            <a:lstStyle/>
            <a:p>
              <a:pPr lvl="0" algn="l" defTabSz="7556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altLang="zh-CN" sz="2400" b="1" kern="1200" dirty="0" smtClean="0"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lvl="0" algn="ctr" defTabSz="7556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sz="2400" b="1" kern="1200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结合生活实际理解</a:t>
              </a:r>
              <a:endParaRPr lang="zh-CN" sz="2400" b="1" kern="12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3290405" y="1368810"/>
              <a:ext cx="340158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b="1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endParaRPr lang="zh-CN" altLang="en-US" dirty="0"/>
            </a:p>
          </p:txBody>
        </p:sp>
        <p:sp>
          <p:nvSpPr>
            <p:cNvPr id="19" name="矩形 18"/>
            <p:cNvSpPr/>
            <p:nvPr/>
          </p:nvSpPr>
          <p:spPr>
            <a:xfrm>
              <a:off x="2429934" y="2473608"/>
              <a:ext cx="2061101" cy="14773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lvl="1" defTabSz="5778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zh-CN" altLang="en-US" sz="2000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有些词语与我们的生活密切相关，因借助生活经验理解词语这是一种很好的方法。</a:t>
              </a:r>
              <a:endParaRPr lang="zh-CN" altLang="en-US" sz="20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4573266" y="1326026"/>
            <a:ext cx="2069246" cy="3477972"/>
            <a:chOff x="4482891" y="1287225"/>
            <a:chExt cx="2069246" cy="3477972"/>
          </a:xfrm>
        </p:grpSpPr>
        <p:sp>
          <p:nvSpPr>
            <p:cNvPr id="11" name="任意多边形 10"/>
            <p:cNvSpPr/>
            <p:nvPr/>
          </p:nvSpPr>
          <p:spPr>
            <a:xfrm>
              <a:off x="4491036" y="1287225"/>
              <a:ext cx="2061101" cy="3471624"/>
            </a:xfrm>
            <a:custGeom>
              <a:avLst/>
              <a:gdLst>
                <a:gd name="connsiteX0" fmla="*/ 0 w 2061101"/>
                <a:gd name="connsiteY0" fmla="*/ 0 h 1959641"/>
                <a:gd name="connsiteX1" fmla="*/ 2061101 w 2061101"/>
                <a:gd name="connsiteY1" fmla="*/ 0 h 1959641"/>
                <a:gd name="connsiteX2" fmla="*/ 2061101 w 2061101"/>
                <a:gd name="connsiteY2" fmla="*/ 1959641 h 1959641"/>
                <a:gd name="connsiteX3" fmla="*/ 0 w 2061101"/>
                <a:gd name="connsiteY3" fmla="*/ 1959641 h 1959641"/>
                <a:gd name="connsiteX4" fmla="*/ 0 w 2061101"/>
                <a:gd name="connsiteY4" fmla="*/ 0 h 19596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61101" h="1959641">
                  <a:moveTo>
                    <a:pt x="0" y="0"/>
                  </a:moveTo>
                  <a:lnTo>
                    <a:pt x="2061101" y="0"/>
                  </a:lnTo>
                  <a:lnTo>
                    <a:pt x="2061101" y="1959641"/>
                  </a:lnTo>
                  <a:lnTo>
                    <a:pt x="0" y="1959641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1">
              <a:schemeClr val="accent4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tint val="40000"/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0904" tIns="21590" rIns="120904" bIns="21590" numCol="1" spcCol="1270" anchor="t" anchorCtr="0">
              <a:noAutofit/>
            </a:bodyPr>
            <a:lstStyle/>
            <a:p>
              <a:pPr lvl="0" algn="ctr" defTabSz="7556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altLang="zh-CN" sz="2400" b="1" kern="1200" dirty="0" smtClean="0"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lvl="0" algn="ctr" defTabSz="7556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sz="2400" b="1" kern="1200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找近义词、说反义词、换词语等</a:t>
              </a:r>
              <a:endParaRPr lang="zh-CN" sz="2400" b="1" kern="12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5351507" y="1368810"/>
              <a:ext cx="340158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b="1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endParaRPr lang="zh-CN" altLang="en-US" dirty="0"/>
            </a:p>
          </p:txBody>
        </p:sp>
        <p:sp>
          <p:nvSpPr>
            <p:cNvPr id="20" name="矩形 19"/>
            <p:cNvSpPr/>
            <p:nvPr/>
          </p:nvSpPr>
          <p:spPr>
            <a:xfrm>
              <a:off x="4482891" y="2733872"/>
              <a:ext cx="2069246" cy="20313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lvl="1" defTabSz="5778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zh-CN" altLang="en-US" sz="2000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运用已有的知识解决一些词语的理解，即通过具体可感的词语进行换词，可以让大体明白词语的含义。</a:t>
              </a:r>
              <a:endParaRPr lang="zh-CN" altLang="en-US" sz="20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6642512" y="1326026"/>
            <a:ext cx="2061103" cy="3471624"/>
            <a:chOff x="6552137" y="1287225"/>
            <a:chExt cx="2061103" cy="3471624"/>
          </a:xfrm>
        </p:grpSpPr>
        <p:sp>
          <p:nvSpPr>
            <p:cNvPr id="12" name="任意多边形 11"/>
            <p:cNvSpPr/>
            <p:nvPr/>
          </p:nvSpPr>
          <p:spPr>
            <a:xfrm>
              <a:off x="6552137" y="1287225"/>
              <a:ext cx="2061101" cy="3471624"/>
            </a:xfrm>
            <a:custGeom>
              <a:avLst/>
              <a:gdLst>
                <a:gd name="connsiteX0" fmla="*/ 0 w 2061101"/>
                <a:gd name="connsiteY0" fmla="*/ 0 h 1959641"/>
                <a:gd name="connsiteX1" fmla="*/ 2061101 w 2061101"/>
                <a:gd name="connsiteY1" fmla="*/ 0 h 1959641"/>
                <a:gd name="connsiteX2" fmla="*/ 2061101 w 2061101"/>
                <a:gd name="connsiteY2" fmla="*/ 1959641 h 1959641"/>
                <a:gd name="connsiteX3" fmla="*/ 0 w 2061101"/>
                <a:gd name="connsiteY3" fmla="*/ 1959641 h 1959641"/>
                <a:gd name="connsiteX4" fmla="*/ 0 w 2061101"/>
                <a:gd name="connsiteY4" fmla="*/ 0 h 19596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61101" h="1959641">
                  <a:moveTo>
                    <a:pt x="0" y="0"/>
                  </a:moveTo>
                  <a:lnTo>
                    <a:pt x="2061101" y="0"/>
                  </a:lnTo>
                  <a:lnTo>
                    <a:pt x="2061101" y="1959641"/>
                  </a:lnTo>
                  <a:lnTo>
                    <a:pt x="0" y="1959641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1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0904" tIns="21590" rIns="120904" bIns="21590" numCol="1" spcCol="1270" anchor="t" anchorCtr="0">
              <a:noAutofit/>
            </a:bodyPr>
            <a:lstStyle/>
            <a:p>
              <a:pPr lvl="0" algn="ctr" defTabSz="7556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altLang="zh-CN" sz="2400" b="1" kern="1200" dirty="0" smtClean="0"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lvl="0" algn="ctr" defTabSz="7556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sz="2400" b="1" kern="1200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拆分法</a:t>
              </a:r>
              <a:endParaRPr lang="zh-CN" sz="2400" b="1" kern="12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7412608" y="1368810"/>
              <a:ext cx="340158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b="1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4</a:t>
              </a:r>
              <a:endParaRPr lang="zh-CN" altLang="en-US" dirty="0"/>
            </a:p>
          </p:txBody>
        </p:sp>
        <p:sp>
          <p:nvSpPr>
            <p:cNvPr id="21" name="矩形 20"/>
            <p:cNvSpPr/>
            <p:nvPr/>
          </p:nvSpPr>
          <p:spPr>
            <a:xfrm>
              <a:off x="6575998" y="2473608"/>
              <a:ext cx="2037242" cy="20313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lvl="1" defTabSz="5778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zh-CN" altLang="en-US" sz="2000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词语一般是由几个字组合而成的，我们可以先把词先拆开理解，再把意思合起来就可以组合出词语的含义。</a:t>
              </a:r>
              <a:endParaRPr lang="zh-CN" altLang="en-US" sz="20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57835" y="1796415"/>
            <a:ext cx="782193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sz="4000" b="1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4" name="TextBox 48"/>
          <p:cNvSpPr txBox="1"/>
          <p:nvPr/>
        </p:nvSpPr>
        <p:spPr>
          <a:xfrm>
            <a:off x="2545080" y="1562100"/>
            <a:ext cx="4347210" cy="1176020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31750"/>
          </a:effectLst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7200" b="1" dirty="0">
                <a:ln w="0"/>
                <a:latin typeface="黑体" panose="02010609060101010101" pitchFamily="49" charset="-122"/>
                <a:ea typeface="黑体" panose="02010609060101010101" pitchFamily="49" charset="-122"/>
              </a:rPr>
              <a:t>课内阅读</a:t>
            </a:r>
            <a:endParaRPr lang="zh-CN" altLang="en-US" sz="7200" b="1" dirty="0">
              <a:ln w="0"/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57835" y="1796415"/>
            <a:ext cx="782193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sz="4000" b="1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4" name="TextBox 48"/>
          <p:cNvSpPr txBox="1"/>
          <p:nvPr/>
        </p:nvSpPr>
        <p:spPr>
          <a:xfrm>
            <a:off x="581025" y="1514475"/>
            <a:ext cx="8205470" cy="900246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31750"/>
          </a:effectLst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54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二</a:t>
            </a:r>
            <a:r>
              <a:rPr lang="zh-CN" altLang="en-US" sz="54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、感受童话丰富的想象 </a:t>
            </a:r>
            <a:endParaRPr lang="zh-CN" altLang="en-US" sz="5400" b="1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27466" y="447722"/>
            <a:ext cx="8158043" cy="42780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zh-CN" altLang="en-US" sz="28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                  </a:t>
            </a:r>
            <a:r>
              <a:rPr lang="zh-CN" altLang="en-US" sz="2800" b="1" kern="100" dirty="0" smtClean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charset="0"/>
              </a:rPr>
              <a:t>蚂蚁和蜜蜂</a:t>
            </a:r>
            <a:r>
              <a:rPr lang="zh-CN" altLang="en-US" sz="28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 </a:t>
            </a:r>
            <a:endParaRPr lang="zh-CN" altLang="en-US" sz="2800" b="1" kern="100" dirty="0" smtClean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charset="0"/>
            </a:endParaRPr>
          </a:p>
          <a:p>
            <a:pPr algn="just">
              <a:spcAft>
                <a:spcPts val="0"/>
              </a:spcAft>
            </a:pPr>
            <a:r>
              <a:rPr lang="zh-CN" altLang="en-US" sz="28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   </a:t>
            </a:r>
            <a:r>
              <a:rPr lang="zh-CN" altLang="en-US" sz="24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人们喜爱蜜蜂，赞美蜜蜂的辛勤劳动，画家画了不少蜜蜂采蜜图，诗人写了不少赞蜂诗，甚至连刚学会说话的孩子也唱着：“小蜜蜂，嗡嗡嗡，飞到东，飞到西</a:t>
            </a:r>
            <a:r>
              <a:rPr lang="en-US" altLang="zh-CN" sz="24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……” </a:t>
            </a:r>
            <a:endParaRPr lang="en-US" altLang="zh-CN" sz="2400" b="1" kern="100" dirty="0" smtClean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charset="0"/>
            </a:endParaRPr>
          </a:p>
          <a:p>
            <a:pPr algn="just">
              <a:spcAft>
                <a:spcPts val="0"/>
              </a:spcAft>
            </a:pPr>
            <a:r>
              <a:rPr lang="zh-CN" altLang="en-US" sz="24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    蚂蚁很忌妒蜜蜂，心里一直搁着一个疑团，蜜蜂一早出工，我们也一早出工；蜜蜂天黑回窝，我们也天黑回窝，我们干的活也不比蜜蜂少，也不比蜜蜂慢，可人们只夸蜜蜂，不称赞我们，这不是太偏心了吗？蚂蚁想来想去想不通。 </a:t>
            </a:r>
            <a:endParaRPr lang="zh-CN" altLang="en-US" sz="2400" b="1" kern="100" dirty="0" smtClean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charset="0"/>
            </a:endParaRPr>
          </a:p>
          <a:p>
            <a:pPr algn="just">
              <a:spcAft>
                <a:spcPts val="0"/>
              </a:spcAft>
            </a:pPr>
            <a:r>
              <a:rPr lang="zh-CN" altLang="en-US" sz="24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    有一天，蚂蚁爬到花枝上觅食，见到一只小蜜蜂“嗡嗡”地飞来采蜜，就抬头气呼呼地说：“喂，蜜蜂，我问你一个问题。” </a:t>
            </a:r>
            <a:endParaRPr lang="zh-CN" altLang="en-US" sz="2400" b="1" kern="100" dirty="0" smtClean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95536" y="718701"/>
            <a:ext cx="8352928" cy="32932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en-US" sz="26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    “啥问题？你说吧！”小蜜蜂回答说。 </a:t>
            </a:r>
            <a:endParaRPr lang="en-US" altLang="zh-CN" sz="2600" b="1" kern="100" dirty="0" smtClean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charset="0"/>
            </a:endParaRPr>
          </a:p>
          <a:p>
            <a:pPr>
              <a:spcAft>
                <a:spcPts val="0"/>
              </a:spcAft>
            </a:pPr>
            <a:r>
              <a:rPr lang="en-US" altLang="zh-CN" sz="26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    </a:t>
            </a:r>
            <a:r>
              <a:rPr lang="zh-CN" altLang="en-US" sz="26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“你说我们蚂蚁勤劳不勤劳？” </a:t>
            </a:r>
            <a:endParaRPr lang="zh-CN" altLang="en-US" sz="2600" b="1" kern="100" dirty="0" smtClean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charset="0"/>
            </a:endParaRPr>
          </a:p>
          <a:p>
            <a:pPr>
              <a:spcAft>
                <a:spcPts val="0"/>
              </a:spcAft>
            </a:pPr>
            <a:r>
              <a:rPr lang="zh-CN" altLang="en-US" sz="26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    “你们和我们一样，整天忙个不停，当然勤劳啦！”   </a:t>
            </a:r>
            <a:endParaRPr lang="en-US" altLang="zh-CN" sz="2600" b="1" kern="100" dirty="0" smtClean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charset="0"/>
            </a:endParaRPr>
          </a:p>
          <a:p>
            <a:pPr>
              <a:spcAft>
                <a:spcPts val="0"/>
              </a:spcAft>
            </a:pPr>
            <a:r>
              <a:rPr lang="en-US" altLang="zh-CN" sz="26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    </a:t>
            </a:r>
            <a:r>
              <a:rPr lang="zh-CN" altLang="en-US" sz="26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“那人们为什么只夸奖你们从来不称赞我们呢？” </a:t>
            </a:r>
            <a:endParaRPr lang="zh-CN" altLang="en-US" sz="2600" b="1" kern="100" dirty="0" smtClean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charset="0"/>
            </a:endParaRPr>
          </a:p>
          <a:p>
            <a:pPr>
              <a:spcAft>
                <a:spcPts val="0"/>
              </a:spcAft>
            </a:pPr>
            <a:r>
              <a:rPr lang="zh-CN" altLang="en-US" sz="26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    小蜜蜂沉思以后说：“是啊，人们为什么只夸奖我们而不称赞你们呢？我想，那是因为你们的勤劳是为了自己，我们的勤劳却上为了他人</a:t>
            </a:r>
            <a:r>
              <a:rPr lang="en-US" altLang="zh-CN" sz="26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……” </a:t>
            </a:r>
            <a:endParaRPr lang="en-US" altLang="zh-CN" sz="2600" b="1" kern="100" dirty="0" smtClean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charset="0"/>
            </a:endParaRPr>
          </a:p>
          <a:p>
            <a:pPr>
              <a:spcAft>
                <a:spcPts val="0"/>
              </a:spcAft>
            </a:pPr>
            <a:r>
              <a:rPr lang="zh-CN" altLang="en-US" sz="26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    蚂蚁听了，口服心服，再也不忌妒蜜蜂了。   </a:t>
            </a:r>
            <a:endParaRPr lang="zh-CN" altLang="en-US" sz="26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7164288" y="681721"/>
            <a:ext cx="1368152" cy="809909"/>
          </a:xfrm>
          <a:prstGeom prst="ellipse">
            <a:avLst/>
          </a:prstGeom>
          <a:ln>
            <a:noFill/>
          </a:ln>
          <a:effectLst>
            <a:softEdge rad="127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3"/>
          <p:cNvSpPr txBox="1"/>
          <p:nvPr/>
        </p:nvSpPr>
        <p:spPr>
          <a:xfrm>
            <a:off x="1238424" y="1419622"/>
            <a:ext cx="16561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亮晶晶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3"/>
          <p:cNvSpPr txBox="1"/>
          <p:nvPr/>
        </p:nvSpPr>
        <p:spPr>
          <a:xfrm>
            <a:off x="899592" y="4064754"/>
            <a:ext cx="78488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可人们只夸蜜蜂，不称赞我们，这是太偏心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了。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3"/>
          <p:cNvSpPr txBox="1"/>
          <p:nvPr/>
        </p:nvSpPr>
        <p:spPr>
          <a:xfrm>
            <a:off x="3203848" y="1419622"/>
            <a:ext cx="16561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明晃晃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3"/>
          <p:cNvSpPr txBox="1"/>
          <p:nvPr/>
        </p:nvSpPr>
        <p:spPr>
          <a:xfrm>
            <a:off x="5292080" y="1419622"/>
            <a:ext cx="16561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懒洋洋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3"/>
          <p:cNvSpPr txBox="1"/>
          <p:nvPr/>
        </p:nvSpPr>
        <p:spPr>
          <a:xfrm>
            <a:off x="1259632" y="2480578"/>
            <a:ext cx="16561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咯咯咯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文本框 3"/>
          <p:cNvSpPr txBox="1"/>
          <p:nvPr/>
        </p:nvSpPr>
        <p:spPr>
          <a:xfrm>
            <a:off x="3225056" y="2480578"/>
            <a:ext cx="16561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吱吱吱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文本框 3"/>
          <p:cNvSpPr txBox="1"/>
          <p:nvPr/>
        </p:nvSpPr>
        <p:spPr>
          <a:xfrm>
            <a:off x="5313288" y="2505978"/>
            <a:ext cx="16561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汪汪汪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23528" y="393094"/>
            <a:ext cx="8388424" cy="36604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622300" algn="just">
              <a:lnSpc>
                <a:spcPct val="120000"/>
              </a:lnSpc>
              <a:spcAft>
                <a:spcPts val="0"/>
              </a:spcAft>
            </a:pPr>
            <a:r>
              <a:rPr lang="en-US" altLang="zh-CN" sz="2800" b="1" kern="100" dirty="0" smtClean="0">
                <a:latin typeface="+mn-ea"/>
                <a:cs typeface="Times New Roman" panose="02020603050405020304" charset="0"/>
              </a:rPr>
              <a:t>1.</a:t>
            </a:r>
            <a:r>
              <a:rPr lang="zh-CN" altLang="en-US" sz="2800" b="1" kern="100" dirty="0" smtClean="0">
                <a:latin typeface="+mn-ea"/>
                <a:cs typeface="Times New Roman" panose="02020603050405020304" charset="0"/>
              </a:rPr>
              <a:t>仿写词语。 </a:t>
            </a:r>
            <a:endParaRPr lang="zh-CN" altLang="en-US" sz="2800" b="1" kern="100" dirty="0" smtClean="0">
              <a:latin typeface="+mn-ea"/>
              <a:cs typeface="Times New Roman" panose="02020603050405020304" charset="0"/>
            </a:endParaRPr>
          </a:p>
          <a:p>
            <a:pPr indent="622300" algn="just">
              <a:lnSpc>
                <a:spcPct val="120000"/>
              </a:lnSpc>
              <a:spcAft>
                <a:spcPts val="0"/>
              </a:spcAft>
            </a:pPr>
            <a:r>
              <a:rPr lang="zh-CN" altLang="en-US" sz="2800" b="1" kern="100" dirty="0" smtClean="0">
                <a:latin typeface="+mn-ea"/>
                <a:cs typeface="Times New Roman" panose="02020603050405020304" charset="0"/>
              </a:rPr>
              <a:t>气呼呼</a:t>
            </a:r>
            <a:r>
              <a:rPr lang="zh-CN" altLang="en-US" sz="2800" b="1" kern="100" dirty="0" smtClean="0">
                <a:latin typeface="+mn-ea"/>
                <a:cs typeface="Times New Roman" panose="02020603050405020304" charset="0"/>
              </a:rPr>
              <a:t>（</a:t>
            </a:r>
            <a:r>
              <a:rPr lang="en-US" altLang="zh-CN" sz="2800" b="1" kern="100" dirty="0" smtClean="0">
                <a:latin typeface="+mn-ea"/>
                <a:cs typeface="Times New Roman" panose="02020603050405020304" charset="0"/>
              </a:rPr>
              <a:t>ABB</a:t>
            </a:r>
            <a:r>
              <a:rPr lang="zh-CN" altLang="en-US" sz="2800" b="1" kern="100" dirty="0" smtClean="0">
                <a:latin typeface="+mn-ea"/>
                <a:cs typeface="Times New Roman" panose="02020603050405020304" charset="0"/>
              </a:rPr>
              <a:t>形式）：</a:t>
            </a:r>
            <a:endParaRPr lang="en-US" altLang="zh-CN" sz="2800" b="1" kern="100" dirty="0" smtClean="0">
              <a:latin typeface="+mn-ea"/>
              <a:cs typeface="Times New Roman" panose="02020603050405020304" charset="0"/>
            </a:endParaRPr>
          </a:p>
          <a:p>
            <a:pPr indent="622300" algn="just">
              <a:lnSpc>
                <a:spcPct val="120000"/>
              </a:lnSpc>
              <a:spcAft>
                <a:spcPts val="0"/>
              </a:spcAft>
            </a:pPr>
            <a:r>
              <a:rPr lang="en-US" altLang="zh-CN" sz="2800" b="1" kern="100" dirty="0">
                <a:latin typeface="+mn-ea"/>
                <a:cs typeface="Times New Roman" panose="02020603050405020304" charset="0"/>
              </a:rPr>
              <a:t>__________ </a:t>
            </a:r>
            <a:r>
              <a:rPr lang="en-US" altLang="zh-CN" sz="2800" b="1" kern="100" dirty="0" smtClean="0">
                <a:latin typeface="+mn-ea"/>
                <a:cs typeface="Times New Roman" panose="02020603050405020304" charset="0"/>
              </a:rPr>
              <a:t>__________ </a:t>
            </a:r>
            <a:r>
              <a:rPr lang="en-US" altLang="zh-CN" sz="2800" b="1" kern="100" dirty="0">
                <a:latin typeface="+mn-ea"/>
                <a:cs typeface="Times New Roman" panose="02020603050405020304" charset="0"/>
              </a:rPr>
              <a:t>__________</a:t>
            </a:r>
            <a:r>
              <a:rPr lang="en-US" altLang="zh-CN" sz="2800" b="1" kern="100" dirty="0" smtClean="0">
                <a:latin typeface="+mn-ea"/>
                <a:cs typeface="Times New Roman" panose="02020603050405020304" charset="0"/>
              </a:rPr>
              <a:t>  </a:t>
            </a:r>
            <a:endParaRPr lang="zh-CN" altLang="en-US" sz="2800" b="1" kern="100" dirty="0" smtClean="0">
              <a:latin typeface="+mn-ea"/>
              <a:cs typeface="Times New Roman" panose="02020603050405020304" charset="0"/>
            </a:endParaRPr>
          </a:p>
          <a:p>
            <a:pPr indent="622300" algn="just">
              <a:lnSpc>
                <a:spcPct val="120000"/>
              </a:lnSpc>
              <a:spcAft>
                <a:spcPts val="0"/>
              </a:spcAft>
            </a:pPr>
            <a:r>
              <a:rPr lang="zh-CN" altLang="en-US" sz="2800" b="1" kern="100" dirty="0" smtClean="0">
                <a:latin typeface="+mn-ea"/>
                <a:cs typeface="Times New Roman" panose="02020603050405020304" charset="0"/>
              </a:rPr>
              <a:t>嗡嗡</a:t>
            </a:r>
            <a:r>
              <a:rPr lang="zh-CN" altLang="en-US" sz="2800" b="1" kern="100" dirty="0" smtClean="0">
                <a:latin typeface="+mn-ea"/>
                <a:cs typeface="Times New Roman" panose="02020603050405020304" charset="0"/>
              </a:rPr>
              <a:t>嗡：</a:t>
            </a:r>
            <a:endParaRPr lang="en-US" altLang="zh-CN" sz="2800" b="1" kern="100" dirty="0" smtClean="0">
              <a:latin typeface="+mn-ea"/>
              <a:cs typeface="Times New Roman" panose="02020603050405020304" charset="0"/>
            </a:endParaRPr>
          </a:p>
          <a:p>
            <a:pPr indent="622300" algn="just">
              <a:lnSpc>
                <a:spcPct val="120000"/>
              </a:lnSpc>
            </a:pPr>
            <a:r>
              <a:rPr lang="en-US" altLang="zh-CN" sz="2800" b="1" kern="100" dirty="0">
                <a:latin typeface="+mn-ea"/>
                <a:cs typeface="Times New Roman" panose="02020603050405020304" charset="0"/>
              </a:rPr>
              <a:t>__________ __________ __________  </a:t>
            </a:r>
            <a:endParaRPr lang="zh-CN" altLang="en-US" sz="2800" b="1" kern="100" dirty="0">
              <a:latin typeface="+mn-ea"/>
              <a:cs typeface="Times New Roman" panose="02020603050405020304" charset="0"/>
            </a:endParaRPr>
          </a:p>
          <a:p>
            <a:pPr indent="622300" algn="just">
              <a:lnSpc>
                <a:spcPct val="120000"/>
              </a:lnSpc>
              <a:spcAft>
                <a:spcPts val="0"/>
              </a:spcAft>
            </a:pPr>
            <a:r>
              <a:rPr lang="en-US" altLang="zh-CN" sz="2800" b="1" kern="100" dirty="0" smtClean="0">
                <a:latin typeface="+mn-ea"/>
                <a:cs typeface="Times New Roman" panose="02020603050405020304" charset="0"/>
              </a:rPr>
              <a:t>2</a:t>
            </a:r>
            <a:r>
              <a:rPr lang="en-US" altLang="zh-CN" sz="2800" b="1" kern="100" dirty="0" smtClean="0">
                <a:latin typeface="+mn-ea"/>
                <a:cs typeface="Times New Roman" panose="02020603050405020304" charset="0"/>
              </a:rPr>
              <a:t>.</a:t>
            </a:r>
            <a:r>
              <a:rPr lang="zh-CN" altLang="en-US" sz="2800" b="1" kern="100" dirty="0" smtClean="0">
                <a:latin typeface="+mn-ea"/>
                <a:cs typeface="Times New Roman" panose="02020603050405020304" charset="0"/>
              </a:rPr>
              <a:t>把“可人们只夸蜜蜂，不称赞我们，这不是太偏心了吗？”改为陈述句</a:t>
            </a:r>
            <a:r>
              <a:rPr lang="zh-CN" altLang="en-US" sz="2800" b="1" kern="100" dirty="0" smtClean="0">
                <a:latin typeface="+mn-ea"/>
                <a:cs typeface="Times New Roman" panose="02020603050405020304" charset="0"/>
              </a:rPr>
              <a:t>。</a:t>
            </a:r>
            <a:r>
              <a:rPr lang="zh-CN" altLang="en-US" sz="2800" b="1" kern="100" dirty="0" smtClean="0">
                <a:latin typeface="+mn-ea"/>
                <a:cs typeface="Times New Roman" panose="02020603050405020304" charset="0"/>
              </a:rPr>
              <a:t>                                    </a:t>
            </a:r>
            <a:endParaRPr sz="2800" b="1" kern="100" dirty="0">
              <a:latin typeface="+mn-ea"/>
              <a:cs typeface="Times New Roman" panose="0202060305040502030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7" grpId="0"/>
      <p:bldP spid="7" grpId="1"/>
      <p:bldP spid="6" grpId="0"/>
      <p:bldP spid="6" grpId="1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60040" y="699542"/>
            <a:ext cx="8172400" cy="267765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en-US" altLang="zh-CN" sz="2800" b="1" kern="100" dirty="0" smtClean="0">
                <a:latin typeface="+mn-ea"/>
                <a:cs typeface="Times New Roman" panose="02020603050405020304" charset="0"/>
              </a:rPr>
              <a:t>    3. </a:t>
            </a:r>
            <a:r>
              <a:rPr lang="zh-CN" altLang="en-US" sz="2800" b="1" kern="100" dirty="0" smtClean="0">
                <a:latin typeface="+mn-ea"/>
                <a:cs typeface="Times New Roman" panose="02020603050405020304" charset="0"/>
              </a:rPr>
              <a:t>人们为什么只夸奖蜜蜂而不称赞蚂蚁，是不是太偏心了？ </a:t>
            </a:r>
            <a:endParaRPr lang="zh-CN" altLang="en-US" sz="2800" b="1" kern="100" dirty="0" smtClean="0">
              <a:latin typeface="+mn-ea"/>
              <a:cs typeface="Times New Roman" panose="02020603050405020304" charset="0"/>
            </a:endParaRPr>
          </a:p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zh-CN" altLang="en-US" sz="2800" b="1" kern="100" dirty="0" smtClean="0">
                <a:latin typeface="+mn-ea"/>
                <a:cs typeface="Times New Roman" panose="02020603050405020304" charset="0"/>
              </a:rPr>
              <a:t>                                                                            </a:t>
            </a:r>
            <a:endParaRPr lang="zh-CN" altLang="en-US" sz="2800" b="1" kern="100" dirty="0" smtClean="0">
              <a:latin typeface="+mn-ea"/>
              <a:cs typeface="Times New Roman" panose="02020603050405020304" charset="0"/>
            </a:endParaRPr>
          </a:p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en-US" altLang="zh-CN" sz="2800" b="1" kern="100" dirty="0" smtClean="0">
                <a:latin typeface="+mn-ea"/>
                <a:cs typeface="Times New Roman" panose="02020603050405020304" charset="0"/>
              </a:rPr>
              <a:t>    </a:t>
            </a:r>
            <a:endParaRPr lang="en-US" altLang="zh-CN" sz="2800" b="1" kern="100" dirty="0" smtClean="0">
              <a:latin typeface="+mn-ea"/>
              <a:cs typeface="Times New Roman" panose="02020603050405020304" charset="0"/>
            </a:endParaRPr>
          </a:p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en-US" altLang="zh-CN" sz="2800" b="1" kern="100" dirty="0" smtClean="0">
                <a:latin typeface="+mn-ea"/>
                <a:cs typeface="Times New Roman" panose="02020603050405020304" charset="0"/>
              </a:rPr>
              <a:t> </a:t>
            </a:r>
            <a:r>
              <a:rPr lang="en-US" altLang="zh-CN" sz="2800" b="1" kern="100" dirty="0" smtClean="0">
                <a:latin typeface="+mn-ea"/>
                <a:cs typeface="Times New Roman" panose="02020603050405020304" charset="0"/>
              </a:rPr>
              <a:t>   4</a:t>
            </a:r>
            <a:r>
              <a:rPr lang="en-US" altLang="zh-CN" sz="2800" b="1" kern="100" dirty="0" smtClean="0">
                <a:latin typeface="+mn-ea"/>
                <a:cs typeface="Times New Roman" panose="02020603050405020304" charset="0"/>
              </a:rPr>
              <a:t>.</a:t>
            </a:r>
            <a:r>
              <a:rPr lang="zh-CN" altLang="en-US" sz="2800" b="1" kern="100" dirty="0" smtClean="0">
                <a:latin typeface="+mn-ea"/>
                <a:cs typeface="Times New Roman" panose="02020603050405020304" charset="0"/>
              </a:rPr>
              <a:t>读了这个童话故事，你明白了什么道理？</a:t>
            </a:r>
            <a:endParaRPr sz="2800" b="1" kern="100" dirty="0">
              <a:latin typeface="+mn-ea"/>
              <a:cs typeface="Times New Roman" panose="02020603050405020304" charset="0"/>
            </a:endParaRPr>
          </a:p>
        </p:txBody>
      </p:sp>
      <p:sp>
        <p:nvSpPr>
          <p:cNvPr id="6" name="文本框 3"/>
          <p:cNvSpPr txBox="1"/>
          <p:nvPr/>
        </p:nvSpPr>
        <p:spPr>
          <a:xfrm>
            <a:off x="395536" y="1779662"/>
            <a:ext cx="82089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不是，是因为蚂蚁的勤劳是为了自己，蜜蜂的勤劳却上为了他人。 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3"/>
          <p:cNvSpPr txBox="1"/>
          <p:nvPr/>
        </p:nvSpPr>
        <p:spPr>
          <a:xfrm>
            <a:off x="1074564" y="3488690"/>
            <a:ext cx="66657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只有为他人服务才能获得他人的尊重。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9" grpId="0"/>
      <p:bldP spid="9" grpId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96468" y="411510"/>
            <a:ext cx="1927260" cy="4616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lvl="0">
              <a:defRPr sz="2400" b="1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zh-CN" altLang="en-US" dirty="0"/>
              <a:t>解题指导</a:t>
            </a:r>
            <a:r>
              <a:rPr lang="zh-CN" altLang="en-US" dirty="0" smtClean="0"/>
              <a:t>：</a:t>
            </a:r>
            <a:endParaRPr lang="en-US" altLang="zh-CN" dirty="0"/>
          </a:p>
        </p:txBody>
      </p:sp>
      <p:sp>
        <p:nvSpPr>
          <p:cNvPr id="3" name="矩形 2"/>
          <p:cNvSpPr/>
          <p:nvPr/>
        </p:nvSpPr>
        <p:spPr>
          <a:xfrm>
            <a:off x="827584" y="1528043"/>
            <a:ext cx="7632848" cy="3262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622300">
              <a:spcBef>
                <a:spcPts val="600"/>
              </a:spcBef>
            </a:pP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想象力，意味着奇特、有趣、光怪陆离、不拘一格、没有不可能，好的童话可以为孩子插上想象的翅膀。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0" indent="622300">
              <a:spcBef>
                <a:spcPts val="600"/>
              </a:spcBef>
            </a:pPr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可以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说没有想象力，就没有发明创造，想象力推动了人类进步。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0" indent="622300">
              <a:spcBef>
                <a:spcPts val="600"/>
              </a:spcBef>
            </a:pPr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童话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故事是为儿童（成长）服务的，丰富的想象力是童话的灵魂。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95536" y="915566"/>
            <a:ext cx="75608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 defTabSz="2311400">
              <a:spcBef>
                <a:spcPct val="0"/>
              </a:spcBef>
              <a:spcAft>
                <a:spcPct val="35000"/>
              </a:spcAft>
              <a:buClr>
                <a:srgbClr val="FFC000"/>
              </a:buClr>
              <a:buFont typeface="黑体" panose="02010609060101010101" pitchFamily="49" charset="-122"/>
              <a:buChar char="★"/>
            </a:pPr>
            <a:r>
              <a:rPr lang="zh-CN" altLang="en-US" sz="3200" b="1" dirty="0">
                <a:solidFill>
                  <a:prstClr val="black"/>
                </a:solidFill>
              </a:rPr>
              <a:t>童话故事</a:t>
            </a:r>
            <a:r>
              <a:rPr lang="zh-CN" altLang="en-US" sz="3200" b="1" dirty="0" smtClean="0">
                <a:solidFill>
                  <a:prstClr val="black"/>
                </a:solidFill>
              </a:rPr>
              <a:t>的基本特征：丰富的想象力</a:t>
            </a:r>
            <a:endParaRPr lang="zh-CN" altLang="en-US" sz="3200" b="1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  <p:bldP spid="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67544" y="758190"/>
            <a:ext cx="825995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阅读童话故事就是一个充满惊奇、趣味，可以激发想象力的智慧之旅。借助想象力，动物可以说话、草木可以有情、神笔可以有、墨镜也可以有、国王可以愚蠢、神仙可以升天。</a:t>
            </a:r>
            <a:endParaRPr lang="zh-CN" altLang="en-US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童话故事的想象力，让有限的文字变成无限的智慧，为孩子未来的学习成长和创造奠定基石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  <p:bldLst>
      <p:bldP spid="4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827584" y="1563638"/>
            <a:ext cx="75413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622300"/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夸张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、象征、拟人等手法的运用，使童话对生活折射式的反映更接近生活本质的真实，使其具有高层次的启智作用。</a:t>
            </a:r>
            <a:endParaRPr lang="zh-CN" altLang="en-US" sz="32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23528" y="699542"/>
            <a:ext cx="81369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defTabSz="2311400">
              <a:spcBef>
                <a:spcPct val="0"/>
              </a:spcBef>
              <a:spcAft>
                <a:spcPct val="35000"/>
              </a:spcAft>
              <a:buClr>
                <a:srgbClr val="FFC000"/>
              </a:buClr>
              <a:buFont typeface="黑体" panose="02010609060101010101" pitchFamily="49" charset="-122"/>
              <a:buChar char="★"/>
            </a:pPr>
            <a:r>
              <a:rPr lang="zh-CN" altLang="en-US" sz="3200" b="1" dirty="0">
                <a:solidFill>
                  <a:prstClr val="black"/>
                </a:solidFill>
              </a:rPr>
              <a:t>童话的几大表现手法：夸张、象征和拟人</a:t>
            </a:r>
            <a:endParaRPr lang="zh-CN" altLang="en-US" sz="3200" b="1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  <p:bldLst>
      <p:bldP spid="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95536" y="843558"/>
            <a:ext cx="40501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defTabSz="2311400">
              <a:spcBef>
                <a:spcPct val="0"/>
              </a:spcBef>
              <a:spcAft>
                <a:spcPct val="35000"/>
              </a:spcAft>
              <a:buClr>
                <a:srgbClr val="FFC000"/>
              </a:buClr>
              <a:buFont typeface="黑体" panose="02010609060101010101" pitchFamily="49" charset="-122"/>
              <a:buChar char="★"/>
            </a:pPr>
            <a:r>
              <a:rPr lang="zh-CN" altLang="en-US" sz="3200" b="1" dirty="0">
                <a:solidFill>
                  <a:prstClr val="black"/>
                </a:solidFill>
              </a:rPr>
              <a:t>有关想象力的名言</a:t>
            </a:r>
            <a:endParaRPr lang="en-US" altLang="zh-CN" sz="3200" b="1" dirty="0">
              <a:solidFill>
                <a:prstClr val="black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827584" y="1520959"/>
            <a:ext cx="7632848" cy="18928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622300">
              <a:spcBef>
                <a:spcPts val="600"/>
              </a:spcBef>
            </a:pP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想象力比知识更重要，因为知识是有限的，而想象力概括着世界上的一切，推动着社会进步，并且是知识进化的源泉。 </a:t>
            </a:r>
            <a:r>
              <a:rPr lang="en-US" altLang="zh-CN" sz="28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爱因斯坦</a:t>
            </a:r>
            <a:endParaRPr lang="en-US" altLang="zh-CN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0" indent="622300">
              <a:spcBef>
                <a:spcPts val="600"/>
              </a:spcBef>
            </a:pPr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艺术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是靠想象力而存在的</a:t>
            </a:r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r>
              <a:rPr lang="en-US" altLang="zh-CN" sz="28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高尔基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 </a:t>
            </a:r>
            <a:endParaRPr lang="en-US" altLang="zh-CN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57835" y="1796415"/>
            <a:ext cx="782193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sz="4000" b="1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4" name="TextBox 48"/>
          <p:cNvSpPr txBox="1"/>
          <p:nvPr/>
        </p:nvSpPr>
        <p:spPr>
          <a:xfrm>
            <a:off x="634821" y="1419622"/>
            <a:ext cx="7681595" cy="1546577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31750"/>
          </a:effectLst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48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    三、体会作者是怎样留心观察周围事物的</a:t>
            </a:r>
            <a:endParaRPr lang="zh-CN" altLang="en-US" sz="4800" b="1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467544" y="555526"/>
            <a:ext cx="8313420" cy="39693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kern="100" dirty="0">
                <a:latin typeface="Calibri" panose="020F0502020204030204" charset="0"/>
                <a:cs typeface="Times New Roman" panose="02020603050405020304" charset="0"/>
                <a:sym typeface="+mn-ea"/>
              </a:rPr>
              <a:t>                                 </a:t>
            </a:r>
            <a:r>
              <a:rPr lang="en-US" altLang="zh-CN" sz="2800" b="1" kern="100" dirty="0" smtClean="0">
                <a:latin typeface="Calibri" panose="020F0502020204030204" charset="0"/>
                <a:cs typeface="Times New Roman" panose="02020603050405020304" charset="0"/>
                <a:sym typeface="+mn-ea"/>
              </a:rPr>
              <a:t> </a:t>
            </a:r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金色的草地（节选） </a:t>
            </a:r>
            <a:endParaRPr lang="zh-CN" altLang="en-US" sz="28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有一天，我起得很早去钓鱼，发现草地并不是金色的，而是绿色的。中午回家的时候，我看见草地是金色的。傍晚的时候，草地又变绿了。这是为什么呢？我来到草地上，仔细观察，发现蒲公英的花瓣是合拢的。原来，蒲公英的花就像我们的手掌，可以张开、合上。花朵张开时，花瓣是金色的，草地也是金色的；花朵合拢时，金色的花瓣被包住了，草地就变成绿色的了。</a:t>
            </a:r>
            <a:endParaRPr lang="zh-CN" altLang="en-US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26132" y="176391"/>
            <a:ext cx="8532440" cy="48320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zh-CN" altLang="en-US" sz="28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                   </a:t>
            </a:r>
            <a:r>
              <a:rPr lang="zh-CN" altLang="en-US" sz="2800" b="1" kern="100" dirty="0" smtClean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charset="0"/>
              </a:rPr>
              <a:t>山 茶 花 </a:t>
            </a:r>
            <a:endParaRPr lang="zh-CN" altLang="en-US" sz="2800" b="1" kern="100" dirty="0" smtClean="0"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charset="0"/>
            </a:endParaRPr>
          </a:p>
          <a:p>
            <a:pPr algn="just">
              <a:spcAft>
                <a:spcPts val="0"/>
              </a:spcAft>
            </a:pPr>
            <a:r>
              <a:rPr lang="zh-CN" altLang="en-US" sz="28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    你见过山茶花吗？ </a:t>
            </a:r>
            <a:endParaRPr lang="zh-CN" altLang="en-US" sz="2800" b="1" kern="100" dirty="0" smtClean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charset="0"/>
            </a:endParaRPr>
          </a:p>
          <a:p>
            <a:pPr algn="just">
              <a:spcAft>
                <a:spcPts val="0"/>
              </a:spcAft>
            </a:pPr>
            <a:r>
              <a:rPr lang="zh-CN" altLang="en-US" sz="28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    真是美极了。白的，红的，紫的，墨色的，粉红的</a:t>
            </a:r>
            <a:r>
              <a:rPr lang="en-US" altLang="zh-CN" sz="28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……</a:t>
            </a:r>
            <a:r>
              <a:rPr lang="zh-CN" altLang="en-US" sz="28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一株树上有好多种颜色，一朵花上甚至也颜色不同，那真叫绝！ </a:t>
            </a:r>
            <a:endParaRPr lang="zh-CN" altLang="en-US" sz="2800" b="1" kern="100" dirty="0" smtClean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charset="0"/>
            </a:endParaRPr>
          </a:p>
          <a:p>
            <a:pPr algn="just">
              <a:spcAft>
                <a:spcPts val="0"/>
              </a:spcAft>
            </a:pPr>
            <a:r>
              <a:rPr lang="zh-CN" altLang="en-US" sz="28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    山茶花的白，那是怎样的白啊！像高山飞瀑溅出的水花一样晶莹。那墨茶，仿佛一汪碧绿的清潭闭上眼，你也会感受到美啊，美啊</a:t>
            </a:r>
            <a:r>
              <a:rPr lang="en-US" altLang="zh-CN" sz="28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…… </a:t>
            </a:r>
            <a:endParaRPr lang="en-US" altLang="zh-CN" sz="2800" b="1" kern="100" dirty="0" smtClean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charset="0"/>
            </a:endParaRPr>
          </a:p>
          <a:p>
            <a:pPr algn="just">
              <a:spcAft>
                <a:spcPts val="0"/>
              </a:spcAft>
            </a:pPr>
            <a:r>
              <a:rPr lang="zh-CN" altLang="en-US" sz="28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    有一次，我问一位老花农：“山茶花为什么这样美？”他乐呵呵地说：“你没看到山茶花骨朵的那股特别劲吗？” </a:t>
            </a:r>
            <a:r>
              <a:rPr lang="zh-CN" altLang="en-US" sz="28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    </a:t>
            </a:r>
            <a:endParaRPr lang="zh-CN" altLang="en-US" sz="2800" b="1" kern="100" dirty="0" smtClean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88032" y="648072"/>
            <a:ext cx="8604448" cy="310854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indent="723900" algn="just">
              <a:spcAft>
                <a:spcPts val="0"/>
              </a:spcAft>
            </a:pPr>
            <a:r>
              <a:rPr lang="zh-CN" altLang="en-US" sz="2800" b="1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我这才注意起山茶花骨朵来。果真特别！ </a:t>
            </a:r>
            <a:endParaRPr lang="zh-CN" altLang="en-US" sz="28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charset="0"/>
            </a:endParaRPr>
          </a:p>
          <a:p>
            <a:pPr indent="723900" algn="just">
              <a:spcAft>
                <a:spcPts val="0"/>
              </a:spcAft>
            </a:pPr>
            <a:r>
              <a:rPr lang="zh-CN" altLang="en-US" sz="28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一般</a:t>
            </a:r>
            <a:r>
              <a:rPr lang="zh-CN" altLang="en-US" sz="28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的花，开放前不久才打骨朵。山茶呢？几乎是花一谢就又冒出了来年新花的骨朵。</a:t>
            </a:r>
            <a:r>
              <a:rPr lang="zh-CN" altLang="en-US" sz="2800" b="1" u="sng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原来山茶花的骨朵是这样一个月又一个月，一季又一季地准备着。下了那么大功夫，花了那么多力气，开出的花怎能不美呢？ </a:t>
            </a:r>
            <a:endParaRPr lang="zh-CN" altLang="en-US" sz="2800" b="1" u="sng" kern="100" dirty="0" smtClean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charset="0"/>
            </a:endParaRPr>
          </a:p>
          <a:p>
            <a:pPr indent="723900" algn="just">
              <a:spcAft>
                <a:spcPts val="0"/>
              </a:spcAft>
            </a:pPr>
            <a:r>
              <a:rPr lang="zh-CN" altLang="en-US" sz="28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啊</a:t>
            </a:r>
            <a:r>
              <a:rPr lang="zh-CN" altLang="en-US" sz="28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，山茶花骨朵，好一股特别劲儿！ </a:t>
            </a:r>
            <a:endParaRPr lang="zh-CN" altLang="en-US" sz="2800" b="1" kern="100" dirty="0" smtClean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44016" y="580370"/>
            <a:ext cx="8748464" cy="37117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622300" algn="just">
              <a:lnSpc>
                <a:spcPct val="120000"/>
              </a:lnSpc>
              <a:spcAft>
                <a:spcPts val="0"/>
              </a:spcAft>
            </a:pPr>
            <a:r>
              <a:rPr lang="en-US" altLang="zh-CN" sz="2800" b="1" kern="100" dirty="0" smtClean="0">
                <a:latin typeface="+mn-ea"/>
                <a:cs typeface="Times New Roman" panose="02020603050405020304" charset="0"/>
              </a:rPr>
              <a:t>1.</a:t>
            </a:r>
            <a:r>
              <a:rPr lang="zh-CN" altLang="en-US" sz="2800" b="1" kern="100" dirty="0" smtClean="0">
                <a:latin typeface="+mn-ea"/>
                <a:cs typeface="Times New Roman" panose="02020603050405020304" charset="0"/>
              </a:rPr>
              <a:t>第二自然段对上下文起着</a:t>
            </a:r>
            <a:r>
              <a:rPr lang="zh-CN" altLang="en-US" sz="2800" b="1" u="sng" kern="100" dirty="0" smtClean="0">
                <a:latin typeface="+mn-ea"/>
                <a:cs typeface="Times New Roman" panose="02020603050405020304" charset="0"/>
              </a:rPr>
              <a:t>           </a:t>
            </a:r>
            <a:r>
              <a:rPr lang="zh-CN" altLang="en-US" sz="2800" b="1" kern="100" dirty="0" smtClean="0">
                <a:latin typeface="+mn-ea"/>
                <a:cs typeface="Times New Roman" panose="02020603050405020304" charset="0"/>
              </a:rPr>
              <a:t>的作用。 </a:t>
            </a:r>
            <a:endParaRPr lang="en-US" altLang="zh-CN" sz="2800" b="1" kern="100" dirty="0" smtClean="0">
              <a:latin typeface="+mn-ea"/>
              <a:cs typeface="Times New Roman" panose="02020603050405020304" charset="0"/>
            </a:endParaRPr>
          </a:p>
          <a:p>
            <a:pPr indent="622300" algn="just">
              <a:lnSpc>
                <a:spcPct val="120000"/>
              </a:lnSpc>
              <a:spcAft>
                <a:spcPts val="0"/>
              </a:spcAft>
            </a:pPr>
            <a:r>
              <a:rPr lang="en-US" altLang="zh-CN" sz="2800" b="1" kern="100" dirty="0" smtClean="0">
                <a:latin typeface="+mn-ea"/>
                <a:cs typeface="Times New Roman" panose="02020603050405020304" charset="0"/>
              </a:rPr>
              <a:t>2.</a:t>
            </a:r>
            <a:r>
              <a:rPr lang="zh-CN" altLang="en-US" sz="2800" b="1" kern="100" dirty="0" smtClean="0">
                <a:latin typeface="+mn-ea"/>
                <a:cs typeface="Times New Roman" panose="02020603050405020304" charset="0"/>
              </a:rPr>
              <a:t>为什么说山茶花的颜色 “那真叫绝”呢</a:t>
            </a:r>
            <a:r>
              <a:rPr lang="zh-CN" altLang="en-US" sz="2800" b="1" kern="100" dirty="0" smtClean="0">
                <a:latin typeface="+mn-ea"/>
                <a:cs typeface="Times New Roman" panose="02020603050405020304" charset="0"/>
              </a:rPr>
              <a:t>？</a:t>
            </a:r>
            <a:endParaRPr lang="en-US" altLang="zh-CN" sz="2800" b="1" kern="100" dirty="0" smtClean="0">
              <a:latin typeface="+mn-ea"/>
              <a:cs typeface="Times New Roman" panose="02020603050405020304" charset="0"/>
            </a:endParaRPr>
          </a:p>
          <a:p>
            <a:pPr indent="622300" algn="just">
              <a:lnSpc>
                <a:spcPct val="120000"/>
              </a:lnSpc>
              <a:spcAft>
                <a:spcPts val="0"/>
              </a:spcAft>
            </a:pPr>
            <a:r>
              <a:rPr lang="en-US" altLang="zh-CN" sz="2800" b="1" kern="100" dirty="0" smtClean="0">
                <a:latin typeface="+mn-ea"/>
                <a:cs typeface="Times New Roman" panose="02020603050405020304" charset="0"/>
              </a:rPr>
              <a:t>____________________________________________</a:t>
            </a:r>
            <a:endParaRPr lang="en-US" altLang="zh-CN" sz="2800" b="1" kern="100" dirty="0">
              <a:latin typeface="+mn-ea"/>
              <a:cs typeface="Times New Roman" panose="02020603050405020304" charset="0"/>
            </a:endParaRPr>
          </a:p>
          <a:p>
            <a:pPr indent="622300" algn="just">
              <a:lnSpc>
                <a:spcPct val="120000"/>
              </a:lnSpc>
              <a:spcAft>
                <a:spcPts val="0"/>
              </a:spcAft>
            </a:pPr>
            <a:r>
              <a:rPr lang="en-US" altLang="zh-CN" sz="2800" b="1" kern="100" dirty="0" smtClean="0">
                <a:latin typeface="+mn-ea"/>
                <a:cs typeface="Times New Roman" panose="02020603050405020304" charset="0"/>
              </a:rPr>
              <a:t>3</a:t>
            </a:r>
            <a:r>
              <a:rPr lang="en-US" altLang="zh-CN" sz="2800" b="1" kern="100" dirty="0" smtClean="0">
                <a:latin typeface="+mn-ea"/>
                <a:cs typeface="Times New Roman" panose="02020603050405020304" charset="0"/>
              </a:rPr>
              <a:t>.</a:t>
            </a:r>
            <a:r>
              <a:rPr lang="zh-CN" altLang="en-US" sz="2800" b="1" kern="100" dirty="0" smtClean="0">
                <a:latin typeface="+mn-ea"/>
                <a:cs typeface="Times New Roman" panose="02020603050405020304" charset="0"/>
              </a:rPr>
              <a:t>文章以瀑布溅出的水片来比喻白色的山茶花，突出</a:t>
            </a:r>
            <a:r>
              <a:rPr lang="zh-CN" altLang="en-US" sz="2800" b="1" kern="100" dirty="0" smtClean="0">
                <a:latin typeface="+mn-ea"/>
                <a:cs typeface="Times New Roman" panose="02020603050405020304" charset="0"/>
              </a:rPr>
              <a:t>它</a:t>
            </a:r>
            <a:r>
              <a:rPr lang="zh-CN" altLang="en-US" sz="2800" b="1" u="sng" kern="100" dirty="0" smtClean="0">
                <a:latin typeface="+mn-ea"/>
                <a:cs typeface="Times New Roman" panose="02020603050405020304" charset="0"/>
              </a:rPr>
              <a:t>        </a:t>
            </a:r>
            <a:r>
              <a:rPr lang="zh-CN" altLang="en-US" sz="2800" b="1" kern="100" dirty="0" smtClean="0">
                <a:latin typeface="+mn-ea"/>
                <a:cs typeface="Times New Roman" panose="02020603050405020304" charset="0"/>
              </a:rPr>
              <a:t>和</a:t>
            </a:r>
            <a:r>
              <a:rPr lang="en-US" altLang="zh-CN" sz="2800" b="1" kern="100" dirty="0" smtClean="0">
                <a:latin typeface="+mn-ea"/>
                <a:cs typeface="Times New Roman" panose="02020603050405020304" charset="0"/>
              </a:rPr>
              <a:t>_________</a:t>
            </a:r>
            <a:r>
              <a:rPr lang="zh-CN" altLang="en-US" sz="2800" b="1" kern="100" dirty="0" smtClean="0">
                <a:latin typeface="+mn-ea"/>
                <a:cs typeface="Times New Roman" panose="02020603050405020304" charset="0"/>
              </a:rPr>
              <a:t>的特点。文章生动形象地描绘了山茶花的</a:t>
            </a:r>
            <a:r>
              <a:rPr lang="zh-CN" altLang="en-US" sz="2800" b="1" u="sng" kern="100" dirty="0" smtClean="0">
                <a:latin typeface="+mn-ea"/>
                <a:cs typeface="Times New Roman" panose="02020603050405020304" charset="0"/>
              </a:rPr>
              <a:t>        </a:t>
            </a:r>
            <a:r>
              <a:rPr lang="zh-CN" altLang="en-US" sz="2800" b="1" kern="100" dirty="0" smtClean="0">
                <a:latin typeface="+mn-ea"/>
                <a:cs typeface="Times New Roman" panose="02020603050405020304" charset="0"/>
              </a:rPr>
              <a:t>和</a:t>
            </a:r>
            <a:r>
              <a:rPr lang="en-US" altLang="zh-CN" sz="2800" b="1" kern="100" dirty="0" smtClean="0">
                <a:latin typeface="+mn-ea"/>
                <a:cs typeface="Times New Roman" panose="02020603050405020304" charset="0"/>
              </a:rPr>
              <a:t>_________</a:t>
            </a:r>
            <a:r>
              <a:rPr lang="zh-CN" altLang="en-US" sz="2800" b="1" kern="100" dirty="0" smtClean="0">
                <a:latin typeface="+mn-ea"/>
                <a:cs typeface="Times New Roman" panose="02020603050405020304" charset="0"/>
              </a:rPr>
              <a:t>，深情地赞颂了山茶花的</a:t>
            </a:r>
            <a:r>
              <a:rPr lang="zh-CN" altLang="en-US" sz="2800" b="1" u="sng" kern="100" dirty="0" smtClean="0">
                <a:latin typeface="+mn-ea"/>
                <a:cs typeface="Times New Roman" panose="02020603050405020304" charset="0"/>
              </a:rPr>
              <a:t>        </a:t>
            </a:r>
            <a:r>
              <a:rPr lang="zh-CN" altLang="en-US" sz="2800" b="1" kern="100" dirty="0" smtClean="0">
                <a:latin typeface="+mn-ea"/>
                <a:cs typeface="Times New Roman" panose="02020603050405020304" charset="0"/>
              </a:rPr>
              <a:t>与山茶花骨朵的</a:t>
            </a:r>
            <a:r>
              <a:rPr lang="zh-CN" altLang="en-US" sz="2800" b="1" u="sng" kern="100" dirty="0" smtClean="0">
                <a:latin typeface="+mn-ea"/>
                <a:cs typeface="Times New Roman" panose="02020603050405020304" charset="0"/>
              </a:rPr>
              <a:t>        </a:t>
            </a:r>
            <a:r>
              <a:rPr lang="zh-CN" altLang="en-US" sz="2800" b="1" kern="100" dirty="0" smtClean="0">
                <a:latin typeface="+mn-ea"/>
                <a:cs typeface="Times New Roman" panose="02020603050405020304" charset="0"/>
              </a:rPr>
              <a:t>。</a:t>
            </a:r>
            <a:endParaRPr lang="en-US" altLang="zh-CN" sz="2800" b="1" u="sng" kern="100" dirty="0">
              <a:latin typeface="+mn-ea"/>
              <a:cs typeface="Times New Roman" panose="0202060305040502030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364088" y="580370"/>
            <a:ext cx="28083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承上启下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2"/>
          <p:cNvSpPr txBox="1"/>
          <p:nvPr/>
        </p:nvSpPr>
        <p:spPr>
          <a:xfrm>
            <a:off x="827584" y="1616482"/>
            <a:ext cx="80648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一株树上有好多种颜色，一朵花上甚至也颜色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不同。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文本框 2"/>
          <p:cNvSpPr txBox="1"/>
          <p:nvPr/>
        </p:nvSpPr>
        <p:spPr>
          <a:xfrm>
            <a:off x="5508104" y="3645406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品质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文本框 2"/>
          <p:cNvSpPr txBox="1"/>
          <p:nvPr/>
        </p:nvSpPr>
        <p:spPr>
          <a:xfrm>
            <a:off x="1280840" y="2643758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形状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文本框 2"/>
          <p:cNvSpPr txBox="1"/>
          <p:nvPr/>
        </p:nvSpPr>
        <p:spPr>
          <a:xfrm>
            <a:off x="3081040" y="2643758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颜色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文本框 2"/>
          <p:cNvSpPr txBox="1"/>
          <p:nvPr/>
        </p:nvSpPr>
        <p:spPr>
          <a:xfrm>
            <a:off x="2771800" y="3128650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花朵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文本框 2"/>
          <p:cNvSpPr txBox="1"/>
          <p:nvPr/>
        </p:nvSpPr>
        <p:spPr>
          <a:xfrm>
            <a:off x="4644008" y="3147814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骨朵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文本框 2"/>
          <p:cNvSpPr txBox="1"/>
          <p:nvPr/>
        </p:nvSpPr>
        <p:spPr>
          <a:xfrm>
            <a:off x="1547664" y="3632706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美丽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4" grpId="1"/>
      <p:bldP spid="11" grpId="0"/>
      <p:bldP spid="11" grpId="1"/>
      <p:bldP spid="15" grpId="0"/>
      <p:bldP spid="15" grpId="1"/>
      <p:bldP spid="16" grpId="0"/>
      <p:bldP spid="16" grpId="1"/>
      <p:bldP spid="17" grpId="0"/>
      <p:bldP spid="17" grpId="1"/>
      <p:bldP spid="18" grpId="0"/>
      <p:bldP spid="18" grpId="1"/>
      <p:bldP spid="19" grpId="0"/>
      <p:bldP spid="19" grpId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82836" y="559361"/>
            <a:ext cx="813690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3200" b="1" kern="100" dirty="0" smtClean="0">
                <a:latin typeface="+mn-ea"/>
                <a:cs typeface="Times New Roman" panose="02020603050405020304" charset="0"/>
              </a:rPr>
              <a:t>4.</a:t>
            </a:r>
            <a:r>
              <a:rPr lang="zh-CN" altLang="en-US" sz="3200" b="1" kern="100" dirty="0" smtClean="0">
                <a:latin typeface="+mn-ea"/>
                <a:cs typeface="Times New Roman" panose="02020603050405020304" charset="0"/>
              </a:rPr>
              <a:t>读了画线的句子，以后你得到了什么启发</a:t>
            </a:r>
            <a:r>
              <a:rPr lang="en-US" altLang="zh-CN" sz="3200" b="1" kern="100" dirty="0" smtClean="0">
                <a:latin typeface="+mn-ea"/>
                <a:cs typeface="Times New Roman" panose="02020603050405020304" charset="0"/>
              </a:rPr>
              <a:t>? </a:t>
            </a:r>
            <a:endParaRPr lang="en-US" altLang="zh-CN" sz="3200" b="1" u="sng" kern="100" dirty="0">
              <a:latin typeface="+mn-ea"/>
              <a:cs typeface="Times New Roman" panose="02020603050405020304" charset="0"/>
            </a:endParaRPr>
          </a:p>
        </p:txBody>
      </p:sp>
      <p:sp>
        <p:nvSpPr>
          <p:cNvPr id="5" name="文本框 2"/>
          <p:cNvSpPr txBox="1"/>
          <p:nvPr/>
        </p:nvSpPr>
        <p:spPr>
          <a:xfrm>
            <a:off x="454844" y="1279441"/>
            <a:ext cx="820891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山茶花美，山茶花的精神更美，山茶花正是凭着坚忍、顽强的精神才能开出如此神奇、美绝的花。我们要以山茶花为榜样，学习它坚忍、顽强的精神，努力进取，让我们的人生更加美丽。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78026" y="1559570"/>
            <a:ext cx="812642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一、什么</a:t>
            </a:r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是观察？ 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    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观察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注视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注意 </a:t>
            </a:r>
            <a:endParaRPr lang="zh-CN" altLang="en-US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观察不仅是认真看，连听、嗅、摸都包括在内。观察，是调查研究，也就是说对自己周围发生的事必须注意仔细看，调查研究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95536" y="309885"/>
            <a:ext cx="17315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解题指导：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961753" y="824394"/>
            <a:ext cx="563458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zh-CN" altLang="en-US" sz="4000" b="1" dirty="0">
                <a:solidFill>
                  <a:srgbClr val="00B05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怎样留心观察周围事物</a:t>
            </a:r>
            <a:endParaRPr lang="en-US" altLang="zh-CN" sz="4000" b="1" dirty="0">
              <a:solidFill>
                <a:srgbClr val="00B050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  <p:bldP spid="4" grpId="2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216024" y="843558"/>
            <a:ext cx="8748464" cy="2088232"/>
            <a:chOff x="216024" y="130802"/>
            <a:chExt cx="8748464" cy="2088232"/>
          </a:xfrm>
        </p:grpSpPr>
        <p:sp>
          <p:nvSpPr>
            <p:cNvPr id="5" name="任意多边形 4"/>
            <p:cNvSpPr/>
            <p:nvPr/>
          </p:nvSpPr>
          <p:spPr>
            <a:xfrm>
              <a:off x="216024" y="456746"/>
              <a:ext cx="8748464" cy="1762288"/>
            </a:xfrm>
            <a:custGeom>
              <a:avLst/>
              <a:gdLst>
                <a:gd name="connsiteX0" fmla="*/ 0 w 8748464"/>
                <a:gd name="connsiteY0" fmla="*/ 0 h 970200"/>
                <a:gd name="connsiteX1" fmla="*/ 8748464 w 8748464"/>
                <a:gd name="connsiteY1" fmla="*/ 0 h 970200"/>
                <a:gd name="connsiteX2" fmla="*/ 8748464 w 8748464"/>
                <a:gd name="connsiteY2" fmla="*/ 970200 h 970200"/>
                <a:gd name="connsiteX3" fmla="*/ 0 w 8748464"/>
                <a:gd name="connsiteY3" fmla="*/ 970200 h 970200"/>
                <a:gd name="connsiteX4" fmla="*/ 0 w 8748464"/>
                <a:gd name="connsiteY4" fmla="*/ 0 h 97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48464" h="970200">
                  <a:moveTo>
                    <a:pt x="0" y="0"/>
                  </a:moveTo>
                  <a:lnTo>
                    <a:pt x="8748464" y="0"/>
                  </a:lnTo>
                  <a:lnTo>
                    <a:pt x="8748464" y="970200"/>
                  </a:lnTo>
                  <a:lnTo>
                    <a:pt x="0" y="97020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2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78978" tIns="229108" rIns="678978" bIns="142240" numCol="1" spcCol="1270" anchor="t" anchorCtr="0">
              <a:noAutofit/>
            </a:bodyPr>
            <a:lstStyle/>
            <a:p>
              <a:pPr marL="228600" lvl="1" indent="-228600" algn="l" defTabSz="88900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zh-CN" altLang="en-US" sz="3200" b="1" kern="1200" dirty="0" smtClean="0"/>
                <a:t>观察事物必须从头至尾，追根寻底，把他的每一部分都看清楚，了解事物发生发展变化全过程。</a:t>
              </a:r>
              <a:endParaRPr lang="zh-CN" altLang="en-US" sz="3200" b="1" kern="1200" dirty="0"/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653447" y="130802"/>
              <a:ext cx="6123924" cy="522964"/>
            </a:xfrm>
            <a:custGeom>
              <a:avLst/>
              <a:gdLst>
                <a:gd name="connsiteX0" fmla="*/ 0 w 6123924"/>
                <a:gd name="connsiteY0" fmla="*/ 54121 h 324720"/>
                <a:gd name="connsiteX1" fmla="*/ 54121 w 6123924"/>
                <a:gd name="connsiteY1" fmla="*/ 0 h 324720"/>
                <a:gd name="connsiteX2" fmla="*/ 6069803 w 6123924"/>
                <a:gd name="connsiteY2" fmla="*/ 0 h 324720"/>
                <a:gd name="connsiteX3" fmla="*/ 6123924 w 6123924"/>
                <a:gd name="connsiteY3" fmla="*/ 54121 h 324720"/>
                <a:gd name="connsiteX4" fmla="*/ 6123924 w 6123924"/>
                <a:gd name="connsiteY4" fmla="*/ 270599 h 324720"/>
                <a:gd name="connsiteX5" fmla="*/ 6069803 w 6123924"/>
                <a:gd name="connsiteY5" fmla="*/ 324720 h 324720"/>
                <a:gd name="connsiteX6" fmla="*/ 54121 w 6123924"/>
                <a:gd name="connsiteY6" fmla="*/ 324720 h 324720"/>
                <a:gd name="connsiteX7" fmla="*/ 0 w 6123924"/>
                <a:gd name="connsiteY7" fmla="*/ 270599 h 324720"/>
                <a:gd name="connsiteX8" fmla="*/ 0 w 6123924"/>
                <a:gd name="connsiteY8" fmla="*/ 54121 h 324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123924" h="324720">
                  <a:moveTo>
                    <a:pt x="0" y="54121"/>
                  </a:moveTo>
                  <a:cubicBezTo>
                    <a:pt x="0" y="24231"/>
                    <a:pt x="24231" y="0"/>
                    <a:pt x="54121" y="0"/>
                  </a:cubicBezTo>
                  <a:lnTo>
                    <a:pt x="6069803" y="0"/>
                  </a:lnTo>
                  <a:cubicBezTo>
                    <a:pt x="6099693" y="0"/>
                    <a:pt x="6123924" y="24231"/>
                    <a:pt x="6123924" y="54121"/>
                  </a:cubicBezTo>
                  <a:lnTo>
                    <a:pt x="6123924" y="270599"/>
                  </a:lnTo>
                  <a:cubicBezTo>
                    <a:pt x="6123924" y="300489"/>
                    <a:pt x="6099693" y="324720"/>
                    <a:pt x="6069803" y="324720"/>
                  </a:cubicBezTo>
                  <a:lnTo>
                    <a:pt x="54121" y="324720"/>
                  </a:lnTo>
                  <a:cubicBezTo>
                    <a:pt x="24231" y="324720"/>
                    <a:pt x="0" y="300489"/>
                    <a:pt x="0" y="270599"/>
                  </a:cubicBezTo>
                  <a:lnTo>
                    <a:pt x="0" y="54121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47322" tIns="15852" rIns="247322" bIns="15852" numCol="1" spcCol="1270" anchor="ctr" anchorCtr="0">
              <a:noAutofit/>
            </a:bodyPr>
            <a:lstStyle/>
            <a:p>
              <a:pPr lvl="0" algn="l" defTabSz="8890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3200" b="1" kern="1200" dirty="0" smtClean="0"/>
                <a:t>（一）观察要全面</a:t>
              </a:r>
              <a:endParaRPr lang="zh-CN" altLang="en-US" sz="3200" b="1" kern="1200" dirty="0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216024" y="987574"/>
            <a:ext cx="8748464" cy="2192638"/>
            <a:chOff x="216024" y="1387224"/>
            <a:chExt cx="8748464" cy="2192638"/>
          </a:xfrm>
        </p:grpSpPr>
        <p:sp>
          <p:nvSpPr>
            <p:cNvPr id="7" name="任意多边形 6"/>
            <p:cNvSpPr/>
            <p:nvPr/>
          </p:nvSpPr>
          <p:spPr>
            <a:xfrm>
              <a:off x="216024" y="1792722"/>
              <a:ext cx="8748464" cy="1787140"/>
            </a:xfrm>
            <a:custGeom>
              <a:avLst/>
              <a:gdLst>
                <a:gd name="connsiteX0" fmla="*/ 0 w 8748464"/>
                <a:gd name="connsiteY0" fmla="*/ 0 h 970200"/>
                <a:gd name="connsiteX1" fmla="*/ 8748464 w 8748464"/>
                <a:gd name="connsiteY1" fmla="*/ 0 h 970200"/>
                <a:gd name="connsiteX2" fmla="*/ 8748464 w 8748464"/>
                <a:gd name="connsiteY2" fmla="*/ 970200 h 970200"/>
                <a:gd name="connsiteX3" fmla="*/ 0 w 8748464"/>
                <a:gd name="connsiteY3" fmla="*/ 970200 h 970200"/>
                <a:gd name="connsiteX4" fmla="*/ 0 w 8748464"/>
                <a:gd name="connsiteY4" fmla="*/ 0 h 97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48464" h="970200">
                  <a:moveTo>
                    <a:pt x="0" y="0"/>
                  </a:moveTo>
                  <a:lnTo>
                    <a:pt x="8748464" y="0"/>
                  </a:lnTo>
                  <a:lnTo>
                    <a:pt x="8748464" y="970200"/>
                  </a:lnTo>
                  <a:lnTo>
                    <a:pt x="0" y="97020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3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78978" tIns="229108" rIns="678978" bIns="142240" numCol="1" spcCol="1270" anchor="t" anchorCtr="0">
              <a:noAutofit/>
            </a:bodyPr>
            <a:lstStyle/>
            <a:p>
              <a:pPr marL="228600" lvl="1" indent="-228600" algn="l" defTabSz="88900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zh-CN" altLang="en-US" sz="3200" b="1" kern="1200" dirty="0" smtClean="0"/>
                <a:t>世界万物，千姿百态，千变万化，各有特征，互有差别。这就要求我们观察时要细致区别不同之处，抓住事物特点。</a:t>
              </a:r>
              <a:endParaRPr lang="zh-CN" altLang="en-US" sz="3200" b="1" kern="1200" dirty="0"/>
            </a:p>
          </p:txBody>
        </p:sp>
        <p:sp>
          <p:nvSpPr>
            <p:cNvPr id="8" name="任意多边形 7"/>
            <p:cNvSpPr/>
            <p:nvPr/>
          </p:nvSpPr>
          <p:spPr>
            <a:xfrm>
              <a:off x="653447" y="1387224"/>
              <a:ext cx="6123924" cy="522964"/>
            </a:xfrm>
            <a:custGeom>
              <a:avLst/>
              <a:gdLst>
                <a:gd name="connsiteX0" fmla="*/ 0 w 6123924"/>
                <a:gd name="connsiteY0" fmla="*/ 54121 h 324720"/>
                <a:gd name="connsiteX1" fmla="*/ 54121 w 6123924"/>
                <a:gd name="connsiteY1" fmla="*/ 0 h 324720"/>
                <a:gd name="connsiteX2" fmla="*/ 6069803 w 6123924"/>
                <a:gd name="connsiteY2" fmla="*/ 0 h 324720"/>
                <a:gd name="connsiteX3" fmla="*/ 6123924 w 6123924"/>
                <a:gd name="connsiteY3" fmla="*/ 54121 h 324720"/>
                <a:gd name="connsiteX4" fmla="*/ 6123924 w 6123924"/>
                <a:gd name="connsiteY4" fmla="*/ 270599 h 324720"/>
                <a:gd name="connsiteX5" fmla="*/ 6069803 w 6123924"/>
                <a:gd name="connsiteY5" fmla="*/ 324720 h 324720"/>
                <a:gd name="connsiteX6" fmla="*/ 54121 w 6123924"/>
                <a:gd name="connsiteY6" fmla="*/ 324720 h 324720"/>
                <a:gd name="connsiteX7" fmla="*/ 0 w 6123924"/>
                <a:gd name="connsiteY7" fmla="*/ 270599 h 324720"/>
                <a:gd name="connsiteX8" fmla="*/ 0 w 6123924"/>
                <a:gd name="connsiteY8" fmla="*/ 54121 h 324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123924" h="324720">
                  <a:moveTo>
                    <a:pt x="0" y="54121"/>
                  </a:moveTo>
                  <a:cubicBezTo>
                    <a:pt x="0" y="24231"/>
                    <a:pt x="24231" y="0"/>
                    <a:pt x="54121" y="0"/>
                  </a:cubicBezTo>
                  <a:lnTo>
                    <a:pt x="6069803" y="0"/>
                  </a:lnTo>
                  <a:cubicBezTo>
                    <a:pt x="6099693" y="0"/>
                    <a:pt x="6123924" y="24231"/>
                    <a:pt x="6123924" y="54121"/>
                  </a:cubicBezTo>
                  <a:lnTo>
                    <a:pt x="6123924" y="270599"/>
                  </a:lnTo>
                  <a:cubicBezTo>
                    <a:pt x="6123924" y="300489"/>
                    <a:pt x="6099693" y="324720"/>
                    <a:pt x="6069803" y="324720"/>
                  </a:cubicBezTo>
                  <a:lnTo>
                    <a:pt x="54121" y="324720"/>
                  </a:lnTo>
                  <a:cubicBezTo>
                    <a:pt x="24231" y="324720"/>
                    <a:pt x="0" y="300489"/>
                    <a:pt x="0" y="270599"/>
                  </a:cubicBezTo>
                  <a:lnTo>
                    <a:pt x="0" y="54121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47322" tIns="15852" rIns="247322" bIns="15852" numCol="1" spcCol="1270" anchor="ctr" anchorCtr="0">
              <a:noAutofit/>
            </a:bodyPr>
            <a:lstStyle/>
            <a:p>
              <a:pPr lvl="0" algn="l" defTabSz="8890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3200" b="1" kern="1200" dirty="0" smtClean="0"/>
                <a:t>（二）观察要细致 </a:t>
              </a:r>
              <a:endParaRPr lang="zh-CN" altLang="en-US" sz="3200" b="1" kern="1200" dirty="0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216024" y="411510"/>
            <a:ext cx="8748464" cy="4059562"/>
            <a:chOff x="216024" y="2579184"/>
            <a:chExt cx="8748464" cy="4059562"/>
          </a:xfrm>
        </p:grpSpPr>
        <p:sp>
          <p:nvSpPr>
            <p:cNvPr id="9" name="任意多边形 8"/>
            <p:cNvSpPr/>
            <p:nvPr/>
          </p:nvSpPr>
          <p:spPr>
            <a:xfrm>
              <a:off x="216024" y="2912674"/>
              <a:ext cx="8748464" cy="3726072"/>
            </a:xfrm>
            <a:custGeom>
              <a:avLst/>
              <a:gdLst>
                <a:gd name="connsiteX0" fmla="*/ 0 w 8748464"/>
                <a:gd name="connsiteY0" fmla="*/ 0 h 1975050"/>
                <a:gd name="connsiteX1" fmla="*/ 8748464 w 8748464"/>
                <a:gd name="connsiteY1" fmla="*/ 0 h 1975050"/>
                <a:gd name="connsiteX2" fmla="*/ 8748464 w 8748464"/>
                <a:gd name="connsiteY2" fmla="*/ 1975050 h 1975050"/>
                <a:gd name="connsiteX3" fmla="*/ 0 w 8748464"/>
                <a:gd name="connsiteY3" fmla="*/ 1975050 h 1975050"/>
                <a:gd name="connsiteX4" fmla="*/ 0 w 8748464"/>
                <a:gd name="connsiteY4" fmla="*/ 0 h 1975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48464" h="1975050">
                  <a:moveTo>
                    <a:pt x="0" y="0"/>
                  </a:moveTo>
                  <a:lnTo>
                    <a:pt x="8748464" y="0"/>
                  </a:lnTo>
                  <a:lnTo>
                    <a:pt x="8748464" y="1975050"/>
                  </a:lnTo>
                  <a:lnTo>
                    <a:pt x="0" y="197505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4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78978" tIns="229108" rIns="678978" bIns="142240" numCol="1" spcCol="1270" anchor="t" anchorCtr="0">
              <a:noAutofit/>
            </a:bodyPr>
            <a:lstStyle/>
            <a:p>
              <a:pPr marL="228600" lvl="1" indent="-228600" algn="l" defTabSz="88900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zh-CN" altLang="en-US" sz="3200" b="1" kern="1200" dirty="0" smtClean="0"/>
                <a:t>我们观察时要按照一定的顺序。否则零乱、不清或观察时挂一漏万。观察根据情况可分别按时间、空间顺序观察。 </a:t>
              </a:r>
              <a:endParaRPr lang="zh-CN" altLang="en-US" sz="3200" b="1" kern="1200" dirty="0"/>
            </a:p>
            <a:p>
              <a:pPr marL="228600" lvl="1" indent="-228600" algn="l" defTabSz="88900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zh-CN" altLang="en-US" sz="3200" b="1" kern="1200" dirty="0" smtClean="0"/>
                <a:t>空间：远→近（反之亦成立）外→内   整→局部  上→下  左→右 东西南北等 </a:t>
              </a:r>
              <a:endParaRPr lang="zh-CN" altLang="en-US" sz="3200" b="1" kern="1200" dirty="0"/>
            </a:p>
            <a:p>
              <a:pPr marL="228600" lvl="1" indent="-228600" algn="l" defTabSz="88900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zh-CN" altLang="en-US" sz="3200" b="1" kern="1200" dirty="0" smtClean="0"/>
                <a:t>时间：过去现在将来  发生发展结果  开始中间结尾</a:t>
              </a:r>
              <a:endParaRPr lang="zh-CN" altLang="en-US" sz="3200" b="1" kern="1200" dirty="0"/>
            </a:p>
          </p:txBody>
        </p:sp>
        <p:sp>
          <p:nvSpPr>
            <p:cNvPr id="10" name="任意多边形 9"/>
            <p:cNvSpPr/>
            <p:nvPr/>
          </p:nvSpPr>
          <p:spPr>
            <a:xfrm>
              <a:off x="653447" y="2579184"/>
              <a:ext cx="6123924" cy="522964"/>
            </a:xfrm>
            <a:custGeom>
              <a:avLst/>
              <a:gdLst>
                <a:gd name="connsiteX0" fmla="*/ 0 w 6123924"/>
                <a:gd name="connsiteY0" fmla="*/ 54121 h 324720"/>
                <a:gd name="connsiteX1" fmla="*/ 54121 w 6123924"/>
                <a:gd name="connsiteY1" fmla="*/ 0 h 324720"/>
                <a:gd name="connsiteX2" fmla="*/ 6069803 w 6123924"/>
                <a:gd name="connsiteY2" fmla="*/ 0 h 324720"/>
                <a:gd name="connsiteX3" fmla="*/ 6123924 w 6123924"/>
                <a:gd name="connsiteY3" fmla="*/ 54121 h 324720"/>
                <a:gd name="connsiteX4" fmla="*/ 6123924 w 6123924"/>
                <a:gd name="connsiteY4" fmla="*/ 270599 h 324720"/>
                <a:gd name="connsiteX5" fmla="*/ 6069803 w 6123924"/>
                <a:gd name="connsiteY5" fmla="*/ 324720 h 324720"/>
                <a:gd name="connsiteX6" fmla="*/ 54121 w 6123924"/>
                <a:gd name="connsiteY6" fmla="*/ 324720 h 324720"/>
                <a:gd name="connsiteX7" fmla="*/ 0 w 6123924"/>
                <a:gd name="connsiteY7" fmla="*/ 270599 h 324720"/>
                <a:gd name="connsiteX8" fmla="*/ 0 w 6123924"/>
                <a:gd name="connsiteY8" fmla="*/ 54121 h 324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123924" h="324720">
                  <a:moveTo>
                    <a:pt x="0" y="54121"/>
                  </a:moveTo>
                  <a:cubicBezTo>
                    <a:pt x="0" y="24231"/>
                    <a:pt x="24231" y="0"/>
                    <a:pt x="54121" y="0"/>
                  </a:cubicBezTo>
                  <a:lnTo>
                    <a:pt x="6069803" y="0"/>
                  </a:lnTo>
                  <a:cubicBezTo>
                    <a:pt x="6099693" y="0"/>
                    <a:pt x="6123924" y="24231"/>
                    <a:pt x="6123924" y="54121"/>
                  </a:cubicBezTo>
                  <a:lnTo>
                    <a:pt x="6123924" y="270599"/>
                  </a:lnTo>
                  <a:cubicBezTo>
                    <a:pt x="6123924" y="300489"/>
                    <a:pt x="6099693" y="324720"/>
                    <a:pt x="6069803" y="324720"/>
                  </a:cubicBezTo>
                  <a:lnTo>
                    <a:pt x="54121" y="324720"/>
                  </a:lnTo>
                  <a:cubicBezTo>
                    <a:pt x="24231" y="324720"/>
                    <a:pt x="0" y="300489"/>
                    <a:pt x="0" y="270599"/>
                  </a:cubicBezTo>
                  <a:lnTo>
                    <a:pt x="0" y="54121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47322" tIns="15852" rIns="247322" bIns="15852" numCol="1" spcCol="1270" anchor="ctr" anchorCtr="0">
              <a:noAutofit/>
            </a:bodyPr>
            <a:lstStyle/>
            <a:p>
              <a:pPr lvl="0" algn="l" defTabSz="8890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3200" b="1" kern="1200" smtClean="0"/>
                <a:t>（三）观察要有顺序 </a:t>
              </a:r>
              <a:endParaRPr lang="zh-CN" altLang="en-US" sz="3200" b="1" kern="1200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216024" y="481399"/>
            <a:ext cx="8748464" cy="4034567"/>
            <a:chOff x="216024" y="193367"/>
            <a:chExt cx="8748464" cy="4034567"/>
          </a:xfrm>
        </p:grpSpPr>
        <p:sp>
          <p:nvSpPr>
            <p:cNvPr id="5" name="任意多边形 4"/>
            <p:cNvSpPr/>
            <p:nvPr/>
          </p:nvSpPr>
          <p:spPr>
            <a:xfrm>
              <a:off x="216024" y="456746"/>
              <a:ext cx="8748464" cy="3771188"/>
            </a:xfrm>
            <a:custGeom>
              <a:avLst/>
              <a:gdLst>
                <a:gd name="connsiteX0" fmla="*/ 0 w 8748464"/>
                <a:gd name="connsiteY0" fmla="*/ 0 h 970200"/>
                <a:gd name="connsiteX1" fmla="*/ 8748464 w 8748464"/>
                <a:gd name="connsiteY1" fmla="*/ 0 h 970200"/>
                <a:gd name="connsiteX2" fmla="*/ 8748464 w 8748464"/>
                <a:gd name="connsiteY2" fmla="*/ 970200 h 970200"/>
                <a:gd name="connsiteX3" fmla="*/ 0 w 8748464"/>
                <a:gd name="connsiteY3" fmla="*/ 970200 h 970200"/>
                <a:gd name="connsiteX4" fmla="*/ 0 w 8748464"/>
                <a:gd name="connsiteY4" fmla="*/ 0 h 97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48464" h="970200">
                  <a:moveTo>
                    <a:pt x="0" y="0"/>
                  </a:moveTo>
                  <a:lnTo>
                    <a:pt x="8748464" y="0"/>
                  </a:lnTo>
                  <a:lnTo>
                    <a:pt x="8748464" y="970200"/>
                  </a:lnTo>
                  <a:lnTo>
                    <a:pt x="0" y="97020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2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78978" tIns="229108" rIns="678978" bIns="142240" numCol="1" spcCol="1270" anchor="t" anchorCtr="0">
              <a:noAutofit/>
            </a:bodyPr>
            <a:lstStyle/>
            <a:p>
              <a:pPr marL="228600" lvl="1" indent="-228600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zh-CN" altLang="en-US" sz="2800" b="1" dirty="0" smtClean="0"/>
                <a:t>世界</a:t>
              </a:r>
              <a:r>
                <a:rPr lang="zh-CN" altLang="en-US" sz="2800" b="1" dirty="0"/>
                <a:t>上的事物是千差万别的，各有特点，就是两个极相似的鸡蛋也有不同之处。我们观察事物就要善于抓住事物的特点，找出事物的差别，同是人同有鼻子有眼嘴耳朵，但是两个人站在一起，你能把他们分辨开，可见仍是有差别的。同是笑，各自不同，同是哭，各具情态。一样说话，性格不同表现就各有差异，发现事物的差异才算观察好了。一直没有发现特点，一直观察。</a:t>
              </a:r>
              <a:endParaRPr lang="zh-CN" altLang="en-US" sz="2800" b="1" dirty="0"/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653446" y="193367"/>
              <a:ext cx="7518954" cy="475422"/>
            </a:xfrm>
            <a:custGeom>
              <a:avLst/>
              <a:gdLst>
                <a:gd name="connsiteX0" fmla="*/ 0 w 6123924"/>
                <a:gd name="connsiteY0" fmla="*/ 54121 h 324720"/>
                <a:gd name="connsiteX1" fmla="*/ 54121 w 6123924"/>
                <a:gd name="connsiteY1" fmla="*/ 0 h 324720"/>
                <a:gd name="connsiteX2" fmla="*/ 6069803 w 6123924"/>
                <a:gd name="connsiteY2" fmla="*/ 0 h 324720"/>
                <a:gd name="connsiteX3" fmla="*/ 6123924 w 6123924"/>
                <a:gd name="connsiteY3" fmla="*/ 54121 h 324720"/>
                <a:gd name="connsiteX4" fmla="*/ 6123924 w 6123924"/>
                <a:gd name="connsiteY4" fmla="*/ 270599 h 324720"/>
                <a:gd name="connsiteX5" fmla="*/ 6069803 w 6123924"/>
                <a:gd name="connsiteY5" fmla="*/ 324720 h 324720"/>
                <a:gd name="connsiteX6" fmla="*/ 54121 w 6123924"/>
                <a:gd name="connsiteY6" fmla="*/ 324720 h 324720"/>
                <a:gd name="connsiteX7" fmla="*/ 0 w 6123924"/>
                <a:gd name="connsiteY7" fmla="*/ 270599 h 324720"/>
                <a:gd name="connsiteX8" fmla="*/ 0 w 6123924"/>
                <a:gd name="connsiteY8" fmla="*/ 54121 h 324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123924" h="324720">
                  <a:moveTo>
                    <a:pt x="0" y="54121"/>
                  </a:moveTo>
                  <a:cubicBezTo>
                    <a:pt x="0" y="24231"/>
                    <a:pt x="24231" y="0"/>
                    <a:pt x="54121" y="0"/>
                  </a:cubicBezTo>
                  <a:lnTo>
                    <a:pt x="6069803" y="0"/>
                  </a:lnTo>
                  <a:cubicBezTo>
                    <a:pt x="6099693" y="0"/>
                    <a:pt x="6123924" y="24231"/>
                    <a:pt x="6123924" y="54121"/>
                  </a:cubicBezTo>
                  <a:lnTo>
                    <a:pt x="6123924" y="270599"/>
                  </a:lnTo>
                  <a:cubicBezTo>
                    <a:pt x="6123924" y="300489"/>
                    <a:pt x="6099693" y="324720"/>
                    <a:pt x="6069803" y="324720"/>
                  </a:cubicBezTo>
                  <a:lnTo>
                    <a:pt x="54121" y="324720"/>
                  </a:lnTo>
                  <a:cubicBezTo>
                    <a:pt x="24231" y="324720"/>
                    <a:pt x="0" y="300489"/>
                    <a:pt x="0" y="270599"/>
                  </a:cubicBezTo>
                  <a:lnTo>
                    <a:pt x="0" y="54121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47322" tIns="15852" rIns="247322" bIns="15852" numCol="1" spcCol="1270" anchor="ctr" anchorCtr="0">
              <a:noAutofit/>
            </a:bodyPr>
            <a:lstStyle/>
            <a:p>
              <a:pPr lvl="0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2800" b="1" dirty="0"/>
                <a:t>（四）抓住事物的特征，一定要找出不同点。 </a:t>
              </a:r>
              <a:endParaRPr lang="zh-CN" altLang="en-US" sz="2800" b="1" dirty="0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-144016" y="509996"/>
            <a:ext cx="9252520" cy="4013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624205">
              <a:lnSpc>
                <a:spcPct val="130000"/>
              </a:lnSpc>
            </a:pP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1.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找出文中描写时间的词语。</a:t>
            </a:r>
            <a:endParaRPr lang="en-US" altLang="zh-CN" sz="2800" b="1" dirty="0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624205">
              <a:lnSpc>
                <a:spcPct val="130000"/>
              </a:lnSpc>
            </a:pP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      ）、（    ）、（    ）    </a:t>
            </a:r>
            <a:endParaRPr lang="en-US" altLang="zh-CN" sz="2800" b="1" dirty="0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624205">
              <a:lnSpc>
                <a:spcPct val="130000"/>
              </a:lnSpc>
            </a:pP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2.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找出文中的一对反义词。</a:t>
            </a:r>
            <a:endParaRPr lang="en-US" altLang="zh-CN" sz="2800" b="1" dirty="0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624205">
              <a:lnSpc>
                <a:spcPct val="130000"/>
              </a:lnSpc>
            </a:pP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（    ）</a:t>
            </a: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—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（    ）      </a:t>
            </a:r>
            <a:endParaRPr lang="en-US" altLang="zh-CN" sz="2800" b="1" dirty="0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624205">
              <a:lnSpc>
                <a:spcPct val="130000"/>
              </a:lnSpc>
            </a:pP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3.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找出文中的比喻句。</a:t>
            </a:r>
            <a:endParaRPr lang="zh-CN" altLang="en-US" sz="2800" b="1" dirty="0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624205">
              <a:lnSpc>
                <a:spcPct val="130000"/>
              </a:lnSpc>
            </a:pP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</a:t>
            </a:r>
            <a:endParaRPr lang="en-US" altLang="zh-CN" sz="2800" b="1" dirty="0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624205">
              <a:lnSpc>
                <a:spcPct val="130000"/>
              </a:lnSpc>
            </a:pP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4.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这句话中，把（          ）比作（    ）。</a:t>
            </a:r>
            <a:endParaRPr lang="en-US" altLang="zh-CN" sz="2800" b="1" dirty="0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99592" y="1112426"/>
            <a:ext cx="1296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有一天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067242" y="1112426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中午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6"/>
          <p:cNvSpPr txBox="1"/>
          <p:nvPr/>
        </p:nvSpPr>
        <p:spPr>
          <a:xfrm>
            <a:off x="4867442" y="1112426"/>
            <a:ext cx="928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傍晚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6"/>
          <p:cNvSpPr txBox="1"/>
          <p:nvPr/>
        </p:nvSpPr>
        <p:spPr>
          <a:xfrm>
            <a:off x="827584" y="2218905"/>
            <a:ext cx="928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张开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文本框 6"/>
          <p:cNvSpPr txBox="1"/>
          <p:nvPr/>
        </p:nvSpPr>
        <p:spPr>
          <a:xfrm>
            <a:off x="2627784" y="2218905"/>
            <a:ext cx="928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合拢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文本框 6"/>
          <p:cNvSpPr txBox="1"/>
          <p:nvPr/>
        </p:nvSpPr>
        <p:spPr>
          <a:xfrm>
            <a:off x="482058" y="3315646"/>
            <a:ext cx="84249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原来，蒲公英的花就像我们的手掌，可以张开、合上。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文本框 6"/>
          <p:cNvSpPr txBox="1"/>
          <p:nvPr/>
        </p:nvSpPr>
        <p:spPr>
          <a:xfrm>
            <a:off x="3333350" y="3867894"/>
            <a:ext cx="20882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蒲公英的花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文本框 6"/>
          <p:cNvSpPr txBox="1"/>
          <p:nvPr/>
        </p:nvSpPr>
        <p:spPr>
          <a:xfrm>
            <a:off x="6554440" y="3867894"/>
            <a:ext cx="928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手掌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7" grpId="0"/>
      <p:bldP spid="7" grpId="1"/>
      <p:bldP spid="10" grpId="0"/>
      <p:bldP spid="10" grpId="1"/>
      <p:bldP spid="9" grpId="0"/>
      <p:bldP spid="9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95666" y="555526"/>
            <a:ext cx="8552798" cy="38656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624205" latinLnBrk="1">
              <a:lnSpc>
                <a:spcPct val="120000"/>
              </a:lnSpc>
              <a:spcBef>
                <a:spcPts val="600"/>
              </a:spcBef>
            </a:pP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4.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草地会变颜色，是因为：</a:t>
            </a: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_________________________________________________________________     </a:t>
            </a:r>
            <a:endParaRPr lang="en-US" altLang="zh-CN" sz="2800" b="1" dirty="0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624205" latinLnBrk="1">
              <a:lnSpc>
                <a:spcPct val="120000"/>
              </a:lnSpc>
              <a:spcBef>
                <a:spcPts val="600"/>
              </a:spcBef>
            </a:pP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5.“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中午的草地是金色的”是因为：</a:t>
            </a: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_________________________________________________________</a:t>
            </a:r>
            <a:endParaRPr lang="en-US" altLang="zh-CN" sz="2800" b="1" dirty="0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624205" latinLnBrk="1">
              <a:lnSpc>
                <a:spcPct val="120000"/>
              </a:lnSpc>
              <a:spcBef>
                <a:spcPts val="600"/>
              </a:spcBef>
            </a:pP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6.“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早上、傍晚的草地是绿色的”是因为：</a:t>
            </a: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</a:t>
            </a:r>
            <a:r>
              <a:rPr lang="en-US" altLang="zh-CN" sz="2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___________________________________________________</a:t>
            </a:r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46924" y="1635646"/>
            <a:ext cx="8496944" cy="10577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                           中午花朵张开，它是金色的，草地也是金色的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79512" y="555526"/>
            <a:ext cx="8564356" cy="11264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                   原来，蒲公英的花就像我们的手掌，可以张开、合上。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4"/>
          <p:cNvSpPr txBox="1"/>
          <p:nvPr/>
        </p:nvSpPr>
        <p:spPr>
          <a:xfrm>
            <a:off x="220083" y="2738096"/>
            <a:ext cx="8523785" cy="1643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                                 早上和傍晚花朵合拢，金色的花瓣被包住，草地就变成绿色的了。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8" grpId="0"/>
      <p:bldP spid="8" grpId="1"/>
      <p:bldP spid="7" grpId="0"/>
      <p:bldP spid="7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8042" y="483518"/>
            <a:ext cx="8496944" cy="41395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zh-CN" altLang="en-US" sz="27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    </a:t>
            </a:r>
            <a:r>
              <a:rPr lang="zh-CN" altLang="en-US" sz="27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总也倒不了的老屋（节选）    </a:t>
            </a:r>
            <a:endParaRPr lang="en-US" altLang="zh-CN" sz="27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spcBef>
                <a:spcPts val="600"/>
              </a:spcBef>
            </a:pPr>
            <a:r>
              <a:rPr lang="zh-CN" altLang="en-US" sz="27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  “等等，老屋！”一个小小的声音在它门前响起，“再过二十几天，行吗？主人想拿走我的蛋，可是我想孵小鸡。我找不到一个安心孵蛋的地方。”</a:t>
            </a:r>
            <a:endParaRPr lang="zh-CN" altLang="en-US" sz="27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spcBef>
                <a:spcPts val="600"/>
              </a:spcBef>
            </a:pPr>
            <a:r>
              <a:rPr lang="zh-CN" altLang="en-US" sz="27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    老屋低头看看，墙壁吱吱呀呀地响：“哦，是老母鸡啊。好吧，我就再站二十几天。”</a:t>
            </a:r>
            <a:endParaRPr lang="zh-CN" altLang="en-US" sz="27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spcBef>
                <a:spcPts val="600"/>
              </a:spcBef>
            </a:pPr>
            <a:r>
              <a:rPr lang="zh-CN" altLang="en-US" sz="27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    二十多天后，老母鸡从门上的破洞里走了出来，九只小鸡从门板下面叽叽叫着钻了出来：“叽叽，谢谢！”</a:t>
            </a:r>
            <a:endParaRPr lang="zh-CN" altLang="en-US" sz="27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spcBef>
                <a:spcPts val="600"/>
              </a:spcBef>
            </a:pPr>
            <a:r>
              <a:rPr lang="zh-CN" altLang="en-US" sz="27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    老屋说：“再见！好了，我到了倒下的时候了！”</a:t>
            </a:r>
            <a:endParaRPr lang="zh-CN" altLang="en-US" sz="27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50262" y="565076"/>
            <a:ext cx="8542218" cy="40195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539750">
              <a:lnSpc>
                <a:spcPct val="120000"/>
              </a:lnSpc>
              <a:spcBef>
                <a:spcPts val="600"/>
              </a:spcBef>
            </a:pP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1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．“小小的声音”是</a:t>
            </a: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________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发出的。</a:t>
            </a:r>
            <a:endParaRPr lang="zh-CN" altLang="en-US" sz="2800" b="1" dirty="0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indent="539750">
              <a:lnSpc>
                <a:spcPct val="120000"/>
              </a:lnSpc>
              <a:spcBef>
                <a:spcPts val="600"/>
              </a:spcBef>
            </a:pP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2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．故事中“小猫刚刚离开，老母鸡又来请求老屋不要倒下，”根据生活经验和生活知识，我猜到老屋应该会觉得</a:t>
            </a: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____________________________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。</a:t>
            </a:r>
            <a:endParaRPr lang="zh-CN" altLang="en-US" sz="2800" b="1" dirty="0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indent="539750">
              <a:lnSpc>
                <a:spcPct val="120000"/>
              </a:lnSpc>
              <a:spcBef>
                <a:spcPts val="600"/>
              </a:spcBef>
            </a:pP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3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．我们从选文中可以体会到</a:t>
            </a: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(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　　　</a:t>
            </a: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)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。</a:t>
            </a:r>
            <a:endParaRPr lang="zh-CN" altLang="en-US" sz="2800" b="1" dirty="0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indent="539750">
              <a:lnSpc>
                <a:spcPct val="120000"/>
              </a:lnSpc>
              <a:spcBef>
                <a:spcPts val="600"/>
              </a:spcBef>
            </a:pP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A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．老屋的默默奉献和乐于助人的精神　　　</a:t>
            </a:r>
            <a:endParaRPr lang="zh-CN" altLang="en-US" sz="2800" b="1" dirty="0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indent="539750">
              <a:lnSpc>
                <a:spcPct val="120000"/>
              </a:lnSpc>
              <a:spcBef>
                <a:spcPts val="600"/>
              </a:spcBef>
            </a:pP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B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．老屋勇于献身的精神</a:t>
            </a:r>
            <a:endParaRPr lang="zh-CN" sz="2800" b="1" u="sng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463262" y="2201823"/>
            <a:ext cx="48600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很烦，不断地被别人打扰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6"/>
          <p:cNvSpPr txBox="1"/>
          <p:nvPr/>
        </p:nvSpPr>
        <p:spPr>
          <a:xfrm>
            <a:off x="4429946" y="578897"/>
            <a:ext cx="13681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老母鸡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6"/>
          <p:cNvSpPr txBox="1"/>
          <p:nvPr/>
        </p:nvSpPr>
        <p:spPr>
          <a:xfrm>
            <a:off x="5941772" y="2787774"/>
            <a:ext cx="6464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A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8" grpId="0"/>
      <p:bldP spid="8" grpId="1"/>
      <p:bldP spid="10" grpId="0"/>
      <p:bldP spid="10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1043608" y="843558"/>
            <a:ext cx="7776864" cy="14542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水光潋滟晴方好，</a:t>
            </a:r>
            <a:r>
              <a:rPr lang="en-US" altLang="zh-CN" sz="3200" b="1" u="sng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      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欲把西湖比西子，</a:t>
            </a:r>
            <a:r>
              <a:rPr lang="en-US" altLang="zh-CN" sz="3200" b="1" u="sng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      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200" b="1" u="sng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051720" y="339502"/>
            <a:ext cx="511256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zh-CN" altLang="en-US" sz="2800" b="1" kern="100" dirty="0" smtClean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charset="0"/>
              </a:rPr>
              <a:t>     饮湖上初晴后雨 </a:t>
            </a:r>
            <a:endParaRPr lang="zh-CN" altLang="en-US" sz="2800" b="1" kern="100" dirty="0" smtClean="0"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charset="0"/>
            </a:endParaRPr>
          </a:p>
        </p:txBody>
      </p:sp>
      <p:sp>
        <p:nvSpPr>
          <p:cNvPr id="9" name="文本框 6"/>
          <p:cNvSpPr txBox="1"/>
          <p:nvPr/>
        </p:nvSpPr>
        <p:spPr>
          <a:xfrm>
            <a:off x="4296016" y="971678"/>
            <a:ext cx="33123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山色空蒙雨亦奇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文本框 6"/>
          <p:cNvSpPr txBox="1"/>
          <p:nvPr/>
        </p:nvSpPr>
        <p:spPr>
          <a:xfrm>
            <a:off x="4313948" y="1698037"/>
            <a:ext cx="32553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淡妆浓抹总相宜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1"/>
          <p:cNvSpPr txBox="1"/>
          <p:nvPr/>
        </p:nvSpPr>
        <p:spPr>
          <a:xfrm>
            <a:off x="425705" y="2367029"/>
            <a:ext cx="7083633" cy="2091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indent="630555">
              <a:lnSpc>
                <a:spcPct val="120000"/>
              </a:lnSpc>
            </a:pP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1.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把古诗补充完整。 </a:t>
            </a:r>
            <a:endParaRPr lang="en-US" altLang="zh-CN" sz="2800" b="1" dirty="0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indent="630555">
              <a:lnSpc>
                <a:spcPct val="120000"/>
              </a:lnSpc>
            </a:pP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2.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这首诗的作者是谁？（    ）</a:t>
            </a:r>
            <a:endParaRPr lang="zh-CN" altLang="en-US" sz="2800" b="1" dirty="0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indent="630555">
              <a:lnSpc>
                <a:spcPct val="120000"/>
              </a:lnSpc>
            </a:pP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A.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唐代 李白   </a:t>
            </a: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B.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宋代 苏轼   </a:t>
            </a:r>
            <a:endParaRPr lang="en-US" altLang="zh-CN" sz="2800" b="1" dirty="0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indent="630555">
              <a:lnSpc>
                <a:spcPct val="120000"/>
              </a:lnSpc>
            </a:pP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C.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唐代 杜甫   </a:t>
            </a: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D.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唐代 刘禹锡</a:t>
            </a:r>
            <a:endParaRPr lang="zh-CN" sz="2800" b="1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7" name="文本框 8"/>
          <p:cNvSpPr txBox="1"/>
          <p:nvPr/>
        </p:nvSpPr>
        <p:spPr>
          <a:xfrm>
            <a:off x="5277090" y="2931790"/>
            <a:ext cx="11521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B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11" grpId="0"/>
      <p:bldP spid="11" grpId="1"/>
      <p:bldP spid="7" grpId="0"/>
      <p:bldP spid="7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79392" y="483518"/>
            <a:ext cx="8641080" cy="422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indent="539750">
              <a:lnSpc>
                <a:spcPct val="120000"/>
              </a:lnSpc>
            </a:pPr>
            <a:r>
              <a:rPr lang="en-US" altLang="zh-CN" sz="2800" b="1" dirty="0" smtClean="0">
                <a:latin typeface="+mn-ea"/>
                <a:cs typeface="宋体" panose="02010600030101010101" pitchFamily="2" charset="-122"/>
                <a:sym typeface="+mn-ea"/>
              </a:rPr>
              <a:t>3.</a:t>
            </a:r>
            <a:r>
              <a:rPr lang="zh-CN" altLang="en-US" sz="2800" b="1" dirty="0" smtClean="0">
                <a:latin typeface="+mn-ea"/>
                <a:cs typeface="宋体" panose="02010600030101010101" pitchFamily="2" charset="-122"/>
                <a:sym typeface="+mn-ea"/>
              </a:rPr>
              <a:t>诗人抓住（　 ）的特征来描绘西湖的风采神韵。</a:t>
            </a:r>
            <a:endParaRPr lang="zh-CN" altLang="en-US" sz="2800" b="1" dirty="0" smtClean="0">
              <a:latin typeface="+mn-ea"/>
              <a:cs typeface="宋体" panose="02010600030101010101" pitchFamily="2" charset="-122"/>
              <a:sym typeface="+mn-ea"/>
            </a:endParaRPr>
          </a:p>
          <a:p>
            <a:pPr indent="539750">
              <a:lnSpc>
                <a:spcPct val="120000"/>
              </a:lnSpc>
            </a:pPr>
            <a:r>
              <a:rPr lang="en-US" altLang="zh-CN" sz="2800" b="1" dirty="0" smtClean="0">
                <a:latin typeface="+mn-ea"/>
                <a:cs typeface="宋体" panose="02010600030101010101" pitchFamily="2" charset="-122"/>
                <a:sym typeface="+mn-ea"/>
              </a:rPr>
              <a:t>A.</a:t>
            </a:r>
            <a:r>
              <a:rPr lang="zh-CN" altLang="en-US" sz="2800" b="1" dirty="0" smtClean="0">
                <a:latin typeface="+mn-ea"/>
                <a:cs typeface="宋体" panose="02010600030101010101" pitchFamily="2" charset="-122"/>
                <a:sym typeface="+mn-ea"/>
              </a:rPr>
              <a:t>春季 鲜花    </a:t>
            </a:r>
            <a:r>
              <a:rPr lang="en-US" altLang="zh-CN" sz="2800" b="1" dirty="0" smtClean="0">
                <a:latin typeface="+mn-ea"/>
                <a:cs typeface="宋体" panose="02010600030101010101" pitchFamily="2" charset="-122"/>
                <a:sym typeface="+mn-ea"/>
              </a:rPr>
              <a:t>B.</a:t>
            </a:r>
            <a:r>
              <a:rPr lang="zh-CN" altLang="en-US" sz="2800" b="1" dirty="0" smtClean="0">
                <a:latin typeface="+mn-ea"/>
                <a:cs typeface="宋体" panose="02010600030101010101" pitchFamily="2" charset="-122"/>
                <a:sym typeface="+mn-ea"/>
              </a:rPr>
              <a:t>夏季 时雨时晴</a:t>
            </a:r>
            <a:endParaRPr lang="zh-CN" altLang="en-US" sz="2800" b="1" dirty="0" smtClean="0">
              <a:latin typeface="+mn-ea"/>
              <a:cs typeface="宋体" panose="02010600030101010101" pitchFamily="2" charset="-122"/>
              <a:sym typeface="+mn-ea"/>
            </a:endParaRPr>
          </a:p>
          <a:p>
            <a:pPr indent="539750">
              <a:lnSpc>
                <a:spcPct val="120000"/>
              </a:lnSpc>
            </a:pPr>
            <a:r>
              <a:rPr lang="en-US" altLang="zh-CN" sz="2800" b="1" dirty="0" smtClean="0">
                <a:latin typeface="+mn-ea"/>
                <a:cs typeface="宋体" panose="02010600030101010101" pitchFamily="2" charset="-122"/>
                <a:sym typeface="+mn-ea"/>
              </a:rPr>
              <a:t>C.</a:t>
            </a:r>
            <a:r>
              <a:rPr lang="zh-CN" altLang="en-US" sz="2800" b="1" dirty="0" smtClean="0">
                <a:latin typeface="+mn-ea"/>
                <a:cs typeface="宋体" panose="02010600030101010101" pitchFamily="2" charset="-122"/>
                <a:sym typeface="+mn-ea"/>
              </a:rPr>
              <a:t>秋季 西子    </a:t>
            </a:r>
            <a:r>
              <a:rPr lang="en-US" altLang="zh-CN" sz="2800" b="1" dirty="0" smtClean="0">
                <a:latin typeface="+mn-ea"/>
                <a:cs typeface="宋体" panose="02010600030101010101" pitchFamily="2" charset="-122"/>
                <a:sym typeface="+mn-ea"/>
              </a:rPr>
              <a:t>D.</a:t>
            </a:r>
            <a:r>
              <a:rPr lang="zh-CN" altLang="en-US" sz="2800" b="1" dirty="0" smtClean="0">
                <a:latin typeface="+mn-ea"/>
                <a:cs typeface="宋体" panose="02010600030101010101" pitchFamily="2" charset="-122"/>
                <a:sym typeface="+mn-ea"/>
              </a:rPr>
              <a:t>冬季 女子</a:t>
            </a:r>
            <a:endParaRPr lang="en-US" altLang="zh-CN" sz="2800" b="1" dirty="0" smtClean="0">
              <a:latin typeface="+mn-ea"/>
              <a:cs typeface="宋体" panose="02010600030101010101" pitchFamily="2" charset="-122"/>
              <a:sym typeface="+mn-ea"/>
            </a:endParaRPr>
          </a:p>
          <a:p>
            <a:pPr indent="539750">
              <a:lnSpc>
                <a:spcPct val="120000"/>
              </a:lnSpc>
            </a:pPr>
            <a:r>
              <a:rPr lang="en-US" altLang="zh-CN" sz="2800" b="1" kern="100" dirty="0">
                <a:latin typeface="+mn-ea"/>
                <a:cs typeface="楷体" panose="02010609060101010101" pitchFamily="49" charset="-122"/>
                <a:sym typeface="+mn-ea"/>
              </a:rPr>
              <a:t>4.</a:t>
            </a:r>
            <a:r>
              <a:rPr lang="zh-CN" altLang="en-US" sz="2800" b="1" kern="100" dirty="0">
                <a:latin typeface="+mn-ea"/>
                <a:cs typeface="楷体" panose="02010609060101010101" pitchFamily="49" charset="-122"/>
                <a:sym typeface="+mn-ea"/>
              </a:rPr>
              <a:t>水光潋滟晴方好”正确的理解是（　 ）。</a:t>
            </a:r>
            <a:endParaRPr lang="zh-CN" altLang="en-US" sz="2800" b="1" kern="100" dirty="0">
              <a:latin typeface="+mn-ea"/>
              <a:cs typeface="楷体" panose="02010609060101010101" pitchFamily="49" charset="-122"/>
              <a:sym typeface="+mn-ea"/>
            </a:endParaRPr>
          </a:p>
          <a:p>
            <a:pPr indent="539750">
              <a:lnSpc>
                <a:spcPct val="120000"/>
              </a:lnSpc>
            </a:pPr>
            <a:r>
              <a:rPr lang="en-US" altLang="zh-CN" sz="2800" b="1" kern="100" dirty="0">
                <a:latin typeface="+mn-ea"/>
                <a:cs typeface="楷体" panose="02010609060101010101" pitchFamily="49" charset="-122"/>
                <a:sym typeface="+mn-ea"/>
              </a:rPr>
              <a:t>A.</a:t>
            </a:r>
            <a:r>
              <a:rPr lang="zh-CN" altLang="en-US" sz="2800" b="1" kern="100" dirty="0">
                <a:latin typeface="+mn-ea"/>
                <a:cs typeface="楷体" panose="02010609060101010101" pitchFamily="49" charset="-122"/>
                <a:sym typeface="+mn-ea"/>
              </a:rPr>
              <a:t>水波收敛了灿烂的阳光，非常好。</a:t>
            </a:r>
            <a:endParaRPr lang="zh-CN" altLang="en-US" sz="2800" b="1" kern="100" dirty="0">
              <a:latin typeface="+mn-ea"/>
              <a:cs typeface="楷体" panose="02010609060101010101" pitchFamily="49" charset="-122"/>
              <a:sym typeface="+mn-ea"/>
            </a:endParaRPr>
          </a:p>
          <a:p>
            <a:pPr indent="539750">
              <a:lnSpc>
                <a:spcPct val="120000"/>
              </a:lnSpc>
            </a:pPr>
            <a:r>
              <a:rPr lang="en-US" altLang="zh-CN" sz="2800" b="1" kern="100" dirty="0">
                <a:latin typeface="+mn-ea"/>
                <a:cs typeface="楷体" panose="02010609060101010101" pitchFamily="49" charset="-122"/>
                <a:sym typeface="+mn-ea"/>
              </a:rPr>
              <a:t>B.</a:t>
            </a:r>
            <a:r>
              <a:rPr lang="zh-CN" altLang="en-US" sz="2800" b="1" kern="100" dirty="0">
                <a:latin typeface="+mn-ea"/>
                <a:cs typeface="楷体" panose="02010609060101010101" pitchFamily="49" charset="-122"/>
                <a:sym typeface="+mn-ea"/>
              </a:rPr>
              <a:t>水波光闪动的样子与晴空呼应，刚刚好。</a:t>
            </a:r>
            <a:endParaRPr lang="zh-CN" altLang="en-US" sz="2800" b="1" kern="100" dirty="0">
              <a:latin typeface="+mn-ea"/>
              <a:cs typeface="楷体" panose="02010609060101010101" pitchFamily="49" charset="-122"/>
              <a:sym typeface="+mn-ea"/>
            </a:endParaRPr>
          </a:p>
          <a:p>
            <a:pPr indent="539750">
              <a:lnSpc>
                <a:spcPct val="120000"/>
              </a:lnSpc>
            </a:pPr>
            <a:r>
              <a:rPr lang="en-US" altLang="zh-CN" sz="2800" b="1" kern="100" dirty="0">
                <a:latin typeface="+mn-ea"/>
                <a:cs typeface="楷体" panose="02010609060101010101" pitchFamily="49" charset="-122"/>
                <a:sym typeface="+mn-ea"/>
              </a:rPr>
              <a:t>C.</a:t>
            </a:r>
            <a:r>
              <a:rPr lang="zh-CN" altLang="en-US" sz="2800" b="1" kern="100" dirty="0">
                <a:latin typeface="+mn-ea"/>
                <a:cs typeface="楷体" panose="02010609060101010101" pitchFamily="49" charset="-122"/>
                <a:sym typeface="+mn-ea"/>
              </a:rPr>
              <a:t>在灿烂的阳光照耀下，西湖水波荡漾，波光闪闪，十分美丽</a:t>
            </a:r>
            <a:r>
              <a:rPr lang="zh-CN" altLang="en-US" sz="2800" b="1" kern="100" dirty="0" smtClean="0">
                <a:latin typeface="+mn-ea"/>
                <a:cs typeface="楷体" panose="02010609060101010101" pitchFamily="49" charset="-122"/>
                <a:sym typeface="+mn-ea"/>
              </a:rPr>
              <a:t>。</a:t>
            </a:r>
            <a:endParaRPr lang="zh-CN" altLang="en-US" sz="2800" b="1" u="sng" kern="100" dirty="0" smtClean="0">
              <a:latin typeface="+mn-ea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5" name="文本框 2"/>
          <p:cNvSpPr txBox="1"/>
          <p:nvPr/>
        </p:nvSpPr>
        <p:spPr>
          <a:xfrm>
            <a:off x="3059832" y="483518"/>
            <a:ext cx="720080" cy="540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6" name="文本框 2"/>
          <p:cNvSpPr txBox="1"/>
          <p:nvPr/>
        </p:nvSpPr>
        <p:spPr>
          <a:xfrm>
            <a:off x="6588224" y="2031025"/>
            <a:ext cx="720080" cy="540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dirty="0"/>
              <a:t>C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6" grpId="0"/>
      <p:bldP spid="6" grpId="1"/>
    </p:bldLst>
  </p:timing>
</p:sld>
</file>

<file path=ppt/tags/tag1.xml><?xml version="1.0" encoding="utf-8"?>
<p:tagLst xmlns:p="http://schemas.openxmlformats.org/presentationml/2006/main">
  <p:tag name="KSO_WM_SLIDE_MODEL_TYPE" val="cover"/>
</p:tagLst>
</file>

<file path=ppt/tags/tag2.xml><?xml version="1.0" encoding="utf-8"?>
<p:tagLst xmlns:p="http://schemas.openxmlformats.org/presentationml/2006/main">
  <p:tag name="KSO_WM_DOC_GUID" val="{9dc6d3b9-f0a1-4ddf-bdde-5002b43d53d9}"/>
  <p:tag name="KSO_WPP_MARK_KEY" val="f878d86d-e9b5-4596-ad92-0177a4e6c6ae"/>
  <p:tag name="COMMONDATA" val="eyJoZGlkIjoiMDUzMmRhYzhkNzM3Y2ZlODExZjhhYzliMDJjYzA0ZGIifQ==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凸显">
  <a:themeElements>
    <a:clrScheme name="精装书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凸显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凸显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6142</Words>
  <Application>WPS 演示</Application>
  <PresentationFormat>全屏显示(16:9)</PresentationFormat>
  <Paragraphs>325</Paragraphs>
  <Slides>38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38</vt:i4>
      </vt:variant>
    </vt:vector>
  </HeadingPairs>
  <TitlesOfParts>
    <vt:vector size="53" baseType="lpstr">
      <vt:lpstr>Arial</vt:lpstr>
      <vt:lpstr>宋体</vt:lpstr>
      <vt:lpstr>Wingdings</vt:lpstr>
      <vt:lpstr>Wingdings</vt:lpstr>
      <vt:lpstr>Wingdings 2</vt:lpstr>
      <vt:lpstr>黑体</vt:lpstr>
      <vt:lpstr>Calibri</vt:lpstr>
      <vt:lpstr>Times New Roman</vt:lpstr>
      <vt:lpstr>楷体</vt:lpstr>
      <vt:lpstr>Century Schoolbook</vt:lpstr>
      <vt:lpstr>微软雅黑</vt:lpstr>
      <vt:lpstr>Arial Unicode MS</vt:lpstr>
      <vt:lpstr>隶书</vt:lpstr>
      <vt:lpstr>Xingkai SC</vt:lpstr>
      <vt:lpstr>凸显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>Rocket Girls</cp:lastModifiedBy>
  <cp:revision>245</cp:revision>
  <dcterms:created xsi:type="dcterms:W3CDTF">2017-03-17T02:28:00Z</dcterms:created>
  <dcterms:modified xsi:type="dcterms:W3CDTF">2022-11-29T18:09:27Z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2052-11.1.0.12763</vt:lpwstr>
  </property>
  <property fmtid="{D5CDD505-2E9C-101B-9397-08002B2CF9AE}" pid="3" name="ICV">
    <vt:lpwstr>EC70625A7EA54BAFBD8BAC5A4E5431FE</vt:lpwstr>
  </property>
</Properties>
</file>