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523" r:id="rId3"/>
    <p:sldId id="1109" r:id="rId5"/>
    <p:sldId id="1224" r:id="rId6"/>
    <p:sldId id="1187" r:id="rId7"/>
    <p:sldId id="1180" r:id="rId8"/>
    <p:sldId id="1181" r:id="rId9"/>
    <p:sldId id="1183" r:id="rId10"/>
    <p:sldId id="1184" r:id="rId11"/>
    <p:sldId id="1186" r:id="rId12"/>
    <p:sldId id="1189" r:id="rId13"/>
    <p:sldId id="1225" r:id="rId14"/>
    <p:sldId id="1190" r:id="rId15"/>
    <p:sldId id="1226" r:id="rId16"/>
    <p:sldId id="1192" r:id="rId17"/>
    <p:sldId id="1155" r:id="rId18"/>
    <p:sldId id="1195" r:id="rId19"/>
    <p:sldId id="1157" r:id="rId20"/>
    <p:sldId id="1197" r:id="rId21"/>
    <p:sldId id="1198" r:id="rId22"/>
    <p:sldId id="1227" r:id="rId23"/>
    <p:sldId id="1202" r:id="rId24"/>
    <p:sldId id="1160" r:id="rId25"/>
    <p:sldId id="1229" r:id="rId26"/>
    <p:sldId id="1205" r:id="rId27"/>
    <p:sldId id="1206" r:id="rId28"/>
    <p:sldId id="1209" r:id="rId29"/>
    <p:sldId id="1231" r:id="rId30"/>
    <p:sldId id="1230" r:id="rId31"/>
    <p:sldId id="1232" r:id="rId32"/>
    <p:sldId id="1233" r:id="rId33"/>
    <p:sldId id="1169" r:id="rId34"/>
    <p:sldId id="1168" r:id="rId35"/>
    <p:sldId id="1210" r:id="rId36"/>
    <p:sldId id="1211" r:id="rId37"/>
    <p:sldId id="1212" r:id="rId38"/>
    <p:sldId id="1213" r:id="rId39"/>
    <p:sldId id="1214" r:id="rId40"/>
    <p:sldId id="1221" r:id="rId41"/>
    <p:sldId id="1220" r:id="rId42"/>
    <p:sldId id="1222" r:id="rId43"/>
    <p:sldId id="1223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微软雅黑" panose="020B0503020204020204" charset="-122"/>
      <p:regular r:id="rId51"/>
    </p:embeddedFont>
    <p:embeddedFont>
      <p:font typeface="Calibri" panose="020F0502020204030204" charset="0"/>
      <p:regular r:id="rId52"/>
      <p:bold r:id="rId53"/>
      <p:italic r:id="rId54"/>
      <p:boldItalic r:id="rId55"/>
    </p:embeddedFont>
  </p:embeddedFont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0000"/>
    <a:srgbClr val="FF00FF"/>
    <a:srgbClr val="0066FF"/>
    <a:srgbClr val="A38302"/>
    <a:srgbClr val="FEFCDE"/>
    <a:srgbClr val="00B050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0" autoAdjust="0"/>
    <p:restoredTop sz="94705" autoAdjust="0"/>
  </p:normalViewPr>
  <p:slideViewPr>
    <p:cSldViewPr>
      <p:cViewPr>
        <p:scale>
          <a:sx n="100" d="100"/>
          <a:sy n="100" d="100"/>
        </p:scale>
        <p:origin x="-666" y="-216"/>
      </p:cViewPr>
      <p:guideLst>
        <p:guide orient="horz" pos="310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3"/>
        <p:guide pos="22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5.xml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emf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2177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1043608" y="1630854"/>
            <a:ext cx="6988671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口语交际专项复习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3" y="95821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语文    </a:t>
            </a:r>
            <a:r>
              <a:rPr lang="zh-CN" altLang="en-US" sz="1200" dirty="0"/>
              <a:t>三</a:t>
            </a:r>
            <a:r>
              <a:rPr lang="zh-CN" altLang="en-US" sz="1200" dirty="0" smtClean="0"/>
              <a:t>年级    上册</a:t>
            </a:r>
            <a:endParaRPr lang="zh-CN" altLang="en-US" sz="12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" name="文本框 46"/>
          <p:cNvSpPr>
            <a:spLocks noChangeArrowheads="1"/>
          </p:cNvSpPr>
          <p:nvPr/>
        </p:nvSpPr>
        <p:spPr bwMode="auto">
          <a:xfrm rot="21420000">
            <a:off x="955675" y="2449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" name="文本框 46"/>
          <p:cNvSpPr>
            <a:spLocks noChangeArrowheads="1"/>
          </p:cNvSpPr>
          <p:nvPr/>
        </p:nvSpPr>
        <p:spPr bwMode="auto">
          <a:xfrm rot="21420000">
            <a:off x="1463675" y="1941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" name="文本框 46"/>
          <p:cNvSpPr>
            <a:spLocks noChangeArrowheads="1"/>
          </p:cNvSpPr>
          <p:nvPr/>
        </p:nvSpPr>
        <p:spPr bwMode="auto">
          <a:xfrm rot="21420000">
            <a:off x="2128838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" name="文本框 46"/>
          <p:cNvSpPr>
            <a:spLocks noChangeArrowheads="1"/>
          </p:cNvSpPr>
          <p:nvPr/>
        </p:nvSpPr>
        <p:spPr bwMode="auto">
          <a:xfrm rot="21420000">
            <a:off x="21288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" name="文本框 46"/>
          <p:cNvSpPr>
            <a:spLocks noChangeArrowheads="1"/>
          </p:cNvSpPr>
          <p:nvPr/>
        </p:nvSpPr>
        <p:spPr bwMode="auto">
          <a:xfrm rot="21420000">
            <a:off x="27638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3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4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5" name="文本框 46"/>
          <p:cNvSpPr>
            <a:spLocks noChangeArrowheads="1"/>
          </p:cNvSpPr>
          <p:nvPr/>
        </p:nvSpPr>
        <p:spPr bwMode="auto">
          <a:xfrm rot="21420000">
            <a:off x="1820863" y="301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6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7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8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9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0" name="文本框 46"/>
          <p:cNvSpPr>
            <a:spLocks noChangeArrowheads="1"/>
          </p:cNvSpPr>
          <p:nvPr/>
        </p:nvSpPr>
        <p:spPr bwMode="auto">
          <a:xfrm rot="21420000">
            <a:off x="1109663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1" name="文本框 46"/>
          <p:cNvSpPr>
            <a:spLocks noChangeArrowheads="1"/>
          </p:cNvSpPr>
          <p:nvPr/>
        </p:nvSpPr>
        <p:spPr bwMode="auto">
          <a:xfrm rot="21420000">
            <a:off x="1641475" y="2576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2" name="文本框 46"/>
          <p:cNvSpPr>
            <a:spLocks noChangeArrowheads="1"/>
          </p:cNvSpPr>
          <p:nvPr/>
        </p:nvSpPr>
        <p:spPr bwMode="auto">
          <a:xfrm rot="21420000">
            <a:off x="2149475" y="2068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3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4" name="文本框 46"/>
          <p:cNvSpPr>
            <a:spLocks noChangeArrowheads="1"/>
          </p:cNvSpPr>
          <p:nvPr/>
        </p:nvSpPr>
        <p:spPr bwMode="auto">
          <a:xfrm rot="21420000">
            <a:off x="2814638" y="1555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5" name="文本框 46"/>
          <p:cNvSpPr>
            <a:spLocks noChangeArrowheads="1"/>
          </p:cNvSpPr>
          <p:nvPr/>
        </p:nvSpPr>
        <p:spPr bwMode="auto">
          <a:xfrm rot="21420000">
            <a:off x="28146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6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7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8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9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0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1" name="文本框 46"/>
          <p:cNvSpPr>
            <a:spLocks noChangeArrowheads="1"/>
          </p:cNvSpPr>
          <p:nvPr/>
        </p:nvSpPr>
        <p:spPr bwMode="auto">
          <a:xfrm rot="21420000">
            <a:off x="2506663" y="314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2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3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4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5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6" name="文本框 46"/>
          <p:cNvSpPr>
            <a:spLocks noChangeArrowheads="1"/>
          </p:cNvSpPr>
          <p:nvPr/>
        </p:nvSpPr>
        <p:spPr bwMode="auto">
          <a:xfrm rot="21420000">
            <a:off x="992188" y="237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7" name="文本框 46"/>
          <p:cNvSpPr>
            <a:spLocks noChangeArrowheads="1"/>
          </p:cNvSpPr>
          <p:nvPr/>
        </p:nvSpPr>
        <p:spPr bwMode="auto">
          <a:xfrm rot="21420000">
            <a:off x="1524000" y="3203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8" name="文本框 46"/>
          <p:cNvSpPr>
            <a:spLocks noChangeArrowheads="1"/>
          </p:cNvSpPr>
          <p:nvPr/>
        </p:nvSpPr>
        <p:spPr bwMode="auto">
          <a:xfrm rot="21420000">
            <a:off x="2032000" y="2695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9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0" name="文本框 46"/>
          <p:cNvSpPr>
            <a:spLocks noChangeArrowheads="1"/>
          </p:cNvSpPr>
          <p:nvPr/>
        </p:nvSpPr>
        <p:spPr bwMode="auto">
          <a:xfrm rot="21420000">
            <a:off x="2695575" y="2182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1" name="文本框 46"/>
          <p:cNvSpPr>
            <a:spLocks noChangeArrowheads="1"/>
          </p:cNvSpPr>
          <p:nvPr/>
        </p:nvSpPr>
        <p:spPr bwMode="auto">
          <a:xfrm rot="21420000">
            <a:off x="2695575" y="3009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2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3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4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5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6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7" name="文本框 46"/>
          <p:cNvSpPr>
            <a:spLocks noChangeArrowheads="1"/>
          </p:cNvSpPr>
          <p:nvPr/>
        </p:nvSpPr>
        <p:spPr bwMode="auto">
          <a:xfrm rot="21420000">
            <a:off x="2389188" y="377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8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9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0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1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2" name="文本框 46"/>
          <p:cNvSpPr>
            <a:spLocks noChangeArrowheads="1"/>
          </p:cNvSpPr>
          <p:nvPr/>
        </p:nvSpPr>
        <p:spPr bwMode="auto">
          <a:xfrm rot="21420000">
            <a:off x="1768475" y="920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3" name="文本框 46"/>
          <p:cNvSpPr>
            <a:spLocks noChangeArrowheads="1"/>
          </p:cNvSpPr>
          <p:nvPr/>
        </p:nvSpPr>
        <p:spPr bwMode="auto">
          <a:xfrm rot="21420000">
            <a:off x="230028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4" name="文本框 46"/>
          <p:cNvSpPr>
            <a:spLocks noChangeArrowheads="1"/>
          </p:cNvSpPr>
          <p:nvPr/>
        </p:nvSpPr>
        <p:spPr bwMode="auto">
          <a:xfrm rot="21420000">
            <a:off x="2808288" y="123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5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6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7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8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9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0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1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2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3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4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5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6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7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8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9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0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1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2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3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4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5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6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7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8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9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0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1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2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3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4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5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6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7" name="文本框 46"/>
          <p:cNvSpPr>
            <a:spLocks noChangeArrowheads="1"/>
          </p:cNvSpPr>
          <p:nvPr/>
        </p:nvSpPr>
        <p:spPr bwMode="auto">
          <a:xfrm rot="21420000">
            <a:off x="2101850" y="3717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8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9" name="文本框 46"/>
          <p:cNvSpPr>
            <a:spLocks noChangeArrowheads="1"/>
          </p:cNvSpPr>
          <p:nvPr/>
        </p:nvSpPr>
        <p:spPr bwMode="auto">
          <a:xfrm rot="21420000">
            <a:off x="2005013" y="41576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0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1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2" name="文本框 46"/>
          <p:cNvSpPr>
            <a:spLocks noChangeArrowheads="1"/>
          </p:cNvSpPr>
          <p:nvPr/>
        </p:nvSpPr>
        <p:spPr bwMode="auto">
          <a:xfrm rot="21420000">
            <a:off x="2273300" y="3209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00" name="图片 99" descr="4f20d524bd213cbc1de8f27210252a8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5763" y="709444"/>
            <a:ext cx="6272475" cy="3348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>
            <a:spLocks noChangeArrowheads="1"/>
          </p:cNvSpPr>
          <p:nvPr/>
        </p:nvSpPr>
        <p:spPr bwMode="auto">
          <a:xfrm>
            <a:off x="947167" y="1131590"/>
            <a:ext cx="6598578" cy="2506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我和同学去参加了“勇敢者夏令营”活动。这次夏令营不仅让我增长了知识，锻炼了胆量，更让我学会了如何照顾自己，懂得了如何跟同学们融洽相处、默契配合。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3" descr="C:\Users\Administrator\Downloads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7724" y="2825108"/>
            <a:ext cx="998732" cy="162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49a2e90995dd29480df393b623ad9ba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534" y="568487"/>
            <a:ext cx="5940660" cy="36594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>
            <a:spLocks noChangeArrowheads="1"/>
          </p:cNvSpPr>
          <p:nvPr/>
        </p:nvSpPr>
        <p:spPr bwMode="auto">
          <a:xfrm>
            <a:off x="1958309" y="1275606"/>
            <a:ext cx="5998067" cy="15156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假期，我到乡下爷爷家，和爷爷一起去劳动，我知道了农民的辛苦，粮食的来之不易，我要爱惜粮食。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585278" y="2100838"/>
            <a:ext cx="1250418" cy="210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1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4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5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7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8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0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1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2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3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7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0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1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2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3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4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6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7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8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9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1" name="文本框 46"/>
          <p:cNvSpPr>
            <a:spLocks noChangeArrowheads="1"/>
          </p:cNvSpPr>
          <p:nvPr/>
        </p:nvSpPr>
        <p:spPr bwMode="auto">
          <a:xfrm rot="21420000">
            <a:off x="1586416" y="320307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03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6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7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8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9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0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1" name="文本框 46"/>
          <p:cNvSpPr>
            <a:spLocks noChangeArrowheads="1"/>
          </p:cNvSpPr>
          <p:nvPr/>
        </p:nvSpPr>
        <p:spPr bwMode="auto">
          <a:xfrm rot="21420000">
            <a:off x="2451603" y="3771399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12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3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4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5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9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0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1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2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3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4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5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6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7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8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9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0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1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2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3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4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5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6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7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8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9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0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1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2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3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4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5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6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7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8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9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0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1" name="文本框 46"/>
          <p:cNvSpPr>
            <a:spLocks noChangeArrowheads="1"/>
          </p:cNvSpPr>
          <p:nvPr/>
        </p:nvSpPr>
        <p:spPr bwMode="auto">
          <a:xfrm rot="21420000">
            <a:off x="2164266" y="371742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52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3" name="文本框 46"/>
          <p:cNvSpPr>
            <a:spLocks noChangeArrowheads="1"/>
          </p:cNvSpPr>
          <p:nvPr/>
        </p:nvSpPr>
        <p:spPr bwMode="auto">
          <a:xfrm rot="21420000">
            <a:off x="2067428" y="4157162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54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5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6" name="文本框 46"/>
          <p:cNvSpPr>
            <a:spLocks noChangeArrowheads="1"/>
          </p:cNvSpPr>
          <p:nvPr/>
        </p:nvSpPr>
        <p:spPr bwMode="auto">
          <a:xfrm rot="21420000">
            <a:off x="2335716" y="320942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grpSp>
        <p:nvGrpSpPr>
          <p:cNvPr id="2" name="Group 409"/>
          <p:cNvGrpSpPr/>
          <p:nvPr/>
        </p:nvGrpSpPr>
        <p:grpSpPr bwMode="auto">
          <a:xfrm rot="-180000">
            <a:off x="652463" y="744334"/>
            <a:ext cx="1808162" cy="3684588"/>
            <a:chOff x="997" y="1825"/>
            <a:chExt cx="2850" cy="5802"/>
          </a:xfrm>
        </p:grpSpPr>
        <p:pic>
          <p:nvPicPr>
            <p:cNvPr id="2458" name="图片 12" descr="d09d8a596ff7969fd421114d834cc564"/>
            <p:cNvPicPr preferRelativeResize="0">
              <a:picLocks noChangeArrowheads="1"/>
            </p:cNvPicPr>
            <p:nvPr/>
          </p:nvPicPr>
          <p:blipFill>
            <a:blip r:embed="rId2" cstate="print"/>
            <a:srcRect r="78116" b="69817"/>
            <a:stretch>
              <a:fillRect/>
            </a:stretch>
          </p:blipFill>
          <p:spPr bwMode="auto">
            <a:xfrm>
              <a:off x="1355" y="1825"/>
              <a:ext cx="1670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59" name="图片 11" descr="d09d8a596ff7969fd421114d834cc564"/>
            <p:cNvPicPr preferRelativeResize="0">
              <a:picLocks noChangeArrowheads="1"/>
            </p:cNvPicPr>
            <p:nvPr/>
          </p:nvPicPr>
          <p:blipFill>
            <a:blip r:embed="rId2" cstate="print"/>
            <a:srcRect l="20796" r="54790" b="69817"/>
            <a:stretch>
              <a:fillRect/>
            </a:stretch>
          </p:blipFill>
          <p:spPr bwMode="auto">
            <a:xfrm>
              <a:off x="1984" y="3927"/>
              <a:ext cx="1863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60" name="图片 4" descr="d09d8a596ff7969fd421114d834cc564"/>
            <p:cNvPicPr preferRelativeResize="0">
              <a:picLocks noChangeArrowheads="1"/>
            </p:cNvPicPr>
            <p:nvPr/>
          </p:nvPicPr>
          <p:blipFill>
            <a:blip r:embed="rId2" cstate="print"/>
            <a:srcRect l="46442" r="27782" b="69817"/>
            <a:stretch>
              <a:fillRect/>
            </a:stretch>
          </p:blipFill>
          <p:spPr bwMode="auto">
            <a:xfrm>
              <a:off x="997" y="5851"/>
              <a:ext cx="1967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2461" name="文本框 5"/>
            <p:cNvSpPr>
              <a:spLocks noChangeArrowheads="1"/>
            </p:cNvSpPr>
            <p:nvPr/>
          </p:nvSpPr>
          <p:spPr bwMode="auto">
            <a:xfrm>
              <a:off x="1522" y="2111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endParaRPr lang="zh-CN" altLang="en-US" sz="44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62" name="文本框 6"/>
            <p:cNvSpPr>
              <a:spLocks noChangeArrowheads="1"/>
            </p:cNvSpPr>
            <p:nvPr/>
          </p:nvSpPr>
          <p:spPr bwMode="auto">
            <a:xfrm>
              <a:off x="2283" y="4245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提</a:t>
              </a:r>
              <a:endParaRPr lang="zh-CN" altLang="en-US" sz="44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63" name="文本框 7"/>
            <p:cNvSpPr>
              <a:spLocks noChangeArrowheads="1"/>
            </p:cNvSpPr>
            <p:nvPr/>
          </p:nvSpPr>
          <p:spPr bwMode="auto">
            <a:xfrm>
              <a:off x="1385" y="6137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示</a:t>
              </a:r>
              <a:endParaRPr lang="zh-CN" altLang="en-US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66" name="文本框 9"/>
          <p:cNvSpPr>
            <a:spLocks noChangeArrowheads="1"/>
          </p:cNvSpPr>
          <p:nvPr/>
        </p:nvSpPr>
        <p:spPr bwMode="auto">
          <a:xfrm>
            <a:off x="3313532" y="1402392"/>
            <a:ext cx="4714852" cy="205287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选择别人可能感兴趣的内容讲。</a:t>
            </a:r>
            <a:endParaRPr lang="en-US" altLang="zh-CN" sz="3400" b="1" dirty="0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借助图片或实物讲。</a:t>
            </a:r>
            <a:endParaRPr lang="zh-CN" altLang="en-US" sz="3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8"/>
          <p:cNvSpPr txBox="1"/>
          <p:nvPr/>
        </p:nvSpPr>
        <p:spPr>
          <a:xfrm>
            <a:off x="1979712" y="1779662"/>
            <a:ext cx="525658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名字里的故事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555526"/>
            <a:ext cx="1661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交际内容</a:t>
            </a:r>
            <a:endParaRPr lang="zh-CN" alt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99592" y="1451837"/>
            <a:ext cx="7416824" cy="169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44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每个人都有名字。你知道自己的名字有什么含义吗？回家问问长辈吧。你的名字里也许饱含着他们对你的期待，说不定还藏着一个故事呢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51520" y="627534"/>
            <a:ext cx="9025890" cy="304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名字的寓意：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瑾萱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（寓意：拥有萱草的芬芳，玉一样的高贵与典雅。）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（取自“雨婷思梦”。寓意：雨中的婷，在憧憬着美好的未来。）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佳瑶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（有美丽大方，逍遥快乐之意。）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（寓意：平安吉祥，拥有美好的未来。）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58164"/>
            <a:ext cx="1661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交际指导</a:t>
            </a:r>
            <a:endParaRPr lang="zh-CN" alt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9715" y="1157605"/>
            <a:ext cx="639826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问一问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问问爸爸妈妈自己名字的由来，或问问其他你想介绍的名字的主人，他的名字的由来，做到心中有数，讲的时候才能有理有据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94130" y="927735"/>
            <a:ext cx="687827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主动参与活动，积极与人交流，并做到自然大方，有礼貌。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1979712" y="1779662"/>
            <a:ext cx="525658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我的暑假生活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79905" y="558165"/>
            <a:ext cx="583565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听一听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认真倾听别人的讲话，养成耐心听完别人讲话内容的好习惯。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评一评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评出本次交流中的最佳选手。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1510"/>
            <a:ext cx="899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范例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l="7062" b="8649"/>
          <a:stretch>
            <a:fillRect/>
          </a:stretch>
        </p:blipFill>
        <p:spPr>
          <a:xfrm flipH="1">
            <a:off x="395536" y="987574"/>
            <a:ext cx="1259402" cy="1326087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39552" y="1131590"/>
            <a:ext cx="7848872" cy="3403338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4300" y="1131590"/>
            <a:ext cx="493348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天晴：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我叫李天晴。因为我出生那天是个大晴天，所以妈妈给我取名“天晴”，她还说，希望我能每天都有晴天一样明朗的好心情。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 rotWithShape="1">
          <a:blip r:embed="rId3" cstate="print"/>
          <a:srcRect l="8497" b="2174"/>
          <a:stretch>
            <a:fillRect/>
          </a:stretch>
        </p:blipFill>
        <p:spPr bwMode="auto">
          <a:xfrm>
            <a:off x="5527304" y="1845313"/>
            <a:ext cx="2789112" cy="1788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110456" y="903947"/>
            <a:ext cx="460851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亮月：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我是农历八月十五出生的，那天是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中秋节，晚上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的月亮又圆又亮，爸爸就给我取名“亮月”。我十分喜欢自己的名字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 rotWithShape="1">
          <a:blip r:embed="rId2" cstate="print"/>
          <a:srcRect l="7385" t="7947" b="2330"/>
          <a:stretch>
            <a:fillRect/>
          </a:stretch>
        </p:blipFill>
        <p:spPr bwMode="auto">
          <a:xfrm>
            <a:off x="582064" y="1259241"/>
            <a:ext cx="3448677" cy="2553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l="7062" b="8649"/>
          <a:stretch>
            <a:fillRect/>
          </a:stretch>
        </p:blipFill>
        <p:spPr>
          <a:xfrm flipH="1">
            <a:off x="366040" y="555526"/>
            <a:ext cx="1259402" cy="132608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10056" y="699542"/>
            <a:ext cx="8280920" cy="3744416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2339752" y="1779662"/>
            <a:ext cx="453650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身边的小事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159510" y="1347837"/>
            <a:ext cx="6824980" cy="223202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的身边每天都在发生着各种各样的“小事”，每件小事都以不同的方式影响着我们的生活。这节口语交际课，我们就来聊聊身边的小事。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808" y="470519"/>
            <a:ext cx="1677403" cy="448981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交流话题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1399245"/>
            <a:ext cx="2500330" cy="3038429"/>
          </a:xfrm>
          <a:prstGeom prst="rect">
            <a:avLst/>
          </a:prstGeom>
          <a:noFill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63981" y="1648703"/>
            <a:ext cx="5192395" cy="171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用简要的话表达清楚自己的看法。汇总小组意见时，尽可能反映每个人的想法。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483518"/>
            <a:ext cx="1677403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交流指导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6689" y="411510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</a:rPr>
              <a:t>观看图片，回答问题</a:t>
            </a:r>
            <a:endParaRPr lang="zh-CN" altLang="en-US" sz="3200" b="1" dirty="0" smtClean="0">
              <a:solidFill>
                <a:schemeClr val="accent5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323528" y="56347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9" name="Picture 4" descr="IHLNZ27OTIVZBKXRI)AM)}Y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115467"/>
            <a:ext cx="5367188" cy="3256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868144" y="1487562"/>
            <a:ext cx="3028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说说图中发生了什么事？你对这件事的看法是怎样的？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HLNZ27OTIVZBKXRI)AM)}Y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0563" y="384498"/>
            <a:ext cx="4435693" cy="2691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3"/>
          <p:cNvGrpSpPr/>
          <p:nvPr/>
        </p:nvGrpSpPr>
        <p:grpSpPr>
          <a:xfrm>
            <a:off x="539552" y="3342153"/>
            <a:ext cx="8136904" cy="1461845"/>
            <a:chOff x="296343" y="-699"/>
            <a:chExt cx="8136904" cy="1461845"/>
          </a:xfrm>
        </p:grpSpPr>
        <p:sp>
          <p:nvSpPr>
            <p:cNvPr id="5" name="圆角矩形标注 4"/>
            <p:cNvSpPr/>
            <p:nvPr/>
          </p:nvSpPr>
          <p:spPr>
            <a:xfrm>
              <a:off x="1621291" y="-699"/>
              <a:ext cx="6811956" cy="1461845"/>
            </a:xfrm>
            <a:prstGeom prst="wedgeRoundRectCallout">
              <a:avLst>
                <a:gd name="adj1" fmla="val -56505"/>
                <a:gd name="adj2" fmla="val -2900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我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知道上面两组图，一组是不文明行为，一组是令人感到温暖的行为。在我们的生活中还有很多这样的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“小事”。</a:t>
              </a:r>
              <a:endPara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Picture 12" descr="C:\Users\Administrator\Downloads\图片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343" y="267494"/>
              <a:ext cx="891281" cy="1156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41317" y="1203598"/>
            <a:ext cx="57310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你还发现身边有哪些这样的小事？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和大家说一说，再发表一下你的看法。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1347614"/>
            <a:ext cx="1357543" cy="1948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729328d629a724e9c2c3386d67376c.jpg"/>
          <p:cNvPicPr>
            <a:picLocks noChangeAspect="1"/>
          </p:cNvPicPr>
          <p:nvPr/>
        </p:nvPicPr>
        <p:blipFill rotWithShape="1">
          <a:blip r:embed="rId2" cstate="print"/>
          <a:srcRect b="18510"/>
          <a:stretch>
            <a:fillRect/>
          </a:stretch>
        </p:blipFill>
        <p:spPr>
          <a:xfrm rot="289973">
            <a:off x="4449537" y="1333111"/>
            <a:ext cx="3843492" cy="2699850"/>
          </a:xfrm>
          <a:prstGeom prst="rect">
            <a:avLst/>
          </a:prstGeom>
        </p:spPr>
      </p:pic>
      <p:pic>
        <p:nvPicPr>
          <p:cNvPr id="3" name="图片 2" descr="a120ec31305952b0a790c1fb141e089f.jpeg"/>
          <p:cNvPicPr>
            <a:picLocks noChangeAspect="1"/>
          </p:cNvPicPr>
          <p:nvPr/>
        </p:nvPicPr>
        <p:blipFill rotWithShape="1">
          <a:blip r:embed="rId3" cstate="print"/>
          <a:srcRect b="16580"/>
          <a:stretch>
            <a:fillRect/>
          </a:stretch>
        </p:blipFill>
        <p:spPr>
          <a:xfrm rot="21347817">
            <a:off x="689360" y="1390656"/>
            <a:ext cx="3221756" cy="22412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539750" y="268288"/>
            <a:ext cx="54006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你们是怎样度过暑假的呢？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 rot="-470985">
            <a:off x="623734" y="1372688"/>
            <a:ext cx="3647878" cy="2540189"/>
            <a:chOff x="619940" y="1347614"/>
            <a:chExt cx="3983905" cy="3041727"/>
          </a:xfrm>
        </p:grpSpPr>
        <p:pic>
          <p:nvPicPr>
            <p:cNvPr id="2055" name="Picture 4" descr="C:\Users\Administrator\Desktop\timg (1)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470985">
              <a:off x="255457" y="914106"/>
              <a:ext cx="4711357" cy="390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6" name="TextBox 2"/>
            <p:cNvSpPr txBox="1">
              <a:spLocks noChangeArrowheads="1"/>
            </p:cNvSpPr>
            <p:nvPr/>
          </p:nvSpPr>
          <p:spPr bwMode="auto">
            <a:xfrm>
              <a:off x="1043608" y="1419622"/>
              <a:ext cx="1728192" cy="6417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游乐园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 bwMode="auto">
          <a:xfrm rot="454394">
            <a:off x="4633877" y="1311999"/>
            <a:ext cx="3518545" cy="2742179"/>
            <a:chOff x="4611757" y="1347614"/>
            <a:chExt cx="4081670" cy="3041727"/>
          </a:xfrm>
        </p:grpSpPr>
        <p:pic>
          <p:nvPicPr>
            <p:cNvPr id="2053" name="Picture 5" descr="C:\Users\Administrator\Desktop\timg (2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454394">
              <a:off x="4255015" y="920537"/>
              <a:ext cx="4791700" cy="3895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4" name="TextBox 8"/>
            <p:cNvSpPr txBox="1">
              <a:spLocks noChangeArrowheads="1"/>
            </p:cNvSpPr>
            <p:nvPr/>
          </p:nvSpPr>
          <p:spPr bwMode="auto">
            <a:xfrm>
              <a:off x="7164288" y="1577718"/>
              <a:ext cx="1080120" cy="7325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旅游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08a863e71b8809af464f195c969b95b.jpg"/>
          <p:cNvPicPr>
            <a:picLocks noChangeAspect="1"/>
          </p:cNvPicPr>
          <p:nvPr/>
        </p:nvPicPr>
        <p:blipFill>
          <a:blip r:embed="rId2" cstate="print"/>
          <a:srcRect b="12512"/>
          <a:stretch>
            <a:fillRect/>
          </a:stretch>
        </p:blipFill>
        <p:spPr>
          <a:xfrm rot="21152946">
            <a:off x="645425" y="2410874"/>
            <a:ext cx="3107435" cy="1835207"/>
          </a:xfrm>
          <a:prstGeom prst="rect">
            <a:avLst/>
          </a:prstGeom>
        </p:spPr>
      </p:pic>
      <p:pic>
        <p:nvPicPr>
          <p:cNvPr id="3" name="图片 2" descr="fb6df495a0279cc21db4cdcf0d2928b7.jpg"/>
          <p:cNvPicPr>
            <a:picLocks noChangeAspect="1"/>
          </p:cNvPicPr>
          <p:nvPr/>
        </p:nvPicPr>
        <p:blipFill rotWithShape="1">
          <a:blip r:embed="rId3" cstate="print"/>
          <a:srcRect b="36483"/>
          <a:stretch>
            <a:fillRect/>
          </a:stretch>
        </p:blipFill>
        <p:spPr>
          <a:xfrm>
            <a:off x="3826105" y="555526"/>
            <a:ext cx="3934411" cy="1944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382419" y="1180326"/>
            <a:ext cx="7272338" cy="25209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450" y="1943239"/>
            <a:ext cx="2851151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95736" y="1536601"/>
            <a:ext cx="5868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勿以恶小而为之，</a:t>
            </a:r>
            <a:endParaRPr lang="en-US" altLang="zh-CN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勿以善小而不为。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c1c7852cbd52eb37aecbb150fb56d4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491630"/>
            <a:ext cx="4680520" cy="267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1151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  教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53506" y="1419271"/>
            <a:ext cx="6686846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本次的口语交际内容是“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”。需要大家互相交流在生活中遇到一些不好解决的问题，不知道该怎么办，需要向别人请教时，应该怎么做。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83518"/>
            <a:ext cx="1677402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交流主题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4"/>
          <p:cNvGrpSpPr/>
          <p:nvPr/>
        </p:nvGrpSpPr>
        <p:grpSpPr bwMode="auto">
          <a:xfrm>
            <a:off x="1970806" y="778563"/>
            <a:ext cx="6129586" cy="2153226"/>
            <a:chOff x="1308728" y="316977"/>
            <a:chExt cx="6742567" cy="1539877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8" name="思想气泡: 云 3"/>
            <p:cNvSpPr/>
            <p:nvPr/>
          </p:nvSpPr>
          <p:spPr>
            <a:xfrm>
              <a:off x="1308728" y="316977"/>
              <a:ext cx="6742567" cy="1539877"/>
            </a:xfrm>
            <a:prstGeom prst="cloudCallout">
              <a:avLst>
                <a:gd name="adj1" fmla="val -51842"/>
                <a:gd name="adj2" fmla="val 47655"/>
              </a:avLst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2062159" y="475503"/>
              <a:ext cx="5508970" cy="11753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我经常丢三落四，上课了才发现忘带作业本，出去春游又忘记带水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 descr="1db74ad5db23af33d05c77e8efa10c7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2186181"/>
            <a:ext cx="2597274" cy="25972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/>
        </p:nvGrpSpPr>
        <p:grpSpPr bwMode="auto">
          <a:xfrm>
            <a:off x="395536" y="483517"/>
            <a:ext cx="7427768" cy="2916291"/>
            <a:chOff x="216303" y="3484623"/>
            <a:chExt cx="8171414" cy="2187563"/>
          </a:xfrm>
        </p:grpSpPr>
        <p:sp>
          <p:nvSpPr>
            <p:cNvPr id="7" name="思想气泡: 云 5"/>
            <p:cNvSpPr/>
            <p:nvPr/>
          </p:nvSpPr>
          <p:spPr>
            <a:xfrm>
              <a:off x="216303" y="3484623"/>
              <a:ext cx="8171414" cy="2187563"/>
            </a:xfrm>
            <a:prstGeom prst="cloudCallout">
              <a:avLst>
                <a:gd name="adj1" fmla="val 48041"/>
                <a:gd name="adj2" fmla="val 45404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999362" y="3718424"/>
              <a:ext cx="7056784" cy="1619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邻居小辉借东西不及时归还。前些天他把我的足球借走了，到现在都没有还。提醒他吧，怕显得我小气；不提醒的话，又担心他一直不还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99944" y="2571750"/>
            <a:ext cx="1848520" cy="22463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1058" y="411510"/>
            <a:ext cx="1677403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交际指导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矩形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96218" y="1520013"/>
            <a:ext cx="6400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把需要请教的问题说清楚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296218" y="2168126"/>
            <a:ext cx="838835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明确请教时该注意什么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角色演一演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467544" y="483518"/>
            <a:ext cx="8045450" cy="7143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713105" defTabSz="457200">
              <a:lnSpc>
                <a:spcPct val="150000"/>
              </a:lnSpc>
              <a:buSzPct val="100000"/>
              <a:buFont typeface="Calibri" panose="020F050202020403020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本次口语交际中我们应该注意什么？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AutoShape 45"/>
          <p:cNvSpPr>
            <a:spLocks noChangeArrowheads="1"/>
          </p:cNvSpPr>
          <p:nvPr/>
        </p:nvSpPr>
        <p:spPr bwMode="auto">
          <a:xfrm>
            <a:off x="809675" y="1851670"/>
            <a:ext cx="2786063" cy="977900"/>
          </a:xfrm>
          <a:prstGeom prst="wedgeRoundRectCallout">
            <a:avLst>
              <a:gd name="adj1" fmla="val 59333"/>
              <a:gd name="adj2" fmla="val 42468"/>
              <a:gd name="adj3" fmla="val 16667"/>
            </a:avLst>
          </a:prstGeom>
          <a:noFill/>
          <a:ln w="9525" cap="flat" algn="ctr">
            <a:solidFill>
              <a:srgbClr val="000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algn="just" defTabSz="457200">
              <a:buSzPct val="100000"/>
              <a:buFont typeface="Calibri" panose="020F050202020403020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注意使用请教的礼貌用语。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5562203" y="1995686"/>
            <a:ext cx="2808312" cy="1027113"/>
          </a:xfrm>
          <a:prstGeom prst="wedgeRoundRectCallout">
            <a:avLst>
              <a:gd name="adj1" fmla="val -42116"/>
              <a:gd name="adj2" fmla="val 79824"/>
              <a:gd name="adj3" fmla="val 16667"/>
            </a:avLst>
          </a:prstGeom>
          <a:noFill/>
          <a:ln w="9525" cap="flat" algn="ctr">
            <a:solidFill>
              <a:srgbClr val="000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defTabSz="457200">
              <a:buSzPct val="100000"/>
              <a:buFont typeface="Calibri" panose="020F050202020403020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清楚的地方及时追问。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0658" y="2652465"/>
            <a:ext cx="2533650" cy="1503461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441960" y="411480"/>
            <a:ext cx="8234496" cy="424850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457200">
              <a:lnSpc>
                <a:spcPct val="150000"/>
              </a:lnSpc>
              <a:buSzPct val="100000"/>
              <a:buFont typeface="Calibri" panose="020F050202020403020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没人跟我玩，怎么办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SzPct val="100000"/>
              <a:buFont typeface="Calibri" panose="020F050202020403020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比较喜欢安安静静地，大家都说我像个娇小姐，可是我周围的那些女孩子大都是疯疯癫癫的，有啥没啥就咋咋呼呼的。我在学习方面特别细心，同桌一有错我就赶紧给他指出来，我自认为待人挺友善的。可是，一到下课，他们四五个围在一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的闹的，说的笑的，为什么没有同学来跟我玩呢？唉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该怎么办？请大家帮帮我吧。谢谢同学们！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948636" y="1113350"/>
            <a:ext cx="7364412" cy="2862263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57200">
              <a:lnSpc>
                <a:spcPct val="150000"/>
              </a:lnSpc>
              <a:buSzPct val="100000"/>
              <a:buFont typeface="Calibri" panose="020F050202020403020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没人跟我玩，怎么办”是一部分孩子的共性问题，所以从话题看，小作者选择了大家都不知道怎么办的问题，把自己的特点表达了出来，喜欢安静，学习上细心，还能及时给同学指出出错的地方。向大家请教时注意到了礼貌用语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727075" y="1635125"/>
            <a:ext cx="7689850" cy="192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本次口语交际的题目是“我的暑假生活”，跟大家讲讲暑假你是怎么度过的？经历了哪些新鲜事？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5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96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99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00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64" cy="826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</a:t>
                </a:r>
                <a:r>
                  <a:rPr lang="zh-CN" altLang="en-US" sz="2800" b="1" dirty="0" smtClean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际目标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97" name="图片 6" descr="timg (1)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98" name="图片 8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6799" y="739606"/>
            <a:ext cx="79216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杨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帆：邻居小辉总喜欢找我借东西，又总忘记归还。前些天他把我的足球借走了，到现在都还没还给我。提醒他吧，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怕显得小气；不提醒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又担心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一直不还。张芸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怎么办？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4088" y="1851670"/>
            <a:ext cx="3168352" cy="242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23528" y="699542"/>
            <a:ext cx="561725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张芸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：我觉得这种事好解决，以后小辉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借东西，你明确地跟他约好归还的时间。如果到了归还的时间，他没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及时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大大方方地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去找他要。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这个足球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你也应该去要回来。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88951" y="1336154"/>
            <a:ext cx="2975537" cy="227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1808" y="1322849"/>
            <a:ext cx="8080375" cy="1785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回忆暑假生活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。回忆自己的暑假生活，选择自己印象最深、最值得回忆的事情，准备好材料，如：图片或实物。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9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12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3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42" cy="824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  <a:endParaRPr lang="zh-CN" altLang="en-US" sz="28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" name="图片 6" descr="timg (1)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11" name="图片 8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31813" y="915988"/>
            <a:ext cx="8080375" cy="304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组内交流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。小组内交流，注意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讲清楚自己的经历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，讲的时候可以出示相关的图片和实物，帮助别人更好地理解你讲的内容。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全班交流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。小组内选派代表在班上交流，评选出最佳解说员。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81025" y="1347788"/>
            <a:ext cx="8094663" cy="245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老师：同学们，暑假刚刚结束了。大家在暑期生活里一定都有特别的体验与感受。现在，请把你的精彩暑假生活和你的收获跟同学们分享一下吧。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7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10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1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64" cy="826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</a:t>
                </a:r>
                <a:r>
                  <a:rPr lang="zh-CN" altLang="en-US" sz="2800" b="1" dirty="0" smtClean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际示范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8" name="图片 6" descr="timg (1)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9" name="图片 8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9e11d7e363dd3fa94c59f73a8d4611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131590"/>
            <a:ext cx="2808312" cy="28083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5165" y="1563638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来一起分享你的感受和收获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95242" y="1025317"/>
            <a:ext cx="3969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刚放暑假，我和爸爸妈妈去了北京故宫，那辉煌的建筑，深深地吸引了我，让我流连忘返。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43f08e8868632eb7021f90033d52b9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436062"/>
            <a:ext cx="4860032" cy="3647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DOC_GUID" val="{9dc6d3b9-f0a1-4ddf-bdde-5002b43d53d9}"/>
  <p:tag name="KSO_WPP_MARK_KEY" val="b31a1bce-7af0-401e-b30b-69f47a957a19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1979</Words>
  <Application>WPS 演示</Application>
  <PresentationFormat>全屏显示(16:9)</PresentationFormat>
  <Paragraphs>132</Paragraphs>
  <Slides>41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2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198</cp:revision>
  <dcterms:created xsi:type="dcterms:W3CDTF">2017-03-17T02:28:00Z</dcterms:created>
  <dcterms:modified xsi:type="dcterms:W3CDTF">2022-11-29T18:11:37Z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59134B5DAE7E40A0857A3FA61271F9AC</vt:lpwstr>
  </property>
</Properties>
</file>