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fonts/font1.fntdata" ContentType="application/x-fontdata"/>
  <Override PartName="/ppt/fonts/font10.fntdata" ContentType="application/x-fontdata"/>
  <Override PartName="/ppt/fonts/font11.fntdata" ContentType="application/x-fontdata"/>
  <Override PartName="/ppt/fonts/font2.fntdata" ContentType="application/x-fontdata"/>
  <Override PartName="/ppt/fonts/font3.fntdata" ContentType="application/x-fontdata"/>
  <Override PartName="/ppt/fonts/font4.fntdata" ContentType="application/x-fontdata"/>
  <Override PartName="/ppt/fonts/font5.fntdata" ContentType="application/x-fontdata"/>
  <Override PartName="/ppt/fonts/font6.fntdata" ContentType="application/x-fontdata"/>
  <Override PartName="/ppt/fonts/font7.fntdata" ContentType="application/x-fontdata"/>
  <Override PartName="/ppt/fonts/font8.fntdata" ContentType="application/x-fontdata"/>
  <Override PartName="/ppt/fonts/font9.fntdata" ContentType="application/x-fontdata"/>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embedTrueTypeFonts="1" saveSubsetFonts="1">
  <p:sldMasterIdLst>
    <p:sldMasterId id="2147483648" r:id="rId1"/>
  </p:sldMasterIdLst>
  <p:notesMasterIdLst>
    <p:notesMasterId r:id="rId4"/>
  </p:notesMasterIdLst>
  <p:handoutMasterIdLst>
    <p:handoutMasterId r:id="rId44"/>
  </p:handoutMasterIdLst>
  <p:sldIdLst>
    <p:sldId id="523" r:id="rId3"/>
    <p:sldId id="1163" r:id="rId5"/>
    <p:sldId id="1106" r:id="rId6"/>
    <p:sldId id="1110" r:id="rId7"/>
    <p:sldId id="1190" r:id="rId8"/>
    <p:sldId id="1170" r:id="rId9"/>
    <p:sldId id="1171" r:id="rId10"/>
    <p:sldId id="1109" r:id="rId11"/>
    <p:sldId id="1113" r:id="rId12"/>
    <p:sldId id="1180" r:id="rId13"/>
    <p:sldId id="1191" r:id="rId14"/>
    <p:sldId id="1192" r:id="rId15"/>
    <p:sldId id="1120" r:id="rId16"/>
    <p:sldId id="1131" r:id="rId17"/>
    <p:sldId id="1173" r:id="rId18"/>
    <p:sldId id="1181" r:id="rId19"/>
    <p:sldId id="1182" r:id="rId20"/>
    <p:sldId id="1168" r:id="rId21"/>
    <p:sldId id="1136" r:id="rId22"/>
    <p:sldId id="1132" r:id="rId23"/>
    <p:sldId id="1193" r:id="rId24"/>
    <p:sldId id="1194" r:id="rId25"/>
    <p:sldId id="1195" r:id="rId26"/>
    <p:sldId id="1138" r:id="rId27"/>
    <p:sldId id="1185" r:id="rId28"/>
    <p:sldId id="1139" r:id="rId29"/>
    <p:sldId id="1140" r:id="rId30"/>
    <p:sldId id="1196" r:id="rId31"/>
    <p:sldId id="1142" r:id="rId32"/>
    <p:sldId id="1143" r:id="rId33"/>
    <p:sldId id="1144" r:id="rId34"/>
    <p:sldId id="1145" r:id="rId35"/>
    <p:sldId id="1149" r:id="rId36"/>
    <p:sldId id="1151" r:id="rId37"/>
    <p:sldId id="1187" r:id="rId38"/>
    <p:sldId id="1153" r:id="rId39"/>
    <p:sldId id="1150" r:id="rId40"/>
    <p:sldId id="1175" r:id="rId41"/>
    <p:sldId id="1197" r:id="rId42"/>
    <p:sldId id="1152" r:id="rId43"/>
  </p:sldIdLst>
  <p:sldSz cx="9144000" cy="5143500" type="screen16x9"/>
  <p:notesSz cx="6858000" cy="9144000"/>
  <p:embeddedFontLst>
    <p:embeddedFont>
      <p:font typeface="黑体" panose="02010609060101010101" pitchFamily="49" charset="-122"/>
      <p:regular r:id="rId48"/>
    </p:embeddedFont>
    <p:embeddedFont>
      <p:font typeface="Calibri" panose="020F0502020204030204" charset="0"/>
      <p:regular r:id="rId49"/>
      <p:bold r:id="rId50"/>
      <p:italic r:id="rId51"/>
      <p:boldItalic r:id="rId52"/>
    </p:embeddedFont>
    <p:embeddedFont>
      <p:font typeface="楷体" panose="02010609060101010101" charset="-122"/>
      <p:regular r:id="rId53"/>
    </p:embeddedFont>
    <p:embeddedFont>
      <p:font typeface="Century Schoolbook" panose="02040604050505020304" charset="0"/>
      <p:regular r:id="rId54"/>
      <p:bold r:id="rId55"/>
      <p:italic r:id="rId56"/>
      <p:boldItalic r:id="rId57"/>
    </p:embeddedFont>
    <p:embeddedFont>
      <p:font typeface="楷体_GB2312" panose="02010609030101010101" pitchFamily="49" charset="-122"/>
      <p:regular r:id="rId58"/>
    </p:embeddedFont>
  </p:embeddedFontLst>
  <p:custDataLst>
    <p:tags r:id="rId59"/>
  </p:custDataLst>
  <p:defaultTex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0000"/>
    <a:srgbClr val="0066FF"/>
    <a:srgbClr val="A38302"/>
    <a:srgbClr val="FEFCDE"/>
    <a:srgbClr val="00B050"/>
    <a:srgbClr val="FF00FF"/>
    <a:srgbClr val="FFFFFF"/>
    <a:srgbClr val="FF6600"/>
    <a:srgbClr val="D6009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479" autoAdjust="0"/>
    <p:restoredTop sz="94705" autoAdjust="0"/>
  </p:normalViewPr>
  <p:slideViewPr>
    <p:cSldViewPr>
      <p:cViewPr>
        <p:scale>
          <a:sx n="100" d="100"/>
          <a:sy n="100" d="100"/>
        </p:scale>
        <p:origin x="-666" y="-216"/>
      </p:cViewPr>
      <p:guideLst>
        <p:guide orient="horz" pos="3106"/>
        <p:guide pos="5689"/>
      </p:guideLst>
    </p:cSldViewPr>
  </p:slideViewPr>
  <p:outlineViewPr>
    <p:cViewPr>
      <p:scale>
        <a:sx n="33" d="100"/>
        <a:sy n="33" d="100"/>
      </p:scale>
      <p:origin x="0" y="1122"/>
    </p:cViewPr>
  </p:outlineViewPr>
  <p:notesTextViewPr>
    <p:cViewPr>
      <p:scale>
        <a:sx n="1" d="1"/>
        <a:sy n="1" d="1"/>
      </p:scale>
      <p:origin x="0" y="0"/>
    </p:cViewPr>
  </p:notesTextViewPr>
  <p:sorterViewPr>
    <p:cViewPr>
      <p:scale>
        <a:sx n="66" d="100"/>
        <a:sy n="66" d="100"/>
      </p:scale>
      <p:origin x="0" y="4578"/>
    </p:cViewPr>
  </p:sorterViewPr>
  <p:notesViewPr>
    <p:cSldViewPr>
      <p:cViewPr varScale="1">
        <p:scale>
          <a:sx n="65" d="100"/>
          <a:sy n="65" d="100"/>
        </p:scale>
        <p:origin x="-2502" y="-114"/>
      </p:cViewPr>
      <p:guideLst>
        <p:guide orient="horz" pos="3076"/>
        <p:guide pos="2257"/>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9" Type="http://schemas.openxmlformats.org/officeDocument/2006/relationships/tags" Target="tags/tag2.xml"/><Relationship Id="rId58" Type="http://schemas.openxmlformats.org/officeDocument/2006/relationships/font" Target="fonts/font11.fntdata"/><Relationship Id="rId57" Type="http://schemas.openxmlformats.org/officeDocument/2006/relationships/font" Target="fonts/font10.fntdata"/><Relationship Id="rId56" Type="http://schemas.openxmlformats.org/officeDocument/2006/relationships/font" Target="fonts/font9.fntdata"/><Relationship Id="rId55" Type="http://schemas.openxmlformats.org/officeDocument/2006/relationships/font" Target="fonts/font8.fntdata"/><Relationship Id="rId54" Type="http://schemas.openxmlformats.org/officeDocument/2006/relationships/font" Target="fonts/font7.fntdata"/><Relationship Id="rId53" Type="http://schemas.openxmlformats.org/officeDocument/2006/relationships/font" Target="fonts/font6.fntdata"/><Relationship Id="rId52" Type="http://schemas.openxmlformats.org/officeDocument/2006/relationships/font" Target="fonts/font5.fntdata"/><Relationship Id="rId51" Type="http://schemas.openxmlformats.org/officeDocument/2006/relationships/font" Target="fonts/font4.fntdata"/><Relationship Id="rId50" Type="http://schemas.openxmlformats.org/officeDocument/2006/relationships/font" Target="fonts/font3.fntdata"/><Relationship Id="rId5" Type="http://schemas.openxmlformats.org/officeDocument/2006/relationships/slide" Target="slides/slide2.xml"/><Relationship Id="rId49" Type="http://schemas.openxmlformats.org/officeDocument/2006/relationships/font" Target="fonts/font2.fntdata"/><Relationship Id="rId48" Type="http://schemas.openxmlformats.org/officeDocument/2006/relationships/font" Target="fonts/font1.fntdata"/><Relationship Id="rId47" Type="http://schemas.openxmlformats.org/officeDocument/2006/relationships/tableStyles" Target="tableStyles.xml"/><Relationship Id="rId46" Type="http://schemas.openxmlformats.org/officeDocument/2006/relationships/viewProps" Target="viewProps.xml"/><Relationship Id="rId45" Type="http://schemas.openxmlformats.org/officeDocument/2006/relationships/presProps" Target="presProps.xml"/><Relationship Id="rId44" Type="http://schemas.openxmlformats.org/officeDocument/2006/relationships/handoutMaster" Target="handoutMasters/handoutMaster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60C8EF0-063C-4EC8-822D-D4BEE606CB45}"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07F7337-2D4C-4836-9F96-E27918AAD3E1}"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FD2E35E-6DB1-4671-AA13-E9173BD066DF}"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E1CD010-A9A3-4117-BFBF-9C1583B3E142}"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6C5514D-1C19-4227-9FDB-AE9C2557C608}"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4" name="灯片编号占位符 3"/>
          <p:cNvSpPr>
            <a:spLocks noGrp="1"/>
          </p:cNvSpPr>
          <p:nvPr>
            <p:ph type="sldNum" sz="quarter" idx="12"/>
          </p:nvPr>
        </p:nvSpPr>
        <p:spPr>
          <a:xfrm>
            <a:off x="8129016" y="4300538"/>
            <a:ext cx="609600" cy="390906"/>
          </a:xfrm>
        </p:spPr>
        <p:txBody>
          <a:bodyPr/>
          <a:lstStyle/>
          <a:p>
            <a:fld id="{D5BBC35B-A44B-4119-B8DA-DE9E3DFADA20}" type="slidenum">
              <a:rPr kumimoji="0" lang="en-US" smtClean="0"/>
            </a:fld>
            <a:endParaRPr kumimoji="0" lang="en-US"/>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内页">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6_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2_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7" Type="http://schemas.openxmlformats.org/officeDocument/2006/relationships/image" Target="../media/image2.png"/><Relationship Id="rId6" Type="http://schemas.openxmlformats.org/officeDocument/2006/relationships/image" Target="../media/image1.jpeg"/><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rotWithShape="0">
          <a:blip r:embed="rId6" cstate="print"/>
          <a:stretch>
            <a:fillRect/>
          </a:stretch>
        </a:blipFill>
        <a:effectLst/>
      </p:bgPr>
    </p:bg>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8028384" y="123478"/>
            <a:ext cx="915984" cy="36004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Lst>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jpe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flipH="1">
            <a:off x="-36195" y="87630"/>
            <a:ext cx="4323715" cy="276225"/>
          </a:xfrm>
          <a:prstGeom prst="rect">
            <a:avLst/>
          </a:prstGeom>
          <a:gradFill flip="none" rotWithShape="1">
            <a:gsLst>
              <a:gs pos="40000">
                <a:schemeClr val="bg1"/>
              </a:gs>
              <a:gs pos="99000">
                <a:schemeClr val="bg1">
                  <a:alpha val="0"/>
                </a:schemeClr>
              </a:gs>
              <a:gs pos="77000">
                <a:schemeClr val="bg1">
                  <a:alpha val="59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4" name="TextBox 48"/>
          <p:cNvSpPr txBox="1"/>
          <p:nvPr/>
        </p:nvSpPr>
        <p:spPr>
          <a:xfrm>
            <a:off x="904484" y="1545590"/>
            <a:ext cx="7627956" cy="1084912"/>
          </a:xfrm>
          <a:prstGeom prst="rect">
            <a:avLst/>
          </a:prstGeom>
          <a:noFill/>
          <a:ln w="19050">
            <a:solidFill>
              <a:schemeClr val="tx1"/>
            </a:solidFill>
          </a:ln>
          <a:effectLst>
            <a:softEdge rad="31750"/>
          </a:effectLst>
        </p:spPr>
        <p:txBody>
          <a:bodyPr wrap="square" lIns="68580" tIns="34290" rIns="68580" bIns="34290" rtlCol="0">
            <a:spAutoFit/>
          </a:bodyPr>
          <a:lstStyle/>
          <a:p>
            <a:r>
              <a:rPr lang="zh-CN" altLang="en-US" sz="6600" b="1" dirty="0" smtClean="0">
                <a:ln w="0"/>
                <a:latin typeface="黑体" panose="02010609060101010101" pitchFamily="49" charset="-122"/>
                <a:ea typeface="黑体" panose="02010609060101010101" pitchFamily="49" charset="-122"/>
              </a:rPr>
              <a:t>习作指导专项</a:t>
            </a:r>
            <a:r>
              <a:rPr lang="zh-CN" altLang="en-US" sz="6600" b="1" dirty="0">
                <a:ln w="0"/>
                <a:latin typeface="黑体" panose="02010609060101010101" pitchFamily="49" charset="-122"/>
                <a:ea typeface="黑体" panose="02010609060101010101" pitchFamily="49" charset="-122"/>
              </a:rPr>
              <a:t>复习</a:t>
            </a:r>
            <a:endParaRPr lang="zh-CN" altLang="en-US" sz="6600" b="1" dirty="0">
              <a:ln w="0"/>
              <a:latin typeface="黑体" panose="02010609060101010101" pitchFamily="49" charset="-122"/>
              <a:ea typeface="黑体" panose="02010609060101010101" pitchFamily="49" charset="-122"/>
            </a:endParaRPr>
          </a:p>
        </p:txBody>
      </p:sp>
      <p:sp>
        <p:nvSpPr>
          <p:cNvPr id="3" name="TextBox 2"/>
          <p:cNvSpPr txBox="1"/>
          <p:nvPr/>
        </p:nvSpPr>
        <p:spPr>
          <a:xfrm>
            <a:off x="35496" y="87755"/>
            <a:ext cx="1737976" cy="276999"/>
          </a:xfrm>
          <a:prstGeom prst="rect">
            <a:avLst/>
          </a:prstGeom>
          <a:noFill/>
        </p:spPr>
        <p:txBody>
          <a:bodyPr wrap="none" rtlCol="0">
            <a:spAutoFit/>
          </a:bodyPr>
          <a:lstStyle/>
          <a:p>
            <a:r>
              <a:rPr lang="zh-CN" altLang="en-US" sz="1200" dirty="0" smtClean="0"/>
              <a:t>   语文    三年级    上册</a:t>
            </a:r>
            <a:endParaRPr lang="zh-CN" altLang="en-US" sz="1200" dirty="0"/>
          </a:p>
        </p:txBody>
      </p:sp>
    </p:spTree>
    <p:custDataLst>
      <p:tags r:id="rId1"/>
    </p:custDataLst>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30"/>
            <a:ext cx="8964488" cy="5262245"/>
          </a:xfrm>
          <a:prstGeom prst="rect">
            <a:avLst/>
          </a:prstGeom>
        </p:spPr>
        <p:txBody>
          <a:bodyPr wrap="square">
            <a:spAutoFit/>
          </a:bodyPr>
          <a:lstStyle/>
          <a:p>
            <a:r>
              <a:rPr lang="zh-CN" altLang="en-US" sz="2800" b="1" dirty="0" smtClean="0">
                <a:latin typeface="楷体" panose="02010609060101010101" charset="-122"/>
                <a:ea typeface="楷体" panose="02010609060101010101" charset="-122"/>
              </a:rPr>
              <a:t>                妈妈是烹调高手</a:t>
            </a:r>
            <a:endParaRPr lang="zh-CN" altLang="en-US" sz="2800" b="1" dirty="0" smtClean="0">
              <a:latin typeface="楷体" panose="02010609060101010101" charset="-122"/>
              <a:ea typeface="楷体" panose="02010609060101010101" charset="-122"/>
            </a:endParaRPr>
          </a:p>
          <a:p>
            <a:r>
              <a:rPr lang="zh-CN" altLang="en-US" sz="2800" b="1" dirty="0" smtClean="0">
                <a:latin typeface="楷体" panose="02010609060101010101" charset="-122"/>
                <a:ea typeface="楷体" panose="02010609060101010101" charset="-122"/>
              </a:rPr>
              <a:t>　　妈妈的功夫在厨房，她的功夫可了得。上可入天，下可入海</a:t>
            </a:r>
            <a:r>
              <a:rPr lang="en-US" altLang="zh-CN" sz="2800" b="1" dirty="0" smtClean="0">
                <a:latin typeface="楷体" panose="02010609060101010101" charset="-122"/>
                <a:ea typeface="楷体" panose="02010609060101010101" charset="-122"/>
              </a:rPr>
              <a:t>;</a:t>
            </a:r>
            <a:r>
              <a:rPr lang="zh-CN" altLang="en-US" sz="2800" b="1" dirty="0" smtClean="0">
                <a:latin typeface="楷体" panose="02010609060101010101" charset="-122"/>
                <a:ea typeface="楷体" panose="02010609060101010101" charset="-122"/>
              </a:rPr>
              <a:t>上得厅堂，下得厨房的武林第一大美人，无所不能啊</a:t>
            </a:r>
            <a:r>
              <a:rPr lang="en-US" altLang="zh-CN" sz="2800" b="1" dirty="0" smtClean="0">
                <a:latin typeface="楷体" panose="02010609060101010101" charset="-122"/>
                <a:ea typeface="楷体" panose="02010609060101010101" charset="-122"/>
              </a:rPr>
              <a:t>!</a:t>
            </a:r>
            <a:r>
              <a:rPr lang="zh-CN" altLang="en-US" sz="2800" b="1" dirty="0" smtClean="0">
                <a:latin typeface="楷体" panose="02010609060101010101" charset="-122"/>
                <a:ea typeface="楷体" panose="02010609060101010101" charset="-122"/>
              </a:rPr>
              <a:t>妈妈一旦进了厨房，不过一会儿，简单的几样家常小菜在她的手里能变出各种花样。粗短的胡萝卜就变成了精雕细琢的小兔子，长长的白萝卜就变成了头发丝，比家里的细面还要细。炒番茄变成了炒小红花简直就可以升职为厨神了。妈妈把锅一揭开，我就能吃到各种美味佳肴。麻婆豆腐，头发丝炖老鸭汤，凉拌茄子无论哪道菜都是色香味俱全，让我百吃不厌。有一次，妈妈亲自下厨房烧了她的拿手好菜红烧牛肉，那味道真够绝，我差点儿把佐料当成牛肉给吃了。</a:t>
            </a:r>
            <a:endParaRPr lang="zh-CN" altLang="en-US" sz="2800" b="1" dirty="0" smtClean="0">
              <a:latin typeface="楷体" panose="02010609060101010101" charset="-122"/>
              <a:ea typeface="楷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34010" y="411480"/>
            <a:ext cx="8630285" cy="4831080"/>
          </a:xfrm>
          <a:prstGeom prst="rect">
            <a:avLst/>
          </a:prstGeom>
        </p:spPr>
        <p:txBody>
          <a:bodyPr wrap="square">
            <a:spAutoFit/>
          </a:bodyPr>
          <a:lstStyle/>
          <a:p>
            <a:r>
              <a:rPr lang="zh-CN" altLang="en-US" sz="2800" b="1" dirty="0" smtClean="0">
                <a:latin typeface="楷体" panose="02010609060101010101" charset="-122"/>
                <a:ea typeface="楷体" panose="02010609060101010101" charset="-122"/>
              </a:rPr>
              <a:t>    我现在身体一级棒，你们一看便知。因为我胃口好，吃啥都嘛嘛香。而胃口好的根本原因，是因为我有个好妈妈，她是个调味高手。</a:t>
            </a:r>
            <a:endParaRPr lang="zh-CN" altLang="en-US" sz="2800" b="1" dirty="0" smtClean="0">
              <a:latin typeface="楷体" panose="02010609060101010101" charset="-122"/>
              <a:ea typeface="楷体" panose="02010609060101010101" charset="-122"/>
            </a:endParaRPr>
          </a:p>
          <a:p>
            <a:r>
              <a:rPr lang="zh-CN" altLang="en-US" sz="2800" b="1" dirty="0" smtClean="0">
                <a:latin typeface="楷体" panose="02010609060101010101" charset="-122"/>
                <a:ea typeface="楷体" panose="02010609060101010101" charset="-122"/>
              </a:rPr>
              <a:t>　　            我是电脑高手</a:t>
            </a:r>
            <a:endParaRPr lang="zh-CN" altLang="en-US" sz="2800" b="1" dirty="0" smtClean="0">
              <a:latin typeface="楷体" panose="02010609060101010101" charset="-122"/>
              <a:ea typeface="楷体" panose="02010609060101010101" charset="-122"/>
            </a:endParaRPr>
          </a:p>
          <a:p>
            <a:r>
              <a:rPr lang="zh-CN" altLang="en-US" sz="2800" b="1" dirty="0" smtClean="0">
                <a:latin typeface="楷体" panose="02010609060101010101" charset="-122"/>
                <a:ea typeface="楷体" panose="02010609060101010101" charset="-122"/>
              </a:rPr>
              <a:t>　　电脑是我的好老师，爸爸妈妈不在家时，我可以通过电脑学到知识。有一次，我做家庭作业时遇到了狂风巨浪，我不知道怎么做。上网一查，马上就知道了，真是方便。我还用电脑和我的同学上网聊天，告诉他们我生活中遇到的烦恼，也向他们请教一些问题。我是电脑高手，电脑教会我很多东西。</a:t>
            </a:r>
            <a:endParaRPr lang="zh-CN" altLang="en-US" sz="2800" b="1" dirty="0" smtClean="0">
              <a:latin typeface="楷体" panose="02010609060101010101" charset="-122"/>
              <a:ea typeface="楷体" panose="02010609060101010101" charset="-122"/>
            </a:endParaRPr>
          </a:p>
          <a:p>
            <a:endParaRPr lang="zh-CN" altLang="en-US" sz="2800" b="1" dirty="0" smtClean="0">
              <a:latin typeface="楷体" panose="02010609060101010101" charset="-122"/>
              <a:ea typeface="楷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443230" y="1256030"/>
            <a:ext cx="8256905" cy="953135"/>
          </a:xfrm>
          <a:prstGeom prst="rect">
            <a:avLst/>
          </a:prstGeom>
        </p:spPr>
        <p:txBody>
          <a:bodyPr wrap="square">
            <a:spAutoFit/>
          </a:bodyPr>
          <a:lstStyle/>
          <a:p>
            <a:r>
              <a:rPr lang="zh-CN" altLang="en-US" sz="2800" b="1" dirty="0" smtClean="0">
                <a:latin typeface="楷体" panose="02010609060101010101" charset="-122"/>
                <a:ea typeface="楷体" panose="02010609060101010101" charset="-122"/>
              </a:rPr>
              <a:t>    这就是我家，人人都是江湖高手。我在这个家中快乐的生活，这就是我们幸福的一家，我爱我家。</a:t>
            </a:r>
            <a:endParaRPr lang="zh-CN" altLang="en-US" sz="2800" b="1" dirty="0" smtClean="0">
              <a:latin typeface="楷体" panose="02010609060101010101" charset="-122"/>
              <a:ea typeface="楷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rotWithShape="1">
          <a:blip r:embed="rId1" cstate="print"/>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714578" y="267494"/>
            <a:ext cx="7529830" cy="4524315"/>
          </a:xfrm>
          <a:prstGeom prst="rect">
            <a:avLst/>
          </a:prstGeom>
        </p:spPr>
        <p:txBody>
          <a:bodyPr wrap="square">
            <a:spAutoFit/>
          </a:bodyPr>
          <a:lstStyle/>
          <a:p>
            <a:pPr algn="ctr"/>
            <a:r>
              <a:rPr lang="zh-CN" altLang="zh-CN" sz="3200" kern="100" dirty="0" smtClean="0">
                <a:solidFill>
                  <a:srgbClr val="FF0000"/>
                </a:solidFill>
                <a:latin typeface="黑体" panose="02010609060101010101" pitchFamily="49" charset="-122"/>
                <a:ea typeface="黑体" panose="02010609060101010101" pitchFamily="49" charset="-122"/>
                <a:cs typeface="Times New Roman" panose="02020603050405020304" charset="0"/>
              </a:rPr>
              <a:t>评语</a:t>
            </a:r>
            <a:endParaRPr lang="zh-CN" altLang="zh-CN" sz="3200" kern="100" dirty="0">
              <a:solidFill>
                <a:srgbClr val="FF0000"/>
              </a:solidFill>
              <a:latin typeface="黑体" panose="02010609060101010101" pitchFamily="49" charset="-122"/>
              <a:ea typeface="黑体" panose="02010609060101010101" pitchFamily="49" charset="-122"/>
              <a:cs typeface="Times New Roman" panose="02020603050405020304" charset="0"/>
            </a:endParaRPr>
          </a:p>
          <a:p>
            <a:pPr algn="just"/>
            <a:r>
              <a:rPr lang="zh-CN" altLang="zh-CN" sz="3200" kern="100" dirty="0">
                <a:latin typeface="黑体" panose="02010609060101010101" pitchFamily="49" charset="-122"/>
                <a:ea typeface="黑体" panose="02010609060101010101" pitchFamily="49" charset="-122"/>
                <a:cs typeface="Times New Roman" panose="02020603050405020304" charset="0"/>
              </a:rPr>
              <a:t>　</a:t>
            </a:r>
            <a:r>
              <a:rPr lang="en-US" altLang="zh-CN" sz="3200" kern="100" dirty="0" smtClean="0">
                <a:latin typeface="黑体" panose="02010609060101010101" pitchFamily="49" charset="-122"/>
                <a:ea typeface="黑体" panose="02010609060101010101" pitchFamily="49" charset="-122"/>
                <a:cs typeface="Times New Roman" panose="02020603050405020304" charset="0"/>
              </a:rPr>
              <a:t> </a:t>
            </a:r>
            <a:r>
              <a:rPr lang="zh-CN" altLang="zh-CN" sz="3200" kern="100" dirty="0" smtClean="0">
                <a:latin typeface="黑体" panose="02010609060101010101" pitchFamily="49" charset="-122"/>
                <a:ea typeface="黑体" panose="02010609060101010101" pitchFamily="49" charset="-122"/>
                <a:cs typeface="Times New Roman" panose="02020603050405020304" charset="0"/>
              </a:rPr>
              <a:t>习作</a:t>
            </a:r>
            <a:r>
              <a:rPr lang="zh-CN" altLang="zh-CN" sz="3200" kern="100" dirty="0">
                <a:latin typeface="黑体" panose="02010609060101010101" pitchFamily="49" charset="-122"/>
                <a:ea typeface="黑体" panose="02010609060101010101" pitchFamily="49" charset="-122"/>
                <a:cs typeface="Times New Roman" panose="02020603050405020304" charset="0"/>
              </a:rPr>
              <a:t>成功地塑造了一个江湖高手家庭爸爸是麻将高手、妈妈是烹调高手、我是电脑高手。文笔斐然，形式新颖，值得表扬。我在这个家中快乐的生活与开头呼应，也深化了主题。</a:t>
            </a:r>
            <a:r>
              <a:rPr lang="zh-CN" altLang="en-US" sz="3200" kern="100" dirty="0">
                <a:latin typeface="黑体" panose="02010609060101010101" pitchFamily="49" charset="-122"/>
                <a:ea typeface="黑体" panose="02010609060101010101" pitchFamily="49" charset="-122"/>
                <a:cs typeface="Times New Roman" panose="02020603050405020304" charset="0"/>
              </a:rPr>
              <a:t>这篇作文不仅达到了本次习作的要求，而且写得非常精彩，真正做到了特点突出和有序描写，让笔下的景物绽放出别样的精彩，给予我们美的享受。</a:t>
            </a:r>
            <a:endParaRPr lang="zh-CN" altLang="en-US" sz="3200" kern="100" dirty="0">
              <a:latin typeface="黑体" panose="02010609060101010101" pitchFamily="49" charset="-122"/>
              <a:ea typeface="黑体" panose="02010609060101010101" pitchFamily="49" charset="-122"/>
              <a:cs typeface="Times New Roman" panose="02020603050405020304" charset="0"/>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807845" y="1409700"/>
            <a:ext cx="5736590" cy="1198880"/>
          </a:xfrm>
          <a:prstGeom prst="rect">
            <a:avLst/>
          </a:prstGeom>
          <a:noFill/>
          <a:ln>
            <a:noFill/>
          </a:ln>
        </p:spPr>
        <p:txBody>
          <a:bodyPr wrap="square" rtlCol="0" anchor="t">
            <a:spAutoFit/>
            <a:scene3d>
              <a:camera prst="orthographicFront"/>
              <a:lightRig rig="threePt" dir="t">
                <a:rot lat="0" lon="0" rev="0"/>
              </a:lightRig>
            </a:scene3d>
            <a:sp3d extrusionH="120650" prstMaterial="matte"/>
          </a:bodyPr>
          <a:lstStyle/>
          <a:p>
            <a:pPr algn="ctr"/>
            <a:r>
              <a:rPr lang="zh-CN" altLang="en-US" sz="7200" b="1">
                <a:ln>
                  <a:gradFill>
                    <a:gsLst>
                      <a:gs pos="98000">
                        <a:srgbClr val="F88C89"/>
                      </a:gs>
                      <a:gs pos="86000">
                        <a:srgbClr val="F8D078"/>
                      </a:gs>
                      <a:gs pos="73000">
                        <a:srgbClr val="BAD172"/>
                      </a:gs>
                      <a:gs pos="62000">
                        <a:srgbClr val="BEC7AF"/>
                      </a:gs>
                      <a:gs pos="50000">
                        <a:srgbClr val="83D9E3"/>
                      </a:gs>
                      <a:gs pos="37000">
                        <a:srgbClr val="9C61DF"/>
                      </a:gs>
                      <a:gs pos="24000">
                        <a:srgbClr val="CA78E1"/>
                      </a:gs>
                      <a:gs pos="12000">
                        <a:srgbClr val="E564DF"/>
                      </a:gs>
                      <a:gs pos="0">
                        <a:srgbClr val="F86CC0"/>
                      </a:gs>
                    </a:gsLst>
                    <a:lin ang="0" scaled="1"/>
                  </a:gradFill>
                  <a:round/>
                </a:ln>
                <a:gradFill>
                  <a:gsLst>
                    <a:gs pos="79000">
                      <a:srgbClr val="CCFF66"/>
                    </a:gs>
                    <a:gs pos="94000">
                      <a:srgbClr val="FFFF00">
                        <a:alpha val="50000"/>
                      </a:srgbClr>
                    </a:gs>
                    <a:gs pos="70000">
                      <a:srgbClr val="00FF00">
                        <a:alpha val="13000"/>
                      </a:srgbClr>
                    </a:gs>
                    <a:gs pos="56000">
                      <a:srgbClr val="00FFFF">
                        <a:alpha val="50000"/>
                      </a:srgbClr>
                    </a:gs>
                    <a:gs pos="43000">
                      <a:srgbClr val="00FFFF">
                        <a:alpha val="13000"/>
                      </a:srgbClr>
                    </a:gs>
                    <a:gs pos="22000">
                      <a:srgbClr val="FF00FF">
                        <a:alpha val="50000"/>
                      </a:srgbClr>
                    </a:gs>
                    <a:gs pos="33000">
                      <a:srgbClr val="9900FF">
                        <a:alpha val="50000"/>
                      </a:srgbClr>
                    </a:gs>
                    <a:gs pos="5000">
                      <a:srgbClr val="FF00FF">
                        <a:alpha val="50000"/>
                      </a:srgbClr>
                    </a:gs>
                    <a:gs pos="0">
                      <a:srgbClr val="FF3300">
                        <a:alpha val="50000"/>
                      </a:srgbClr>
                    </a:gs>
                    <a:gs pos="100000">
                      <a:srgbClr val="FF3300">
                        <a:alpha val="30000"/>
                      </a:srgbClr>
                    </a:gs>
                  </a:gsLst>
                  <a:lin ang="0"/>
                </a:gradFill>
                <a:effectLst>
                  <a:outerShdw blurRad="50800" dist="38100" algn="l" rotWithShape="0">
                    <a:srgbClr val="CC00CC">
                      <a:alpha val="40000"/>
                    </a:srgbClr>
                  </a:outerShdw>
                </a:effectLst>
              </a:rPr>
              <a:t>例文（二）</a:t>
            </a:r>
            <a:endParaRPr lang="zh-CN" altLang="en-US" sz="7200" b="1">
              <a:ln>
                <a:gradFill>
                  <a:gsLst>
                    <a:gs pos="98000">
                      <a:srgbClr val="F88C89"/>
                    </a:gs>
                    <a:gs pos="86000">
                      <a:srgbClr val="F8D078"/>
                    </a:gs>
                    <a:gs pos="73000">
                      <a:srgbClr val="BAD172"/>
                    </a:gs>
                    <a:gs pos="62000">
                      <a:srgbClr val="BEC7AF"/>
                    </a:gs>
                    <a:gs pos="50000">
                      <a:srgbClr val="83D9E3"/>
                    </a:gs>
                    <a:gs pos="37000">
                      <a:srgbClr val="9C61DF"/>
                    </a:gs>
                    <a:gs pos="24000">
                      <a:srgbClr val="CA78E1"/>
                    </a:gs>
                    <a:gs pos="12000">
                      <a:srgbClr val="E564DF"/>
                    </a:gs>
                    <a:gs pos="0">
                      <a:srgbClr val="F86CC0"/>
                    </a:gs>
                  </a:gsLst>
                  <a:lin ang="0" scaled="1"/>
                </a:gradFill>
                <a:round/>
              </a:ln>
              <a:gradFill>
                <a:gsLst>
                  <a:gs pos="79000">
                    <a:srgbClr val="CCFF66"/>
                  </a:gs>
                  <a:gs pos="94000">
                    <a:srgbClr val="FFFF00">
                      <a:alpha val="50000"/>
                    </a:srgbClr>
                  </a:gs>
                  <a:gs pos="70000">
                    <a:srgbClr val="00FF00">
                      <a:alpha val="13000"/>
                    </a:srgbClr>
                  </a:gs>
                  <a:gs pos="56000">
                    <a:srgbClr val="00FFFF">
                      <a:alpha val="50000"/>
                    </a:srgbClr>
                  </a:gs>
                  <a:gs pos="43000">
                    <a:srgbClr val="00FFFF">
                      <a:alpha val="13000"/>
                    </a:srgbClr>
                  </a:gs>
                  <a:gs pos="22000">
                    <a:srgbClr val="FF00FF">
                      <a:alpha val="50000"/>
                    </a:srgbClr>
                  </a:gs>
                  <a:gs pos="33000">
                    <a:srgbClr val="9900FF">
                      <a:alpha val="50000"/>
                    </a:srgbClr>
                  </a:gs>
                  <a:gs pos="5000">
                    <a:srgbClr val="FF00FF">
                      <a:alpha val="50000"/>
                    </a:srgbClr>
                  </a:gs>
                  <a:gs pos="0">
                    <a:srgbClr val="FF3300">
                      <a:alpha val="50000"/>
                    </a:srgbClr>
                  </a:gs>
                  <a:gs pos="100000">
                    <a:srgbClr val="FF3300">
                      <a:alpha val="30000"/>
                    </a:srgbClr>
                  </a:gs>
                </a:gsLst>
                <a:lin ang="0"/>
              </a:gradFill>
              <a:effectLst>
                <a:outerShdw blurRad="50800" dist="38100" algn="l" rotWithShape="0">
                  <a:srgbClr val="CC00CC">
                    <a:alpha val="40000"/>
                  </a:srgbClr>
                </a:outerShdw>
              </a:effectLs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10820" y="302895"/>
            <a:ext cx="8721725" cy="5200650"/>
          </a:xfrm>
          <a:prstGeom prst="rect">
            <a:avLst/>
          </a:prstGeom>
        </p:spPr>
        <p:txBody>
          <a:bodyPr wrap="square">
            <a:spAutoFit/>
          </a:bodyPr>
          <a:lstStyle/>
          <a:p>
            <a:pPr algn="just">
              <a:spcAft>
                <a:spcPts val="0"/>
              </a:spcAft>
            </a:pPr>
            <a:r>
              <a:rPr lang="en-US" altLang="zh-CN" sz="2100" kern="100" dirty="0">
                <a:latin typeface="Calibri" panose="020F0502020204030204" charset="0"/>
                <a:cs typeface="Times New Roman" panose="02020603050405020304" charset="0"/>
              </a:rPr>
              <a:t>   </a:t>
            </a:r>
            <a:r>
              <a:rPr lang="en-US" altLang="zh-CN" sz="2100" b="1" kern="100" dirty="0" smtClean="0">
                <a:latin typeface="Calibri" panose="020F0502020204030204" charset="0"/>
                <a:cs typeface="Times New Roman" panose="02020603050405020304" charset="0"/>
              </a:rPr>
              <a:t>                                              </a:t>
            </a:r>
            <a:r>
              <a:rPr lang="en-US" altLang="zh-CN" sz="3200" b="1" kern="100" dirty="0" smtClean="0">
                <a:latin typeface="Calibri" panose="020F0502020204030204" charset="0"/>
                <a:cs typeface="Times New Roman" panose="02020603050405020304" charset="0"/>
              </a:rPr>
              <a:t>    </a:t>
            </a:r>
            <a:r>
              <a:rPr lang="zh-CN" altLang="en-US" sz="3200" b="1" kern="100" dirty="0" smtClean="0">
                <a:latin typeface="黑体" panose="02010609060101010101" pitchFamily="49" charset="-122"/>
                <a:ea typeface="黑体" panose="02010609060101010101" pitchFamily="49" charset="-122"/>
                <a:cs typeface="Times New Roman" panose="02020603050405020304" charset="0"/>
              </a:rPr>
              <a:t>古筝小能人</a:t>
            </a:r>
            <a:endParaRPr lang="en-US" altLang="zh-CN" sz="2100" b="1" kern="100" dirty="0">
              <a:latin typeface="黑体" panose="02010609060101010101" pitchFamily="49" charset="-122"/>
              <a:ea typeface="黑体" panose="02010609060101010101" pitchFamily="49" charset="-122"/>
              <a:cs typeface="Times New Roman" panose="02020603050405020304" charset="0"/>
            </a:endParaRPr>
          </a:p>
          <a:p>
            <a:r>
              <a:rPr lang="zh-CN" altLang="en-US" sz="2400" b="1" dirty="0" smtClean="0">
                <a:latin typeface="楷体" panose="02010609060101010101" charset="-122"/>
                <a:ea typeface="楷体" panose="02010609060101010101" charset="-122"/>
              </a:rPr>
              <a:t>    </a:t>
            </a:r>
            <a:r>
              <a:rPr lang="zh-CN" altLang="en-US" sz="2800" b="1" dirty="0" smtClean="0">
                <a:latin typeface="楷体" panose="02010609060101010101" charset="-122"/>
                <a:ea typeface="楷体" panose="02010609060101010101" charset="-122"/>
              </a:rPr>
              <a:t>我的班上有这么一位能人。她有一个高高的鼻梁，鼻梁上架着红框眼镜，一双炯炯有神的大眼睛闪烁着智慧的光芒，一张嘴巴时不时吃着东西。可别以为她只是个小馋猫，她还是个超强的古筝高手呢。想知道她是谁吗</a:t>
            </a:r>
            <a:r>
              <a:rPr lang="en-US" altLang="zh-CN" sz="2800" b="1" dirty="0" smtClean="0">
                <a:latin typeface="楷体" panose="02010609060101010101" charset="-122"/>
                <a:ea typeface="楷体" panose="02010609060101010101" charset="-122"/>
              </a:rPr>
              <a:t>?</a:t>
            </a:r>
            <a:r>
              <a:rPr lang="zh-CN" altLang="en-US" sz="2800" b="1" dirty="0" smtClean="0">
                <a:latin typeface="楷体" panose="02010609060101010101" charset="-122"/>
                <a:ea typeface="楷体" panose="02010609060101010101" charset="-122"/>
              </a:rPr>
              <a:t>她呀，就是我的同学叶静怡。</a:t>
            </a:r>
            <a:endParaRPr lang="en-US" altLang="zh-CN" sz="2800" b="1" dirty="0" smtClean="0">
              <a:latin typeface="楷体" panose="02010609060101010101" charset="-122"/>
              <a:ea typeface="楷体" panose="02010609060101010101" charset="-122"/>
            </a:endParaRPr>
          </a:p>
          <a:p>
            <a:r>
              <a:rPr lang="zh-CN" altLang="en-US" sz="2800" b="1" dirty="0" smtClean="0">
                <a:latin typeface="楷体" panose="02010609060101010101" charset="-122"/>
                <a:ea typeface="楷体" panose="02010609060101010101" charset="-122"/>
              </a:rPr>
              <a:t>    第一次听她弹古筝，是在全校才艺展示表演时。当老师问大家准备谁有才艺上台表演，叶静怡就站起来告诉大家一个惊人的消息：我会弹古筝。老师就让叶静怡回去。</a:t>
            </a:r>
            <a:endParaRPr lang="zh-CN" altLang="en-US" sz="2800" b="1" dirty="0" smtClean="0">
              <a:latin typeface="楷体" panose="02010609060101010101" charset="-122"/>
              <a:ea typeface="楷体" panose="02010609060101010101" charset="-122"/>
            </a:endParaRPr>
          </a:p>
          <a:p>
            <a:endParaRPr lang="zh-CN" altLang="en-US" sz="2400" b="1" dirty="0" smtClean="0">
              <a:latin typeface="楷体" panose="02010609060101010101" charset="-122"/>
              <a:ea typeface="楷体" panose="02010609060101010101" charset="-122"/>
            </a:endParaRPr>
          </a:p>
          <a:p>
            <a:endParaRPr lang="zh-CN" altLang="en-US" sz="2400" b="1" dirty="0" smtClean="0">
              <a:latin typeface="楷体" panose="02010609060101010101" charset="-122"/>
              <a:ea typeface="楷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5090" y="271145"/>
            <a:ext cx="8994775" cy="4832092"/>
          </a:xfrm>
          <a:prstGeom prst="rect">
            <a:avLst/>
          </a:prstGeom>
        </p:spPr>
        <p:txBody>
          <a:bodyPr wrap="square">
            <a:spAutoFit/>
          </a:bodyPr>
          <a:lstStyle/>
          <a:p>
            <a:pPr algn="just">
              <a:spcAft>
                <a:spcPts val="0"/>
              </a:spcAft>
            </a:pPr>
            <a:r>
              <a:rPr lang="zh-CN" altLang="en-US" sz="2400" b="1" dirty="0" smtClean="0">
                <a:latin typeface="楷体" panose="02010609060101010101" charset="-122"/>
                <a:ea typeface="楷体" panose="02010609060101010101" charset="-122"/>
              </a:rPr>
              <a:t>    </a:t>
            </a:r>
            <a:r>
              <a:rPr lang="zh-CN" altLang="en-US" sz="2800" b="1" dirty="0" smtClean="0">
                <a:latin typeface="楷体" panose="02010609060101010101" charset="-122"/>
                <a:ea typeface="楷体" panose="02010609060101010101" charset="-122"/>
              </a:rPr>
              <a:t>第二天，火球似的太阳高悬在空中，炙烤着大地。大地被晒得发焦发烫，地面上仿佛被一个大大的蒸笼罩住。大家纷纷抱怨天公不作美，这时，集合的声音响起了，大家都聚集在操场上。只见叶静怡熟练地用胶布把假指甲缠在指甲上，坐下来，开始演奏。只听一首</a:t>
            </a:r>
            <a:r>
              <a:rPr lang="en-US" altLang="zh-CN" sz="2800" b="1" dirty="0" smtClean="0">
                <a:latin typeface="楷体" panose="02010609060101010101" charset="-122"/>
                <a:ea typeface="楷体" panose="02010609060101010101" charset="-122"/>
              </a:rPr>
              <a:t>《</a:t>
            </a:r>
            <a:r>
              <a:rPr lang="zh-CN" altLang="en-US" sz="2800" b="1" dirty="0" smtClean="0">
                <a:latin typeface="楷体" panose="02010609060101010101" charset="-122"/>
                <a:ea typeface="楷体" panose="02010609060101010101" charset="-122"/>
              </a:rPr>
              <a:t>高山流水</a:t>
            </a:r>
            <a:r>
              <a:rPr lang="en-US" altLang="zh-CN" sz="2800" b="1" dirty="0" smtClean="0">
                <a:latin typeface="楷体" panose="02010609060101010101" charset="-122"/>
                <a:ea typeface="楷体" panose="02010609060101010101" charset="-122"/>
              </a:rPr>
              <a:t>》</a:t>
            </a:r>
            <a:r>
              <a:rPr lang="zh-CN" altLang="en-US" sz="2800" b="1" dirty="0" smtClean="0">
                <a:latin typeface="楷体" panose="02010609060101010101" charset="-122"/>
                <a:ea typeface="楷体" panose="02010609060101010101" charset="-122"/>
              </a:rPr>
              <a:t>从叶静怡的指尖流出。那曲调和谐悦耳，时而高时而低，时而缓时而急，时而高亢，时而清脆。大家也听得如痴如醉，忘记了酷热的天气。这时一阵清风吹过，大家身上都凉丝丝的。古筝声此时此刻渐渐柔和了下来，一个个音符似乎都变成了轻纱般飘动的云朵，飘入了大家的心间。突然又像一滴滴清澈的泉水，在叮咚</a:t>
            </a:r>
            <a:endParaRPr lang="zh-CN" altLang="en-US" sz="2800" b="1" dirty="0" smtClean="0">
              <a:latin typeface="楷体" panose="02010609060101010101" charset="-122"/>
              <a:ea typeface="楷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5090" y="271145"/>
            <a:ext cx="8994775" cy="4832092"/>
          </a:xfrm>
          <a:prstGeom prst="rect">
            <a:avLst/>
          </a:prstGeom>
        </p:spPr>
        <p:txBody>
          <a:bodyPr wrap="square">
            <a:spAutoFit/>
          </a:bodyPr>
          <a:lstStyle/>
          <a:p>
            <a:pPr algn="just">
              <a:spcAft>
                <a:spcPts val="0"/>
              </a:spcAft>
            </a:pPr>
            <a:r>
              <a:rPr lang="zh-CN" altLang="en-US" sz="2800" b="1" dirty="0" smtClean="0">
                <a:latin typeface="楷体" panose="02010609060101010101" charset="-122"/>
                <a:ea typeface="楷体" panose="02010609060101010101" charset="-122"/>
              </a:rPr>
              <a:t>叮咚的响着，声音越来越弱，越来越弱，渐渐地消失。直到报幕员一声：演奏结束。操场上顿时响起了雷鸣般的掌声，连平时调皮的学生也拼命鼓掌。叶静怡向大家鞠了躬便下台了，并在大家的簇拥下回到了教室。</a:t>
            </a:r>
            <a:endParaRPr lang="en-US" altLang="zh-CN" sz="2800" b="1" dirty="0" smtClean="0">
              <a:latin typeface="楷体" panose="02010609060101010101" charset="-122"/>
              <a:ea typeface="楷体" panose="02010609060101010101" charset="-122"/>
            </a:endParaRPr>
          </a:p>
          <a:p>
            <a:pPr algn="just">
              <a:spcAft>
                <a:spcPts val="0"/>
              </a:spcAft>
            </a:pPr>
            <a:r>
              <a:rPr lang="en-US" altLang="zh-CN" sz="2800" b="1" dirty="0" smtClean="0">
                <a:latin typeface="楷体" panose="02010609060101010101" charset="-122"/>
                <a:ea typeface="楷体" panose="02010609060101010101" charset="-122"/>
              </a:rPr>
              <a:t>    </a:t>
            </a:r>
            <a:r>
              <a:rPr lang="zh-CN" altLang="en-US" sz="2800" b="1" dirty="0" smtClean="0">
                <a:latin typeface="楷体" panose="02010609060101010101" charset="-122"/>
                <a:ea typeface="楷体" panose="02010609060101010101" charset="-122"/>
              </a:rPr>
              <a:t>这时，老师才告诉大家叶静怡学习古筝已经八年了，先后获得全国青少年上海音乐舞蹈展演中儿童组金奖国际古筝比赛儿童组金奖听了老师的话，大家都露出钦佩的目光。这不，过几天她又要去参加全国的古筝比赛了，她说，假如自己获得金奖，就请同学们吃大餐。如果大家哪天在电视上看见古筝演奏者叶静怡，不用怀疑，她一定就是我的同学。</a:t>
            </a:r>
            <a:endParaRPr lang="zh-CN" altLang="en-US" sz="2800" b="1" dirty="0">
              <a:latin typeface="楷体" panose="02010609060101010101" charset="-122"/>
              <a:ea typeface="楷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73100" y="627534"/>
            <a:ext cx="7797800" cy="3539430"/>
          </a:xfrm>
          <a:prstGeom prst="rect">
            <a:avLst/>
          </a:prstGeom>
        </p:spPr>
        <p:txBody>
          <a:bodyPr wrap="square">
            <a:spAutoFit/>
          </a:bodyPr>
          <a:lstStyle/>
          <a:p>
            <a:pPr algn="ctr"/>
            <a:r>
              <a:rPr lang="zh-CN" altLang="zh-CN" sz="3200" kern="100" dirty="0" smtClean="0">
                <a:solidFill>
                  <a:srgbClr val="FF0000"/>
                </a:solidFill>
                <a:latin typeface="黑体" panose="02010609060101010101" pitchFamily="49" charset="-122"/>
                <a:ea typeface="黑体" panose="02010609060101010101" pitchFamily="49" charset="-122"/>
                <a:cs typeface="Times New Roman" panose="02020603050405020304" charset="0"/>
              </a:rPr>
              <a:t>评语</a:t>
            </a:r>
            <a:endParaRPr lang="zh-CN" altLang="zh-CN" sz="3200" kern="100" dirty="0">
              <a:solidFill>
                <a:srgbClr val="FF0000"/>
              </a:solidFill>
              <a:latin typeface="黑体" panose="02010609060101010101" pitchFamily="49" charset="-122"/>
              <a:ea typeface="黑体" panose="02010609060101010101" pitchFamily="49" charset="-122"/>
              <a:cs typeface="Times New Roman" panose="02020603050405020304" charset="0"/>
            </a:endParaRPr>
          </a:p>
          <a:p>
            <a:pPr algn="just"/>
            <a:r>
              <a:rPr lang="en-US" altLang="zh-CN" sz="3200" kern="100" dirty="0">
                <a:latin typeface="黑体" panose="02010609060101010101" pitchFamily="49" charset="-122"/>
                <a:ea typeface="黑体" panose="02010609060101010101" pitchFamily="49" charset="-122"/>
                <a:cs typeface="Times New Roman" panose="02020603050405020304" charset="0"/>
              </a:rPr>
              <a:t>    </a:t>
            </a:r>
            <a:r>
              <a:rPr lang="zh-CN" altLang="zh-CN" sz="3200" kern="100" dirty="0" smtClean="0">
                <a:latin typeface="黑体" panose="02010609060101010101" pitchFamily="49" charset="-122"/>
                <a:ea typeface="黑体" panose="02010609060101010101" pitchFamily="49" charset="-122"/>
                <a:cs typeface="Times New Roman" panose="02020603050405020304" charset="0"/>
              </a:rPr>
              <a:t>这</a:t>
            </a:r>
            <a:r>
              <a:rPr lang="zh-CN" altLang="zh-CN" sz="3200" kern="100" dirty="0">
                <a:latin typeface="黑体" panose="02010609060101010101" pitchFamily="49" charset="-122"/>
                <a:ea typeface="黑体" panose="02010609060101010101" pitchFamily="49" charset="-122"/>
                <a:cs typeface="Times New Roman" panose="02020603050405020304" charset="0"/>
              </a:rPr>
              <a:t>是一篇写人的记叙文，突出表现了叶静怡是一个古筝小能人。第三自然段环境描写说明天气酷热，听到古筝曲，人们感觉凉丝丝的，侧面烘托叶静怡古筝弹得好。作者对古筝曲调独特感受描写生动、想象合理。</a:t>
            </a:r>
            <a:endParaRPr lang="zh-CN" altLang="zh-CN" sz="3200" kern="100" dirty="0">
              <a:latin typeface="黑体" panose="02010609060101010101" pitchFamily="49" charset="-122"/>
              <a:ea typeface="黑体" panose="02010609060101010101" pitchFamily="49" charset="-122"/>
              <a:cs typeface="Times New Roman" panose="02020603050405020304" charset="0"/>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457835" y="1796415"/>
            <a:ext cx="7821930" cy="706755"/>
          </a:xfrm>
          <a:prstGeom prst="rect">
            <a:avLst/>
          </a:prstGeom>
          <a:noFill/>
        </p:spPr>
        <p:txBody>
          <a:bodyPr wrap="square" rtlCol="0">
            <a:spAutoFit/>
          </a:bodyPr>
          <a:lstStyle/>
          <a:p>
            <a:endParaRPr lang="zh-CN" altLang="en-US" sz="4000" b="1">
              <a:latin typeface="黑体" panose="02010609060101010101" pitchFamily="49" charset="-122"/>
              <a:ea typeface="黑体" panose="02010609060101010101" pitchFamily="49" charset="-122"/>
              <a:cs typeface="黑体" panose="02010609060101010101" pitchFamily="49" charset="-122"/>
            </a:endParaRPr>
          </a:p>
        </p:txBody>
      </p:sp>
      <p:sp>
        <p:nvSpPr>
          <p:cNvPr id="14" name="TextBox 48"/>
          <p:cNvSpPr txBox="1"/>
          <p:nvPr/>
        </p:nvSpPr>
        <p:spPr>
          <a:xfrm>
            <a:off x="3060065" y="1517650"/>
            <a:ext cx="3606800" cy="1176020"/>
          </a:xfrm>
          <a:prstGeom prst="rect">
            <a:avLst/>
          </a:prstGeom>
          <a:noFill/>
          <a:ln w="19050">
            <a:solidFill>
              <a:schemeClr val="tx1"/>
            </a:solidFill>
          </a:ln>
          <a:effectLst>
            <a:softEdge rad="31750"/>
          </a:effectLst>
        </p:spPr>
        <p:txBody>
          <a:bodyPr wrap="square" lIns="68580" tIns="34290" rIns="68580" bIns="34290" rtlCol="0">
            <a:spAutoFit/>
          </a:bodyPr>
          <a:lstStyle/>
          <a:p>
            <a:r>
              <a:rPr lang="zh-CN" altLang="en-US" sz="7200" b="1" dirty="0" smtClean="0">
                <a:ln w="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rPr>
              <a:t>日记篇</a:t>
            </a:r>
            <a:endParaRPr lang="zh-CN" altLang="en-US" sz="7200" b="1" dirty="0">
              <a:ln w="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457835" y="1796415"/>
            <a:ext cx="7821930" cy="706755"/>
          </a:xfrm>
          <a:prstGeom prst="rect">
            <a:avLst/>
          </a:prstGeom>
          <a:noFill/>
        </p:spPr>
        <p:txBody>
          <a:bodyPr wrap="square" rtlCol="0">
            <a:spAutoFit/>
          </a:bodyPr>
          <a:lstStyle/>
          <a:p>
            <a:endParaRPr lang="zh-CN" altLang="en-US" sz="4000" b="1">
              <a:latin typeface="黑体" panose="02010609060101010101" pitchFamily="49" charset="-122"/>
              <a:ea typeface="黑体" panose="02010609060101010101" pitchFamily="49" charset="-122"/>
              <a:cs typeface="黑体" panose="02010609060101010101" pitchFamily="49" charset="-122"/>
            </a:endParaRPr>
          </a:p>
        </p:txBody>
      </p:sp>
      <p:sp>
        <p:nvSpPr>
          <p:cNvPr id="2" name="TextBox 48"/>
          <p:cNvSpPr txBox="1"/>
          <p:nvPr/>
        </p:nvSpPr>
        <p:spPr>
          <a:xfrm>
            <a:off x="3033395" y="1417955"/>
            <a:ext cx="2670810" cy="1084912"/>
          </a:xfrm>
          <a:prstGeom prst="rect">
            <a:avLst/>
          </a:prstGeom>
          <a:noFill/>
          <a:ln w="19050">
            <a:solidFill>
              <a:schemeClr val="tx1"/>
            </a:solidFill>
          </a:ln>
          <a:effectLst>
            <a:softEdge rad="31750"/>
          </a:effectLst>
        </p:spPr>
        <p:txBody>
          <a:bodyPr wrap="square" lIns="68580" tIns="34290" rIns="68580" bIns="34290" rtlCol="0">
            <a:spAutoFit/>
          </a:bodyPr>
          <a:lstStyle/>
          <a:p>
            <a:r>
              <a:rPr lang="zh-CN" altLang="en-US" sz="6600" b="1" dirty="0" smtClean="0">
                <a:ln w="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rPr>
              <a:t>人物篇</a:t>
            </a:r>
            <a:endParaRPr lang="zh-CN" altLang="en-US" sz="6600" b="1" dirty="0">
              <a:ln w="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94410" y="483518"/>
            <a:ext cx="7155180" cy="3231654"/>
          </a:xfrm>
          <a:prstGeom prst="rect">
            <a:avLst/>
          </a:prstGeom>
        </p:spPr>
        <p:txBody>
          <a:bodyPr wrap="square">
            <a:spAutoFit/>
          </a:bodyPr>
          <a:lstStyle/>
          <a:p>
            <a:pPr algn="ctr"/>
            <a:r>
              <a:rPr lang="zh-CN" altLang="en-US" sz="4000" b="1" dirty="0" smtClean="0">
                <a:latin typeface="黑体" panose="02010609060101010101" pitchFamily="49" charset="-122"/>
                <a:ea typeface="黑体" panose="02010609060101010101" pitchFamily="49" charset="-122"/>
              </a:rPr>
              <a:t>什么是日记？</a:t>
            </a:r>
            <a:endParaRPr lang="en-US" altLang="zh-CN" sz="4000" b="1" dirty="0" smtClean="0">
              <a:latin typeface="黑体" panose="02010609060101010101" pitchFamily="49" charset="-122"/>
              <a:ea typeface="黑体" panose="02010609060101010101" pitchFamily="49" charset="-122"/>
            </a:endParaRPr>
          </a:p>
          <a:p>
            <a:endParaRPr lang="zh-CN" altLang="en-US" sz="2400" b="1" dirty="0" smtClean="0">
              <a:latin typeface="楷体_GB2312" panose="02010609030101010101" pitchFamily="49" charset="-122"/>
              <a:ea typeface="楷体_GB2312" panose="02010609030101010101" pitchFamily="49" charset="-122"/>
            </a:endParaRPr>
          </a:p>
          <a:p>
            <a:r>
              <a:rPr lang="zh-CN" altLang="en-US" sz="2800" b="1" dirty="0" smtClean="0">
                <a:latin typeface="楷体_GB2312" panose="02010609030101010101" pitchFamily="49" charset="-122"/>
                <a:ea typeface="楷体_GB2312" panose="02010609030101010101" pitchFamily="49" charset="-122"/>
              </a:rPr>
              <a:t>日记：</a:t>
            </a:r>
            <a:endParaRPr lang="zh-CN" altLang="en-US" sz="2800" b="1" dirty="0" smtClean="0">
              <a:latin typeface="楷体_GB2312" panose="02010609030101010101" pitchFamily="49" charset="-122"/>
              <a:ea typeface="楷体_GB2312" panose="02010609030101010101" pitchFamily="49" charset="-122"/>
            </a:endParaRPr>
          </a:p>
          <a:p>
            <a:r>
              <a:rPr lang="zh-CN" altLang="en-US" sz="2800" b="1" dirty="0" smtClean="0">
                <a:latin typeface="楷体_GB2312" panose="02010609030101010101" pitchFamily="49" charset="-122"/>
                <a:ea typeface="楷体_GB2312" panose="02010609030101010101" pitchFamily="49" charset="-122"/>
              </a:rPr>
              <a:t>    从字面理解的话，大概就是</a:t>
            </a:r>
            <a:r>
              <a:rPr lang="zh-CN" altLang="en-US" sz="2800" b="1" dirty="0" smtClean="0">
                <a:solidFill>
                  <a:srgbClr val="FF0000"/>
                </a:solidFill>
                <a:latin typeface="楷体_GB2312" panose="02010609030101010101" pitchFamily="49" charset="-122"/>
                <a:ea typeface="楷体_GB2312" panose="02010609030101010101" pitchFamily="49" charset="-122"/>
              </a:rPr>
              <a:t>记下每天所遇到的和所做的事情，有的兼记对这些事情的感受</a:t>
            </a:r>
            <a:r>
              <a:rPr lang="zh-CN" altLang="en-US" sz="2800" b="1" dirty="0" smtClean="0">
                <a:latin typeface="楷体_GB2312" panose="02010609030101010101" pitchFamily="49" charset="-122"/>
                <a:ea typeface="楷体_GB2312" panose="02010609030101010101" pitchFamily="49" charset="-122"/>
              </a:rPr>
              <a:t>。日记也指每天记事的本子或每天所遇到的和所做的事情的记录</a:t>
            </a:r>
            <a:r>
              <a:rPr lang="zh-CN" altLang="en-US" sz="2800" b="1" dirty="0" smtClean="0">
                <a:latin typeface="楷体_GB2312" panose="02010609030101010101" pitchFamily="49" charset="-122"/>
                <a:ea typeface="楷体_GB2312" panose="02010609030101010101" pitchFamily="49" charset="-122"/>
              </a:rPr>
              <a:t>。</a:t>
            </a:r>
            <a:endParaRPr lang="zh-CN" altLang="en-US" sz="2800" kern="100" dirty="0" smtClean="0">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animEffect transition="in" filter="barn(inVertical)">
                                      <p:cBhvr>
                                        <p:cTn id="7" dur="500"/>
                                        <p:tgtEl>
                                          <p:spTgt spid="2">
                                            <p:txEl>
                                              <p:pRg st="2" end="2"/>
                                            </p:txEl>
                                          </p:spTgt>
                                        </p:tgtEl>
                                      </p:cBhvr>
                                    </p:animEffect>
                                  </p:childTnLst>
                                </p:cTn>
                              </p:par>
                              <p:par>
                                <p:cTn id="8" presetID="16" presetClass="entr" presetSubtype="21" fill="hold" nodeType="withEffect">
                                  <p:stCondLst>
                                    <p:cond delay="0"/>
                                  </p:stCondLst>
                                  <p:childTnLst>
                                    <p:set>
                                      <p:cBhvr>
                                        <p:cTn id="9" dur="1" fill="hold">
                                          <p:stCondLst>
                                            <p:cond delay="0"/>
                                          </p:stCondLst>
                                        </p:cTn>
                                        <p:tgtEl>
                                          <p:spTgt spid="2">
                                            <p:txEl>
                                              <p:pRg st="3" end="3"/>
                                            </p:txEl>
                                          </p:spTgt>
                                        </p:tgtEl>
                                        <p:attrNameLst>
                                          <p:attrName>style.visibility</p:attrName>
                                        </p:attrNameLst>
                                      </p:cBhvr>
                                      <p:to>
                                        <p:strVal val="visible"/>
                                      </p:to>
                                    </p:set>
                                    <p:animEffect transition="in" filter="barn(inVertical)">
                                      <p:cBhvr>
                                        <p:cTn id="10"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idx="4294967295"/>
          </p:nvPr>
        </p:nvSpPr>
        <p:spPr>
          <a:xfrm>
            <a:off x="2084364" y="303610"/>
            <a:ext cx="4826049" cy="827979"/>
          </a:xfrm>
          <a:prstGeom prst="rect">
            <a:avLst/>
          </a:prstGeom>
        </p:spPr>
        <p:txBody>
          <a:bodyPr/>
          <a:lstStyle/>
          <a:p>
            <a:pPr algn="ctr"/>
            <a:r>
              <a:rPr lang="zh-CN" altLang="en-US" sz="4400" b="1" dirty="0">
                <a:solidFill>
                  <a:schemeClr val="tx1"/>
                </a:solidFill>
                <a:latin typeface="黑体" panose="02010609060101010101" pitchFamily="49" charset="-122"/>
                <a:ea typeface="黑体" panose="02010609060101010101" pitchFamily="49" charset="-122"/>
              </a:rPr>
              <a:t>怎样写日记</a:t>
            </a:r>
            <a:endParaRPr lang="zh-CN" altLang="en-US" sz="4400" b="1" dirty="0">
              <a:solidFill>
                <a:schemeClr val="tx1"/>
              </a:solidFill>
              <a:latin typeface="黑体" panose="02010609060101010101" pitchFamily="49" charset="-122"/>
              <a:ea typeface="黑体" panose="02010609060101010101" pitchFamily="49" charset="-122"/>
            </a:endParaRPr>
          </a:p>
        </p:txBody>
      </p:sp>
      <p:sp>
        <p:nvSpPr>
          <p:cNvPr id="2051" name="Rectangle 3"/>
          <p:cNvSpPr>
            <a:spLocks noGrp="1" noChangeArrowheads="1"/>
          </p:cNvSpPr>
          <p:nvPr>
            <p:ph type="subTitle" idx="4294967295"/>
          </p:nvPr>
        </p:nvSpPr>
        <p:spPr>
          <a:xfrm>
            <a:off x="971600" y="1221582"/>
            <a:ext cx="7488238" cy="3294460"/>
          </a:xfrm>
          <a:prstGeom prst="rect">
            <a:avLst/>
          </a:prstGeom>
        </p:spPr>
        <p:txBody>
          <a:bodyPr/>
          <a:lstStyle/>
          <a:p>
            <a:pPr marL="0" indent="0" algn="l">
              <a:lnSpc>
                <a:spcPct val="90000"/>
              </a:lnSpc>
              <a:buNone/>
            </a:pPr>
            <a:r>
              <a:rPr lang="en-US" altLang="zh-CN" sz="2400" b="1" dirty="0">
                <a:latin typeface="黑体" panose="02010609060101010101" pitchFamily="49" charset="-122"/>
                <a:ea typeface="黑体" panose="02010609060101010101" pitchFamily="49" charset="-122"/>
              </a:rPr>
              <a:t>1.</a:t>
            </a:r>
            <a:r>
              <a:rPr lang="zh-CN" altLang="en-US" sz="2400" b="1" dirty="0">
                <a:latin typeface="黑体" panose="02010609060101010101" pitchFamily="49" charset="-122"/>
                <a:ea typeface="黑体" panose="02010609060101010101" pitchFamily="49" charset="-122"/>
              </a:rPr>
              <a:t>主人公</a:t>
            </a:r>
            <a:r>
              <a:rPr lang="en-US" altLang="zh-CN" sz="2400" dirty="0"/>
              <a:t>——</a:t>
            </a:r>
            <a:r>
              <a:rPr lang="zh-CN" altLang="en-US" sz="2400" dirty="0"/>
              <a:t>我。</a:t>
            </a:r>
            <a:endParaRPr lang="zh-CN" altLang="en-US" sz="2400" dirty="0"/>
          </a:p>
          <a:p>
            <a:pPr marL="0" indent="0" algn="l">
              <a:lnSpc>
                <a:spcPct val="90000"/>
              </a:lnSpc>
              <a:buNone/>
            </a:pPr>
            <a:r>
              <a:rPr lang="en-US" altLang="zh-CN" sz="2400" b="1" dirty="0">
                <a:latin typeface="黑体" panose="02010609060101010101" pitchFamily="49" charset="-122"/>
                <a:ea typeface="黑体" panose="02010609060101010101" pitchFamily="49" charset="-122"/>
              </a:rPr>
              <a:t>2.</a:t>
            </a:r>
            <a:r>
              <a:rPr lang="zh-CN" altLang="en-US" sz="2400" b="1" dirty="0">
                <a:latin typeface="黑体" panose="02010609060101010101" pitchFamily="49" charset="-122"/>
                <a:ea typeface="黑体" panose="02010609060101010101" pitchFamily="49" charset="-122"/>
              </a:rPr>
              <a:t>日记内容</a:t>
            </a:r>
            <a:r>
              <a:rPr lang="en-US" altLang="zh-CN" sz="2400" dirty="0"/>
              <a:t>——</a:t>
            </a:r>
            <a:endParaRPr lang="en-US" altLang="zh-CN" sz="2400" dirty="0"/>
          </a:p>
          <a:p>
            <a:pPr marL="0" indent="0" algn="l">
              <a:lnSpc>
                <a:spcPct val="90000"/>
              </a:lnSpc>
              <a:buNone/>
            </a:pPr>
            <a:r>
              <a:rPr lang="en-US" altLang="zh-CN" sz="2400" dirty="0"/>
              <a:t>    </a:t>
            </a:r>
            <a:r>
              <a:rPr lang="zh-CN" altLang="en-US" sz="2400" dirty="0"/>
              <a:t>我</a:t>
            </a:r>
            <a:r>
              <a:rPr lang="zh-CN" altLang="en-US" sz="2400" b="1" u="sng" dirty="0">
                <a:solidFill>
                  <a:srgbClr val="FF3300"/>
                </a:solidFill>
              </a:rPr>
              <a:t>看见</a:t>
            </a:r>
            <a:r>
              <a:rPr lang="zh-CN" altLang="en-US" sz="2400" dirty="0"/>
              <a:t>的    我</a:t>
            </a:r>
            <a:r>
              <a:rPr lang="zh-CN" altLang="en-US" sz="2400" b="1" u="sng" dirty="0">
                <a:solidFill>
                  <a:srgbClr val="FF3300"/>
                </a:solidFill>
              </a:rPr>
              <a:t>听见</a:t>
            </a:r>
            <a:r>
              <a:rPr lang="zh-CN" altLang="en-US" sz="2400" dirty="0"/>
              <a:t>的    我</a:t>
            </a:r>
            <a:r>
              <a:rPr lang="zh-CN" altLang="en-US" sz="2400" b="1" u="sng" dirty="0">
                <a:solidFill>
                  <a:srgbClr val="FF3300"/>
                </a:solidFill>
              </a:rPr>
              <a:t>做过</a:t>
            </a:r>
            <a:r>
              <a:rPr lang="zh-CN" altLang="en-US" sz="2400" dirty="0"/>
              <a:t>的    我</a:t>
            </a:r>
            <a:r>
              <a:rPr lang="zh-CN" altLang="en-US" sz="2400" b="1" u="sng" dirty="0">
                <a:solidFill>
                  <a:srgbClr val="FF3300"/>
                </a:solidFill>
              </a:rPr>
              <a:t>想到</a:t>
            </a:r>
            <a:r>
              <a:rPr lang="zh-CN" altLang="en-US" sz="2400" dirty="0"/>
              <a:t>的</a:t>
            </a:r>
            <a:endParaRPr lang="zh-CN" altLang="en-US" sz="2400" dirty="0"/>
          </a:p>
          <a:p>
            <a:pPr marL="0" indent="0" algn="l">
              <a:lnSpc>
                <a:spcPct val="90000"/>
              </a:lnSpc>
              <a:buNone/>
            </a:pPr>
            <a:r>
              <a:rPr lang="zh-CN" altLang="en-US" sz="2400" dirty="0"/>
              <a:t>    在</a:t>
            </a:r>
            <a:r>
              <a:rPr lang="zh-CN" altLang="en-US" sz="2400" b="1" dirty="0"/>
              <a:t>家里</a:t>
            </a:r>
            <a:r>
              <a:rPr lang="zh-CN" altLang="en-US" sz="2400" dirty="0"/>
              <a:t>的    在</a:t>
            </a:r>
            <a:r>
              <a:rPr lang="zh-CN" altLang="en-US" sz="2400" b="1" dirty="0"/>
              <a:t>学校</a:t>
            </a:r>
            <a:r>
              <a:rPr lang="zh-CN" altLang="en-US" sz="2400" dirty="0"/>
              <a:t>的    在</a:t>
            </a:r>
            <a:r>
              <a:rPr lang="zh-CN" altLang="en-US" sz="2400" b="1" dirty="0"/>
              <a:t>别处</a:t>
            </a:r>
            <a:r>
              <a:rPr lang="zh-CN" altLang="en-US" sz="2400" dirty="0"/>
              <a:t>的</a:t>
            </a:r>
            <a:r>
              <a:rPr lang="en-US" altLang="zh-CN" sz="2400" dirty="0"/>
              <a:t>……</a:t>
            </a:r>
            <a:endParaRPr lang="en-US" altLang="zh-CN" sz="2400" dirty="0"/>
          </a:p>
          <a:p>
            <a:pPr marL="0" indent="0" algn="l">
              <a:lnSpc>
                <a:spcPct val="90000"/>
              </a:lnSpc>
              <a:buNone/>
            </a:pPr>
            <a:r>
              <a:rPr lang="en-US" altLang="zh-CN" sz="2400" b="1" dirty="0">
                <a:latin typeface="黑体" panose="02010609060101010101" pitchFamily="49" charset="-122"/>
                <a:ea typeface="黑体" panose="02010609060101010101" pitchFamily="49" charset="-122"/>
              </a:rPr>
              <a:t>3.</a:t>
            </a:r>
            <a:r>
              <a:rPr lang="zh-CN" altLang="en-US" sz="2400" b="1" dirty="0">
                <a:latin typeface="黑体" panose="02010609060101010101" pitchFamily="49" charset="-122"/>
                <a:ea typeface="黑体" panose="02010609060101010101" pitchFamily="49" charset="-122"/>
              </a:rPr>
              <a:t>日记格式</a:t>
            </a:r>
            <a:r>
              <a:rPr lang="zh-CN" altLang="en-US" sz="2400" dirty="0"/>
              <a:t>：</a:t>
            </a:r>
            <a:endParaRPr lang="zh-CN" altLang="en-US" sz="2400" dirty="0"/>
          </a:p>
          <a:p>
            <a:pPr marL="0" indent="0" algn="l">
              <a:lnSpc>
                <a:spcPct val="90000"/>
              </a:lnSpc>
              <a:buNone/>
            </a:pPr>
            <a:r>
              <a:rPr lang="zh-CN" altLang="en-US" sz="2400" dirty="0"/>
              <a:t>      第一行：</a:t>
            </a:r>
            <a:r>
              <a:rPr lang="en-US" altLang="zh-CN" sz="2400" dirty="0"/>
              <a:t>X</a:t>
            </a:r>
            <a:r>
              <a:rPr lang="zh-CN" altLang="en-US" sz="2400" dirty="0"/>
              <a:t>月</a:t>
            </a:r>
            <a:r>
              <a:rPr lang="en-US" altLang="zh-CN" sz="2400" dirty="0"/>
              <a:t>X</a:t>
            </a:r>
            <a:r>
              <a:rPr lang="zh-CN" altLang="en-US" sz="2400" dirty="0"/>
              <a:t>日  星期</a:t>
            </a:r>
            <a:r>
              <a:rPr lang="en-US" altLang="zh-CN" sz="2400" dirty="0"/>
              <a:t>X  </a:t>
            </a:r>
            <a:r>
              <a:rPr lang="zh-CN" altLang="en-US" sz="2400" dirty="0"/>
              <a:t>天气</a:t>
            </a:r>
            <a:r>
              <a:rPr lang="en-US" altLang="zh-CN" sz="2400" dirty="0"/>
              <a:t>X</a:t>
            </a:r>
            <a:endParaRPr lang="en-US" altLang="zh-CN" sz="2400" dirty="0"/>
          </a:p>
          <a:p>
            <a:pPr marL="0" indent="0" algn="l">
              <a:lnSpc>
                <a:spcPct val="90000"/>
              </a:lnSpc>
              <a:buNone/>
            </a:pPr>
            <a:r>
              <a:rPr lang="en-US" altLang="zh-CN" sz="2400" dirty="0"/>
              <a:t>      </a:t>
            </a:r>
            <a:r>
              <a:rPr lang="zh-CN" altLang="en-US" sz="2400" dirty="0"/>
              <a:t>第二行：题目（以你写的“事”为题）</a:t>
            </a:r>
            <a:endParaRPr lang="zh-CN" altLang="en-US" sz="2400" dirty="0"/>
          </a:p>
          <a:p>
            <a:pPr marL="0" indent="0" algn="l">
              <a:lnSpc>
                <a:spcPct val="90000"/>
              </a:lnSpc>
              <a:buNone/>
            </a:pPr>
            <a:r>
              <a:rPr lang="zh-CN" altLang="en-US" sz="2400" dirty="0"/>
              <a:t>      第三行：开头空两格，描述今天发生的真人真事。</a:t>
            </a:r>
            <a:endParaRPr lang="zh-CN" altLang="en-US" sz="2400" dirty="0"/>
          </a:p>
          <a:p>
            <a:pPr marL="0" indent="0" algn="l">
              <a:lnSpc>
                <a:spcPct val="90000"/>
              </a:lnSpc>
              <a:buNone/>
            </a:pPr>
            <a:r>
              <a:rPr lang="zh-CN" altLang="en-US" sz="2400" dirty="0"/>
              <a:t>                      </a:t>
            </a:r>
            <a:r>
              <a:rPr lang="zh-CN" altLang="en-US" sz="2400" dirty="0" smtClean="0"/>
              <a:t>       </a:t>
            </a:r>
            <a:endParaRPr lang="zh-CN" altLang="en-US" sz="2400" dirty="0"/>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051">
                                            <p:txEl>
                                              <p:pRg st="0" end="0"/>
                                            </p:txEl>
                                          </p:spTgt>
                                        </p:tgtEl>
                                        <p:attrNameLst>
                                          <p:attrName>style.visibility</p:attrName>
                                        </p:attrNameLst>
                                      </p:cBhvr>
                                      <p:to>
                                        <p:strVal val="visible"/>
                                      </p:to>
                                    </p:set>
                                    <p:animEffect transition="in" filter="barn(inVertical)">
                                      <p:cBhvr>
                                        <p:cTn id="7" dur="500"/>
                                        <p:tgtEl>
                                          <p:spTgt spid="205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2051">
                                            <p:txEl>
                                              <p:pRg st="1" end="1"/>
                                            </p:txEl>
                                          </p:spTgt>
                                        </p:tgtEl>
                                        <p:attrNameLst>
                                          <p:attrName>style.visibility</p:attrName>
                                        </p:attrNameLst>
                                      </p:cBhvr>
                                      <p:to>
                                        <p:strVal val="visible"/>
                                      </p:to>
                                    </p:set>
                                    <p:animEffect transition="in" filter="barn(inVertical)">
                                      <p:cBhvr>
                                        <p:cTn id="12" dur="500"/>
                                        <p:tgtEl>
                                          <p:spTgt spid="2051">
                                            <p:txEl>
                                              <p:pRg st="1" end="1"/>
                                            </p:txEl>
                                          </p:spTgt>
                                        </p:tgtEl>
                                      </p:cBhvr>
                                    </p:animEffect>
                                  </p:childTnLst>
                                </p:cTn>
                              </p:par>
                              <p:par>
                                <p:cTn id="13" presetID="16" presetClass="entr" presetSubtype="21" fill="hold" grpId="0" nodeType="withEffect">
                                  <p:stCondLst>
                                    <p:cond delay="0"/>
                                  </p:stCondLst>
                                  <p:childTnLst>
                                    <p:set>
                                      <p:cBhvr>
                                        <p:cTn id="14" dur="1" fill="hold">
                                          <p:stCondLst>
                                            <p:cond delay="0"/>
                                          </p:stCondLst>
                                        </p:cTn>
                                        <p:tgtEl>
                                          <p:spTgt spid="2051">
                                            <p:txEl>
                                              <p:pRg st="2" end="2"/>
                                            </p:txEl>
                                          </p:spTgt>
                                        </p:tgtEl>
                                        <p:attrNameLst>
                                          <p:attrName>style.visibility</p:attrName>
                                        </p:attrNameLst>
                                      </p:cBhvr>
                                      <p:to>
                                        <p:strVal val="visible"/>
                                      </p:to>
                                    </p:set>
                                    <p:animEffect transition="in" filter="barn(inVertical)">
                                      <p:cBhvr>
                                        <p:cTn id="15" dur="500"/>
                                        <p:tgtEl>
                                          <p:spTgt spid="2051">
                                            <p:txEl>
                                              <p:pRg st="2" end="2"/>
                                            </p:txEl>
                                          </p:spTgt>
                                        </p:tgtEl>
                                      </p:cBhvr>
                                    </p:animEffect>
                                  </p:childTnLst>
                                </p:cTn>
                              </p:par>
                              <p:par>
                                <p:cTn id="16" presetID="16" presetClass="entr" presetSubtype="21" fill="hold" grpId="0" nodeType="withEffect">
                                  <p:stCondLst>
                                    <p:cond delay="0"/>
                                  </p:stCondLst>
                                  <p:childTnLst>
                                    <p:set>
                                      <p:cBhvr>
                                        <p:cTn id="17" dur="1" fill="hold">
                                          <p:stCondLst>
                                            <p:cond delay="0"/>
                                          </p:stCondLst>
                                        </p:cTn>
                                        <p:tgtEl>
                                          <p:spTgt spid="2051">
                                            <p:txEl>
                                              <p:pRg st="3" end="3"/>
                                            </p:txEl>
                                          </p:spTgt>
                                        </p:tgtEl>
                                        <p:attrNameLst>
                                          <p:attrName>style.visibility</p:attrName>
                                        </p:attrNameLst>
                                      </p:cBhvr>
                                      <p:to>
                                        <p:strVal val="visible"/>
                                      </p:to>
                                    </p:set>
                                    <p:animEffect transition="in" filter="barn(inVertical)">
                                      <p:cBhvr>
                                        <p:cTn id="18" dur="500"/>
                                        <p:tgtEl>
                                          <p:spTgt spid="2051">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6" presetClass="entr" presetSubtype="21" fill="hold" grpId="0" nodeType="clickEffect">
                                  <p:stCondLst>
                                    <p:cond delay="0"/>
                                  </p:stCondLst>
                                  <p:childTnLst>
                                    <p:set>
                                      <p:cBhvr>
                                        <p:cTn id="22" dur="1" fill="hold">
                                          <p:stCondLst>
                                            <p:cond delay="0"/>
                                          </p:stCondLst>
                                        </p:cTn>
                                        <p:tgtEl>
                                          <p:spTgt spid="2051">
                                            <p:txEl>
                                              <p:pRg st="4" end="4"/>
                                            </p:txEl>
                                          </p:spTgt>
                                        </p:tgtEl>
                                        <p:attrNameLst>
                                          <p:attrName>style.visibility</p:attrName>
                                        </p:attrNameLst>
                                      </p:cBhvr>
                                      <p:to>
                                        <p:strVal val="visible"/>
                                      </p:to>
                                    </p:set>
                                    <p:animEffect transition="in" filter="barn(inVertical)">
                                      <p:cBhvr>
                                        <p:cTn id="23" dur="500"/>
                                        <p:tgtEl>
                                          <p:spTgt spid="2051">
                                            <p:txEl>
                                              <p:pRg st="4" end="4"/>
                                            </p:txEl>
                                          </p:spTgt>
                                        </p:tgtEl>
                                      </p:cBhvr>
                                    </p:animEffect>
                                  </p:childTnLst>
                                </p:cTn>
                              </p:par>
                              <p:par>
                                <p:cTn id="24" presetID="16" presetClass="entr" presetSubtype="21" fill="hold" grpId="0" nodeType="withEffect">
                                  <p:stCondLst>
                                    <p:cond delay="0"/>
                                  </p:stCondLst>
                                  <p:childTnLst>
                                    <p:set>
                                      <p:cBhvr>
                                        <p:cTn id="25" dur="1" fill="hold">
                                          <p:stCondLst>
                                            <p:cond delay="0"/>
                                          </p:stCondLst>
                                        </p:cTn>
                                        <p:tgtEl>
                                          <p:spTgt spid="2051">
                                            <p:txEl>
                                              <p:pRg st="5" end="5"/>
                                            </p:txEl>
                                          </p:spTgt>
                                        </p:tgtEl>
                                        <p:attrNameLst>
                                          <p:attrName>style.visibility</p:attrName>
                                        </p:attrNameLst>
                                      </p:cBhvr>
                                      <p:to>
                                        <p:strVal val="visible"/>
                                      </p:to>
                                    </p:set>
                                    <p:animEffect transition="in" filter="barn(inVertical)">
                                      <p:cBhvr>
                                        <p:cTn id="26" dur="500"/>
                                        <p:tgtEl>
                                          <p:spTgt spid="2051">
                                            <p:txEl>
                                              <p:pRg st="5" end="5"/>
                                            </p:txEl>
                                          </p:spTgt>
                                        </p:tgtEl>
                                      </p:cBhvr>
                                    </p:animEffect>
                                  </p:childTnLst>
                                </p:cTn>
                              </p:par>
                              <p:par>
                                <p:cTn id="27" presetID="16" presetClass="entr" presetSubtype="21" fill="hold" grpId="0" nodeType="withEffect">
                                  <p:stCondLst>
                                    <p:cond delay="0"/>
                                  </p:stCondLst>
                                  <p:childTnLst>
                                    <p:set>
                                      <p:cBhvr>
                                        <p:cTn id="28" dur="1" fill="hold">
                                          <p:stCondLst>
                                            <p:cond delay="0"/>
                                          </p:stCondLst>
                                        </p:cTn>
                                        <p:tgtEl>
                                          <p:spTgt spid="2051">
                                            <p:txEl>
                                              <p:pRg st="6" end="6"/>
                                            </p:txEl>
                                          </p:spTgt>
                                        </p:tgtEl>
                                        <p:attrNameLst>
                                          <p:attrName>style.visibility</p:attrName>
                                        </p:attrNameLst>
                                      </p:cBhvr>
                                      <p:to>
                                        <p:strVal val="visible"/>
                                      </p:to>
                                    </p:set>
                                    <p:animEffect transition="in" filter="barn(inVertical)">
                                      <p:cBhvr>
                                        <p:cTn id="29" dur="500"/>
                                        <p:tgtEl>
                                          <p:spTgt spid="2051">
                                            <p:txEl>
                                              <p:pRg st="6" end="6"/>
                                            </p:txEl>
                                          </p:spTgt>
                                        </p:tgtEl>
                                      </p:cBhvr>
                                    </p:animEffect>
                                  </p:childTnLst>
                                </p:cTn>
                              </p:par>
                              <p:par>
                                <p:cTn id="30" presetID="16" presetClass="entr" presetSubtype="21" fill="hold" grpId="0" nodeType="withEffect">
                                  <p:stCondLst>
                                    <p:cond delay="0"/>
                                  </p:stCondLst>
                                  <p:childTnLst>
                                    <p:set>
                                      <p:cBhvr>
                                        <p:cTn id="31" dur="1" fill="hold">
                                          <p:stCondLst>
                                            <p:cond delay="0"/>
                                          </p:stCondLst>
                                        </p:cTn>
                                        <p:tgtEl>
                                          <p:spTgt spid="2051">
                                            <p:txEl>
                                              <p:pRg st="7" end="7"/>
                                            </p:txEl>
                                          </p:spTgt>
                                        </p:tgtEl>
                                        <p:attrNameLst>
                                          <p:attrName>style.visibility</p:attrName>
                                        </p:attrNameLst>
                                      </p:cBhvr>
                                      <p:to>
                                        <p:strVal val="visible"/>
                                      </p:to>
                                    </p:set>
                                    <p:animEffect transition="in" filter="barn(inVertical)">
                                      <p:cBhvr>
                                        <p:cTn id="32" dur="500"/>
                                        <p:tgtEl>
                                          <p:spTgt spid="2051">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1" grpId="0" uiExpand="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idx="4294967295"/>
          </p:nvPr>
        </p:nvSpPr>
        <p:spPr>
          <a:xfrm>
            <a:off x="288290" y="424021"/>
            <a:ext cx="8229600" cy="857250"/>
          </a:xfrm>
          <a:prstGeom prst="rect">
            <a:avLst/>
          </a:prstGeom>
        </p:spPr>
        <p:txBody>
          <a:bodyPr/>
          <a:lstStyle/>
          <a:p>
            <a:pPr algn="ctr"/>
            <a:r>
              <a:rPr lang="zh-CN" altLang="en-US" sz="4400" b="1" dirty="0">
                <a:solidFill>
                  <a:schemeClr val="tx1"/>
                </a:solidFill>
                <a:latin typeface="黑体" panose="02010609060101010101" pitchFamily="49" charset="-122"/>
                <a:ea typeface="黑体" panose="02010609060101010101" pitchFamily="49" charset="-122"/>
              </a:rPr>
              <a:t>日记的种类</a:t>
            </a:r>
            <a:endParaRPr lang="zh-CN" altLang="en-US" sz="4400" b="1" dirty="0">
              <a:solidFill>
                <a:schemeClr val="tx1"/>
              </a:solidFill>
              <a:latin typeface="黑体" panose="02010609060101010101" pitchFamily="49" charset="-122"/>
              <a:ea typeface="黑体" panose="02010609060101010101" pitchFamily="49" charset="-122"/>
            </a:endParaRPr>
          </a:p>
        </p:txBody>
      </p:sp>
      <p:sp>
        <p:nvSpPr>
          <p:cNvPr id="9219" name="Rectangle 3"/>
          <p:cNvSpPr>
            <a:spLocks noGrp="1" noChangeArrowheads="1"/>
          </p:cNvSpPr>
          <p:nvPr>
            <p:ph idx="4294967295"/>
          </p:nvPr>
        </p:nvSpPr>
        <p:spPr>
          <a:xfrm>
            <a:off x="3060650" y="1265510"/>
            <a:ext cx="5111750" cy="3394472"/>
          </a:xfrm>
          <a:prstGeom prst="rect">
            <a:avLst/>
          </a:prstGeom>
        </p:spPr>
        <p:txBody>
          <a:bodyPr/>
          <a:lstStyle/>
          <a:p>
            <a:pPr>
              <a:buFontTx/>
              <a:buNone/>
            </a:pPr>
            <a:r>
              <a:rPr lang="zh-CN" altLang="en-US" b="1" dirty="0"/>
              <a:t>（</a:t>
            </a:r>
            <a:r>
              <a:rPr lang="en-US" altLang="zh-CN" b="1" dirty="0"/>
              <a:t>1</a:t>
            </a:r>
            <a:r>
              <a:rPr lang="zh-CN" altLang="en-US" b="1" dirty="0"/>
              <a:t>）观察日记</a:t>
            </a:r>
            <a:endParaRPr lang="zh-CN" altLang="en-US" b="1" dirty="0"/>
          </a:p>
          <a:p>
            <a:pPr>
              <a:buFontTx/>
              <a:buNone/>
            </a:pPr>
            <a:r>
              <a:rPr lang="zh-CN" altLang="en-US" b="1" dirty="0"/>
              <a:t>（</a:t>
            </a:r>
            <a:r>
              <a:rPr lang="en-US" altLang="zh-CN" b="1" dirty="0"/>
              <a:t>2</a:t>
            </a:r>
            <a:r>
              <a:rPr lang="zh-CN" altLang="en-US" b="1" dirty="0"/>
              <a:t>）活动日记</a:t>
            </a:r>
            <a:endParaRPr lang="zh-CN" altLang="en-US" b="1" dirty="0"/>
          </a:p>
          <a:p>
            <a:pPr>
              <a:buFontTx/>
              <a:buNone/>
            </a:pPr>
            <a:r>
              <a:rPr lang="zh-CN" altLang="en-US" b="1" dirty="0"/>
              <a:t>（</a:t>
            </a:r>
            <a:r>
              <a:rPr lang="en-US" altLang="zh-CN" b="1" dirty="0"/>
              <a:t>3</a:t>
            </a:r>
            <a:r>
              <a:rPr lang="zh-CN" altLang="en-US" b="1" dirty="0"/>
              <a:t>）心得日记（思考日记）</a:t>
            </a:r>
            <a:endParaRPr lang="zh-CN" altLang="en-US" b="1" dirty="0"/>
          </a:p>
          <a:p>
            <a:pPr>
              <a:buFontTx/>
              <a:buNone/>
            </a:pPr>
            <a:r>
              <a:rPr lang="zh-CN" altLang="en-US" b="1" dirty="0"/>
              <a:t>（</a:t>
            </a:r>
            <a:r>
              <a:rPr lang="en-US" altLang="zh-CN" b="1" dirty="0"/>
              <a:t>4</a:t>
            </a:r>
            <a:r>
              <a:rPr lang="zh-CN" altLang="en-US" b="1" dirty="0"/>
              <a:t>）摘录日记</a:t>
            </a:r>
            <a:endParaRPr lang="zh-CN" altLang="en-US" b="1" dirty="0"/>
          </a:p>
          <a:p>
            <a:pPr>
              <a:buFontTx/>
              <a:buNone/>
            </a:pPr>
            <a:r>
              <a:rPr lang="zh-CN" altLang="en-US" b="1" dirty="0"/>
              <a:t>（</a:t>
            </a:r>
            <a:r>
              <a:rPr lang="en-US" altLang="zh-CN" b="1" dirty="0"/>
              <a:t>5</a:t>
            </a:r>
            <a:r>
              <a:rPr lang="zh-CN" altLang="en-US" b="1" dirty="0"/>
              <a:t>）剪贴日记</a:t>
            </a:r>
            <a:endParaRPr lang="zh-CN" altLang="en-US" b="1" dirty="0"/>
          </a:p>
          <a:p>
            <a:pPr>
              <a:buFontTx/>
              <a:buNone/>
            </a:pPr>
            <a:r>
              <a:rPr lang="zh-CN" altLang="en-US" b="1" dirty="0"/>
              <a:t>（</a:t>
            </a:r>
            <a:r>
              <a:rPr lang="en-US" altLang="zh-CN" b="1" dirty="0"/>
              <a:t>6</a:t>
            </a:r>
            <a:r>
              <a:rPr lang="zh-CN" altLang="en-US" b="1" dirty="0"/>
              <a:t>）实验日记</a:t>
            </a:r>
            <a:endParaRPr lang="zh-CN" altLang="en-US" b="1" dirty="0"/>
          </a:p>
          <a:p>
            <a:pPr>
              <a:buFontTx/>
              <a:buNone/>
            </a:pPr>
            <a:r>
              <a:rPr lang="zh-CN" altLang="en-US" b="1" dirty="0"/>
              <a:t>（</a:t>
            </a:r>
            <a:r>
              <a:rPr lang="en-US" altLang="zh-CN" b="1" dirty="0"/>
              <a:t>7</a:t>
            </a:r>
            <a:r>
              <a:rPr lang="zh-CN" altLang="en-US" b="1" dirty="0"/>
              <a:t>）信息</a:t>
            </a:r>
            <a:r>
              <a:rPr lang="zh-CN" altLang="en-US" b="1" dirty="0" smtClean="0"/>
              <a:t>日记</a:t>
            </a:r>
            <a:endParaRPr lang="en-US" altLang="zh-CN" b="1" dirty="0"/>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9219">
                                            <p:txEl>
                                              <p:pRg st="0" end="0"/>
                                            </p:txEl>
                                          </p:spTgt>
                                        </p:tgtEl>
                                        <p:attrNameLst>
                                          <p:attrName>style.visibility</p:attrName>
                                        </p:attrNameLst>
                                      </p:cBhvr>
                                      <p:to>
                                        <p:strVal val="visible"/>
                                      </p:to>
                                    </p:set>
                                    <p:animEffect transition="in" filter="barn(inVertical)">
                                      <p:cBhvr>
                                        <p:cTn id="7" dur="500"/>
                                        <p:tgtEl>
                                          <p:spTgt spid="921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9219">
                                            <p:txEl>
                                              <p:pRg st="1" end="1"/>
                                            </p:txEl>
                                          </p:spTgt>
                                        </p:tgtEl>
                                        <p:attrNameLst>
                                          <p:attrName>style.visibility</p:attrName>
                                        </p:attrNameLst>
                                      </p:cBhvr>
                                      <p:to>
                                        <p:strVal val="visible"/>
                                      </p:to>
                                    </p:set>
                                    <p:animEffect transition="in" filter="barn(inVertical)">
                                      <p:cBhvr>
                                        <p:cTn id="12" dur="500"/>
                                        <p:tgtEl>
                                          <p:spTgt spid="921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9219">
                                            <p:txEl>
                                              <p:pRg st="2" end="2"/>
                                            </p:txEl>
                                          </p:spTgt>
                                        </p:tgtEl>
                                        <p:attrNameLst>
                                          <p:attrName>style.visibility</p:attrName>
                                        </p:attrNameLst>
                                      </p:cBhvr>
                                      <p:to>
                                        <p:strVal val="visible"/>
                                      </p:to>
                                    </p:set>
                                    <p:animEffect transition="in" filter="barn(inVertical)">
                                      <p:cBhvr>
                                        <p:cTn id="17" dur="500"/>
                                        <p:tgtEl>
                                          <p:spTgt spid="921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9219">
                                            <p:txEl>
                                              <p:pRg st="3" end="3"/>
                                            </p:txEl>
                                          </p:spTgt>
                                        </p:tgtEl>
                                        <p:attrNameLst>
                                          <p:attrName>style.visibility</p:attrName>
                                        </p:attrNameLst>
                                      </p:cBhvr>
                                      <p:to>
                                        <p:strVal val="visible"/>
                                      </p:to>
                                    </p:set>
                                    <p:animEffect transition="in" filter="barn(inVertical)">
                                      <p:cBhvr>
                                        <p:cTn id="22" dur="500"/>
                                        <p:tgtEl>
                                          <p:spTgt spid="9219">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9219">
                                            <p:txEl>
                                              <p:pRg st="4" end="4"/>
                                            </p:txEl>
                                          </p:spTgt>
                                        </p:tgtEl>
                                        <p:attrNameLst>
                                          <p:attrName>style.visibility</p:attrName>
                                        </p:attrNameLst>
                                      </p:cBhvr>
                                      <p:to>
                                        <p:strVal val="visible"/>
                                      </p:to>
                                    </p:set>
                                    <p:animEffect transition="in" filter="barn(inVertical)">
                                      <p:cBhvr>
                                        <p:cTn id="27" dur="500"/>
                                        <p:tgtEl>
                                          <p:spTgt spid="9219">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9219">
                                            <p:txEl>
                                              <p:pRg st="5" end="5"/>
                                            </p:txEl>
                                          </p:spTgt>
                                        </p:tgtEl>
                                        <p:attrNameLst>
                                          <p:attrName>style.visibility</p:attrName>
                                        </p:attrNameLst>
                                      </p:cBhvr>
                                      <p:to>
                                        <p:strVal val="visible"/>
                                      </p:to>
                                    </p:set>
                                    <p:animEffect transition="in" filter="barn(inVertical)">
                                      <p:cBhvr>
                                        <p:cTn id="32" dur="500"/>
                                        <p:tgtEl>
                                          <p:spTgt spid="9219">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grpId="0" nodeType="clickEffect">
                                  <p:stCondLst>
                                    <p:cond delay="0"/>
                                  </p:stCondLst>
                                  <p:childTnLst>
                                    <p:set>
                                      <p:cBhvr>
                                        <p:cTn id="36" dur="1" fill="hold">
                                          <p:stCondLst>
                                            <p:cond delay="0"/>
                                          </p:stCondLst>
                                        </p:cTn>
                                        <p:tgtEl>
                                          <p:spTgt spid="9219">
                                            <p:txEl>
                                              <p:pRg st="6" end="6"/>
                                            </p:txEl>
                                          </p:spTgt>
                                        </p:tgtEl>
                                        <p:attrNameLst>
                                          <p:attrName>style.visibility</p:attrName>
                                        </p:attrNameLst>
                                      </p:cBhvr>
                                      <p:to>
                                        <p:strVal val="visible"/>
                                      </p:to>
                                    </p:set>
                                    <p:animEffect transition="in" filter="barn(inVertical)">
                                      <p:cBhvr>
                                        <p:cTn id="37" dur="500"/>
                                        <p:tgtEl>
                                          <p:spTgt spid="9219">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idx="4294967295"/>
          </p:nvPr>
        </p:nvSpPr>
        <p:spPr>
          <a:xfrm>
            <a:off x="611560" y="771550"/>
            <a:ext cx="3672408" cy="809625"/>
          </a:xfrm>
          <a:prstGeom prst="rect">
            <a:avLst/>
          </a:prstGeom>
          <a:noFill/>
          <a:ln w="9525">
            <a:noFill/>
            <a:miter lim="800000"/>
          </a:ln>
          <a:effectLst/>
        </p:spPr>
        <p:txBody>
          <a:bodyPr/>
          <a:lstStyle/>
          <a:p>
            <a:pPr marL="457200" indent="-457200" defTabSz="685800">
              <a:spcBef>
                <a:spcPct val="20000"/>
              </a:spcBef>
              <a:buSzPct val="80000"/>
              <a:buFont typeface="Wingdings" panose="05000000000000000000" pitchFamily="2" charset="2"/>
              <a:buChar char="l"/>
            </a:pPr>
            <a:r>
              <a:rPr lang="zh-CN" altLang="en-US" sz="3200" b="1" dirty="0"/>
              <a:t>观察日记</a:t>
            </a:r>
            <a:r>
              <a:rPr lang="en-US" altLang="zh-CN" sz="3200" b="1" dirty="0"/>
              <a:t>——</a:t>
            </a:r>
            <a:endParaRPr lang="en-US" altLang="zh-CN" sz="3200" b="1" dirty="0"/>
          </a:p>
          <a:p>
            <a:pPr marL="457200" indent="-457200" defTabSz="685800">
              <a:spcBef>
                <a:spcPct val="20000"/>
              </a:spcBef>
              <a:buSzPct val="80000"/>
              <a:buFont typeface="Wingdings" panose="05000000000000000000" pitchFamily="2" charset="2"/>
              <a:buChar char="l"/>
            </a:pPr>
            <a:endParaRPr lang="en-US" altLang="zh-CN" sz="3200" b="1" dirty="0"/>
          </a:p>
          <a:p>
            <a:pPr marL="457200" indent="-457200" defTabSz="685800">
              <a:spcBef>
                <a:spcPct val="20000"/>
              </a:spcBef>
              <a:buSzPct val="80000"/>
              <a:buFont typeface="Wingdings" panose="05000000000000000000" pitchFamily="2" charset="2"/>
              <a:buChar char="l"/>
            </a:pPr>
            <a:endParaRPr lang="en-US" altLang="zh-CN" sz="3200" b="1" dirty="0"/>
          </a:p>
          <a:p>
            <a:pPr marL="457200" indent="-457200" defTabSz="685800">
              <a:spcBef>
                <a:spcPct val="20000"/>
              </a:spcBef>
              <a:buSzPct val="80000"/>
              <a:buFont typeface="Wingdings" panose="05000000000000000000" pitchFamily="2" charset="2"/>
              <a:buChar char="l"/>
            </a:pPr>
            <a:endParaRPr lang="en-US" altLang="zh-CN" sz="3200" b="1" dirty="0"/>
          </a:p>
        </p:txBody>
      </p:sp>
      <p:sp>
        <p:nvSpPr>
          <p:cNvPr id="3083" name="Text Box 11"/>
          <p:cNvSpPr txBox="1">
            <a:spLocks noChangeArrowheads="1"/>
          </p:cNvSpPr>
          <p:nvPr/>
        </p:nvSpPr>
        <p:spPr bwMode="auto">
          <a:xfrm>
            <a:off x="1042988" y="1415677"/>
            <a:ext cx="7561262" cy="954107"/>
          </a:xfrm>
          <a:prstGeom prst="rect">
            <a:avLst/>
          </a:prstGeom>
          <a:noFill/>
          <a:ln w="9525">
            <a:noFill/>
            <a:miter lim="800000"/>
          </a:ln>
          <a:effectLst/>
        </p:spPr>
        <p:txBody>
          <a:bodyPr>
            <a:spAutoFit/>
          </a:bodyPr>
          <a:lstStyle/>
          <a:p>
            <a:pPr>
              <a:spcBef>
                <a:spcPct val="50000"/>
              </a:spcBef>
            </a:pPr>
            <a:r>
              <a:rPr lang="zh-CN" altLang="en-US" sz="2800" b="1" dirty="0" smtClean="0">
                <a:ea typeface="楷体_GB2312" panose="02010609030101010101" pitchFamily="49" charset="-122"/>
              </a:rPr>
              <a:t>      对</a:t>
            </a:r>
            <a:r>
              <a:rPr lang="zh-CN" altLang="en-US" sz="2800" b="1" dirty="0">
                <a:ea typeface="楷体_GB2312" panose="02010609030101010101" pitchFamily="49" charset="-122"/>
              </a:rPr>
              <a:t>日记生活进行经常性细致观察所作的记录。可以写人，写事，写景，可以连续写。</a:t>
            </a:r>
            <a:endParaRPr lang="zh-CN" altLang="en-US" sz="2800" b="1" dirty="0">
              <a:ea typeface="楷体_GB2312" panose="02010609030101010101" pitchFamily="49" charset="-122"/>
            </a:endParaRPr>
          </a:p>
        </p:txBody>
      </p:sp>
      <p:sp>
        <p:nvSpPr>
          <p:cNvPr id="3088" name="Text Box 16"/>
          <p:cNvSpPr txBox="1">
            <a:spLocks noChangeArrowheads="1"/>
          </p:cNvSpPr>
          <p:nvPr/>
        </p:nvSpPr>
        <p:spPr bwMode="auto">
          <a:xfrm>
            <a:off x="1042989" y="3251621"/>
            <a:ext cx="5761260" cy="523220"/>
          </a:xfrm>
          <a:prstGeom prst="rect">
            <a:avLst/>
          </a:prstGeom>
          <a:noFill/>
          <a:ln w="9525">
            <a:noFill/>
            <a:miter lim="800000"/>
          </a:ln>
          <a:effectLst/>
        </p:spPr>
        <p:txBody>
          <a:bodyPr wrap="square">
            <a:spAutoFit/>
          </a:bodyPr>
          <a:lstStyle/>
          <a:p>
            <a:pPr>
              <a:spcBef>
                <a:spcPct val="50000"/>
              </a:spcBef>
            </a:pPr>
            <a:r>
              <a:rPr lang="zh-CN" altLang="en-US" sz="2800" b="1" dirty="0" smtClean="0">
                <a:ea typeface="楷体_GB2312" panose="02010609030101010101" pitchFamily="49" charset="-122"/>
              </a:rPr>
              <a:t>      写</a:t>
            </a:r>
            <a:r>
              <a:rPr lang="zh-CN" altLang="en-US" sz="2800" b="1" dirty="0">
                <a:ea typeface="楷体_GB2312" panose="02010609030101010101" pitchFamily="49" charset="-122"/>
              </a:rPr>
              <a:t>实验的过程与感想、收获。</a:t>
            </a:r>
            <a:endParaRPr lang="zh-CN" altLang="en-US" sz="2800" b="1" dirty="0">
              <a:ea typeface="楷体_GB2312" panose="02010609030101010101" pitchFamily="49" charset="-122"/>
            </a:endParaRPr>
          </a:p>
        </p:txBody>
      </p:sp>
      <p:sp>
        <p:nvSpPr>
          <p:cNvPr id="3097" name="Rectangle 25"/>
          <p:cNvSpPr>
            <a:spLocks noChangeArrowheads="1"/>
          </p:cNvSpPr>
          <p:nvPr/>
        </p:nvSpPr>
        <p:spPr bwMode="auto">
          <a:xfrm>
            <a:off x="611560" y="2550581"/>
            <a:ext cx="3339250" cy="701040"/>
          </a:xfrm>
          <a:prstGeom prst="rect">
            <a:avLst/>
          </a:prstGeom>
          <a:noFill/>
          <a:ln w="9525">
            <a:noFill/>
            <a:miter lim="800000"/>
          </a:ln>
          <a:effectLst/>
        </p:spPr>
        <p:txBody>
          <a:bodyPr/>
          <a:lstStyle/>
          <a:p>
            <a:pPr marL="457200" indent="-457200">
              <a:spcBef>
                <a:spcPct val="20000"/>
              </a:spcBef>
              <a:buClr>
                <a:schemeClr val="accent1"/>
              </a:buClr>
              <a:buSzPct val="80000"/>
              <a:buFont typeface="Wingdings" panose="05000000000000000000" pitchFamily="2" charset="2"/>
              <a:buChar char="l"/>
            </a:pPr>
            <a:r>
              <a:rPr lang="zh-CN" altLang="en-US" sz="3200" b="1" dirty="0"/>
              <a:t>实验日记</a:t>
            </a:r>
            <a:r>
              <a:rPr lang="en-US" altLang="zh-CN" sz="3200" b="1" dirty="0" smtClean="0"/>
              <a:t>——</a:t>
            </a:r>
            <a:endParaRPr lang="en-US" altLang="zh-CN" sz="3200" b="1" dirty="0"/>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8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08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83" grpId="0"/>
      <p:bldP spid="308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703705" y="1637665"/>
            <a:ext cx="5736590" cy="1198880"/>
          </a:xfrm>
          <a:prstGeom prst="rect">
            <a:avLst/>
          </a:prstGeom>
          <a:noFill/>
          <a:ln>
            <a:noFill/>
          </a:ln>
        </p:spPr>
        <p:txBody>
          <a:bodyPr wrap="square" rtlCol="0" anchor="t">
            <a:spAutoFit/>
            <a:scene3d>
              <a:camera prst="orthographicFront"/>
              <a:lightRig rig="threePt" dir="t">
                <a:rot lat="0" lon="0" rev="0"/>
              </a:lightRig>
            </a:scene3d>
            <a:sp3d extrusionH="120650" prstMaterial="matte"/>
          </a:bodyPr>
          <a:lstStyle/>
          <a:p>
            <a:pPr algn="ctr"/>
            <a:r>
              <a:rPr lang="zh-CN" altLang="en-US" sz="7200" b="1" dirty="0">
                <a:ln>
                  <a:gradFill>
                    <a:gsLst>
                      <a:gs pos="98000">
                        <a:srgbClr val="F88C89"/>
                      </a:gs>
                      <a:gs pos="86000">
                        <a:srgbClr val="F8D078"/>
                      </a:gs>
                      <a:gs pos="73000">
                        <a:srgbClr val="BAD172"/>
                      </a:gs>
                      <a:gs pos="62000">
                        <a:srgbClr val="BEC7AF"/>
                      </a:gs>
                      <a:gs pos="50000">
                        <a:srgbClr val="83D9E3"/>
                      </a:gs>
                      <a:gs pos="37000">
                        <a:srgbClr val="9C61DF"/>
                      </a:gs>
                      <a:gs pos="24000">
                        <a:srgbClr val="CA78E1"/>
                      </a:gs>
                      <a:gs pos="12000">
                        <a:srgbClr val="E564DF"/>
                      </a:gs>
                      <a:gs pos="0">
                        <a:srgbClr val="F86CC0"/>
                      </a:gs>
                    </a:gsLst>
                    <a:lin ang="0" scaled="1"/>
                  </a:gradFill>
                  <a:round/>
                </a:ln>
                <a:gradFill>
                  <a:gsLst>
                    <a:gs pos="79000">
                      <a:srgbClr val="CCFF66"/>
                    </a:gs>
                    <a:gs pos="94000">
                      <a:srgbClr val="FFFF00">
                        <a:alpha val="50000"/>
                      </a:srgbClr>
                    </a:gs>
                    <a:gs pos="70000">
                      <a:srgbClr val="00FF00">
                        <a:alpha val="13000"/>
                      </a:srgbClr>
                    </a:gs>
                    <a:gs pos="56000">
                      <a:srgbClr val="00FFFF">
                        <a:alpha val="50000"/>
                      </a:srgbClr>
                    </a:gs>
                    <a:gs pos="43000">
                      <a:srgbClr val="00FFFF">
                        <a:alpha val="13000"/>
                      </a:srgbClr>
                    </a:gs>
                    <a:gs pos="22000">
                      <a:srgbClr val="FF00FF">
                        <a:alpha val="50000"/>
                      </a:srgbClr>
                    </a:gs>
                    <a:gs pos="33000">
                      <a:srgbClr val="9900FF">
                        <a:alpha val="50000"/>
                      </a:srgbClr>
                    </a:gs>
                    <a:gs pos="5000">
                      <a:srgbClr val="FF00FF">
                        <a:alpha val="50000"/>
                      </a:srgbClr>
                    </a:gs>
                    <a:gs pos="0">
                      <a:srgbClr val="FF3300">
                        <a:alpha val="50000"/>
                      </a:srgbClr>
                    </a:gs>
                    <a:gs pos="100000">
                      <a:srgbClr val="FF3300">
                        <a:alpha val="30000"/>
                      </a:srgbClr>
                    </a:gs>
                  </a:gsLst>
                  <a:lin ang="0"/>
                </a:gradFill>
                <a:effectLst>
                  <a:outerShdw blurRad="50800" dist="38100" algn="l" rotWithShape="0">
                    <a:srgbClr val="CC00CC">
                      <a:alpha val="40000"/>
                    </a:srgbClr>
                  </a:outerShdw>
                </a:effectLst>
              </a:rPr>
              <a:t>例文（一）</a:t>
            </a:r>
            <a:endParaRPr lang="zh-CN" altLang="en-US" sz="7200" b="1" dirty="0">
              <a:ln>
                <a:gradFill>
                  <a:gsLst>
                    <a:gs pos="98000">
                      <a:srgbClr val="F88C89"/>
                    </a:gs>
                    <a:gs pos="86000">
                      <a:srgbClr val="F8D078"/>
                    </a:gs>
                    <a:gs pos="73000">
                      <a:srgbClr val="BAD172"/>
                    </a:gs>
                    <a:gs pos="62000">
                      <a:srgbClr val="BEC7AF"/>
                    </a:gs>
                    <a:gs pos="50000">
                      <a:srgbClr val="83D9E3"/>
                    </a:gs>
                    <a:gs pos="37000">
                      <a:srgbClr val="9C61DF"/>
                    </a:gs>
                    <a:gs pos="24000">
                      <a:srgbClr val="CA78E1"/>
                    </a:gs>
                    <a:gs pos="12000">
                      <a:srgbClr val="E564DF"/>
                    </a:gs>
                    <a:gs pos="0">
                      <a:srgbClr val="F86CC0"/>
                    </a:gs>
                  </a:gsLst>
                  <a:lin ang="0" scaled="1"/>
                </a:gradFill>
                <a:round/>
              </a:ln>
              <a:gradFill>
                <a:gsLst>
                  <a:gs pos="79000">
                    <a:srgbClr val="CCFF66"/>
                  </a:gs>
                  <a:gs pos="94000">
                    <a:srgbClr val="FFFF00">
                      <a:alpha val="50000"/>
                    </a:srgbClr>
                  </a:gs>
                  <a:gs pos="70000">
                    <a:srgbClr val="00FF00">
                      <a:alpha val="13000"/>
                    </a:srgbClr>
                  </a:gs>
                  <a:gs pos="56000">
                    <a:srgbClr val="00FFFF">
                      <a:alpha val="50000"/>
                    </a:srgbClr>
                  </a:gs>
                  <a:gs pos="43000">
                    <a:srgbClr val="00FFFF">
                      <a:alpha val="13000"/>
                    </a:srgbClr>
                  </a:gs>
                  <a:gs pos="22000">
                    <a:srgbClr val="FF00FF">
                      <a:alpha val="50000"/>
                    </a:srgbClr>
                  </a:gs>
                  <a:gs pos="33000">
                    <a:srgbClr val="9900FF">
                      <a:alpha val="50000"/>
                    </a:srgbClr>
                  </a:gs>
                  <a:gs pos="5000">
                    <a:srgbClr val="FF00FF">
                      <a:alpha val="50000"/>
                    </a:srgbClr>
                  </a:gs>
                  <a:gs pos="0">
                    <a:srgbClr val="FF3300">
                      <a:alpha val="50000"/>
                    </a:srgbClr>
                  </a:gs>
                  <a:gs pos="100000">
                    <a:srgbClr val="FF3300">
                      <a:alpha val="30000"/>
                    </a:srgbClr>
                  </a:gs>
                </a:gsLst>
                <a:lin ang="0"/>
              </a:gradFill>
              <a:effectLst>
                <a:outerShdw blurRad="50800" dist="38100" algn="l" rotWithShape="0">
                  <a:srgbClr val="CC00CC">
                    <a:alpha val="40000"/>
                  </a:srgbClr>
                </a:outerShdw>
              </a:effectLs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4"/>
          <p:cNvSpPr txBox="1">
            <a:spLocks noChangeArrowheads="1"/>
          </p:cNvSpPr>
          <p:nvPr/>
        </p:nvSpPr>
        <p:spPr bwMode="auto">
          <a:xfrm>
            <a:off x="215651" y="699542"/>
            <a:ext cx="8532813" cy="3685624"/>
          </a:xfrm>
          <a:prstGeom prst="rect">
            <a:avLst/>
          </a:prstGeom>
          <a:noFill/>
          <a:ln w="9525">
            <a:noFill/>
            <a:miter lim="800000"/>
          </a:ln>
          <a:effectLst/>
        </p:spPr>
        <p:txBody>
          <a:bodyPr>
            <a:spAutoFit/>
          </a:bodyPr>
          <a:lstStyle/>
          <a:p>
            <a:pPr algn="ctr">
              <a:lnSpc>
                <a:spcPts val="2100"/>
              </a:lnSpc>
              <a:spcBef>
                <a:spcPct val="50000"/>
              </a:spcBef>
            </a:pPr>
            <a:r>
              <a:rPr lang="en-US" altLang="zh-CN" sz="2400" b="1" dirty="0">
                <a:latin typeface="楷体" panose="02010609060101010101" charset="-122"/>
                <a:ea typeface="楷体" panose="02010609060101010101" charset="-122"/>
              </a:rPr>
              <a:t>3</a:t>
            </a:r>
            <a:r>
              <a:rPr lang="zh-CN" altLang="en-US" sz="2400" b="1" dirty="0">
                <a:latin typeface="楷体" panose="02010609060101010101" charset="-122"/>
                <a:ea typeface="楷体" panose="02010609060101010101" charset="-122"/>
              </a:rPr>
              <a:t>月</a:t>
            </a:r>
            <a:r>
              <a:rPr lang="en-US" altLang="zh-CN" sz="2400" b="1" dirty="0">
                <a:latin typeface="楷体" panose="02010609060101010101" charset="-122"/>
                <a:ea typeface="楷体" panose="02010609060101010101" charset="-122"/>
              </a:rPr>
              <a:t>17</a:t>
            </a:r>
            <a:r>
              <a:rPr lang="zh-CN" altLang="en-US" sz="2400" b="1" dirty="0">
                <a:latin typeface="楷体" panose="02010609060101010101" charset="-122"/>
                <a:ea typeface="楷体" panose="02010609060101010101" charset="-122"/>
              </a:rPr>
              <a:t>日  星期三   </a:t>
            </a:r>
            <a:r>
              <a:rPr lang="zh-CN" altLang="en-US" sz="2400" b="1" dirty="0" smtClean="0">
                <a:latin typeface="楷体" panose="02010609060101010101" charset="-122"/>
                <a:ea typeface="楷体" panose="02010609060101010101" charset="-122"/>
              </a:rPr>
              <a:t>晴 雾</a:t>
            </a:r>
            <a:endParaRPr lang="zh-CN" altLang="en-US" sz="2400" b="1" dirty="0">
              <a:latin typeface="楷体" panose="02010609060101010101" charset="-122"/>
              <a:ea typeface="楷体" panose="02010609060101010101" charset="-122"/>
            </a:endParaRPr>
          </a:p>
          <a:p>
            <a:pPr>
              <a:spcBef>
                <a:spcPct val="50000"/>
              </a:spcBef>
            </a:pPr>
            <a:r>
              <a:rPr lang="zh-CN" altLang="en-US" sz="2400" b="1" dirty="0">
                <a:latin typeface="楷体" panose="02010609060101010101" charset="-122"/>
                <a:ea typeface="楷体" panose="02010609060101010101" charset="-122"/>
              </a:rPr>
              <a:t>    今天早晨，我和往常一样，走上阳台，观察雾。“呀，怎么没有雾？”这一下，我心里凉了半截。太阳从东方升起，灿烂的阳光，一照万里。虽然今天没有雾，但温度却有了较大的变化，最高温度达到了</a:t>
            </a:r>
            <a:r>
              <a:rPr lang="en-US" altLang="zh-CN" sz="2400" b="1" dirty="0">
                <a:latin typeface="楷体" panose="02010609060101010101" charset="-122"/>
                <a:ea typeface="楷体" panose="02010609060101010101" charset="-122"/>
              </a:rPr>
              <a:t>12</a:t>
            </a:r>
            <a:r>
              <a:rPr lang="zh-CN" altLang="en-US" sz="2400" b="1" dirty="0">
                <a:latin typeface="楷体" panose="02010609060101010101" charset="-122"/>
                <a:ea typeface="楷体" panose="02010609060101010101" charset="-122"/>
              </a:rPr>
              <a:t>度，最低温度</a:t>
            </a:r>
            <a:r>
              <a:rPr lang="en-US" altLang="zh-CN" sz="2400" b="1" dirty="0">
                <a:latin typeface="楷体" panose="02010609060101010101" charset="-122"/>
                <a:ea typeface="楷体" panose="02010609060101010101" charset="-122"/>
              </a:rPr>
              <a:t>5</a:t>
            </a:r>
            <a:r>
              <a:rPr lang="zh-CN" altLang="en-US" sz="2400" b="1" dirty="0">
                <a:latin typeface="楷体" panose="02010609060101010101" charset="-122"/>
                <a:ea typeface="楷体" panose="02010609060101010101" charset="-122"/>
              </a:rPr>
              <a:t>度，同学们都解开了围巾，摘下了帽子，在操场上活动，连我这个最怕冷的人，今天也不例</a:t>
            </a:r>
            <a:r>
              <a:rPr lang="zh-CN" altLang="en-US" sz="2400" b="1" dirty="0" smtClean="0">
                <a:latin typeface="楷体" panose="02010609060101010101" charset="-122"/>
                <a:ea typeface="楷体" panose="02010609060101010101" charset="-122"/>
              </a:rPr>
              <a:t>外。</a:t>
            </a:r>
            <a:endParaRPr lang="en-US" altLang="zh-CN" sz="2400" b="1" dirty="0" smtClean="0">
              <a:latin typeface="楷体" panose="02010609060101010101" charset="-122"/>
              <a:ea typeface="楷体" panose="02010609060101010101" charset="-122"/>
            </a:endParaRPr>
          </a:p>
          <a:p>
            <a:pPr>
              <a:spcBef>
                <a:spcPct val="50000"/>
              </a:spcBef>
            </a:pPr>
            <a:r>
              <a:rPr lang="zh-CN" altLang="en-US" sz="2400" b="1" dirty="0" smtClean="0">
                <a:latin typeface="楷体" panose="02010609060101010101" charset="-122"/>
                <a:ea typeface="楷体" panose="02010609060101010101" charset="-122"/>
              </a:rPr>
              <a:t>    空</a:t>
            </a:r>
            <a:r>
              <a:rPr lang="zh-CN" altLang="en-US" sz="2400" b="1" dirty="0">
                <a:latin typeface="楷体" panose="02010609060101010101" charset="-122"/>
                <a:ea typeface="楷体" panose="02010609060101010101" charset="-122"/>
              </a:rPr>
              <a:t>气里温度很大，再仔细观察，发现水泥也有些反潮。家里卫生间有些气味，看来天气要变了。</a:t>
            </a:r>
            <a:endParaRPr lang="zh-CN" altLang="en-US" sz="2400" b="1" dirty="0">
              <a:latin typeface="楷体" panose="02010609060101010101" charset="-122"/>
              <a:ea typeface="楷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85110" y="1061085"/>
            <a:ext cx="7847330" cy="2554545"/>
          </a:xfrm>
          <a:prstGeom prst="rect">
            <a:avLst/>
          </a:prstGeom>
        </p:spPr>
        <p:txBody>
          <a:bodyPr wrap="square">
            <a:spAutoFit/>
          </a:bodyPr>
          <a:lstStyle/>
          <a:p>
            <a:pPr algn="ctr"/>
            <a:r>
              <a:rPr lang="zh-CN" altLang="zh-CN" sz="3200" kern="100" dirty="0" smtClean="0">
                <a:solidFill>
                  <a:srgbClr val="FF0000"/>
                </a:solidFill>
                <a:latin typeface="黑体" panose="02010609060101010101" pitchFamily="49" charset="-122"/>
                <a:ea typeface="黑体" panose="02010609060101010101" pitchFamily="49" charset="-122"/>
                <a:cs typeface="Times New Roman" panose="02020603050405020304" charset="0"/>
              </a:rPr>
              <a:t>评语</a:t>
            </a:r>
            <a:endParaRPr lang="zh-CN" altLang="zh-CN" sz="3200" kern="100" dirty="0">
              <a:solidFill>
                <a:srgbClr val="FF0000"/>
              </a:solidFill>
              <a:latin typeface="黑体" panose="02010609060101010101" pitchFamily="49" charset="-122"/>
              <a:ea typeface="黑体" panose="02010609060101010101" pitchFamily="49" charset="-122"/>
              <a:cs typeface="Times New Roman" panose="02020603050405020304" charset="0"/>
            </a:endParaRPr>
          </a:p>
          <a:p>
            <a:pPr algn="just"/>
            <a:r>
              <a:rPr lang="zh-CN" altLang="en-US" sz="3200" kern="100" dirty="0">
                <a:latin typeface="黑体" panose="02010609060101010101" pitchFamily="49" charset="-122"/>
                <a:ea typeface="黑体" panose="02010609060101010101" pitchFamily="49" charset="-122"/>
                <a:cs typeface="Times New Roman" panose="02020603050405020304" charset="0"/>
              </a:rPr>
              <a:t> </a:t>
            </a:r>
            <a:r>
              <a:rPr lang="zh-CN" altLang="en-US" sz="3200" kern="100" dirty="0" smtClean="0">
                <a:latin typeface="黑体" panose="02010609060101010101" pitchFamily="49" charset="-122"/>
                <a:ea typeface="黑体" panose="02010609060101010101" pitchFamily="49" charset="-122"/>
                <a:cs typeface="Times New Roman" panose="02020603050405020304" charset="0"/>
              </a:rPr>
              <a:t>   </a:t>
            </a:r>
            <a:r>
              <a:rPr lang="zh-CN" altLang="en-US" sz="3200" kern="100" dirty="0">
                <a:latin typeface="黑体" panose="02010609060101010101" pitchFamily="49" charset="-122"/>
                <a:ea typeface="黑体" panose="02010609060101010101" pitchFamily="49" charset="-122"/>
                <a:cs typeface="Times New Roman" panose="02020603050405020304" charset="0"/>
              </a:rPr>
              <a:t>这是一篇观察天气的日记，作者开门见山点明了目的</a:t>
            </a:r>
            <a:r>
              <a:rPr lang="en-US" altLang="zh-CN" sz="3200" kern="100" dirty="0">
                <a:latin typeface="黑体" panose="02010609060101010101" pitchFamily="49" charset="-122"/>
                <a:ea typeface="黑体" panose="02010609060101010101" pitchFamily="49" charset="-122"/>
                <a:cs typeface="Times New Roman" panose="02020603050405020304" charset="0"/>
              </a:rPr>
              <a:t>——</a:t>
            </a:r>
            <a:r>
              <a:rPr lang="zh-CN" altLang="en-US" sz="3200" kern="100" dirty="0">
                <a:latin typeface="黑体" panose="02010609060101010101" pitchFamily="49" charset="-122"/>
                <a:ea typeface="黑体" panose="02010609060101010101" pitchFamily="49" charset="-122"/>
                <a:cs typeface="Times New Roman" panose="02020603050405020304" charset="0"/>
              </a:rPr>
              <a:t>观察雾，却失望了。但是他却从空气的变化感受到了天气的变化，说明他是一个善于观察的孩子。</a:t>
            </a:r>
            <a:endParaRPr lang="zh-CN" altLang="en-US" sz="3200" kern="100" dirty="0">
              <a:latin typeface="黑体" panose="02010609060101010101" pitchFamily="49" charset="-122"/>
              <a:ea typeface="黑体" panose="02010609060101010101" pitchFamily="49" charset="-122"/>
              <a:cs typeface="Times New Roman" panose="02020603050405020304" charset="0"/>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840230" y="1488440"/>
            <a:ext cx="5736590" cy="1198880"/>
          </a:xfrm>
          <a:prstGeom prst="rect">
            <a:avLst/>
          </a:prstGeom>
          <a:noFill/>
          <a:ln>
            <a:noFill/>
          </a:ln>
        </p:spPr>
        <p:txBody>
          <a:bodyPr wrap="square" rtlCol="0" anchor="t">
            <a:spAutoFit/>
            <a:scene3d>
              <a:camera prst="orthographicFront"/>
              <a:lightRig rig="threePt" dir="t">
                <a:rot lat="0" lon="0" rev="0"/>
              </a:lightRig>
            </a:scene3d>
            <a:sp3d extrusionH="120650" prstMaterial="matte"/>
          </a:bodyPr>
          <a:lstStyle/>
          <a:p>
            <a:pPr algn="ctr"/>
            <a:r>
              <a:rPr lang="zh-CN" altLang="en-US" sz="7200" b="1">
                <a:ln>
                  <a:gradFill>
                    <a:gsLst>
                      <a:gs pos="98000">
                        <a:srgbClr val="F88C89"/>
                      </a:gs>
                      <a:gs pos="86000">
                        <a:srgbClr val="F8D078"/>
                      </a:gs>
                      <a:gs pos="73000">
                        <a:srgbClr val="BAD172"/>
                      </a:gs>
                      <a:gs pos="62000">
                        <a:srgbClr val="BEC7AF"/>
                      </a:gs>
                      <a:gs pos="50000">
                        <a:srgbClr val="83D9E3"/>
                      </a:gs>
                      <a:gs pos="37000">
                        <a:srgbClr val="9C61DF"/>
                      </a:gs>
                      <a:gs pos="24000">
                        <a:srgbClr val="CA78E1"/>
                      </a:gs>
                      <a:gs pos="12000">
                        <a:srgbClr val="E564DF"/>
                      </a:gs>
                      <a:gs pos="0">
                        <a:srgbClr val="F86CC0"/>
                      </a:gs>
                    </a:gsLst>
                    <a:lin ang="0" scaled="1"/>
                  </a:gradFill>
                  <a:round/>
                </a:ln>
                <a:gradFill>
                  <a:gsLst>
                    <a:gs pos="79000">
                      <a:srgbClr val="CCFF66"/>
                    </a:gs>
                    <a:gs pos="94000">
                      <a:srgbClr val="FFFF00">
                        <a:alpha val="50000"/>
                      </a:srgbClr>
                    </a:gs>
                    <a:gs pos="70000">
                      <a:srgbClr val="00FF00">
                        <a:alpha val="13000"/>
                      </a:srgbClr>
                    </a:gs>
                    <a:gs pos="56000">
                      <a:srgbClr val="00FFFF">
                        <a:alpha val="50000"/>
                      </a:srgbClr>
                    </a:gs>
                    <a:gs pos="43000">
                      <a:srgbClr val="00FFFF">
                        <a:alpha val="13000"/>
                      </a:srgbClr>
                    </a:gs>
                    <a:gs pos="22000">
                      <a:srgbClr val="FF00FF">
                        <a:alpha val="50000"/>
                      </a:srgbClr>
                    </a:gs>
                    <a:gs pos="33000">
                      <a:srgbClr val="9900FF">
                        <a:alpha val="50000"/>
                      </a:srgbClr>
                    </a:gs>
                    <a:gs pos="5000">
                      <a:srgbClr val="FF00FF">
                        <a:alpha val="50000"/>
                      </a:srgbClr>
                    </a:gs>
                    <a:gs pos="0">
                      <a:srgbClr val="FF3300">
                        <a:alpha val="50000"/>
                      </a:srgbClr>
                    </a:gs>
                    <a:gs pos="100000">
                      <a:srgbClr val="FF3300">
                        <a:alpha val="30000"/>
                      </a:srgbClr>
                    </a:gs>
                  </a:gsLst>
                  <a:lin ang="0"/>
                </a:gradFill>
                <a:effectLst>
                  <a:outerShdw blurRad="50800" dist="38100" algn="l" rotWithShape="0">
                    <a:srgbClr val="CC00CC">
                      <a:alpha val="40000"/>
                    </a:srgbClr>
                  </a:outerShdw>
                </a:effectLst>
              </a:rPr>
              <a:t>例文（二）</a:t>
            </a:r>
            <a:endParaRPr lang="zh-CN" altLang="en-US" sz="7200" b="1">
              <a:ln>
                <a:gradFill>
                  <a:gsLst>
                    <a:gs pos="98000">
                      <a:srgbClr val="F88C89"/>
                    </a:gs>
                    <a:gs pos="86000">
                      <a:srgbClr val="F8D078"/>
                    </a:gs>
                    <a:gs pos="73000">
                      <a:srgbClr val="BAD172"/>
                    </a:gs>
                    <a:gs pos="62000">
                      <a:srgbClr val="BEC7AF"/>
                    </a:gs>
                    <a:gs pos="50000">
                      <a:srgbClr val="83D9E3"/>
                    </a:gs>
                    <a:gs pos="37000">
                      <a:srgbClr val="9C61DF"/>
                    </a:gs>
                    <a:gs pos="24000">
                      <a:srgbClr val="CA78E1"/>
                    </a:gs>
                    <a:gs pos="12000">
                      <a:srgbClr val="E564DF"/>
                    </a:gs>
                    <a:gs pos="0">
                      <a:srgbClr val="F86CC0"/>
                    </a:gs>
                  </a:gsLst>
                  <a:lin ang="0" scaled="1"/>
                </a:gradFill>
                <a:round/>
              </a:ln>
              <a:gradFill>
                <a:gsLst>
                  <a:gs pos="79000">
                    <a:srgbClr val="CCFF66"/>
                  </a:gs>
                  <a:gs pos="94000">
                    <a:srgbClr val="FFFF00">
                      <a:alpha val="50000"/>
                    </a:srgbClr>
                  </a:gs>
                  <a:gs pos="70000">
                    <a:srgbClr val="00FF00">
                      <a:alpha val="13000"/>
                    </a:srgbClr>
                  </a:gs>
                  <a:gs pos="56000">
                    <a:srgbClr val="00FFFF">
                      <a:alpha val="50000"/>
                    </a:srgbClr>
                  </a:gs>
                  <a:gs pos="43000">
                    <a:srgbClr val="00FFFF">
                      <a:alpha val="13000"/>
                    </a:srgbClr>
                  </a:gs>
                  <a:gs pos="22000">
                    <a:srgbClr val="FF00FF">
                      <a:alpha val="50000"/>
                    </a:srgbClr>
                  </a:gs>
                  <a:gs pos="33000">
                    <a:srgbClr val="9900FF">
                      <a:alpha val="50000"/>
                    </a:srgbClr>
                  </a:gs>
                  <a:gs pos="5000">
                    <a:srgbClr val="FF00FF">
                      <a:alpha val="50000"/>
                    </a:srgbClr>
                  </a:gs>
                  <a:gs pos="0">
                    <a:srgbClr val="FF3300">
                      <a:alpha val="50000"/>
                    </a:srgbClr>
                  </a:gs>
                  <a:gs pos="100000">
                    <a:srgbClr val="FF3300">
                      <a:alpha val="30000"/>
                    </a:srgbClr>
                  </a:gs>
                </a:gsLst>
                <a:lin ang="0"/>
              </a:gradFill>
              <a:effectLst>
                <a:outerShdw blurRad="50800" dist="38100" algn="l" rotWithShape="0">
                  <a:srgbClr val="CC00CC">
                    <a:alpha val="40000"/>
                  </a:srgbClr>
                </a:outerShdw>
              </a:effectLs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4" descr="QQ截图未命名3"/>
          <p:cNvPicPr>
            <a:picLocks noChangeAspect="1" noChangeArrowheads="1"/>
          </p:cNvPicPr>
          <p:nvPr/>
        </p:nvPicPr>
        <p:blipFill>
          <a:blip r:embed="rId1" cstate="print"/>
          <a:srcRect b="10543"/>
          <a:stretch>
            <a:fillRect/>
          </a:stretch>
        </p:blipFill>
        <p:spPr bwMode="auto">
          <a:xfrm>
            <a:off x="1076629" y="339502"/>
            <a:ext cx="6732748" cy="4514928"/>
          </a:xfrm>
          <a:prstGeom prst="rect">
            <a:avLst/>
          </a:prstGeom>
          <a:noFill/>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39552" y="983615"/>
            <a:ext cx="7909560" cy="2554545"/>
          </a:xfrm>
          <a:prstGeom prst="rect">
            <a:avLst/>
          </a:prstGeom>
        </p:spPr>
        <p:txBody>
          <a:bodyPr wrap="square">
            <a:spAutoFit/>
          </a:bodyPr>
          <a:lstStyle/>
          <a:p>
            <a:pPr algn="ctr"/>
            <a:r>
              <a:rPr lang="zh-CN" altLang="zh-CN" sz="3200" kern="100" dirty="0" smtClean="0">
                <a:solidFill>
                  <a:srgbClr val="FF0000"/>
                </a:solidFill>
                <a:latin typeface="黑体" panose="02010609060101010101" pitchFamily="49" charset="-122"/>
                <a:ea typeface="黑体" panose="02010609060101010101" pitchFamily="49" charset="-122"/>
                <a:cs typeface="Times New Roman" panose="02020603050405020304" charset="0"/>
              </a:rPr>
              <a:t>评语</a:t>
            </a:r>
            <a:endParaRPr lang="zh-CN" altLang="zh-CN" sz="3200" kern="100" dirty="0">
              <a:solidFill>
                <a:srgbClr val="FF0000"/>
              </a:solidFill>
              <a:latin typeface="黑体" panose="02010609060101010101" pitchFamily="49" charset="-122"/>
              <a:ea typeface="黑体" panose="02010609060101010101" pitchFamily="49" charset="-122"/>
              <a:cs typeface="Times New Roman" panose="02020603050405020304" charset="0"/>
            </a:endParaRPr>
          </a:p>
          <a:p>
            <a:pPr algn="just"/>
            <a:r>
              <a:rPr lang="zh-CN" altLang="en-US" sz="3200" kern="100" dirty="0">
                <a:latin typeface="黑体" panose="02010609060101010101" pitchFamily="49" charset="-122"/>
                <a:ea typeface="黑体" panose="02010609060101010101" pitchFamily="49" charset="-122"/>
                <a:cs typeface="Times New Roman" panose="02020603050405020304" charset="0"/>
              </a:rPr>
              <a:t>  </a:t>
            </a:r>
            <a:r>
              <a:rPr lang="zh-CN" altLang="en-US" sz="3200" kern="100" dirty="0" smtClean="0">
                <a:latin typeface="黑体" panose="02010609060101010101" pitchFamily="49" charset="-122"/>
                <a:ea typeface="黑体" panose="02010609060101010101" pitchFamily="49" charset="-122"/>
                <a:cs typeface="Times New Roman" panose="02020603050405020304" charset="0"/>
              </a:rPr>
              <a:t>  这</a:t>
            </a:r>
            <a:r>
              <a:rPr lang="zh-CN" altLang="en-US" sz="3200" kern="100" dirty="0">
                <a:latin typeface="黑体" panose="02010609060101010101" pitchFamily="49" charset="-122"/>
                <a:ea typeface="黑体" panose="02010609060101010101" pitchFamily="49" charset="-122"/>
                <a:cs typeface="Times New Roman" panose="02020603050405020304" charset="0"/>
              </a:rPr>
              <a:t>篇日记是写在和爷爷散步时发现的不好的现象，作者既写了自己的做法，又发表了自己的看法，这就是以社会的事为题材的日记的写法。</a:t>
            </a:r>
            <a:endParaRPr lang="zh-CN" altLang="en-US" sz="3200" kern="100" dirty="0">
              <a:latin typeface="黑体" panose="02010609060101010101" pitchFamily="49" charset="-122"/>
              <a:ea typeface="黑体" panose="02010609060101010101" pitchFamily="49" charset="-122"/>
              <a:cs typeface="Times New Roman" panose="02020603050405020304" charset="0"/>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85090" y="195486"/>
            <a:ext cx="8973820" cy="4831080"/>
          </a:xfrm>
          <a:prstGeom prst="rect">
            <a:avLst/>
          </a:prstGeom>
          <a:noFill/>
        </p:spPr>
        <p:txBody>
          <a:bodyPr wrap="square" rtlCol="0">
            <a:spAutoFit/>
          </a:bodyPr>
          <a:lstStyle/>
          <a:p>
            <a:r>
              <a:rPr lang="en-US" altLang="zh-CN" sz="2800" b="1" kern="100" dirty="0">
                <a:solidFill>
                  <a:srgbClr val="FF0000"/>
                </a:solidFill>
                <a:latin typeface="Calibri" panose="020F0502020204030204" charset="0"/>
                <a:cs typeface="Times New Roman" panose="02020603050405020304" charset="0"/>
                <a:sym typeface="+mn-ea"/>
              </a:rPr>
              <a:t>                         </a:t>
            </a:r>
            <a:r>
              <a:rPr lang="zh-CN" altLang="en-US" sz="2800" b="1" kern="100" dirty="0">
                <a:solidFill>
                  <a:srgbClr val="FF0000"/>
                </a:solidFill>
                <a:latin typeface="Calibri" panose="020F0502020204030204" charset="0"/>
                <a:cs typeface="Times New Roman" panose="02020603050405020304" charset="0"/>
                <a:sym typeface="+mn-ea"/>
              </a:rPr>
              <a:t>方法指导：如何写</a:t>
            </a:r>
            <a:r>
              <a:rPr lang="zh-CN" altLang="en-US" sz="2800" b="1" kern="100" dirty="0" smtClean="0">
                <a:solidFill>
                  <a:srgbClr val="FF0000"/>
                </a:solidFill>
                <a:latin typeface="Calibri" panose="020F0502020204030204" charset="0"/>
                <a:cs typeface="Times New Roman" panose="02020603050405020304" charset="0"/>
                <a:sym typeface="+mn-ea"/>
              </a:rPr>
              <a:t>好人物作文</a:t>
            </a:r>
            <a:endParaRPr lang="zh-CN" altLang="en-US" sz="2800" b="1" kern="100" dirty="0">
              <a:solidFill>
                <a:srgbClr val="FF0000"/>
              </a:solidFill>
              <a:latin typeface="Calibri" panose="020F0502020204030204" charset="0"/>
              <a:cs typeface="Times New Roman" panose="02020603050405020304" charset="0"/>
              <a:sym typeface="+mn-ea"/>
            </a:endParaRPr>
          </a:p>
          <a:p>
            <a:r>
              <a:rPr lang="zh-CN" altLang="en-US" sz="2800" b="1" kern="100" dirty="0" smtClean="0">
                <a:latin typeface="黑体" panose="02010609060101010101" pitchFamily="49" charset="-122"/>
                <a:ea typeface="黑体" panose="02010609060101010101" pitchFamily="49" charset="-122"/>
                <a:cs typeface="楷体" panose="02010609060101010101" charset="-122"/>
                <a:sym typeface="+mn-ea"/>
              </a:rPr>
              <a:t>方法一：抓住人物外貌特点</a:t>
            </a:r>
            <a:br>
              <a:rPr lang="zh-CN" altLang="en-US" sz="2800" b="1" kern="100" dirty="0" smtClean="0">
                <a:latin typeface="楷体" panose="02010609060101010101" charset="-122"/>
                <a:ea typeface="楷体" panose="02010609060101010101" charset="-122"/>
                <a:cs typeface="楷体" panose="02010609060101010101" charset="-122"/>
                <a:sym typeface="+mn-ea"/>
              </a:rPr>
            </a:br>
            <a:r>
              <a:rPr lang="zh-CN" altLang="en-US" sz="2800" b="1" kern="100" dirty="0" smtClean="0">
                <a:latin typeface="楷体" panose="02010609060101010101" charset="-122"/>
                <a:ea typeface="楷体" panose="02010609060101010101" charset="-122"/>
                <a:cs typeface="楷体" panose="02010609060101010101" charset="-122"/>
                <a:sym typeface="+mn-ea"/>
              </a:rPr>
              <a:t>    每个人都有和别人不一样的外貌特征，只有抓住特点来写，才能突出人物的与众不同之处。可以从人物的身材、五官、衣着等方面来写。</a:t>
            </a:r>
            <a:br>
              <a:rPr lang="zh-CN" altLang="en-US" sz="2800" b="1" kern="100" dirty="0" smtClean="0">
                <a:latin typeface="楷体" panose="02010609060101010101" charset="-122"/>
                <a:ea typeface="楷体" panose="02010609060101010101" charset="-122"/>
                <a:cs typeface="楷体" panose="02010609060101010101" charset="-122"/>
                <a:sym typeface="+mn-ea"/>
              </a:rPr>
            </a:br>
            <a:r>
              <a:rPr lang="zh-CN" altLang="en-US" sz="2800" b="1" kern="100" dirty="0" smtClean="0">
                <a:latin typeface="楷体" panose="02010609060101010101" charset="-122"/>
                <a:ea typeface="楷体" panose="02010609060101010101" charset="-122"/>
                <a:cs typeface="楷体" panose="02010609060101010101" charset="-122"/>
                <a:sym typeface="+mn-ea"/>
              </a:rPr>
              <a:t>    身材：你所要描写的人身材是什么样子的</a:t>
            </a:r>
            <a:r>
              <a:rPr lang="en-US" altLang="zh-CN" sz="2800" b="1" kern="100" dirty="0" smtClean="0">
                <a:latin typeface="楷体" panose="02010609060101010101" charset="-122"/>
                <a:ea typeface="楷体" panose="02010609060101010101" charset="-122"/>
                <a:cs typeface="楷体" panose="02010609060101010101" charset="-122"/>
                <a:sym typeface="+mn-ea"/>
              </a:rPr>
              <a:t>?</a:t>
            </a:r>
            <a:r>
              <a:rPr lang="zh-CN" altLang="en-US" sz="2800" b="1" kern="100" dirty="0" smtClean="0">
                <a:latin typeface="楷体" panose="02010609060101010101" charset="-122"/>
                <a:ea typeface="楷体" panose="02010609060101010101" charset="-122"/>
                <a:cs typeface="楷体" panose="02010609060101010101" charset="-122"/>
                <a:sym typeface="+mn-ea"/>
              </a:rPr>
              <a:t>是高还是矮</a:t>
            </a:r>
            <a:r>
              <a:rPr lang="en-US" altLang="zh-CN" sz="2800" b="1" kern="100" dirty="0" smtClean="0">
                <a:latin typeface="楷体" panose="02010609060101010101" charset="-122"/>
                <a:ea typeface="楷体" panose="02010609060101010101" charset="-122"/>
                <a:cs typeface="楷体" panose="02010609060101010101" charset="-122"/>
                <a:sym typeface="+mn-ea"/>
              </a:rPr>
              <a:t>?</a:t>
            </a:r>
            <a:r>
              <a:rPr lang="zh-CN" altLang="en-US" sz="2800" b="1" kern="100" dirty="0" smtClean="0">
                <a:latin typeface="楷体" panose="02010609060101010101" charset="-122"/>
                <a:ea typeface="楷体" panose="02010609060101010101" charset="-122"/>
                <a:cs typeface="楷体" panose="02010609060101010101" charset="-122"/>
                <a:sym typeface="+mn-ea"/>
              </a:rPr>
              <a:t>是胖还是瘦</a:t>
            </a:r>
            <a:r>
              <a:rPr lang="en-US" altLang="zh-CN" sz="2800" b="1" kern="100" dirty="0" smtClean="0">
                <a:latin typeface="楷体" panose="02010609060101010101" charset="-122"/>
                <a:ea typeface="楷体" panose="02010609060101010101" charset="-122"/>
                <a:cs typeface="楷体" panose="02010609060101010101" charset="-122"/>
                <a:sym typeface="+mn-ea"/>
              </a:rPr>
              <a:t>?</a:t>
            </a:r>
            <a:br>
              <a:rPr lang="en-US" altLang="zh-CN" sz="2800" b="1" kern="100" dirty="0" smtClean="0">
                <a:latin typeface="楷体" panose="02010609060101010101" charset="-122"/>
                <a:ea typeface="楷体" panose="02010609060101010101" charset="-122"/>
                <a:cs typeface="楷体" panose="02010609060101010101" charset="-122"/>
                <a:sym typeface="+mn-ea"/>
              </a:rPr>
            </a:br>
            <a:r>
              <a:rPr lang="en-US" altLang="zh-CN" sz="2800" b="1" kern="100" dirty="0" smtClean="0">
                <a:latin typeface="楷体" panose="02010609060101010101" charset="-122"/>
                <a:ea typeface="楷体" panose="02010609060101010101" charset="-122"/>
                <a:cs typeface="楷体" panose="02010609060101010101" charset="-122"/>
                <a:sym typeface="+mn-ea"/>
              </a:rPr>
              <a:t>    </a:t>
            </a:r>
            <a:r>
              <a:rPr lang="zh-CN" altLang="en-US" sz="2800" b="1" kern="100" dirty="0" smtClean="0">
                <a:latin typeface="楷体" panose="02010609060101010101" charset="-122"/>
                <a:ea typeface="楷体" panose="02010609060101010101" charset="-122"/>
                <a:cs typeface="楷体" panose="02010609060101010101" charset="-122"/>
                <a:sym typeface="+mn-ea"/>
              </a:rPr>
              <a:t>五官：眼睛是大还是小</a:t>
            </a:r>
            <a:r>
              <a:rPr lang="en-US" altLang="zh-CN" sz="2800" b="1" kern="100" dirty="0" smtClean="0">
                <a:latin typeface="楷体" panose="02010609060101010101" charset="-122"/>
                <a:ea typeface="楷体" panose="02010609060101010101" charset="-122"/>
                <a:cs typeface="楷体" panose="02010609060101010101" charset="-122"/>
                <a:sym typeface="+mn-ea"/>
              </a:rPr>
              <a:t>?</a:t>
            </a:r>
            <a:r>
              <a:rPr lang="zh-CN" altLang="en-US" sz="2800" b="1" kern="100" dirty="0" smtClean="0">
                <a:latin typeface="楷体" panose="02010609060101010101" charset="-122"/>
                <a:ea typeface="楷体" panose="02010609060101010101" charset="-122"/>
                <a:cs typeface="楷体" panose="02010609060101010101" charset="-122"/>
                <a:sym typeface="+mn-ea"/>
              </a:rPr>
              <a:t>眉毛是粗还是细</a:t>
            </a:r>
            <a:r>
              <a:rPr lang="en-US" altLang="zh-CN" sz="2800" b="1" kern="100" dirty="0" smtClean="0">
                <a:latin typeface="楷体" panose="02010609060101010101" charset="-122"/>
                <a:ea typeface="楷体" panose="02010609060101010101" charset="-122"/>
                <a:cs typeface="楷体" panose="02010609060101010101" charset="-122"/>
                <a:sym typeface="+mn-ea"/>
              </a:rPr>
              <a:t>?</a:t>
            </a:r>
            <a:r>
              <a:rPr lang="zh-CN" altLang="en-US" sz="2800" b="1" kern="100" dirty="0" smtClean="0">
                <a:latin typeface="楷体" panose="02010609060101010101" charset="-122"/>
                <a:ea typeface="楷体" panose="02010609060101010101" charset="-122"/>
                <a:cs typeface="楷体" panose="02010609060101010101" charset="-122"/>
                <a:sym typeface="+mn-ea"/>
              </a:rPr>
              <a:t>嘴唇是厚还是薄</a:t>
            </a:r>
            <a:r>
              <a:rPr lang="en-US" altLang="zh-CN" sz="2800" b="1" kern="100" dirty="0" smtClean="0">
                <a:latin typeface="楷体" panose="02010609060101010101" charset="-122"/>
                <a:ea typeface="楷体" panose="02010609060101010101" charset="-122"/>
                <a:cs typeface="楷体" panose="02010609060101010101" charset="-122"/>
                <a:sym typeface="+mn-ea"/>
              </a:rPr>
              <a:t>?</a:t>
            </a:r>
            <a:r>
              <a:rPr lang="zh-CN" altLang="en-US" sz="2800" b="1" kern="100" dirty="0" smtClean="0">
                <a:latin typeface="楷体" panose="02010609060101010101" charset="-122"/>
                <a:ea typeface="楷体" panose="02010609060101010101" charset="-122"/>
                <a:cs typeface="楷体" panose="02010609060101010101" charset="-122"/>
                <a:sym typeface="+mn-ea"/>
              </a:rPr>
              <a:t>鼻子是高鼻梁还是塌鼻子</a:t>
            </a:r>
            <a:r>
              <a:rPr lang="en-US" altLang="zh-CN" sz="2800" b="1" kern="100" dirty="0" smtClean="0">
                <a:latin typeface="楷体" panose="02010609060101010101" charset="-122"/>
                <a:ea typeface="楷体" panose="02010609060101010101" charset="-122"/>
                <a:cs typeface="楷体" panose="02010609060101010101" charset="-122"/>
                <a:sym typeface="+mn-ea"/>
              </a:rPr>
              <a:t>?</a:t>
            </a:r>
            <a:br>
              <a:rPr lang="en-US" altLang="zh-CN" sz="2800" b="1" kern="100" dirty="0" smtClean="0">
                <a:latin typeface="楷体" panose="02010609060101010101" charset="-122"/>
                <a:ea typeface="楷体" panose="02010609060101010101" charset="-122"/>
                <a:cs typeface="楷体" panose="02010609060101010101" charset="-122"/>
                <a:sym typeface="+mn-ea"/>
              </a:rPr>
            </a:br>
            <a:r>
              <a:rPr lang="en-US" altLang="zh-CN" sz="2800" b="1" kern="100" dirty="0" smtClean="0">
                <a:latin typeface="楷体" panose="02010609060101010101" charset="-122"/>
                <a:ea typeface="楷体" panose="02010609060101010101" charset="-122"/>
                <a:cs typeface="楷体" panose="02010609060101010101" charset="-122"/>
                <a:sym typeface="+mn-ea"/>
              </a:rPr>
              <a:t>    </a:t>
            </a:r>
            <a:r>
              <a:rPr lang="zh-CN" altLang="en-US" sz="2800" b="1" kern="100" dirty="0" smtClean="0">
                <a:latin typeface="楷体" panose="02010609060101010101" charset="-122"/>
                <a:ea typeface="楷体" panose="02010609060101010101" charset="-122"/>
                <a:cs typeface="楷体" panose="02010609060101010101" charset="-122"/>
                <a:sym typeface="+mn-ea"/>
              </a:rPr>
              <a:t>衣着：描写人物的时候写人物的衣着装扮是很重要的，因为人的衣着往往能给人留下深刻印象。</a:t>
            </a:r>
            <a:endParaRPr lang="zh-CN" altLang="en-US" sz="3200" b="1" kern="100" dirty="0">
              <a:latin typeface="楷体" panose="02010609060101010101" charset="-122"/>
              <a:ea typeface="楷体" panose="02010609060101010101" charset="-122"/>
              <a:cs typeface="楷体" panose="0201060906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457835" y="1796415"/>
            <a:ext cx="7821930" cy="706755"/>
          </a:xfrm>
          <a:prstGeom prst="rect">
            <a:avLst/>
          </a:prstGeom>
          <a:noFill/>
        </p:spPr>
        <p:txBody>
          <a:bodyPr wrap="square" rtlCol="0">
            <a:spAutoFit/>
          </a:bodyPr>
          <a:lstStyle/>
          <a:p>
            <a:endParaRPr lang="zh-CN" altLang="en-US" sz="4000" b="1">
              <a:latin typeface="黑体" panose="02010609060101010101" pitchFamily="49" charset="-122"/>
              <a:ea typeface="黑体" panose="02010609060101010101" pitchFamily="49" charset="-122"/>
              <a:cs typeface="黑体" panose="02010609060101010101" pitchFamily="49" charset="-122"/>
            </a:endParaRPr>
          </a:p>
        </p:txBody>
      </p:sp>
      <p:sp>
        <p:nvSpPr>
          <p:cNvPr id="14" name="TextBox 48"/>
          <p:cNvSpPr txBox="1"/>
          <p:nvPr/>
        </p:nvSpPr>
        <p:spPr>
          <a:xfrm>
            <a:off x="1743710" y="1654175"/>
            <a:ext cx="5010785" cy="1177245"/>
          </a:xfrm>
          <a:prstGeom prst="rect">
            <a:avLst/>
          </a:prstGeom>
          <a:noFill/>
          <a:ln w="19050">
            <a:solidFill>
              <a:schemeClr val="tx1"/>
            </a:solidFill>
          </a:ln>
          <a:effectLst>
            <a:softEdge rad="31750"/>
          </a:effectLst>
        </p:spPr>
        <p:txBody>
          <a:bodyPr wrap="square" lIns="68580" tIns="34290" rIns="68580" bIns="34290" rtlCol="0">
            <a:spAutoFit/>
          </a:bodyPr>
          <a:lstStyle/>
          <a:p>
            <a:r>
              <a:rPr lang="zh-CN" altLang="en-US" sz="6000" b="1" dirty="0" smtClean="0">
                <a:ln w="0"/>
                <a:solidFill>
                  <a:srgbClr val="FF0000"/>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rPr>
              <a:t>    </a:t>
            </a:r>
            <a:r>
              <a:rPr lang="zh-CN" altLang="en-US" sz="7200" b="1" dirty="0" smtClean="0">
                <a:ln w="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rPr>
              <a:t>续写篇</a:t>
            </a:r>
            <a:endParaRPr lang="zh-CN" altLang="en-US" sz="7200" b="1" dirty="0">
              <a:ln w="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33095" y="433070"/>
            <a:ext cx="7878445" cy="4276725"/>
          </a:xfrm>
          <a:prstGeom prst="rect">
            <a:avLst/>
          </a:prstGeom>
        </p:spPr>
        <p:txBody>
          <a:bodyPr wrap="square">
            <a:spAutoFit/>
          </a:bodyPr>
          <a:lstStyle/>
          <a:p>
            <a:r>
              <a:rPr lang="zh-CN" altLang="en-US" sz="2800" b="1" dirty="0" smtClean="0">
                <a:latin typeface="黑体" panose="02010609060101010101" pitchFamily="49" charset="-122"/>
                <a:ea typeface="黑体" panose="02010609060101010101" pitchFamily="49" charset="-122"/>
              </a:rPr>
              <a:t>一、续写概念</a:t>
            </a:r>
            <a:endParaRPr lang="zh-CN" altLang="en-US" sz="2800" b="1" dirty="0" smtClean="0">
              <a:latin typeface="黑体" panose="02010609060101010101" pitchFamily="49" charset="-122"/>
              <a:ea typeface="黑体" panose="02010609060101010101" pitchFamily="49" charset="-122"/>
            </a:endParaRPr>
          </a:p>
          <a:p>
            <a:r>
              <a:rPr lang="zh-CN" altLang="en-US" sz="2800" b="1" dirty="0" smtClean="0"/>
              <a:t>      </a:t>
            </a:r>
            <a:r>
              <a:rPr lang="zh-CN" altLang="en-US" sz="2400" b="1" dirty="0" smtClean="0">
                <a:latin typeface="楷体" panose="02010609060101010101" charset="-122"/>
                <a:ea typeface="楷体" panose="02010609060101010101" charset="-122"/>
                <a:cs typeface="楷体" panose="02010609060101010101" charset="-122"/>
              </a:rPr>
              <a:t>续写，指从原文出发，遵循原文的思路，对于原文做延伸。</a:t>
            </a:r>
            <a:endParaRPr lang="zh-CN" altLang="en-US" sz="2400" b="1" dirty="0" smtClean="0">
              <a:latin typeface="楷体" panose="02010609060101010101" charset="-122"/>
              <a:ea typeface="楷体" panose="02010609060101010101" charset="-122"/>
              <a:cs typeface="楷体" panose="02010609060101010101" charset="-122"/>
            </a:endParaRPr>
          </a:p>
          <a:p>
            <a:r>
              <a:rPr lang="zh-CN" altLang="en-US" sz="2400" b="1" dirty="0" smtClean="0">
                <a:latin typeface="楷体" panose="02010609060101010101" charset="-122"/>
                <a:ea typeface="楷体" panose="02010609060101010101" charset="-122"/>
                <a:cs typeface="楷体" panose="02010609060101010101" charset="-122"/>
              </a:rPr>
              <a:t>    换个角度来说，续写其实是根据已有的故事情节，去推想故事发展过程中可能出现的情况，写成一篇完整的文章。</a:t>
            </a:r>
            <a:endParaRPr lang="zh-CN" altLang="en-US" sz="2400" b="1" dirty="0" smtClean="0">
              <a:latin typeface="楷体" panose="02010609060101010101" charset="-122"/>
              <a:ea typeface="楷体" panose="02010609060101010101" charset="-122"/>
              <a:cs typeface="楷体" panose="02010609060101010101" charset="-122"/>
            </a:endParaRPr>
          </a:p>
          <a:p>
            <a:r>
              <a:rPr lang="zh-CN" altLang="en-US" sz="2400" b="1" dirty="0" smtClean="0">
                <a:latin typeface="楷体" panose="02010609060101010101" charset="-122"/>
                <a:ea typeface="楷体" panose="02010609060101010101" charset="-122"/>
                <a:cs typeface="楷体" panose="02010609060101010101" charset="-122"/>
              </a:rPr>
              <a:t>    这样来看，续写可以理解为“写事作文”。既然是写事作文，那么就要写出“时间、地点、人物、起因、经过、结果”。</a:t>
            </a:r>
            <a:endParaRPr lang="zh-CN" altLang="en-US" sz="2400" b="1" dirty="0" smtClean="0">
              <a:latin typeface="楷体" panose="02010609060101010101" charset="-122"/>
              <a:ea typeface="楷体" panose="02010609060101010101" charset="-122"/>
              <a:cs typeface="楷体" panose="02010609060101010101" charset="-122"/>
            </a:endParaRPr>
          </a:p>
          <a:p>
            <a:r>
              <a:rPr lang="zh-CN" altLang="en-US" sz="2400" b="1" dirty="0" smtClean="0">
                <a:latin typeface="楷体" panose="02010609060101010101" charset="-122"/>
                <a:ea typeface="楷体" panose="02010609060101010101" charset="-122"/>
                <a:cs typeface="楷体" panose="02010609060101010101" charset="-122"/>
              </a:rPr>
              <a:t>    再换个角度来说，续写也是想象作文的一种，根据已有的内容去想象后续的故事如何。</a:t>
            </a:r>
            <a:endParaRPr lang="zh-CN" altLang="en-US" sz="2400" b="1" dirty="0">
              <a:latin typeface="楷体" panose="02010609060101010101" charset="-122"/>
              <a:ea typeface="楷体" panose="02010609060101010101" charset="-122"/>
              <a:cs typeface="楷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43560" y="267494"/>
            <a:ext cx="8289290" cy="4308872"/>
          </a:xfrm>
          <a:prstGeom prst="rect">
            <a:avLst/>
          </a:prstGeom>
        </p:spPr>
        <p:txBody>
          <a:bodyPr wrap="square">
            <a:spAutoFit/>
          </a:bodyPr>
          <a:lstStyle/>
          <a:p>
            <a:pPr>
              <a:spcBef>
                <a:spcPts val="1200"/>
              </a:spcBef>
            </a:pPr>
            <a:r>
              <a:rPr lang="zh-CN" altLang="en-US" sz="2800" b="1" dirty="0" smtClean="0">
                <a:latin typeface="黑体" panose="02010609060101010101" pitchFamily="49" charset="-122"/>
                <a:ea typeface="黑体" panose="02010609060101010101" pitchFamily="49" charset="-122"/>
              </a:rPr>
              <a:t>二、注意事项</a:t>
            </a:r>
            <a:endParaRPr lang="en-US" altLang="zh-CN" sz="2800" b="1" dirty="0" smtClean="0">
              <a:latin typeface="黑体" panose="02010609060101010101" pitchFamily="49" charset="-122"/>
              <a:ea typeface="黑体" panose="02010609060101010101" pitchFamily="49" charset="-122"/>
            </a:endParaRPr>
          </a:p>
          <a:p>
            <a:pPr>
              <a:spcBef>
                <a:spcPts val="1200"/>
              </a:spcBef>
            </a:pPr>
            <a:r>
              <a:rPr lang="en-US" altLang="zh-CN" sz="2800" b="1" dirty="0" smtClean="0"/>
              <a:t>1</a:t>
            </a:r>
            <a:r>
              <a:rPr lang="en-US" altLang="zh-CN" sz="2800" b="1" dirty="0" smtClean="0"/>
              <a:t>.</a:t>
            </a:r>
            <a:r>
              <a:rPr lang="zh-CN" altLang="en-US" sz="2800" b="1" dirty="0" smtClean="0"/>
              <a:t>要做到中心事件不变，叙述人称不变。</a:t>
            </a:r>
            <a:endParaRPr lang="zh-CN" altLang="en-US" sz="2800" dirty="0" smtClean="0"/>
          </a:p>
          <a:p>
            <a:pPr>
              <a:spcBef>
                <a:spcPts val="1200"/>
              </a:spcBef>
            </a:pPr>
            <a:r>
              <a:rPr lang="en-US" altLang="zh-CN" sz="2800" b="1" dirty="0" smtClean="0"/>
              <a:t>2.</a:t>
            </a:r>
            <a:r>
              <a:rPr lang="zh-CN" altLang="en-US" sz="2800" b="1" dirty="0" smtClean="0"/>
              <a:t>根据已有故事情节，展开合理想象。</a:t>
            </a:r>
            <a:endParaRPr lang="zh-CN" altLang="en-US" sz="2800" dirty="0" smtClean="0"/>
          </a:p>
          <a:p>
            <a:pPr>
              <a:spcBef>
                <a:spcPts val="1200"/>
              </a:spcBef>
            </a:pPr>
            <a:r>
              <a:rPr lang="zh-CN" altLang="en-US" sz="2800" dirty="0" smtClean="0"/>
              <a:t>     </a:t>
            </a:r>
            <a:r>
              <a:rPr lang="zh-CN" altLang="en-US" sz="2800" dirty="0" smtClean="0"/>
              <a:t>  </a:t>
            </a:r>
            <a:r>
              <a:rPr lang="zh-CN" altLang="en-US" sz="2800" dirty="0" smtClean="0"/>
              <a:t>续写故事，这类型的想象和奇妙的想象有一定的区别。</a:t>
            </a:r>
            <a:endParaRPr lang="zh-CN" altLang="en-US" sz="2800" dirty="0" smtClean="0"/>
          </a:p>
          <a:p>
            <a:pPr>
              <a:spcBef>
                <a:spcPts val="1200"/>
              </a:spcBef>
            </a:pPr>
            <a:r>
              <a:rPr lang="zh-CN" altLang="en-US" sz="2800" dirty="0" smtClean="0"/>
              <a:t>       这类型的想象有写作基础，就是前文的故事情节，不能天马行空的去想。</a:t>
            </a:r>
            <a:endParaRPr lang="zh-CN" altLang="en-US" sz="2800" dirty="0" smtClean="0"/>
          </a:p>
          <a:p>
            <a:pPr>
              <a:spcBef>
                <a:spcPts val="1200"/>
              </a:spcBef>
            </a:pPr>
            <a:r>
              <a:rPr lang="en-US" altLang="zh-CN" sz="2800" b="1" dirty="0" smtClean="0"/>
              <a:t>3.</a:t>
            </a:r>
            <a:r>
              <a:rPr lang="zh-CN" altLang="en-US" sz="2800" b="1" dirty="0" smtClean="0"/>
              <a:t>后续编写部分和前文内容紧密连接</a:t>
            </a:r>
            <a:r>
              <a:rPr lang="zh-CN" altLang="en-US" sz="2800" b="1" dirty="0" smtClean="0"/>
              <a:t>。</a:t>
            </a:r>
            <a:endParaRPr lang="zh-CN" altLang="en-US" sz="2800" dirty="0"/>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Effect transition="in" filter="barn(inVertical)">
                                      <p:cBhvr>
                                        <p:cTn id="7" dur="500"/>
                                        <p:tgtEl>
                                          <p:spTgt spid="2">
                                            <p:txEl>
                                              <p:pRg st="1" end="1"/>
                                            </p:txEl>
                                          </p:spTgt>
                                        </p:tgtEl>
                                      </p:cBhvr>
                                    </p:animEffect>
                                  </p:childTnLst>
                                </p:cTn>
                              </p:par>
                              <p:par>
                                <p:cTn id="8" presetID="16" presetClass="entr" presetSubtype="21" fill="hold" nodeType="withEffect">
                                  <p:stCondLst>
                                    <p:cond delay="0"/>
                                  </p:stCondLst>
                                  <p:childTnLst>
                                    <p:set>
                                      <p:cBhvr>
                                        <p:cTn id="9" dur="1" fill="hold">
                                          <p:stCondLst>
                                            <p:cond delay="0"/>
                                          </p:stCondLst>
                                        </p:cTn>
                                        <p:tgtEl>
                                          <p:spTgt spid="2">
                                            <p:txEl>
                                              <p:pRg st="2" end="2"/>
                                            </p:txEl>
                                          </p:spTgt>
                                        </p:tgtEl>
                                        <p:attrNameLst>
                                          <p:attrName>style.visibility</p:attrName>
                                        </p:attrNameLst>
                                      </p:cBhvr>
                                      <p:to>
                                        <p:strVal val="visible"/>
                                      </p:to>
                                    </p:set>
                                    <p:animEffect transition="in" filter="barn(inVertical)">
                                      <p:cBhvr>
                                        <p:cTn id="10" dur="500"/>
                                        <p:tgtEl>
                                          <p:spTgt spid="2">
                                            <p:txEl>
                                              <p:pRg st="2" end="2"/>
                                            </p:txEl>
                                          </p:spTgt>
                                        </p:tgtEl>
                                      </p:cBhvr>
                                    </p:animEffect>
                                  </p:childTnLst>
                                </p:cTn>
                              </p:par>
                              <p:par>
                                <p:cTn id="11" presetID="16" presetClass="entr" presetSubtype="21" fill="hold" nodeType="with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animEffect transition="in" filter="barn(inVertical)">
                                      <p:cBhvr>
                                        <p:cTn id="13" dur="500"/>
                                        <p:tgtEl>
                                          <p:spTgt spid="2">
                                            <p:txEl>
                                              <p:pRg st="3" end="3"/>
                                            </p:txEl>
                                          </p:spTgt>
                                        </p:tgtEl>
                                      </p:cBhvr>
                                    </p:animEffect>
                                  </p:childTnLst>
                                </p:cTn>
                              </p:par>
                              <p:par>
                                <p:cTn id="14" presetID="16" presetClass="entr" presetSubtype="21" fill="hold" nodeType="withEffect">
                                  <p:stCondLst>
                                    <p:cond delay="0"/>
                                  </p:stCondLst>
                                  <p:childTnLst>
                                    <p:set>
                                      <p:cBhvr>
                                        <p:cTn id="15" dur="1" fill="hold">
                                          <p:stCondLst>
                                            <p:cond delay="0"/>
                                          </p:stCondLst>
                                        </p:cTn>
                                        <p:tgtEl>
                                          <p:spTgt spid="2">
                                            <p:txEl>
                                              <p:pRg st="4" end="4"/>
                                            </p:txEl>
                                          </p:spTgt>
                                        </p:tgtEl>
                                        <p:attrNameLst>
                                          <p:attrName>style.visibility</p:attrName>
                                        </p:attrNameLst>
                                      </p:cBhvr>
                                      <p:to>
                                        <p:strVal val="visible"/>
                                      </p:to>
                                    </p:set>
                                    <p:animEffect transition="in" filter="barn(inVertical)">
                                      <p:cBhvr>
                                        <p:cTn id="16" dur="500"/>
                                        <p:tgtEl>
                                          <p:spTgt spid="2">
                                            <p:txEl>
                                              <p:pRg st="4" end="4"/>
                                            </p:txEl>
                                          </p:spTgt>
                                        </p:tgtEl>
                                      </p:cBhvr>
                                    </p:animEffect>
                                  </p:childTnLst>
                                </p:cTn>
                              </p:par>
                              <p:par>
                                <p:cTn id="17" presetID="16" presetClass="entr" presetSubtype="21" fill="hold" nodeType="withEffect">
                                  <p:stCondLst>
                                    <p:cond delay="0"/>
                                  </p:stCondLst>
                                  <p:childTnLst>
                                    <p:set>
                                      <p:cBhvr>
                                        <p:cTn id="18" dur="1" fill="hold">
                                          <p:stCondLst>
                                            <p:cond delay="0"/>
                                          </p:stCondLst>
                                        </p:cTn>
                                        <p:tgtEl>
                                          <p:spTgt spid="2">
                                            <p:txEl>
                                              <p:pRg st="5" end="5"/>
                                            </p:txEl>
                                          </p:spTgt>
                                        </p:tgtEl>
                                        <p:attrNameLst>
                                          <p:attrName>style.visibility</p:attrName>
                                        </p:attrNameLst>
                                      </p:cBhvr>
                                      <p:to>
                                        <p:strVal val="visible"/>
                                      </p:to>
                                    </p:set>
                                    <p:animEffect transition="in" filter="barn(inVertical)">
                                      <p:cBhvr>
                                        <p:cTn id="19"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703705" y="1687195"/>
            <a:ext cx="5736590" cy="1198880"/>
          </a:xfrm>
          <a:prstGeom prst="rect">
            <a:avLst/>
          </a:prstGeom>
          <a:noFill/>
          <a:ln>
            <a:noFill/>
          </a:ln>
        </p:spPr>
        <p:txBody>
          <a:bodyPr wrap="square" rtlCol="0" anchor="t">
            <a:spAutoFit/>
            <a:scene3d>
              <a:camera prst="orthographicFront"/>
              <a:lightRig rig="threePt" dir="t">
                <a:rot lat="0" lon="0" rev="0"/>
              </a:lightRig>
            </a:scene3d>
            <a:sp3d extrusionH="120650" prstMaterial="matte"/>
          </a:bodyPr>
          <a:lstStyle/>
          <a:p>
            <a:pPr algn="ctr"/>
            <a:r>
              <a:rPr lang="zh-CN" altLang="en-US" sz="7200" b="1" dirty="0">
                <a:ln>
                  <a:gradFill>
                    <a:gsLst>
                      <a:gs pos="98000">
                        <a:srgbClr val="F88C89"/>
                      </a:gs>
                      <a:gs pos="86000">
                        <a:srgbClr val="F8D078"/>
                      </a:gs>
                      <a:gs pos="73000">
                        <a:srgbClr val="BAD172"/>
                      </a:gs>
                      <a:gs pos="62000">
                        <a:srgbClr val="BEC7AF"/>
                      </a:gs>
                      <a:gs pos="50000">
                        <a:srgbClr val="83D9E3"/>
                      </a:gs>
                      <a:gs pos="37000">
                        <a:srgbClr val="9C61DF"/>
                      </a:gs>
                      <a:gs pos="24000">
                        <a:srgbClr val="CA78E1"/>
                      </a:gs>
                      <a:gs pos="12000">
                        <a:srgbClr val="E564DF"/>
                      </a:gs>
                      <a:gs pos="0">
                        <a:srgbClr val="F86CC0"/>
                      </a:gs>
                    </a:gsLst>
                    <a:lin ang="0" scaled="1"/>
                  </a:gradFill>
                  <a:round/>
                </a:ln>
                <a:gradFill>
                  <a:gsLst>
                    <a:gs pos="79000">
                      <a:srgbClr val="CCFF66"/>
                    </a:gs>
                    <a:gs pos="94000">
                      <a:srgbClr val="FFFF00">
                        <a:alpha val="50000"/>
                      </a:srgbClr>
                    </a:gs>
                    <a:gs pos="70000">
                      <a:srgbClr val="00FF00">
                        <a:alpha val="13000"/>
                      </a:srgbClr>
                    </a:gs>
                    <a:gs pos="56000">
                      <a:srgbClr val="00FFFF">
                        <a:alpha val="50000"/>
                      </a:srgbClr>
                    </a:gs>
                    <a:gs pos="43000">
                      <a:srgbClr val="00FFFF">
                        <a:alpha val="13000"/>
                      </a:srgbClr>
                    </a:gs>
                    <a:gs pos="22000">
                      <a:srgbClr val="FF00FF">
                        <a:alpha val="50000"/>
                      </a:srgbClr>
                    </a:gs>
                    <a:gs pos="33000">
                      <a:srgbClr val="9900FF">
                        <a:alpha val="50000"/>
                      </a:srgbClr>
                    </a:gs>
                    <a:gs pos="5000">
                      <a:srgbClr val="FF00FF">
                        <a:alpha val="50000"/>
                      </a:srgbClr>
                    </a:gs>
                    <a:gs pos="0">
                      <a:srgbClr val="FF3300">
                        <a:alpha val="50000"/>
                      </a:srgbClr>
                    </a:gs>
                    <a:gs pos="100000">
                      <a:srgbClr val="FF3300">
                        <a:alpha val="30000"/>
                      </a:srgbClr>
                    </a:gs>
                  </a:gsLst>
                  <a:lin ang="0"/>
                </a:gradFill>
                <a:effectLst>
                  <a:outerShdw blurRad="50800" dist="38100" algn="l" rotWithShape="0">
                    <a:srgbClr val="CC00CC">
                      <a:alpha val="40000"/>
                    </a:srgbClr>
                  </a:outerShdw>
                </a:effectLst>
              </a:rPr>
              <a:t>例文（一）</a:t>
            </a:r>
            <a:endParaRPr lang="zh-CN" altLang="en-US" sz="7200" b="1" dirty="0">
              <a:ln>
                <a:gradFill>
                  <a:gsLst>
                    <a:gs pos="98000">
                      <a:srgbClr val="F88C89"/>
                    </a:gs>
                    <a:gs pos="86000">
                      <a:srgbClr val="F8D078"/>
                    </a:gs>
                    <a:gs pos="73000">
                      <a:srgbClr val="BAD172"/>
                    </a:gs>
                    <a:gs pos="62000">
                      <a:srgbClr val="BEC7AF"/>
                    </a:gs>
                    <a:gs pos="50000">
                      <a:srgbClr val="83D9E3"/>
                    </a:gs>
                    <a:gs pos="37000">
                      <a:srgbClr val="9C61DF"/>
                    </a:gs>
                    <a:gs pos="24000">
                      <a:srgbClr val="CA78E1"/>
                    </a:gs>
                    <a:gs pos="12000">
                      <a:srgbClr val="E564DF"/>
                    </a:gs>
                    <a:gs pos="0">
                      <a:srgbClr val="F86CC0"/>
                    </a:gs>
                  </a:gsLst>
                  <a:lin ang="0" scaled="1"/>
                </a:gradFill>
                <a:round/>
              </a:ln>
              <a:gradFill>
                <a:gsLst>
                  <a:gs pos="79000">
                    <a:srgbClr val="CCFF66"/>
                  </a:gs>
                  <a:gs pos="94000">
                    <a:srgbClr val="FFFF00">
                      <a:alpha val="50000"/>
                    </a:srgbClr>
                  </a:gs>
                  <a:gs pos="70000">
                    <a:srgbClr val="00FF00">
                      <a:alpha val="13000"/>
                    </a:srgbClr>
                  </a:gs>
                  <a:gs pos="56000">
                    <a:srgbClr val="00FFFF">
                      <a:alpha val="50000"/>
                    </a:srgbClr>
                  </a:gs>
                  <a:gs pos="43000">
                    <a:srgbClr val="00FFFF">
                      <a:alpha val="13000"/>
                    </a:srgbClr>
                  </a:gs>
                  <a:gs pos="22000">
                    <a:srgbClr val="FF00FF">
                      <a:alpha val="50000"/>
                    </a:srgbClr>
                  </a:gs>
                  <a:gs pos="33000">
                    <a:srgbClr val="9900FF">
                      <a:alpha val="50000"/>
                    </a:srgbClr>
                  </a:gs>
                  <a:gs pos="5000">
                    <a:srgbClr val="FF00FF">
                      <a:alpha val="50000"/>
                    </a:srgbClr>
                  </a:gs>
                  <a:gs pos="0">
                    <a:srgbClr val="FF3300">
                      <a:alpha val="50000"/>
                    </a:srgbClr>
                  </a:gs>
                  <a:gs pos="100000">
                    <a:srgbClr val="FF3300">
                      <a:alpha val="30000"/>
                    </a:srgbClr>
                  </a:gs>
                </a:gsLst>
                <a:lin ang="0"/>
              </a:gradFill>
              <a:effectLst>
                <a:outerShdw blurRad="50800" dist="38100" algn="l" rotWithShape="0">
                  <a:srgbClr val="CC00CC">
                    <a:alpha val="40000"/>
                  </a:srgbClr>
                </a:outerShdw>
              </a:effectLs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16024" y="339502"/>
            <a:ext cx="8748464" cy="4401205"/>
          </a:xfrm>
          <a:prstGeom prst="rect">
            <a:avLst/>
          </a:prstGeom>
        </p:spPr>
        <p:txBody>
          <a:bodyPr wrap="square">
            <a:spAutoFit/>
          </a:bodyPr>
          <a:lstStyle/>
          <a:p>
            <a:pPr algn="ctr">
              <a:spcAft>
                <a:spcPts val="0"/>
              </a:spcAft>
            </a:pPr>
            <a:r>
              <a:rPr lang="zh-CN" altLang="en-US" sz="2800" b="1" kern="100" dirty="0" smtClean="0">
                <a:latin typeface="黑体" panose="02010609060101010101" pitchFamily="49" charset="-122"/>
                <a:ea typeface="黑体" panose="02010609060101010101" pitchFamily="49" charset="-122"/>
                <a:cs typeface="Times New Roman" panose="02020603050405020304" charset="0"/>
              </a:rPr>
              <a:t>给</a:t>
            </a:r>
            <a:r>
              <a:rPr lang="zh-CN" altLang="en-US" sz="2800" b="1" kern="100" dirty="0" smtClean="0">
                <a:latin typeface="黑体" panose="02010609060101010101" pitchFamily="49" charset="-122"/>
                <a:ea typeface="黑体" panose="02010609060101010101" pitchFamily="49" charset="-122"/>
                <a:cs typeface="Times New Roman" panose="02020603050405020304" charset="0"/>
              </a:rPr>
              <a:t>同学过生日 </a:t>
            </a:r>
            <a:endParaRPr lang="zh-CN" altLang="en-US" sz="2800" b="1" kern="100" dirty="0" smtClean="0">
              <a:latin typeface="黑体" panose="02010609060101010101" pitchFamily="49" charset="-122"/>
              <a:ea typeface="黑体" panose="02010609060101010101" pitchFamily="49" charset="-122"/>
              <a:cs typeface="Times New Roman" panose="02020603050405020304" charset="0"/>
            </a:endParaRPr>
          </a:p>
          <a:p>
            <a:pPr algn="just">
              <a:spcAft>
                <a:spcPts val="0"/>
              </a:spcAft>
            </a:pPr>
            <a:r>
              <a:rPr lang="zh-CN" altLang="en-US" sz="2800" b="1" kern="100" dirty="0" smtClean="0">
                <a:latin typeface="楷体" panose="02010609060101010101" charset="-122"/>
                <a:ea typeface="楷体" panose="02010609060101010101" charset="-122"/>
                <a:cs typeface="Times New Roman" panose="02020603050405020304" charset="0"/>
              </a:rPr>
              <a:t>   </a:t>
            </a:r>
            <a:r>
              <a:rPr lang="zh-CN" altLang="en-US" sz="2800" b="1" kern="100" dirty="0" smtClean="0">
                <a:latin typeface="楷体" panose="02010609060101010101" charset="-122"/>
                <a:ea typeface="楷体" panose="02010609060101010101" charset="-122"/>
                <a:cs typeface="Times New Roman" panose="02020603050405020304" charset="0"/>
              </a:rPr>
              <a:t>下课</a:t>
            </a:r>
            <a:r>
              <a:rPr lang="zh-CN" altLang="en-US" sz="2800" b="1" kern="100" dirty="0" smtClean="0">
                <a:latin typeface="楷体" panose="02010609060101010101" charset="-122"/>
                <a:ea typeface="楷体" panose="02010609060101010101" charset="-122"/>
                <a:cs typeface="Times New Roman" panose="02020603050405020304" charset="0"/>
              </a:rPr>
              <a:t>了</a:t>
            </a:r>
            <a:r>
              <a:rPr lang="en-US" altLang="zh-CN" sz="2800" b="1" kern="100" dirty="0" smtClean="0">
                <a:latin typeface="楷体" panose="02010609060101010101" charset="-122"/>
                <a:ea typeface="楷体" panose="02010609060101010101" charset="-122"/>
                <a:cs typeface="Times New Roman" panose="02020603050405020304" charset="0"/>
              </a:rPr>
              <a:t>,</a:t>
            </a:r>
            <a:r>
              <a:rPr lang="zh-CN" altLang="en-US" sz="2800" b="1" kern="100" dirty="0" smtClean="0">
                <a:latin typeface="楷体" panose="02010609060101010101" charset="-122"/>
                <a:ea typeface="楷体" panose="02010609060101010101" charset="-122"/>
                <a:cs typeface="Times New Roman" panose="02020603050405020304" charset="0"/>
              </a:rPr>
              <a:t>同学们聚在一起谈论自己过生日的情景。薇薇笑着说</a:t>
            </a:r>
            <a:r>
              <a:rPr lang="en-US" altLang="zh-CN" sz="2800" b="1" kern="100" dirty="0" smtClean="0">
                <a:latin typeface="楷体" panose="02010609060101010101" charset="-122"/>
                <a:ea typeface="楷体" panose="02010609060101010101" charset="-122"/>
                <a:cs typeface="Times New Roman" panose="02020603050405020304" charset="0"/>
              </a:rPr>
              <a:t>:“</a:t>
            </a:r>
            <a:r>
              <a:rPr lang="zh-CN" altLang="en-US" sz="2800" b="1" kern="100" dirty="0" smtClean="0">
                <a:latin typeface="楷体" panose="02010609060101010101" charset="-122"/>
                <a:ea typeface="楷体" panose="02010609060101010101" charset="-122"/>
                <a:cs typeface="Times New Roman" panose="02020603050405020304" charset="0"/>
              </a:rPr>
              <a:t>我上个星期过生日</a:t>
            </a:r>
            <a:r>
              <a:rPr lang="en-US" altLang="zh-CN" sz="2800" b="1" kern="100" dirty="0" smtClean="0">
                <a:latin typeface="楷体" panose="02010609060101010101" charset="-122"/>
                <a:ea typeface="楷体" panose="02010609060101010101" charset="-122"/>
                <a:cs typeface="Times New Roman" panose="02020603050405020304" charset="0"/>
              </a:rPr>
              <a:t>,</a:t>
            </a:r>
            <a:r>
              <a:rPr lang="zh-CN" altLang="en-US" sz="2800" b="1" kern="100" dirty="0" smtClean="0">
                <a:latin typeface="楷体" panose="02010609060101010101" charset="-122"/>
                <a:ea typeface="楷体" panose="02010609060101010101" charset="-122"/>
                <a:cs typeface="Times New Roman" panose="02020603050405020304" charset="0"/>
              </a:rPr>
              <a:t>妈妈给我买了个很大的生日蛋糕。” </a:t>
            </a:r>
            <a:endParaRPr lang="zh-CN" altLang="en-US" sz="2800" b="1" kern="100" dirty="0" smtClean="0">
              <a:latin typeface="楷体" panose="02010609060101010101" charset="-122"/>
              <a:ea typeface="楷体" panose="02010609060101010101" charset="-122"/>
              <a:cs typeface="Times New Roman" panose="02020603050405020304" charset="0"/>
            </a:endParaRPr>
          </a:p>
          <a:p>
            <a:pPr algn="just">
              <a:spcAft>
                <a:spcPts val="0"/>
              </a:spcAft>
            </a:pPr>
            <a:r>
              <a:rPr lang="zh-CN" altLang="en-US" sz="2800" b="1" kern="100" dirty="0" smtClean="0">
                <a:latin typeface="楷体" panose="02010609060101010101" charset="-122"/>
                <a:ea typeface="楷体" panose="02010609060101010101" charset="-122"/>
                <a:cs typeface="Times New Roman" panose="02020603050405020304" charset="0"/>
              </a:rPr>
              <a:t>   </a:t>
            </a:r>
            <a:r>
              <a:rPr lang="zh-CN" altLang="en-US" sz="2800" b="1" kern="100" dirty="0" smtClean="0">
                <a:latin typeface="楷体" panose="02010609060101010101" charset="-122"/>
                <a:ea typeface="楷体" panose="02010609060101010101" charset="-122"/>
                <a:cs typeface="Times New Roman" panose="02020603050405020304" charset="0"/>
              </a:rPr>
              <a:t>同</a:t>
            </a:r>
            <a:r>
              <a:rPr lang="zh-CN" altLang="en-US" sz="2800" b="1" kern="100" dirty="0" smtClean="0">
                <a:latin typeface="楷体" panose="02010609060101010101" charset="-122"/>
                <a:ea typeface="楷体" panose="02010609060101010101" charset="-122"/>
                <a:cs typeface="Times New Roman" panose="02020603050405020304" charset="0"/>
              </a:rPr>
              <a:t>桌宁宁兴奋地说</a:t>
            </a:r>
            <a:r>
              <a:rPr lang="en-US" altLang="zh-CN" sz="2800" b="1" kern="100" dirty="0" smtClean="0">
                <a:latin typeface="楷体" panose="02010609060101010101" charset="-122"/>
                <a:ea typeface="楷体" panose="02010609060101010101" charset="-122"/>
                <a:cs typeface="Times New Roman" panose="02020603050405020304" charset="0"/>
              </a:rPr>
              <a:t>:“</a:t>
            </a:r>
            <a:r>
              <a:rPr lang="zh-CN" altLang="en-US" sz="2800" b="1" kern="100" dirty="0" smtClean="0">
                <a:latin typeface="楷体" panose="02010609060101010101" charset="-122"/>
                <a:ea typeface="楷体" panose="02010609060101010101" charset="-122"/>
                <a:cs typeface="Times New Roman" panose="02020603050405020304" charset="0"/>
              </a:rPr>
              <a:t>我也刚满九岁</a:t>
            </a:r>
            <a:r>
              <a:rPr lang="en-US" altLang="zh-CN" sz="2800" b="1" kern="100" dirty="0" smtClean="0">
                <a:latin typeface="楷体" panose="02010609060101010101" charset="-122"/>
                <a:ea typeface="楷体" panose="02010609060101010101" charset="-122"/>
                <a:cs typeface="Times New Roman" panose="02020603050405020304" charset="0"/>
              </a:rPr>
              <a:t>,</a:t>
            </a:r>
            <a:r>
              <a:rPr lang="zh-CN" altLang="en-US" sz="2800" b="1" kern="100" dirty="0" smtClean="0">
                <a:latin typeface="楷体" panose="02010609060101010101" charset="-122"/>
                <a:ea typeface="楷体" panose="02010609060101010101" charset="-122"/>
                <a:cs typeface="Times New Roman" panose="02020603050405020304" charset="0"/>
              </a:rPr>
              <a:t>全家人一起给我庆祝生日。” 其他同学在一旁开心地听着</a:t>
            </a:r>
            <a:r>
              <a:rPr lang="en-US" altLang="zh-CN" sz="2800" b="1" kern="100" dirty="0" smtClean="0">
                <a:latin typeface="楷体" panose="02010609060101010101" charset="-122"/>
                <a:ea typeface="楷体" panose="02010609060101010101" charset="-122"/>
                <a:cs typeface="Times New Roman" panose="02020603050405020304" charset="0"/>
              </a:rPr>
              <a:t>,</a:t>
            </a:r>
            <a:r>
              <a:rPr lang="zh-CN" altLang="en-US" sz="2800" b="1" kern="100" dirty="0" smtClean="0">
                <a:latin typeface="楷体" panose="02010609060101010101" charset="-122"/>
                <a:ea typeface="楷体" panose="02010609060101010101" charset="-122"/>
                <a:cs typeface="Times New Roman" panose="02020603050405020304" charset="0"/>
              </a:rPr>
              <a:t>只有李小明露出了忧愁的表情。 </a:t>
            </a:r>
            <a:endParaRPr lang="zh-CN" altLang="en-US" sz="2800" b="1" kern="100" dirty="0" smtClean="0">
              <a:latin typeface="楷体" panose="02010609060101010101" charset="-122"/>
              <a:ea typeface="楷体" panose="02010609060101010101" charset="-122"/>
              <a:cs typeface="Times New Roman" panose="02020603050405020304" charset="0"/>
            </a:endParaRPr>
          </a:p>
          <a:p>
            <a:pPr algn="just">
              <a:spcAft>
                <a:spcPts val="0"/>
              </a:spcAft>
            </a:pPr>
            <a:r>
              <a:rPr lang="zh-CN" altLang="en-US" sz="2800" b="1" kern="100" dirty="0" smtClean="0">
                <a:latin typeface="楷体" panose="02010609060101010101" charset="-122"/>
                <a:ea typeface="楷体" panose="02010609060101010101" charset="-122"/>
                <a:cs typeface="Times New Roman" panose="02020603050405020304" charset="0"/>
              </a:rPr>
              <a:t>   </a:t>
            </a:r>
            <a:r>
              <a:rPr lang="zh-CN" altLang="en-US" sz="2800" b="1" kern="100" dirty="0" smtClean="0">
                <a:latin typeface="楷体" panose="02010609060101010101" charset="-122"/>
                <a:ea typeface="楷体" panose="02010609060101010101" charset="-122"/>
                <a:cs typeface="Times New Roman" panose="02020603050405020304" charset="0"/>
              </a:rPr>
              <a:t>小</a:t>
            </a:r>
            <a:r>
              <a:rPr lang="zh-CN" altLang="en-US" sz="2800" b="1" kern="100" dirty="0" smtClean="0">
                <a:latin typeface="楷体" panose="02010609060101010101" charset="-122"/>
                <a:ea typeface="楷体" panose="02010609060101010101" charset="-122"/>
                <a:cs typeface="Times New Roman" panose="02020603050405020304" charset="0"/>
              </a:rPr>
              <a:t>明回到自己的座位上</a:t>
            </a:r>
            <a:r>
              <a:rPr lang="en-US" altLang="zh-CN" sz="2800" b="1" kern="100" dirty="0" smtClean="0">
                <a:latin typeface="楷体" panose="02010609060101010101" charset="-122"/>
                <a:ea typeface="楷体" panose="02010609060101010101" charset="-122"/>
                <a:cs typeface="Times New Roman" panose="02020603050405020304" charset="0"/>
              </a:rPr>
              <a:t>,</a:t>
            </a:r>
            <a:r>
              <a:rPr lang="zh-CN" altLang="en-US" sz="2800" b="1" kern="100" dirty="0" smtClean="0">
                <a:latin typeface="楷体" panose="02010609060101010101" charset="-122"/>
                <a:ea typeface="楷体" panose="02010609060101010101" charset="-122"/>
                <a:cs typeface="Times New Roman" panose="02020603050405020304" charset="0"/>
              </a:rPr>
              <a:t>望着窗外</a:t>
            </a:r>
            <a:r>
              <a:rPr lang="en-US" altLang="zh-CN" sz="2800" b="1" kern="100" dirty="0" smtClean="0">
                <a:latin typeface="楷体" panose="02010609060101010101" charset="-122"/>
                <a:ea typeface="楷体" panose="02010609060101010101" charset="-122"/>
                <a:cs typeface="Times New Roman" panose="02020603050405020304" charset="0"/>
              </a:rPr>
              <a:t>,</a:t>
            </a:r>
            <a:r>
              <a:rPr lang="zh-CN" altLang="en-US" sz="2800" b="1" kern="100" dirty="0" smtClean="0">
                <a:latin typeface="楷体" panose="02010609060101010101" charset="-122"/>
                <a:ea typeface="楷体" panose="02010609060101010101" charset="-122"/>
                <a:cs typeface="Times New Roman" panose="02020603050405020304" charset="0"/>
              </a:rPr>
              <a:t>心中有些难过</a:t>
            </a:r>
            <a:r>
              <a:rPr lang="en-US" altLang="zh-CN" sz="2800" b="1" kern="100" dirty="0" smtClean="0">
                <a:latin typeface="楷体" panose="02010609060101010101" charset="-122"/>
                <a:ea typeface="楷体" panose="02010609060101010101" charset="-122"/>
                <a:cs typeface="Times New Roman" panose="02020603050405020304" charset="0"/>
              </a:rPr>
              <a:t>: “</a:t>
            </a:r>
            <a:r>
              <a:rPr lang="zh-CN" altLang="en-US" sz="2800" b="1" kern="100" dirty="0" smtClean="0">
                <a:latin typeface="楷体" panose="02010609060101010101" charset="-122"/>
                <a:ea typeface="楷体" panose="02010609060101010101" charset="-122"/>
                <a:cs typeface="Times New Roman" panose="02020603050405020304" charset="0"/>
              </a:rPr>
              <a:t>我也快过生日了</a:t>
            </a:r>
            <a:r>
              <a:rPr lang="en-US" altLang="zh-CN" sz="2800" b="1" kern="100" dirty="0" smtClean="0">
                <a:latin typeface="楷体" panose="02010609060101010101" charset="-122"/>
                <a:ea typeface="楷体" panose="02010609060101010101" charset="-122"/>
                <a:cs typeface="Times New Roman" panose="02020603050405020304" charset="0"/>
              </a:rPr>
              <a:t>,</a:t>
            </a:r>
            <a:r>
              <a:rPr lang="zh-CN" altLang="en-US" sz="2800" b="1" kern="100" dirty="0" smtClean="0">
                <a:latin typeface="楷体" panose="02010609060101010101" charset="-122"/>
                <a:ea typeface="楷体" panose="02010609060101010101" charset="-122"/>
                <a:cs typeface="Times New Roman" panose="02020603050405020304" charset="0"/>
              </a:rPr>
              <a:t>但是我的爸爸妈妈都在外地</a:t>
            </a:r>
            <a:r>
              <a:rPr lang="en-US" altLang="zh-CN" sz="2800" b="1" kern="100" dirty="0" smtClean="0">
                <a:latin typeface="楷体" panose="02010609060101010101" charset="-122"/>
                <a:ea typeface="楷体" panose="02010609060101010101" charset="-122"/>
                <a:cs typeface="Times New Roman" panose="02020603050405020304" charset="0"/>
              </a:rPr>
              <a:t>,</a:t>
            </a:r>
            <a:r>
              <a:rPr lang="zh-CN" altLang="en-US" sz="2800" b="1" kern="100" dirty="0" smtClean="0">
                <a:latin typeface="楷体" panose="02010609060101010101" charset="-122"/>
                <a:ea typeface="楷体" panose="02010609060101010101" charset="-122"/>
                <a:cs typeface="Times New Roman" panose="02020603050405020304" charset="0"/>
              </a:rPr>
              <a:t>没有人给我庆祝生日。” </a:t>
            </a:r>
            <a:r>
              <a:rPr lang="zh-CN" altLang="en-US" sz="2800" b="1" kern="100" dirty="0" smtClean="0">
                <a:latin typeface="楷体" panose="02010609060101010101" charset="-122"/>
                <a:ea typeface="楷体" panose="02010609060101010101" charset="-122"/>
                <a:cs typeface="Times New Roman" panose="02020603050405020304" charset="0"/>
              </a:rPr>
              <a:t>   </a:t>
            </a:r>
            <a:endParaRPr lang="zh-CN" altLang="en-US" sz="2800" b="1" kern="100" dirty="0" smtClean="0">
              <a:latin typeface="楷体" panose="02010609060101010101" charset="-122"/>
              <a:ea typeface="楷体" panose="02010609060101010101" charset="-122"/>
              <a:cs typeface="Times New Roman" panose="02020603050405020304" charset="0"/>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67544" y="382468"/>
            <a:ext cx="8136904" cy="4493538"/>
          </a:xfrm>
          <a:prstGeom prst="rect">
            <a:avLst/>
          </a:prstGeom>
        </p:spPr>
        <p:txBody>
          <a:bodyPr wrap="square">
            <a:spAutoFit/>
          </a:bodyPr>
          <a:lstStyle/>
          <a:p>
            <a:pPr indent="542925" algn="just">
              <a:spcAft>
                <a:spcPts val="0"/>
              </a:spcAft>
            </a:pPr>
            <a:r>
              <a:rPr lang="zh-CN" altLang="en-US" sz="2600" b="1" kern="100" dirty="0">
                <a:latin typeface="楷体" panose="02010609060101010101" charset="-122"/>
                <a:ea typeface="楷体" panose="02010609060101010101" charset="-122"/>
                <a:cs typeface="Times New Roman" panose="02020603050405020304" charset="0"/>
              </a:rPr>
              <a:t>细心的宁宁发现了小明的失落</a:t>
            </a:r>
            <a:r>
              <a:rPr lang="en-US" altLang="zh-CN" sz="2600" b="1" kern="100" dirty="0">
                <a:latin typeface="楷体" panose="02010609060101010101" charset="-122"/>
                <a:ea typeface="楷体" panose="02010609060101010101" charset="-122"/>
                <a:cs typeface="Times New Roman" panose="02020603050405020304" charset="0"/>
              </a:rPr>
              <a:t>,</a:t>
            </a:r>
            <a:r>
              <a:rPr lang="zh-CN" altLang="en-US" sz="2600" b="1" kern="100" dirty="0">
                <a:latin typeface="楷体" panose="02010609060101010101" charset="-122"/>
                <a:ea typeface="楷体" panose="02010609060101010101" charset="-122"/>
                <a:cs typeface="Times New Roman" panose="02020603050405020304" charset="0"/>
              </a:rPr>
              <a:t>他想到了没有人陪小明过生日</a:t>
            </a:r>
            <a:r>
              <a:rPr lang="en-US" altLang="zh-CN" sz="2600" b="1" kern="100" dirty="0">
                <a:latin typeface="楷体" panose="02010609060101010101" charset="-122"/>
                <a:ea typeface="楷体" panose="02010609060101010101" charset="-122"/>
                <a:cs typeface="Times New Roman" panose="02020603050405020304" charset="0"/>
              </a:rPr>
              <a:t>,</a:t>
            </a:r>
            <a:r>
              <a:rPr lang="zh-CN" altLang="en-US" sz="2600" b="1" kern="100" dirty="0">
                <a:latin typeface="楷体" panose="02010609060101010101" charset="-122"/>
                <a:ea typeface="楷体" panose="02010609060101010101" charset="-122"/>
                <a:cs typeface="Times New Roman" panose="02020603050405020304" charset="0"/>
              </a:rPr>
              <a:t>便对同桌薇薇说</a:t>
            </a:r>
            <a:r>
              <a:rPr lang="en-US" altLang="zh-CN" sz="2600" b="1" kern="100" dirty="0">
                <a:latin typeface="楷体" panose="02010609060101010101" charset="-122"/>
                <a:ea typeface="楷体" panose="02010609060101010101" charset="-122"/>
                <a:cs typeface="Times New Roman" panose="02020603050405020304" charset="0"/>
              </a:rPr>
              <a:t>:“</a:t>
            </a:r>
            <a:r>
              <a:rPr lang="zh-CN" altLang="en-US" sz="2600" b="1" kern="100" dirty="0">
                <a:latin typeface="楷体" panose="02010609060101010101" charset="-122"/>
                <a:ea typeface="楷体" panose="02010609060101010101" charset="-122"/>
                <a:cs typeface="Times New Roman" panose="02020603050405020304" charset="0"/>
              </a:rPr>
              <a:t>李小明的爸爸妈妈都在外工作</a:t>
            </a:r>
            <a:r>
              <a:rPr lang="en-US" altLang="zh-CN" sz="2600" b="1" kern="100" dirty="0">
                <a:latin typeface="楷体" panose="02010609060101010101" charset="-122"/>
                <a:ea typeface="楷体" panose="02010609060101010101" charset="-122"/>
                <a:cs typeface="Times New Roman" panose="02020603050405020304" charset="0"/>
              </a:rPr>
              <a:t>,</a:t>
            </a:r>
            <a:r>
              <a:rPr lang="zh-CN" altLang="en-US" sz="2600" b="1" kern="100" dirty="0">
                <a:latin typeface="楷体" panose="02010609060101010101" charset="-122"/>
                <a:ea typeface="楷体" panose="02010609060101010101" charset="-122"/>
                <a:cs typeface="Times New Roman" panose="02020603050405020304" charset="0"/>
              </a:rPr>
              <a:t>我们陪他一起过生日吧</a:t>
            </a:r>
            <a:r>
              <a:rPr lang="en-US" altLang="zh-CN" sz="2600" b="1" kern="100" dirty="0">
                <a:latin typeface="楷体" panose="02010609060101010101" charset="-122"/>
                <a:ea typeface="楷体" panose="02010609060101010101" charset="-122"/>
                <a:cs typeface="Times New Roman" panose="02020603050405020304" charset="0"/>
              </a:rPr>
              <a:t>!”</a:t>
            </a:r>
            <a:r>
              <a:rPr lang="zh-CN" altLang="en-US" sz="2600" b="1" kern="100" dirty="0">
                <a:latin typeface="楷体" panose="02010609060101010101" charset="-122"/>
                <a:ea typeface="楷体" panose="02010609060101010101" charset="-122"/>
                <a:cs typeface="Times New Roman" panose="02020603050405020304" charset="0"/>
              </a:rPr>
              <a:t>薇薇听到一边微笑着同意</a:t>
            </a:r>
            <a:r>
              <a:rPr lang="en-US" altLang="zh-CN" sz="2600" b="1" kern="100" dirty="0">
                <a:latin typeface="楷体" panose="02010609060101010101" charset="-122"/>
                <a:ea typeface="楷体" panose="02010609060101010101" charset="-122"/>
                <a:cs typeface="Times New Roman" panose="02020603050405020304" charset="0"/>
              </a:rPr>
              <a:t>,</a:t>
            </a:r>
            <a:r>
              <a:rPr lang="zh-CN" altLang="en-US" sz="2600" b="1" kern="100" dirty="0">
                <a:latin typeface="楷体" panose="02010609060101010101" charset="-122"/>
                <a:ea typeface="楷体" panose="02010609060101010101" charset="-122"/>
                <a:cs typeface="Times New Roman" panose="02020603050405020304" charset="0"/>
              </a:rPr>
              <a:t>一边对宁宁关心同学的品质竖起了大拇指。 </a:t>
            </a:r>
            <a:endParaRPr lang="zh-CN" altLang="en-US" sz="2600" b="1" kern="100" dirty="0">
              <a:latin typeface="楷体" panose="02010609060101010101" charset="-122"/>
              <a:ea typeface="楷体" panose="02010609060101010101" charset="-122"/>
              <a:cs typeface="Times New Roman" panose="02020603050405020304" charset="0"/>
            </a:endParaRPr>
          </a:p>
          <a:p>
            <a:pPr indent="542925" algn="just">
              <a:spcAft>
                <a:spcPts val="0"/>
              </a:spcAft>
            </a:pPr>
            <a:r>
              <a:rPr lang="zh-CN" altLang="en-US" sz="2600" b="1" kern="100" dirty="0" smtClean="0">
                <a:latin typeface="楷体" panose="02010609060101010101" charset="-122"/>
                <a:ea typeface="楷体" panose="02010609060101010101" charset="-122"/>
                <a:cs typeface="Times New Roman" panose="02020603050405020304" charset="0"/>
              </a:rPr>
              <a:t>他们</a:t>
            </a:r>
            <a:r>
              <a:rPr lang="zh-CN" altLang="en-US" sz="2600" b="1" kern="100" dirty="0" smtClean="0">
                <a:latin typeface="楷体" panose="02010609060101010101" charset="-122"/>
                <a:ea typeface="楷体" panose="02010609060101010101" charset="-122"/>
                <a:cs typeface="Times New Roman" panose="02020603050405020304" charset="0"/>
              </a:rPr>
              <a:t>两人发动全班同学一起为小明过生日</a:t>
            </a:r>
            <a:r>
              <a:rPr lang="en-US" altLang="zh-CN" sz="2600" b="1" kern="100" dirty="0" smtClean="0">
                <a:latin typeface="楷体" panose="02010609060101010101" charset="-122"/>
                <a:ea typeface="楷体" panose="02010609060101010101" charset="-122"/>
                <a:cs typeface="Times New Roman" panose="02020603050405020304" charset="0"/>
              </a:rPr>
              <a:t>,</a:t>
            </a:r>
            <a:r>
              <a:rPr lang="zh-CN" altLang="en-US" sz="2600" b="1" kern="100" dirty="0" smtClean="0">
                <a:latin typeface="楷体" panose="02010609060101010101" charset="-122"/>
                <a:ea typeface="楷体" panose="02010609060101010101" charset="-122"/>
                <a:cs typeface="Times New Roman" panose="02020603050405020304" charset="0"/>
              </a:rPr>
              <a:t>大家纷纷为小明准备了自己精心制作的小礼物。 </a:t>
            </a:r>
            <a:endParaRPr lang="zh-CN" altLang="en-US" sz="2600" b="1" kern="100" dirty="0" smtClean="0">
              <a:latin typeface="楷体" panose="02010609060101010101" charset="-122"/>
              <a:ea typeface="楷体" panose="02010609060101010101" charset="-122"/>
              <a:cs typeface="Times New Roman" panose="02020603050405020304" charset="0"/>
            </a:endParaRPr>
          </a:p>
          <a:p>
            <a:pPr indent="542925" algn="just">
              <a:spcAft>
                <a:spcPts val="0"/>
              </a:spcAft>
            </a:pPr>
            <a:r>
              <a:rPr lang="zh-CN" altLang="en-US" sz="2600" b="1" kern="100" dirty="0" smtClean="0">
                <a:latin typeface="楷体" panose="02010609060101010101" charset="-122"/>
                <a:ea typeface="楷体" panose="02010609060101010101" charset="-122"/>
                <a:cs typeface="Times New Roman" panose="02020603050405020304" charset="0"/>
              </a:rPr>
              <a:t>到</a:t>
            </a:r>
            <a:r>
              <a:rPr lang="zh-CN" altLang="en-US" sz="2600" b="1" kern="100" dirty="0" smtClean="0">
                <a:latin typeface="楷体" panose="02010609060101010101" charset="-122"/>
                <a:ea typeface="楷体" panose="02010609060101010101" charset="-122"/>
                <a:cs typeface="Times New Roman" panose="02020603050405020304" charset="0"/>
              </a:rPr>
              <a:t>了小明生日这天，全班同学给他买了美味的生日蛋糕</a:t>
            </a:r>
            <a:r>
              <a:rPr lang="en-US" altLang="zh-CN" sz="2600" b="1" kern="100" dirty="0" smtClean="0">
                <a:latin typeface="楷体" panose="02010609060101010101" charset="-122"/>
                <a:ea typeface="楷体" panose="02010609060101010101" charset="-122"/>
                <a:cs typeface="Times New Roman" panose="02020603050405020304" charset="0"/>
              </a:rPr>
              <a:t>,</a:t>
            </a:r>
            <a:r>
              <a:rPr lang="zh-CN" altLang="en-US" sz="2600" b="1" kern="100" dirty="0" smtClean="0">
                <a:latin typeface="楷体" panose="02010609060101010101" charset="-122"/>
                <a:ea typeface="楷体" panose="02010609060101010101" charset="-122"/>
                <a:cs typeface="Times New Roman" panose="02020603050405020304" charset="0"/>
              </a:rPr>
              <a:t>大家还为他准备了精彩的唱歌和舞蹈节目</a:t>
            </a:r>
            <a:r>
              <a:rPr lang="en-US" altLang="zh-CN" sz="2600" b="1" kern="100" dirty="0" smtClean="0">
                <a:latin typeface="楷体" panose="02010609060101010101" charset="-122"/>
                <a:ea typeface="楷体" panose="02010609060101010101" charset="-122"/>
                <a:cs typeface="Times New Roman" panose="02020603050405020304" charset="0"/>
              </a:rPr>
              <a:t>,</a:t>
            </a:r>
            <a:r>
              <a:rPr lang="zh-CN" altLang="en-US" sz="2600" b="1" kern="100" dirty="0" smtClean="0">
                <a:latin typeface="楷体" panose="02010609060101010101" charset="-122"/>
                <a:ea typeface="楷体" panose="02010609060101010101" charset="-122"/>
                <a:cs typeface="Times New Roman" panose="02020603050405020304" charset="0"/>
              </a:rPr>
              <a:t>听着全班同学唱着“生日快乐歌”看着同学们一张张祝福的笑脸</a:t>
            </a:r>
            <a:r>
              <a:rPr lang="en-US" altLang="zh-CN" sz="2600" b="1" kern="100" dirty="0" smtClean="0">
                <a:latin typeface="楷体" panose="02010609060101010101" charset="-122"/>
                <a:ea typeface="楷体" panose="02010609060101010101" charset="-122"/>
                <a:cs typeface="Times New Roman" panose="02020603050405020304" charset="0"/>
              </a:rPr>
              <a:t>,</a:t>
            </a:r>
            <a:r>
              <a:rPr lang="zh-CN" altLang="en-US" sz="2600" b="1" kern="100" dirty="0" smtClean="0">
                <a:latin typeface="楷体" panose="02010609060101010101" charset="-122"/>
                <a:ea typeface="楷体" panose="02010609060101010101" charset="-122"/>
                <a:cs typeface="Times New Roman" panose="02020603050405020304" charset="0"/>
              </a:rPr>
              <a:t>小明觉得开心地笑了</a:t>
            </a:r>
            <a:r>
              <a:rPr lang="en-US" altLang="zh-CN" sz="2600" b="1" kern="100" dirty="0" smtClean="0">
                <a:latin typeface="楷体" panose="02010609060101010101" charset="-122"/>
                <a:ea typeface="楷体" panose="02010609060101010101" charset="-122"/>
                <a:cs typeface="Times New Roman" panose="02020603050405020304" charset="0"/>
              </a:rPr>
              <a:t>,</a:t>
            </a:r>
            <a:r>
              <a:rPr lang="zh-CN" altLang="en-US" sz="2600" b="1" kern="100" dirty="0" smtClean="0">
                <a:latin typeface="楷体" panose="02010609060101010101" charset="-122"/>
                <a:ea typeface="楷体" panose="02010609060101010101" charset="-122"/>
                <a:cs typeface="Times New Roman" panose="02020603050405020304" charset="0"/>
              </a:rPr>
              <a:t>他说</a:t>
            </a:r>
            <a:r>
              <a:rPr lang="en-US" altLang="zh-CN" sz="2600" b="1" kern="100" dirty="0" smtClean="0">
                <a:latin typeface="楷体" panose="02010609060101010101" charset="-122"/>
                <a:ea typeface="楷体" panose="02010609060101010101" charset="-122"/>
                <a:cs typeface="Times New Roman" panose="02020603050405020304" charset="0"/>
              </a:rPr>
              <a:t>:“</a:t>
            </a:r>
            <a:r>
              <a:rPr lang="zh-CN" altLang="en-US" sz="2600" b="1" kern="100" dirty="0" smtClean="0">
                <a:latin typeface="楷体" panose="02010609060101010101" charset="-122"/>
                <a:ea typeface="楷体" panose="02010609060101010101" charset="-122"/>
                <a:cs typeface="Times New Roman" panose="02020603050405020304" charset="0"/>
              </a:rPr>
              <a:t>这是我度过的最难忘的生日</a:t>
            </a:r>
            <a:r>
              <a:rPr lang="en-US" altLang="zh-CN" sz="2600" b="1" kern="100" dirty="0" smtClean="0">
                <a:latin typeface="楷体" panose="02010609060101010101" charset="-122"/>
                <a:ea typeface="楷体" panose="02010609060101010101" charset="-122"/>
                <a:cs typeface="Times New Roman" panose="02020603050405020304" charset="0"/>
              </a:rPr>
              <a:t>,</a:t>
            </a:r>
            <a:r>
              <a:rPr lang="zh-CN" altLang="en-US" sz="2600" b="1" kern="100" dirty="0" smtClean="0">
                <a:latin typeface="楷体" panose="02010609060101010101" charset="-122"/>
                <a:ea typeface="楷体" panose="02010609060101010101" charset="-122"/>
                <a:cs typeface="Times New Roman" panose="02020603050405020304" charset="0"/>
              </a:rPr>
              <a:t>谢谢你们</a:t>
            </a:r>
            <a:r>
              <a:rPr lang="en-US" altLang="zh-CN" sz="2600" b="1" kern="100" dirty="0" smtClean="0">
                <a:latin typeface="楷体" panose="02010609060101010101" charset="-122"/>
                <a:ea typeface="楷体" panose="02010609060101010101" charset="-122"/>
                <a:cs typeface="Times New Roman" panose="02020603050405020304" charset="0"/>
              </a:rPr>
              <a:t>!”</a:t>
            </a:r>
            <a:endParaRPr lang="zh-CN" altLang="en-US" sz="2600" b="1" kern="100" dirty="0" smtClean="0">
              <a:latin typeface="楷体" panose="02010609060101010101" charset="-122"/>
              <a:ea typeface="楷体" panose="02010609060101010101" charset="-122"/>
              <a:cs typeface="Times New Roman" panose="02020603050405020304" charset="0"/>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71063" y="483518"/>
            <a:ext cx="8033385" cy="4031873"/>
          </a:xfrm>
          <a:prstGeom prst="rect">
            <a:avLst/>
          </a:prstGeom>
        </p:spPr>
        <p:txBody>
          <a:bodyPr wrap="square">
            <a:spAutoFit/>
          </a:bodyPr>
          <a:lstStyle/>
          <a:p>
            <a:pPr algn="ctr"/>
            <a:r>
              <a:rPr lang="zh-CN" altLang="zh-CN" sz="3200" kern="100" dirty="0" smtClean="0">
                <a:solidFill>
                  <a:srgbClr val="FF0000"/>
                </a:solidFill>
                <a:latin typeface="黑体" panose="02010609060101010101" pitchFamily="49" charset="-122"/>
                <a:ea typeface="黑体" panose="02010609060101010101" pitchFamily="49" charset="-122"/>
                <a:cs typeface="Times New Roman" panose="02020603050405020304" charset="0"/>
              </a:rPr>
              <a:t>评语</a:t>
            </a:r>
            <a:endParaRPr lang="zh-CN" altLang="zh-CN" sz="3200" kern="100" dirty="0">
              <a:solidFill>
                <a:srgbClr val="FF0000"/>
              </a:solidFill>
              <a:latin typeface="黑体" panose="02010609060101010101" pitchFamily="49" charset="-122"/>
              <a:ea typeface="黑体" panose="02010609060101010101" pitchFamily="49" charset="-122"/>
              <a:cs typeface="Times New Roman" panose="02020603050405020304" charset="0"/>
            </a:endParaRPr>
          </a:p>
          <a:p>
            <a:pPr algn="just"/>
            <a:r>
              <a:rPr lang="zh-CN" altLang="en-US" sz="3200" kern="100" dirty="0">
                <a:latin typeface="黑体" panose="02010609060101010101" pitchFamily="49" charset="-122"/>
                <a:ea typeface="黑体" panose="02010609060101010101" pitchFamily="49" charset="-122"/>
                <a:cs typeface="Times New Roman" panose="02020603050405020304" charset="0"/>
              </a:rPr>
              <a:t>  </a:t>
            </a:r>
            <a:r>
              <a:rPr lang="zh-CN" altLang="en-US" sz="3200" kern="100" dirty="0" smtClean="0">
                <a:latin typeface="黑体" panose="02010609060101010101" pitchFamily="49" charset="-122"/>
                <a:ea typeface="黑体" panose="02010609060101010101" pitchFamily="49" charset="-122"/>
                <a:cs typeface="Times New Roman" panose="02020603050405020304" charset="0"/>
              </a:rPr>
              <a:t>  本文</a:t>
            </a:r>
            <a:r>
              <a:rPr lang="zh-CN" altLang="en-US" sz="3200" kern="100" dirty="0">
                <a:latin typeface="黑体" panose="02010609060101010101" pitchFamily="49" charset="-122"/>
                <a:ea typeface="黑体" panose="02010609060101010101" pitchFamily="49" charset="-122"/>
                <a:cs typeface="Times New Roman" panose="02020603050405020304" charset="0"/>
              </a:rPr>
              <a:t>是通过观察图画的续写，作者按照事情发展的顺序先写同学们课间讨论自己的生日怎样过，接着写李晓明伤心的原因，然后写同学们打算为李晓明过生日。最后同学们为李晓明举行了一场别开生面的生日会，李晓明开心极了。营造一个热情、温馨、温暖的生日聚会的场景。 </a:t>
            </a:r>
            <a:endParaRPr lang="zh-CN" altLang="en-US" sz="3200" kern="100" dirty="0">
              <a:latin typeface="黑体" panose="02010609060101010101" pitchFamily="49" charset="-122"/>
              <a:ea typeface="黑体" panose="02010609060101010101" pitchFamily="49" charset="-122"/>
              <a:cs typeface="Times New Roman" panose="02020603050405020304" charset="0"/>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703705" y="1575435"/>
            <a:ext cx="5736590" cy="1198880"/>
          </a:xfrm>
          <a:prstGeom prst="rect">
            <a:avLst/>
          </a:prstGeom>
          <a:noFill/>
          <a:ln>
            <a:noFill/>
          </a:ln>
        </p:spPr>
        <p:txBody>
          <a:bodyPr wrap="square" rtlCol="0" anchor="t">
            <a:spAutoFit/>
            <a:scene3d>
              <a:camera prst="orthographicFront"/>
              <a:lightRig rig="threePt" dir="t">
                <a:rot lat="0" lon="0" rev="0"/>
              </a:lightRig>
            </a:scene3d>
            <a:sp3d extrusionH="120650" prstMaterial="matte"/>
          </a:bodyPr>
          <a:lstStyle/>
          <a:p>
            <a:pPr algn="ctr"/>
            <a:r>
              <a:rPr lang="zh-CN" altLang="en-US" sz="7200" b="1">
                <a:ln>
                  <a:gradFill>
                    <a:gsLst>
                      <a:gs pos="98000">
                        <a:srgbClr val="F88C89"/>
                      </a:gs>
                      <a:gs pos="86000">
                        <a:srgbClr val="F8D078"/>
                      </a:gs>
                      <a:gs pos="73000">
                        <a:srgbClr val="BAD172"/>
                      </a:gs>
                      <a:gs pos="62000">
                        <a:srgbClr val="BEC7AF"/>
                      </a:gs>
                      <a:gs pos="50000">
                        <a:srgbClr val="83D9E3"/>
                      </a:gs>
                      <a:gs pos="37000">
                        <a:srgbClr val="9C61DF"/>
                      </a:gs>
                      <a:gs pos="24000">
                        <a:srgbClr val="CA78E1"/>
                      </a:gs>
                      <a:gs pos="12000">
                        <a:srgbClr val="E564DF"/>
                      </a:gs>
                      <a:gs pos="0">
                        <a:srgbClr val="F86CC0"/>
                      </a:gs>
                    </a:gsLst>
                    <a:lin ang="0" scaled="1"/>
                  </a:gradFill>
                  <a:round/>
                </a:ln>
                <a:gradFill>
                  <a:gsLst>
                    <a:gs pos="79000">
                      <a:srgbClr val="CCFF66"/>
                    </a:gs>
                    <a:gs pos="94000">
                      <a:srgbClr val="FFFF00">
                        <a:alpha val="50000"/>
                      </a:srgbClr>
                    </a:gs>
                    <a:gs pos="70000">
                      <a:srgbClr val="00FF00">
                        <a:alpha val="13000"/>
                      </a:srgbClr>
                    </a:gs>
                    <a:gs pos="56000">
                      <a:srgbClr val="00FFFF">
                        <a:alpha val="50000"/>
                      </a:srgbClr>
                    </a:gs>
                    <a:gs pos="43000">
                      <a:srgbClr val="00FFFF">
                        <a:alpha val="13000"/>
                      </a:srgbClr>
                    </a:gs>
                    <a:gs pos="22000">
                      <a:srgbClr val="FF00FF">
                        <a:alpha val="50000"/>
                      </a:srgbClr>
                    </a:gs>
                    <a:gs pos="33000">
                      <a:srgbClr val="9900FF">
                        <a:alpha val="50000"/>
                      </a:srgbClr>
                    </a:gs>
                    <a:gs pos="5000">
                      <a:srgbClr val="FF00FF">
                        <a:alpha val="50000"/>
                      </a:srgbClr>
                    </a:gs>
                    <a:gs pos="0">
                      <a:srgbClr val="FF3300">
                        <a:alpha val="50000"/>
                      </a:srgbClr>
                    </a:gs>
                    <a:gs pos="100000">
                      <a:srgbClr val="FF3300">
                        <a:alpha val="30000"/>
                      </a:srgbClr>
                    </a:gs>
                  </a:gsLst>
                  <a:lin ang="0"/>
                </a:gradFill>
                <a:effectLst>
                  <a:outerShdw blurRad="50800" dist="38100" algn="l" rotWithShape="0">
                    <a:srgbClr val="CC00CC">
                      <a:alpha val="40000"/>
                    </a:srgbClr>
                  </a:outerShdw>
                </a:effectLst>
              </a:rPr>
              <a:t>例文（二）</a:t>
            </a:r>
            <a:endParaRPr lang="zh-CN" altLang="en-US" sz="7200" b="1">
              <a:ln>
                <a:gradFill>
                  <a:gsLst>
                    <a:gs pos="98000">
                      <a:srgbClr val="F88C89"/>
                    </a:gs>
                    <a:gs pos="86000">
                      <a:srgbClr val="F8D078"/>
                    </a:gs>
                    <a:gs pos="73000">
                      <a:srgbClr val="BAD172"/>
                    </a:gs>
                    <a:gs pos="62000">
                      <a:srgbClr val="BEC7AF"/>
                    </a:gs>
                    <a:gs pos="50000">
                      <a:srgbClr val="83D9E3"/>
                    </a:gs>
                    <a:gs pos="37000">
                      <a:srgbClr val="9C61DF"/>
                    </a:gs>
                    <a:gs pos="24000">
                      <a:srgbClr val="CA78E1"/>
                    </a:gs>
                    <a:gs pos="12000">
                      <a:srgbClr val="E564DF"/>
                    </a:gs>
                    <a:gs pos="0">
                      <a:srgbClr val="F86CC0"/>
                    </a:gs>
                  </a:gsLst>
                  <a:lin ang="0" scaled="1"/>
                </a:gradFill>
                <a:round/>
              </a:ln>
              <a:gradFill>
                <a:gsLst>
                  <a:gs pos="79000">
                    <a:srgbClr val="CCFF66"/>
                  </a:gs>
                  <a:gs pos="94000">
                    <a:srgbClr val="FFFF00">
                      <a:alpha val="50000"/>
                    </a:srgbClr>
                  </a:gs>
                  <a:gs pos="70000">
                    <a:srgbClr val="00FF00">
                      <a:alpha val="13000"/>
                    </a:srgbClr>
                  </a:gs>
                  <a:gs pos="56000">
                    <a:srgbClr val="00FFFF">
                      <a:alpha val="50000"/>
                    </a:srgbClr>
                  </a:gs>
                  <a:gs pos="43000">
                    <a:srgbClr val="00FFFF">
                      <a:alpha val="13000"/>
                    </a:srgbClr>
                  </a:gs>
                  <a:gs pos="22000">
                    <a:srgbClr val="FF00FF">
                      <a:alpha val="50000"/>
                    </a:srgbClr>
                  </a:gs>
                  <a:gs pos="33000">
                    <a:srgbClr val="9900FF">
                      <a:alpha val="50000"/>
                    </a:srgbClr>
                  </a:gs>
                  <a:gs pos="5000">
                    <a:srgbClr val="FF00FF">
                      <a:alpha val="50000"/>
                    </a:srgbClr>
                  </a:gs>
                  <a:gs pos="0">
                    <a:srgbClr val="FF3300">
                      <a:alpha val="50000"/>
                    </a:srgbClr>
                  </a:gs>
                  <a:gs pos="100000">
                    <a:srgbClr val="FF3300">
                      <a:alpha val="30000"/>
                    </a:srgbClr>
                  </a:gs>
                </a:gsLst>
                <a:lin ang="0"/>
              </a:gradFill>
              <a:effectLst>
                <a:outerShdw blurRad="50800" dist="38100" algn="l" rotWithShape="0">
                  <a:srgbClr val="CC00CC">
                    <a:alpha val="40000"/>
                  </a:srgbClr>
                </a:outerShdw>
              </a:effectLs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51520" y="432990"/>
            <a:ext cx="8640960" cy="4154984"/>
          </a:xfrm>
          <a:prstGeom prst="rect">
            <a:avLst/>
          </a:prstGeom>
        </p:spPr>
        <p:txBody>
          <a:bodyPr wrap="square">
            <a:spAutoFit/>
          </a:bodyPr>
          <a:lstStyle/>
          <a:p>
            <a:pPr algn="ctr">
              <a:spcAft>
                <a:spcPts val="0"/>
              </a:spcAft>
            </a:pPr>
            <a:r>
              <a:rPr lang="zh-CN" altLang="en-US" sz="2400" b="1" kern="100" dirty="0" smtClean="0">
                <a:latin typeface="黑体" panose="02010609060101010101" pitchFamily="49" charset="-122"/>
                <a:ea typeface="黑体" panose="02010609060101010101" pitchFamily="49" charset="-122"/>
                <a:cs typeface="Times New Roman" panose="02020603050405020304" charset="0"/>
              </a:rPr>
              <a:t>过生日</a:t>
            </a:r>
            <a:r>
              <a:rPr lang="zh-CN" altLang="en-US" sz="2400" b="1" kern="100" dirty="0" smtClean="0">
                <a:latin typeface="黑体" panose="02010609060101010101" pitchFamily="49" charset="-122"/>
                <a:ea typeface="黑体" panose="02010609060101010101" pitchFamily="49" charset="-122"/>
                <a:cs typeface="Times New Roman" panose="02020603050405020304" charset="0"/>
              </a:rPr>
              <a:t> </a:t>
            </a:r>
            <a:endParaRPr lang="zh-CN" altLang="en-US" sz="2400" b="1" kern="100" dirty="0" smtClean="0">
              <a:latin typeface="黑体" panose="02010609060101010101" pitchFamily="49" charset="-122"/>
              <a:ea typeface="黑体" panose="02010609060101010101" pitchFamily="49" charset="-122"/>
              <a:cs typeface="Times New Roman" panose="02020603050405020304" charset="0"/>
            </a:endParaRPr>
          </a:p>
          <a:p>
            <a:pPr algn="just">
              <a:spcAft>
                <a:spcPts val="0"/>
              </a:spcAft>
            </a:pPr>
            <a:r>
              <a:rPr lang="zh-CN" altLang="en-US" sz="2400" b="1" kern="100" dirty="0" smtClean="0">
                <a:latin typeface="楷体" panose="02010609060101010101" charset="-122"/>
                <a:ea typeface="楷体" panose="02010609060101010101" charset="-122"/>
                <a:cs typeface="Times New Roman" panose="02020603050405020304" charset="0"/>
              </a:rPr>
              <a:t>    课外活动时间，三年级一班的同学们聚在一起谈论自己过生日的情景。李晓红说：“我上个星期过九岁生日，妈妈给我买了一个很大的生日蛋糕。”李晓瑞说：“我也刚刚过了九岁生日，生日那天是我们全家人一起过的。”</a:t>
            </a:r>
            <a:r>
              <a:rPr lang="en-US" altLang="zh-CN" sz="2400" b="1" kern="100" dirty="0" smtClean="0">
                <a:latin typeface="楷体" panose="02010609060101010101" charset="-122"/>
                <a:ea typeface="楷体" panose="02010609060101010101" charset="-122"/>
                <a:cs typeface="Times New Roman" panose="02020603050405020304" charset="0"/>
              </a:rPr>
              <a:t>……</a:t>
            </a:r>
            <a:r>
              <a:rPr lang="zh-CN" altLang="en-US" sz="2400" b="1" kern="100" dirty="0" smtClean="0">
                <a:latin typeface="楷体" panose="02010609060101010101" charset="-122"/>
                <a:ea typeface="楷体" panose="02010609060101010101" charset="-122"/>
                <a:cs typeface="Times New Roman" panose="02020603050405020304" charset="0"/>
              </a:rPr>
              <a:t>细心的徐佳林发现李晓明自己坐在座位上发呆，他赶紧对同学们说：“李晓明的爸爸妈妈在外地工作，我们可以</a:t>
            </a:r>
            <a:r>
              <a:rPr lang="en-US" altLang="zh-CN" sz="2400" b="1" kern="100" dirty="0" smtClean="0">
                <a:latin typeface="楷体" panose="02010609060101010101" charset="-122"/>
                <a:ea typeface="楷体" panose="02010609060101010101" charset="-122"/>
                <a:cs typeface="Times New Roman" panose="02020603050405020304" charset="0"/>
              </a:rPr>
              <a:t>……” </a:t>
            </a:r>
            <a:endParaRPr lang="en-US" altLang="zh-CN" sz="2400" b="1" kern="100" dirty="0" smtClean="0">
              <a:latin typeface="楷体" panose="02010609060101010101" charset="-122"/>
              <a:ea typeface="楷体" panose="02010609060101010101" charset="-122"/>
              <a:cs typeface="Times New Roman" panose="02020603050405020304" charset="0"/>
            </a:endParaRPr>
          </a:p>
          <a:p>
            <a:pPr algn="just">
              <a:spcAft>
                <a:spcPts val="0"/>
              </a:spcAft>
            </a:pPr>
            <a:r>
              <a:rPr lang="zh-CN" altLang="en-US" sz="2400" b="1" kern="100" dirty="0" smtClean="0">
                <a:latin typeface="楷体" panose="02010609060101010101" charset="-122"/>
                <a:ea typeface="楷体" panose="02010609060101010101" charset="-122"/>
                <a:cs typeface="Times New Roman" panose="02020603050405020304" charset="0"/>
              </a:rPr>
              <a:t>    李晓明</a:t>
            </a:r>
            <a:r>
              <a:rPr lang="zh-CN" altLang="en-US" sz="2400" b="1" kern="100" dirty="0" smtClean="0">
                <a:latin typeface="楷体" panose="02010609060101010101" charset="-122"/>
                <a:ea typeface="楷体" panose="02010609060101010101" charset="-122"/>
                <a:cs typeface="Times New Roman" panose="02020603050405020304" charset="0"/>
              </a:rPr>
              <a:t>的生日终于到了，我们把灯关了，点燃蛋糕上的蜡烛，烛光照映着每张欢快的笑脸，气氛十分温馨。我们一边拍手，一边唱起了生日歌。唱完歌，李晓明闭上眼睛，双手合十，默默地许了一个愿望。 </a:t>
            </a:r>
            <a:r>
              <a:rPr lang="zh-CN" altLang="en-US" sz="2400" b="1" kern="100" dirty="0" smtClean="0">
                <a:latin typeface="楷体" panose="02010609060101010101" charset="-122"/>
                <a:ea typeface="楷体" panose="02010609060101010101" charset="-122"/>
                <a:cs typeface="Times New Roman" panose="02020603050405020304" charset="0"/>
              </a:rPr>
              <a:t>  </a:t>
            </a:r>
            <a:endParaRPr lang="zh-CN" altLang="en-US" sz="2400" b="1" kern="100" dirty="0" smtClean="0">
              <a:latin typeface="楷体" panose="02010609060101010101" charset="-122"/>
              <a:ea typeface="楷体" panose="02010609060101010101" charset="-122"/>
              <a:cs typeface="Times New Roman" panose="02020603050405020304" charset="0"/>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54965" y="810895"/>
            <a:ext cx="8235950" cy="3046095"/>
          </a:xfrm>
          <a:prstGeom prst="rect">
            <a:avLst/>
          </a:prstGeom>
        </p:spPr>
        <p:txBody>
          <a:bodyPr wrap="square">
            <a:spAutoFit/>
          </a:bodyPr>
          <a:lstStyle/>
          <a:p>
            <a:pPr algn="just">
              <a:spcAft>
                <a:spcPts val="0"/>
              </a:spcAft>
            </a:pPr>
            <a:r>
              <a:rPr lang="zh-CN" altLang="en-US" sz="2400" b="1" kern="100" dirty="0" smtClean="0">
                <a:latin typeface="楷体" panose="02010609060101010101" charset="-122"/>
                <a:ea typeface="楷体" panose="02010609060101010101" charset="-122"/>
                <a:cs typeface="Times New Roman" panose="02020603050405020304" charset="0"/>
              </a:rPr>
              <a:t>    开始分蛋糕了，李晓明拿起刀把蛋糕切成一块块，分给同学们。 </a:t>
            </a:r>
            <a:endParaRPr lang="zh-CN" altLang="en-US" sz="2400" b="1" kern="100" dirty="0" smtClean="0">
              <a:latin typeface="楷体" panose="02010609060101010101" charset="-122"/>
              <a:ea typeface="楷体" panose="02010609060101010101" charset="-122"/>
              <a:cs typeface="Times New Roman" panose="02020603050405020304" charset="0"/>
            </a:endParaRPr>
          </a:p>
          <a:p>
            <a:pPr algn="just">
              <a:spcAft>
                <a:spcPts val="0"/>
              </a:spcAft>
            </a:pPr>
            <a:r>
              <a:rPr lang="zh-CN" altLang="en-US" sz="2400" b="1" kern="100" dirty="0" smtClean="0">
                <a:latin typeface="楷体" panose="02010609060101010101" charset="-122"/>
                <a:ea typeface="楷体" panose="02010609060101010101" charset="-122"/>
                <a:cs typeface="Times New Roman" panose="02020603050405020304" charset="0"/>
              </a:rPr>
              <a:t>    这时，我站起来对大家说：“今天是李晓明的生日，我送上一段我自编自演的舞蹈，祝他生日快乐！学习进步！”随着劲爆、激情的摇滚乐，我不停地舞动手臂、身体，这下更热闹了！大家都为我鼓掌喝彩，把李晓明的生日推向了高潮</a:t>
            </a:r>
            <a:r>
              <a:rPr lang="en-US" altLang="zh-CN" sz="2400" b="1" kern="100" dirty="0" smtClean="0">
                <a:latin typeface="楷体" panose="02010609060101010101" charset="-122"/>
                <a:ea typeface="楷体" panose="02010609060101010101" charset="-122"/>
                <a:cs typeface="Times New Roman" panose="02020603050405020304" charset="0"/>
              </a:rPr>
              <a:t>…… </a:t>
            </a:r>
            <a:r>
              <a:rPr lang="zh-CN" altLang="en-US" sz="2400" b="1" kern="100" dirty="0" smtClean="0">
                <a:latin typeface="楷体" panose="02010609060101010101" charset="-122"/>
                <a:ea typeface="楷体" panose="02010609060101010101" charset="-122"/>
                <a:cs typeface="Times New Roman" panose="02020603050405020304" charset="0"/>
              </a:rPr>
              <a:t>我们说着、笑着、吃着，一个个都乐呵呵的，李晓明的生日过得真是太开心了！</a:t>
            </a:r>
            <a:endParaRPr lang="zh-CN" altLang="en-US" sz="2400" b="1" kern="100" dirty="0" smtClean="0">
              <a:latin typeface="楷体" panose="02010609060101010101" charset="-122"/>
              <a:ea typeface="楷体" panose="02010609060101010101" charset="-122"/>
              <a:cs typeface="Times New Roman" panose="02020603050405020304" charset="0"/>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48945" y="587375"/>
            <a:ext cx="8695055" cy="3969385"/>
          </a:xfrm>
          <a:prstGeom prst="rect">
            <a:avLst/>
          </a:prstGeom>
          <a:noFill/>
        </p:spPr>
        <p:txBody>
          <a:bodyPr wrap="square" rtlCol="0">
            <a:spAutoFit/>
          </a:bodyPr>
          <a:lstStyle/>
          <a:p>
            <a:r>
              <a:rPr lang="zh-CN" altLang="en-US" sz="2800" b="1" dirty="0" smtClean="0">
                <a:latin typeface="黑体" panose="02010609060101010101" pitchFamily="49" charset="-122"/>
                <a:ea typeface="黑体" panose="02010609060101010101" pitchFamily="49" charset="-122"/>
                <a:cs typeface="楷体" panose="02010609060101010101" charset="-122"/>
              </a:rPr>
              <a:t>方法二：用典型事例写活一个人</a:t>
            </a:r>
            <a:br>
              <a:rPr lang="zh-CN" altLang="en-US" sz="2800" b="1" dirty="0" smtClean="0">
                <a:latin typeface="楷体" panose="02010609060101010101" charset="-122"/>
                <a:ea typeface="楷体" panose="02010609060101010101" charset="-122"/>
                <a:cs typeface="楷体" panose="02010609060101010101" charset="-122"/>
              </a:rPr>
            </a:br>
            <a:r>
              <a:rPr lang="zh-CN" altLang="en-US" sz="2800" b="1" dirty="0" smtClean="0">
                <a:latin typeface="楷体" panose="02010609060101010101" charset="-122"/>
                <a:ea typeface="楷体" panose="02010609060101010101" charset="-122"/>
                <a:cs typeface="楷体" panose="02010609060101010101" charset="-122"/>
              </a:rPr>
              <a:t>    表现一个人的性格、品质等无形的品性就要通过具体的事例来体现。</a:t>
            </a:r>
            <a:br>
              <a:rPr lang="zh-CN" altLang="en-US" sz="2800" b="1" dirty="0" smtClean="0">
                <a:latin typeface="楷体" panose="02010609060101010101" charset="-122"/>
                <a:ea typeface="楷体" panose="02010609060101010101" charset="-122"/>
                <a:cs typeface="楷体" panose="02010609060101010101" charset="-122"/>
              </a:rPr>
            </a:br>
            <a:r>
              <a:rPr lang="zh-CN" altLang="en-US" sz="2800" b="1" dirty="0" smtClean="0">
                <a:latin typeface="楷体" panose="02010609060101010101" charset="-122"/>
                <a:ea typeface="楷体" panose="02010609060101010101" charset="-122"/>
                <a:cs typeface="楷体" panose="02010609060101010101" charset="-122"/>
              </a:rPr>
              <a:t>    围绕中心选择具体事例。写的时候，一定想一想你要表现这个人的什么性格或特点。选择的事例要能够充分体现出人物的这些特点。</a:t>
            </a:r>
            <a:br>
              <a:rPr lang="zh-CN" altLang="en-US" sz="2800" b="1" dirty="0" smtClean="0">
                <a:latin typeface="楷体" panose="02010609060101010101" charset="-122"/>
                <a:ea typeface="楷体" panose="02010609060101010101" charset="-122"/>
                <a:cs typeface="楷体" panose="02010609060101010101" charset="-122"/>
              </a:rPr>
            </a:br>
            <a:r>
              <a:rPr lang="zh-CN" altLang="en-US" sz="2800" b="1" dirty="0" smtClean="0">
                <a:latin typeface="楷体" panose="02010609060101010101" charset="-122"/>
                <a:ea typeface="楷体" panose="02010609060101010101" charset="-122"/>
                <a:cs typeface="楷体" panose="02010609060101010101" charset="-122"/>
              </a:rPr>
              <a:t>    一方面或几个方面来表现人物特点。有时候一件很典型的事例就能够充分表现出人物的特点，有时候人物的特点需要从多个方面来体现。</a:t>
            </a:r>
            <a:endParaRPr lang="en-US" altLang="zh-CN" sz="2800" b="1" dirty="0" smtClean="0">
              <a:latin typeface="楷体" panose="02010609060101010101" charset="-122"/>
              <a:ea typeface="楷体" panose="02010609060101010101" charset="-122"/>
              <a:cs typeface="楷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16280" y="897890"/>
            <a:ext cx="7710805" cy="2306955"/>
          </a:xfrm>
          <a:prstGeom prst="rect">
            <a:avLst/>
          </a:prstGeom>
        </p:spPr>
        <p:txBody>
          <a:bodyPr wrap="square">
            <a:spAutoFit/>
          </a:bodyPr>
          <a:lstStyle/>
          <a:p>
            <a:pPr algn="just">
              <a:spcAft>
                <a:spcPts val="0"/>
              </a:spcAft>
            </a:pPr>
            <a:r>
              <a:rPr lang="zh-CN" altLang="en-US" sz="3200" kern="100" dirty="0" smtClean="0">
                <a:latin typeface="黑体" panose="02010609060101010101" pitchFamily="49" charset="-122"/>
                <a:ea typeface="黑体" panose="02010609060101010101" pitchFamily="49" charset="-122"/>
                <a:cs typeface="Times New Roman" panose="02020603050405020304" charset="0"/>
              </a:rPr>
              <a:t>                </a:t>
            </a:r>
            <a:r>
              <a:rPr lang="zh-CN" altLang="en-US" sz="3200" kern="100" dirty="0" smtClean="0">
                <a:solidFill>
                  <a:srgbClr val="FF0000"/>
                </a:solidFill>
                <a:latin typeface="黑体" panose="02010609060101010101" pitchFamily="49" charset="-122"/>
                <a:ea typeface="黑体" panose="02010609060101010101" pitchFamily="49" charset="-122"/>
                <a:cs typeface="Times New Roman" panose="02020603050405020304" charset="0"/>
              </a:rPr>
              <a:t>评  语</a:t>
            </a:r>
            <a:endParaRPr lang="en-US" altLang="zh-CN" sz="3200" kern="100" dirty="0" smtClean="0">
              <a:solidFill>
                <a:srgbClr val="FF0000"/>
              </a:solidFill>
              <a:latin typeface="黑体" panose="02010609060101010101" pitchFamily="49" charset="-122"/>
              <a:ea typeface="黑体" panose="02010609060101010101" pitchFamily="49" charset="-122"/>
              <a:cs typeface="Times New Roman" panose="02020603050405020304" charset="0"/>
            </a:endParaRPr>
          </a:p>
          <a:p>
            <a:pPr algn="just">
              <a:spcAft>
                <a:spcPts val="0"/>
              </a:spcAft>
            </a:pPr>
            <a:r>
              <a:rPr lang="zh-CN" altLang="en-US" sz="2800" kern="100" dirty="0" smtClean="0">
                <a:latin typeface="黑体" panose="02010609060101010101" pitchFamily="49" charset="-122"/>
                <a:ea typeface="黑体" panose="02010609060101010101" pitchFamily="49" charset="-122"/>
                <a:cs typeface="Times New Roman" panose="02020603050405020304" charset="0"/>
              </a:rPr>
              <a:t>    本文按照事情的发展顺序，续写了给小明过生日的故事。体现同学们之间纯洁的友谊，体现同学们对留守儿童的关爱，突出表现来自班集体的温暖。想象合理。 </a:t>
            </a:r>
            <a:endParaRPr lang="zh-CN" sz="2800" b="1" kern="100" dirty="0">
              <a:latin typeface="楷体" panose="02010609060101010101" charset="-122"/>
              <a:ea typeface="楷体" panose="02010609060101010101" charset="-122"/>
              <a:cs typeface="Times New Roman" panose="02020603050405020304" charset="0"/>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79705" y="396240"/>
            <a:ext cx="8784590" cy="3969385"/>
          </a:xfrm>
          <a:prstGeom prst="rect">
            <a:avLst/>
          </a:prstGeom>
          <a:noFill/>
        </p:spPr>
        <p:txBody>
          <a:bodyPr wrap="square" rtlCol="0">
            <a:spAutoFit/>
          </a:bodyPr>
          <a:lstStyle/>
          <a:p>
            <a:r>
              <a:rPr lang="zh-CN" altLang="en-US" sz="2800" b="1" dirty="0" smtClean="0">
                <a:latin typeface="黑体" panose="02010609060101010101" pitchFamily="49" charset="-122"/>
                <a:ea typeface="黑体" panose="02010609060101010101" pitchFamily="49" charset="-122"/>
                <a:cs typeface="楷体" panose="02010609060101010101" charset="-122"/>
              </a:rPr>
              <a:t>方法三：通过言行描写人物的性格特点</a:t>
            </a:r>
            <a:br>
              <a:rPr lang="zh-CN" altLang="en-US" sz="2800" b="1" dirty="0" smtClean="0">
                <a:latin typeface="楷体" panose="02010609060101010101" charset="-122"/>
                <a:ea typeface="楷体" panose="02010609060101010101" charset="-122"/>
                <a:cs typeface="楷体" panose="02010609060101010101" charset="-122"/>
              </a:rPr>
            </a:br>
            <a:r>
              <a:rPr lang="zh-CN" altLang="en-US" sz="2800" b="1" dirty="0" smtClean="0">
                <a:latin typeface="楷体" panose="02010609060101010101" charset="-122"/>
                <a:ea typeface="楷体" panose="02010609060101010101" charset="-122"/>
                <a:cs typeface="楷体" panose="02010609060101010101" charset="-122"/>
              </a:rPr>
              <a:t>    写人作文要能体现人物的性格。一个人举手，一投足，一句话，一个眼神都可能反映出他</a:t>
            </a:r>
            <a:r>
              <a:rPr lang="en-US" altLang="zh-CN" sz="2800" b="1" dirty="0" smtClean="0">
                <a:latin typeface="楷体" panose="02010609060101010101" charset="-122"/>
                <a:ea typeface="楷体" panose="02010609060101010101" charset="-122"/>
                <a:cs typeface="楷体" panose="02010609060101010101" charset="-122"/>
              </a:rPr>
              <a:t>/</a:t>
            </a:r>
            <a:r>
              <a:rPr lang="zh-CN" altLang="en-US" sz="2800" b="1" dirty="0" smtClean="0">
                <a:latin typeface="楷体" panose="02010609060101010101" charset="-122"/>
                <a:ea typeface="楷体" panose="02010609060101010101" charset="-122"/>
                <a:cs typeface="楷体" panose="02010609060101010101" charset="-122"/>
              </a:rPr>
              <a:t>她的性格特征。</a:t>
            </a:r>
            <a:br>
              <a:rPr lang="zh-CN" altLang="en-US" sz="2800" b="1" dirty="0" smtClean="0">
                <a:latin typeface="楷体" panose="02010609060101010101" charset="-122"/>
                <a:ea typeface="楷体" panose="02010609060101010101" charset="-122"/>
                <a:cs typeface="楷体" panose="02010609060101010101" charset="-122"/>
              </a:rPr>
            </a:br>
            <a:r>
              <a:rPr lang="zh-CN" altLang="en-US" sz="2800" b="1" dirty="0" smtClean="0">
                <a:latin typeface="楷体" panose="02010609060101010101" charset="-122"/>
                <a:ea typeface="楷体" panose="02010609060101010101" charset="-122"/>
                <a:cs typeface="楷体" panose="02010609060101010101" charset="-122"/>
              </a:rPr>
              <a:t>    言行：人物的言行是由人物的特点所支配的。我们要善于发现人物间言语及行为的个性差异，着重描写、表现人物的个性化言行。</a:t>
            </a:r>
            <a:br>
              <a:rPr lang="zh-CN" altLang="en-US" sz="2800" b="1" dirty="0" smtClean="0">
                <a:latin typeface="楷体" panose="02010609060101010101" charset="-122"/>
                <a:ea typeface="楷体" panose="02010609060101010101" charset="-122"/>
                <a:cs typeface="楷体" panose="02010609060101010101" charset="-122"/>
              </a:rPr>
            </a:br>
            <a:r>
              <a:rPr lang="zh-CN" altLang="en-US" sz="2800" b="1" dirty="0" smtClean="0">
                <a:latin typeface="楷体" panose="02010609060101010101" charset="-122"/>
                <a:ea typeface="楷体" panose="02010609060101010101" charset="-122"/>
                <a:cs typeface="楷体" panose="02010609060101010101" charset="-122"/>
              </a:rPr>
              <a:t>    神情：人物在说话、做动作的时候往往有丰富的神态表情，抓住人物的神态表情来描写，会使人物形象更加生动。</a:t>
            </a:r>
            <a:endParaRPr lang="en-US" altLang="zh-CN" sz="2800" b="1" dirty="0" smtClean="0">
              <a:latin typeface="楷体" panose="02010609060101010101" charset="-122"/>
              <a:ea typeface="楷体" panose="02010609060101010101" charset="-122"/>
              <a:cs typeface="楷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95630" y="1232431"/>
            <a:ext cx="8979535" cy="2677656"/>
          </a:xfrm>
          <a:prstGeom prst="rect">
            <a:avLst/>
          </a:prstGeom>
          <a:noFill/>
        </p:spPr>
        <p:txBody>
          <a:bodyPr wrap="square" rtlCol="0">
            <a:spAutoFit/>
          </a:bodyPr>
          <a:lstStyle/>
          <a:p>
            <a:r>
              <a:rPr lang="zh-CN" altLang="en-US" sz="2800" b="1" dirty="0" smtClean="0">
                <a:latin typeface="楷体" panose="02010609060101010101" charset="-122"/>
                <a:ea typeface="楷体" panose="02010609060101010101" charset="-122"/>
                <a:cs typeface="楷体" panose="02010609060101010101" charset="-122"/>
              </a:rPr>
              <a:t>眉清目秀   鹤发童颜   一表人才   国色天香</a:t>
            </a:r>
            <a:endParaRPr lang="zh-CN" altLang="en-US" sz="2800" b="1" dirty="0" smtClean="0">
              <a:latin typeface="楷体" panose="02010609060101010101" charset="-122"/>
              <a:ea typeface="楷体" panose="02010609060101010101" charset="-122"/>
              <a:cs typeface="楷体" panose="02010609060101010101" charset="-122"/>
            </a:endParaRPr>
          </a:p>
          <a:p>
            <a:r>
              <a:rPr lang="zh-CN" altLang="en-US" sz="2800" b="1" dirty="0" smtClean="0">
                <a:latin typeface="楷体" panose="02010609060101010101" charset="-122"/>
                <a:ea typeface="楷体" panose="02010609060101010101" charset="-122"/>
                <a:cs typeface="楷体" panose="02010609060101010101" charset="-122"/>
              </a:rPr>
              <a:t>衣冠楚楚   明眸皓齿   玉树临风   美如冠玉</a:t>
            </a:r>
            <a:endParaRPr lang="zh-CN" altLang="en-US" sz="2800" b="1" dirty="0" smtClean="0">
              <a:latin typeface="楷体" panose="02010609060101010101" charset="-122"/>
              <a:ea typeface="楷体" panose="02010609060101010101" charset="-122"/>
              <a:cs typeface="楷体" panose="02010609060101010101" charset="-122"/>
            </a:endParaRPr>
          </a:p>
          <a:p>
            <a:r>
              <a:rPr lang="zh-CN" altLang="en-US" sz="2800" b="1" dirty="0" smtClean="0">
                <a:latin typeface="楷体" panose="02010609060101010101" charset="-122"/>
                <a:ea typeface="楷体" panose="02010609060101010101" charset="-122"/>
                <a:cs typeface="楷体" panose="02010609060101010101" charset="-122"/>
              </a:rPr>
              <a:t>闭月羞花   大腹便便   出水芙蓉   容光焕发</a:t>
            </a:r>
            <a:endParaRPr lang="zh-CN" altLang="en-US" sz="2800" b="1" dirty="0" smtClean="0">
              <a:latin typeface="楷体" panose="02010609060101010101" charset="-122"/>
              <a:ea typeface="楷体" panose="02010609060101010101" charset="-122"/>
              <a:cs typeface="楷体" panose="02010609060101010101" charset="-122"/>
            </a:endParaRPr>
          </a:p>
          <a:p>
            <a:r>
              <a:rPr lang="zh-CN" altLang="en-US" sz="2800" b="1" dirty="0" smtClean="0">
                <a:latin typeface="楷体" panose="02010609060101010101" charset="-122"/>
                <a:ea typeface="楷体" panose="02010609060101010101" charset="-122"/>
                <a:cs typeface="楷体" panose="02010609060101010101" charset="-122"/>
              </a:rPr>
              <a:t>亭亭玉立   冰清玉洁   骨瘦如柴   虎背熊腰</a:t>
            </a:r>
            <a:endParaRPr lang="zh-CN" altLang="en-US" sz="2800" b="1" dirty="0" smtClean="0">
              <a:latin typeface="楷体" panose="02010609060101010101" charset="-122"/>
              <a:ea typeface="楷体" panose="02010609060101010101" charset="-122"/>
              <a:cs typeface="楷体" panose="02010609060101010101" charset="-122"/>
            </a:endParaRPr>
          </a:p>
          <a:p>
            <a:r>
              <a:rPr lang="zh-CN" altLang="en-US" sz="2800" b="1" dirty="0" smtClean="0">
                <a:latin typeface="楷体" panose="02010609060101010101" charset="-122"/>
                <a:ea typeface="楷体" panose="02010609060101010101" charset="-122"/>
                <a:cs typeface="楷体" panose="02010609060101010101" charset="-122"/>
              </a:rPr>
              <a:t>眉目如画   面红耳赤   面如土色   婀娜多姿</a:t>
            </a:r>
            <a:endParaRPr lang="zh-CN" altLang="en-US" sz="2800" b="1" dirty="0" smtClean="0">
              <a:latin typeface="楷体" panose="02010609060101010101" charset="-122"/>
              <a:ea typeface="楷体" panose="02010609060101010101" charset="-122"/>
              <a:cs typeface="楷体" panose="02010609060101010101" charset="-122"/>
            </a:endParaRPr>
          </a:p>
          <a:p>
            <a:r>
              <a:rPr lang="zh-CN" altLang="en-US" sz="2800" b="1" dirty="0" smtClean="0">
                <a:latin typeface="楷体" panose="02010609060101010101" charset="-122"/>
                <a:ea typeface="楷体" panose="02010609060101010101" charset="-122"/>
                <a:cs typeface="楷体" panose="02010609060101010101" charset="-122"/>
              </a:rPr>
              <a:t>尖嘴猴腮   相貌堂堂   秀色可餐   面黄肌瘦</a:t>
            </a:r>
            <a:endParaRPr lang="zh-CN" altLang="en-US" sz="2800" b="1" dirty="0" smtClean="0">
              <a:latin typeface="楷体" panose="02010609060101010101" charset="-122"/>
              <a:ea typeface="楷体" panose="02010609060101010101" charset="-122"/>
              <a:cs typeface="楷体" panose="02010609060101010101" charset="-122"/>
            </a:endParaRPr>
          </a:p>
        </p:txBody>
      </p:sp>
      <p:sp>
        <p:nvSpPr>
          <p:cNvPr id="3" name="TextBox 2"/>
          <p:cNvSpPr txBox="1"/>
          <p:nvPr/>
        </p:nvSpPr>
        <p:spPr>
          <a:xfrm>
            <a:off x="495935" y="480997"/>
            <a:ext cx="2987824" cy="523220"/>
          </a:xfrm>
          <a:prstGeom prst="rect">
            <a:avLst/>
          </a:prstGeom>
          <a:noFill/>
        </p:spPr>
        <p:txBody>
          <a:bodyPr wrap="square" rtlCol="0">
            <a:spAutoFit/>
          </a:bodyPr>
          <a:lstStyle/>
          <a:p>
            <a:r>
              <a:rPr lang="zh-CN" altLang="en-US" sz="2800" b="1" dirty="0" smtClean="0">
                <a:latin typeface="黑体" panose="02010609060101010101" pitchFamily="49" charset="-122"/>
                <a:ea typeface="黑体" panose="02010609060101010101" pitchFamily="49" charset="-122"/>
              </a:rPr>
              <a:t>写人物的成语</a:t>
            </a:r>
            <a:endParaRPr lang="zh-CN" altLang="en-US" sz="2800" b="1" dirty="0">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12926" y="915566"/>
            <a:ext cx="8507546" cy="3554819"/>
          </a:xfrm>
          <a:prstGeom prst="rect">
            <a:avLst/>
          </a:prstGeom>
          <a:noFill/>
        </p:spPr>
        <p:txBody>
          <a:bodyPr wrap="square" rtlCol="0">
            <a:spAutoFit/>
          </a:bodyPr>
          <a:lstStyle/>
          <a:p>
            <a:pPr indent="542925"/>
            <a:r>
              <a:rPr lang="en-US" altLang="zh-CN" sz="2500" b="1" dirty="0" smtClean="0">
                <a:latin typeface="楷体" panose="02010609060101010101" charset="-122"/>
                <a:ea typeface="楷体" panose="02010609060101010101" charset="-122"/>
                <a:cs typeface="楷体" panose="02010609060101010101" charset="-122"/>
              </a:rPr>
              <a:t>1.</a:t>
            </a:r>
            <a:r>
              <a:rPr lang="zh-CN" altLang="en-US" sz="2500" b="1" dirty="0" smtClean="0">
                <a:latin typeface="楷体" panose="02010609060101010101" charset="-122"/>
                <a:ea typeface="楷体" panose="02010609060101010101" charset="-122"/>
                <a:cs typeface="楷体" panose="02010609060101010101" charset="-122"/>
              </a:rPr>
              <a:t>蓬松的刘海儿垂挂在前额上，犹如</a:t>
            </a:r>
            <a:r>
              <a:rPr lang="en-US" altLang="zh-CN" sz="2500" b="1" dirty="0" smtClean="0">
                <a:latin typeface="楷体" panose="02010609060101010101" charset="-122"/>
                <a:ea typeface="楷体" panose="02010609060101010101" charset="-122"/>
                <a:cs typeface="楷体" panose="02010609060101010101" charset="-122"/>
              </a:rPr>
              <a:t>3</a:t>
            </a:r>
            <a:r>
              <a:rPr lang="zh-CN" altLang="en-US" sz="2500" b="1" dirty="0" smtClean="0">
                <a:latin typeface="楷体" panose="02010609060101010101" charset="-122"/>
                <a:ea typeface="楷体" panose="02010609060101010101" charset="-122"/>
                <a:cs typeface="楷体" panose="02010609060101010101" charset="-122"/>
              </a:rPr>
              <a:t>月的杨柳。</a:t>
            </a:r>
            <a:endParaRPr lang="zh-CN" altLang="en-US" sz="2500" b="1" dirty="0" smtClean="0">
              <a:latin typeface="楷体" panose="02010609060101010101" charset="-122"/>
              <a:ea typeface="楷体" panose="02010609060101010101" charset="-122"/>
              <a:cs typeface="楷体" panose="02010609060101010101" charset="-122"/>
            </a:endParaRPr>
          </a:p>
          <a:p>
            <a:pPr indent="542925"/>
            <a:r>
              <a:rPr lang="en-US" altLang="zh-CN" sz="2500" b="1" dirty="0" smtClean="0">
                <a:latin typeface="楷体" panose="02010609060101010101" charset="-122"/>
                <a:ea typeface="楷体" panose="02010609060101010101" charset="-122"/>
                <a:cs typeface="楷体" panose="02010609060101010101" charset="-122"/>
              </a:rPr>
              <a:t>2.</a:t>
            </a:r>
            <a:r>
              <a:rPr lang="zh-CN" altLang="en-US" sz="2500" b="1" dirty="0" smtClean="0">
                <a:latin typeface="楷体" panose="02010609060101010101" charset="-122"/>
                <a:ea typeface="楷体" panose="02010609060101010101" charset="-122"/>
                <a:cs typeface="楷体" panose="02010609060101010101" charset="-122"/>
              </a:rPr>
              <a:t>他的眉毛时而紧紧地皱起，眉宇间形成一个问号</a:t>
            </a:r>
            <a:r>
              <a:rPr lang="en-US" altLang="zh-CN" sz="2500" b="1" dirty="0" smtClean="0">
                <a:latin typeface="楷体" panose="02010609060101010101" charset="-122"/>
                <a:ea typeface="楷体" panose="02010609060101010101" charset="-122"/>
                <a:cs typeface="楷体" panose="02010609060101010101" charset="-122"/>
              </a:rPr>
              <a:t>;</a:t>
            </a:r>
            <a:r>
              <a:rPr lang="zh-CN" altLang="en-US" sz="2500" b="1" dirty="0" smtClean="0">
                <a:latin typeface="楷体" panose="02010609060101010101" charset="-122"/>
                <a:ea typeface="楷体" panose="02010609060101010101" charset="-122"/>
                <a:cs typeface="楷体" panose="02010609060101010101" charset="-122"/>
              </a:rPr>
              <a:t>时而愉快地舒展，像个感叹号。</a:t>
            </a:r>
            <a:endParaRPr lang="zh-CN" altLang="en-US" sz="2500" b="1" dirty="0" smtClean="0">
              <a:latin typeface="楷体" panose="02010609060101010101" charset="-122"/>
              <a:ea typeface="楷体" panose="02010609060101010101" charset="-122"/>
              <a:cs typeface="楷体" panose="02010609060101010101" charset="-122"/>
            </a:endParaRPr>
          </a:p>
          <a:p>
            <a:pPr indent="542925"/>
            <a:r>
              <a:rPr lang="en-US" altLang="zh-CN" sz="2500" b="1" dirty="0" smtClean="0">
                <a:latin typeface="楷体" panose="02010609060101010101" charset="-122"/>
                <a:ea typeface="楷体" panose="02010609060101010101" charset="-122"/>
                <a:cs typeface="楷体" panose="02010609060101010101" charset="-122"/>
              </a:rPr>
              <a:t>3.</a:t>
            </a:r>
            <a:r>
              <a:rPr lang="zh-CN" altLang="en-US" sz="2500" b="1" dirty="0" smtClean="0">
                <a:latin typeface="楷体" panose="02010609060101010101" charset="-122"/>
                <a:ea typeface="楷体" panose="02010609060101010101" charset="-122"/>
                <a:cs typeface="楷体" panose="02010609060101010101" charset="-122"/>
              </a:rPr>
              <a:t>她露出唇间洁白如牛奶的牙齿。</a:t>
            </a:r>
            <a:endParaRPr lang="zh-CN" altLang="en-US" sz="2500" b="1" dirty="0" smtClean="0">
              <a:latin typeface="楷体" panose="02010609060101010101" charset="-122"/>
              <a:ea typeface="楷体" panose="02010609060101010101" charset="-122"/>
              <a:cs typeface="楷体" panose="02010609060101010101" charset="-122"/>
            </a:endParaRPr>
          </a:p>
          <a:p>
            <a:pPr indent="542925"/>
            <a:r>
              <a:rPr lang="en-US" altLang="zh-CN" sz="2500" b="1" dirty="0" smtClean="0">
                <a:latin typeface="楷体" panose="02010609060101010101" charset="-122"/>
                <a:ea typeface="楷体" panose="02010609060101010101" charset="-122"/>
                <a:cs typeface="楷体" panose="02010609060101010101" charset="-122"/>
              </a:rPr>
              <a:t>4.</a:t>
            </a:r>
            <a:r>
              <a:rPr lang="zh-CN" altLang="en-US" sz="2500" b="1" dirty="0" smtClean="0">
                <a:latin typeface="楷体" panose="02010609060101010101" charset="-122"/>
                <a:ea typeface="楷体" panose="02010609060101010101" charset="-122"/>
                <a:cs typeface="楷体" panose="02010609060101010101" charset="-122"/>
              </a:rPr>
              <a:t>这女孩儿花骨朵般的小嘴含着迷人的微笑。</a:t>
            </a:r>
            <a:endParaRPr lang="zh-CN" altLang="en-US" sz="2500" b="1" dirty="0" smtClean="0">
              <a:latin typeface="楷体" panose="02010609060101010101" charset="-122"/>
              <a:ea typeface="楷体" panose="02010609060101010101" charset="-122"/>
              <a:cs typeface="楷体" panose="02010609060101010101" charset="-122"/>
            </a:endParaRPr>
          </a:p>
          <a:p>
            <a:pPr indent="542925"/>
            <a:r>
              <a:rPr lang="en-US" altLang="zh-CN" sz="2500" b="1" dirty="0" smtClean="0">
                <a:latin typeface="楷体" panose="02010609060101010101" charset="-122"/>
                <a:ea typeface="楷体" panose="02010609060101010101" charset="-122"/>
                <a:cs typeface="楷体" panose="02010609060101010101" charset="-122"/>
              </a:rPr>
              <a:t>5.</a:t>
            </a:r>
            <a:r>
              <a:rPr lang="zh-CN" altLang="en-US" sz="2500" b="1" dirty="0" smtClean="0">
                <a:latin typeface="楷体" panose="02010609060101010101" charset="-122"/>
                <a:ea typeface="楷体" panose="02010609060101010101" charset="-122"/>
                <a:cs typeface="楷体" panose="02010609060101010101" charset="-122"/>
              </a:rPr>
              <a:t>她两腮红红的，低头望着自己的脚尖，显得那么羞怯。</a:t>
            </a:r>
            <a:endParaRPr lang="zh-CN" altLang="en-US" sz="2500" b="1" dirty="0" smtClean="0">
              <a:latin typeface="楷体" panose="02010609060101010101" charset="-122"/>
              <a:ea typeface="楷体" panose="02010609060101010101" charset="-122"/>
              <a:cs typeface="楷体" panose="02010609060101010101" charset="-122"/>
            </a:endParaRPr>
          </a:p>
          <a:p>
            <a:pPr indent="542925"/>
            <a:r>
              <a:rPr lang="en-US" altLang="zh-CN" sz="2500" b="1" dirty="0" smtClean="0">
                <a:latin typeface="楷体" panose="02010609060101010101" charset="-122"/>
                <a:ea typeface="楷体" panose="02010609060101010101" charset="-122"/>
                <a:cs typeface="楷体" panose="02010609060101010101" charset="-122"/>
              </a:rPr>
              <a:t>6.</a:t>
            </a:r>
            <a:r>
              <a:rPr lang="zh-CN" altLang="en-US" sz="2500" b="1" dirty="0" smtClean="0">
                <a:latin typeface="楷体" panose="02010609060101010101" charset="-122"/>
                <a:ea typeface="楷体" panose="02010609060101010101" charset="-122"/>
                <a:cs typeface="楷体" panose="02010609060101010101" charset="-122"/>
              </a:rPr>
              <a:t>我们院里来了两个乡下小孩。一个是姐姐，梳着小辫，穿着小花褂。一个是弟弟，脑门上留的头发，就像扣了个茶壶盖。</a:t>
            </a:r>
            <a:endParaRPr lang="zh-CN" altLang="en-US" sz="2500" b="1" dirty="0" smtClean="0">
              <a:latin typeface="楷体" panose="02010609060101010101" charset="-122"/>
              <a:ea typeface="楷体" panose="02010609060101010101" charset="-122"/>
              <a:cs typeface="楷体" panose="02010609060101010101" charset="-122"/>
            </a:endParaRPr>
          </a:p>
        </p:txBody>
      </p:sp>
      <p:sp>
        <p:nvSpPr>
          <p:cNvPr id="3" name="TextBox 2"/>
          <p:cNvSpPr txBox="1"/>
          <p:nvPr/>
        </p:nvSpPr>
        <p:spPr>
          <a:xfrm>
            <a:off x="323528" y="320338"/>
            <a:ext cx="2643206" cy="523220"/>
          </a:xfrm>
          <a:prstGeom prst="rect">
            <a:avLst/>
          </a:prstGeom>
          <a:noFill/>
        </p:spPr>
        <p:txBody>
          <a:bodyPr wrap="square" rtlCol="0">
            <a:spAutoFit/>
          </a:bodyPr>
          <a:lstStyle/>
          <a:p>
            <a:r>
              <a:rPr lang="zh-CN" altLang="en-US" sz="2800" b="1" dirty="0" smtClean="0">
                <a:latin typeface="黑体" panose="02010609060101010101" pitchFamily="49" charset="-122"/>
                <a:ea typeface="黑体" panose="02010609060101010101" pitchFamily="49" charset="-122"/>
              </a:rPr>
              <a:t>写人物的好句</a:t>
            </a:r>
            <a:endParaRPr lang="zh-CN" altLang="en-US" sz="2800" b="1" dirty="0">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609725" y="1563370"/>
            <a:ext cx="5736590" cy="1198880"/>
          </a:xfrm>
          <a:prstGeom prst="rect">
            <a:avLst/>
          </a:prstGeom>
          <a:noFill/>
          <a:ln>
            <a:noFill/>
          </a:ln>
        </p:spPr>
        <p:txBody>
          <a:bodyPr wrap="square" rtlCol="0" anchor="t">
            <a:spAutoFit/>
            <a:scene3d>
              <a:camera prst="orthographicFront"/>
              <a:lightRig rig="threePt" dir="t">
                <a:rot lat="0" lon="0" rev="0"/>
              </a:lightRig>
            </a:scene3d>
            <a:sp3d extrusionH="120650" prstMaterial="matte"/>
          </a:bodyPr>
          <a:lstStyle/>
          <a:p>
            <a:pPr algn="ctr"/>
            <a:r>
              <a:rPr lang="zh-CN" altLang="en-US" sz="7200" b="1">
                <a:ln>
                  <a:gradFill>
                    <a:gsLst>
                      <a:gs pos="98000">
                        <a:srgbClr val="F88C89"/>
                      </a:gs>
                      <a:gs pos="86000">
                        <a:srgbClr val="F8D078"/>
                      </a:gs>
                      <a:gs pos="73000">
                        <a:srgbClr val="BAD172"/>
                      </a:gs>
                      <a:gs pos="62000">
                        <a:srgbClr val="BEC7AF"/>
                      </a:gs>
                      <a:gs pos="50000">
                        <a:srgbClr val="83D9E3"/>
                      </a:gs>
                      <a:gs pos="37000">
                        <a:srgbClr val="9C61DF"/>
                      </a:gs>
                      <a:gs pos="24000">
                        <a:srgbClr val="CA78E1"/>
                      </a:gs>
                      <a:gs pos="12000">
                        <a:srgbClr val="E564DF"/>
                      </a:gs>
                      <a:gs pos="0">
                        <a:srgbClr val="F86CC0"/>
                      </a:gs>
                    </a:gsLst>
                    <a:lin ang="0" scaled="1"/>
                  </a:gradFill>
                  <a:round/>
                </a:ln>
                <a:gradFill>
                  <a:gsLst>
                    <a:gs pos="79000">
                      <a:srgbClr val="CCFF66"/>
                    </a:gs>
                    <a:gs pos="94000">
                      <a:srgbClr val="FFFF00">
                        <a:alpha val="50000"/>
                      </a:srgbClr>
                    </a:gs>
                    <a:gs pos="70000">
                      <a:srgbClr val="00FF00">
                        <a:alpha val="13000"/>
                      </a:srgbClr>
                    </a:gs>
                    <a:gs pos="56000">
                      <a:srgbClr val="00FFFF">
                        <a:alpha val="50000"/>
                      </a:srgbClr>
                    </a:gs>
                    <a:gs pos="43000">
                      <a:srgbClr val="00FFFF">
                        <a:alpha val="13000"/>
                      </a:srgbClr>
                    </a:gs>
                    <a:gs pos="22000">
                      <a:srgbClr val="FF00FF">
                        <a:alpha val="50000"/>
                      </a:srgbClr>
                    </a:gs>
                    <a:gs pos="33000">
                      <a:srgbClr val="9900FF">
                        <a:alpha val="50000"/>
                      </a:srgbClr>
                    </a:gs>
                    <a:gs pos="5000">
                      <a:srgbClr val="FF00FF">
                        <a:alpha val="50000"/>
                      </a:srgbClr>
                    </a:gs>
                    <a:gs pos="0">
                      <a:srgbClr val="FF3300">
                        <a:alpha val="50000"/>
                      </a:srgbClr>
                    </a:gs>
                    <a:gs pos="100000">
                      <a:srgbClr val="FF3300">
                        <a:alpha val="30000"/>
                      </a:srgbClr>
                    </a:gs>
                  </a:gsLst>
                  <a:lin ang="0"/>
                </a:gradFill>
                <a:effectLst>
                  <a:outerShdw blurRad="50800" dist="38100" algn="l" rotWithShape="0">
                    <a:srgbClr val="CC00CC">
                      <a:alpha val="40000"/>
                    </a:srgbClr>
                  </a:outerShdw>
                </a:effectLst>
              </a:rPr>
              <a:t>例文（一）</a:t>
            </a:r>
            <a:endParaRPr lang="zh-CN" altLang="en-US" sz="7200" b="1">
              <a:ln>
                <a:gradFill>
                  <a:gsLst>
                    <a:gs pos="98000">
                      <a:srgbClr val="F88C89"/>
                    </a:gs>
                    <a:gs pos="86000">
                      <a:srgbClr val="F8D078"/>
                    </a:gs>
                    <a:gs pos="73000">
                      <a:srgbClr val="BAD172"/>
                    </a:gs>
                    <a:gs pos="62000">
                      <a:srgbClr val="BEC7AF"/>
                    </a:gs>
                    <a:gs pos="50000">
                      <a:srgbClr val="83D9E3"/>
                    </a:gs>
                    <a:gs pos="37000">
                      <a:srgbClr val="9C61DF"/>
                    </a:gs>
                    <a:gs pos="24000">
                      <a:srgbClr val="CA78E1"/>
                    </a:gs>
                    <a:gs pos="12000">
                      <a:srgbClr val="E564DF"/>
                    </a:gs>
                    <a:gs pos="0">
                      <a:srgbClr val="F86CC0"/>
                    </a:gs>
                  </a:gsLst>
                  <a:lin ang="0" scaled="1"/>
                </a:gradFill>
                <a:round/>
              </a:ln>
              <a:gradFill>
                <a:gsLst>
                  <a:gs pos="79000">
                    <a:srgbClr val="CCFF66"/>
                  </a:gs>
                  <a:gs pos="94000">
                    <a:srgbClr val="FFFF00">
                      <a:alpha val="50000"/>
                    </a:srgbClr>
                  </a:gs>
                  <a:gs pos="70000">
                    <a:srgbClr val="00FF00">
                      <a:alpha val="13000"/>
                    </a:srgbClr>
                  </a:gs>
                  <a:gs pos="56000">
                    <a:srgbClr val="00FFFF">
                      <a:alpha val="50000"/>
                    </a:srgbClr>
                  </a:gs>
                  <a:gs pos="43000">
                    <a:srgbClr val="00FFFF">
                      <a:alpha val="13000"/>
                    </a:srgbClr>
                  </a:gs>
                  <a:gs pos="22000">
                    <a:srgbClr val="FF00FF">
                      <a:alpha val="50000"/>
                    </a:srgbClr>
                  </a:gs>
                  <a:gs pos="33000">
                    <a:srgbClr val="9900FF">
                      <a:alpha val="50000"/>
                    </a:srgbClr>
                  </a:gs>
                  <a:gs pos="5000">
                    <a:srgbClr val="FF00FF">
                      <a:alpha val="50000"/>
                    </a:srgbClr>
                  </a:gs>
                  <a:gs pos="0">
                    <a:srgbClr val="FF3300">
                      <a:alpha val="50000"/>
                    </a:srgbClr>
                  </a:gs>
                  <a:gs pos="100000">
                    <a:srgbClr val="FF3300">
                      <a:alpha val="30000"/>
                    </a:srgbClr>
                  </a:gs>
                </a:gsLst>
                <a:lin ang="0"/>
              </a:gradFill>
              <a:effectLst>
                <a:outerShdw blurRad="50800" dist="38100" algn="l" rotWithShape="0">
                  <a:srgbClr val="CC00CC">
                    <a:alpha val="40000"/>
                  </a:srgbClr>
                </a:outerShdw>
              </a:effectLs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79705" y="250220"/>
            <a:ext cx="8964488" cy="5262245"/>
          </a:xfrm>
          <a:prstGeom prst="rect">
            <a:avLst/>
          </a:prstGeom>
        </p:spPr>
        <p:txBody>
          <a:bodyPr wrap="square">
            <a:spAutoFit/>
          </a:bodyPr>
          <a:lstStyle/>
          <a:p>
            <a:r>
              <a:rPr lang="zh-CN" altLang="en-US" sz="2800" b="1" dirty="0" smtClean="0">
                <a:latin typeface="楷体" panose="02010609060101010101" charset="-122"/>
                <a:ea typeface="楷体" panose="02010609060101010101" charset="-122"/>
              </a:rPr>
              <a:t>             </a:t>
            </a:r>
            <a:r>
              <a:rPr lang="zh-CN" altLang="en-US" sz="2800" b="1" dirty="0" smtClean="0">
                <a:latin typeface="黑体" panose="02010609060101010101" pitchFamily="49" charset="-122"/>
                <a:ea typeface="黑体" panose="02010609060101010101" pitchFamily="49" charset="-122"/>
              </a:rPr>
              <a:t>我的家人都是江湖高手 </a:t>
            </a:r>
            <a:endParaRPr lang="en-US" altLang="zh-CN" sz="2800" b="1" dirty="0" smtClean="0">
              <a:latin typeface="黑体" panose="02010609060101010101" pitchFamily="49" charset="-122"/>
              <a:ea typeface="黑体" panose="02010609060101010101" pitchFamily="49" charset="-122"/>
            </a:endParaRPr>
          </a:p>
          <a:p>
            <a:r>
              <a:rPr lang="zh-CN" altLang="en-US" sz="2800" b="1" dirty="0" smtClean="0">
                <a:latin typeface="楷体" panose="02010609060101010101" charset="-122"/>
                <a:ea typeface="楷体" panose="02010609060101010101" charset="-122"/>
              </a:rPr>
              <a:t>    我的家庭就像一个小型江湖，人人都是江湖高手，身怀绝技。</a:t>
            </a:r>
            <a:endParaRPr lang="zh-CN" altLang="en-US" sz="2800" b="1" dirty="0" smtClean="0">
              <a:latin typeface="楷体" panose="02010609060101010101" charset="-122"/>
              <a:ea typeface="楷体" panose="02010609060101010101" charset="-122"/>
            </a:endParaRPr>
          </a:p>
          <a:p>
            <a:r>
              <a:rPr lang="zh-CN" altLang="en-US" sz="2800" b="1" dirty="0" smtClean="0">
                <a:latin typeface="楷体" panose="02010609060101010101" charset="-122"/>
                <a:ea typeface="楷体" panose="02010609060101010101" charset="-122"/>
              </a:rPr>
              <a:t>　　             爸爸是麻将高手</a:t>
            </a:r>
            <a:endParaRPr lang="zh-CN" altLang="en-US" sz="2800" b="1" dirty="0" smtClean="0">
              <a:latin typeface="楷体" panose="02010609060101010101" charset="-122"/>
              <a:ea typeface="楷体" panose="02010609060101010101" charset="-122"/>
            </a:endParaRPr>
          </a:p>
          <a:p>
            <a:r>
              <a:rPr lang="zh-CN" altLang="en-US" sz="2800" b="1" dirty="0" smtClean="0">
                <a:latin typeface="楷体" panose="02010609060101010101" charset="-122"/>
                <a:ea typeface="楷体" panose="02010609060101010101" charset="-122"/>
              </a:rPr>
              <a:t>　　给你们讲啊，我的爸爸是个不折不扣的麻将高手。他每天吃过午饭后，他都会跑到他心爱的人间娱乐天地麻将馆去。于是，我就偷偷的跟踪爸爸。哎哟我发现爸爸一到了人间娱乐天地他那个脸哦，都快笑烂了。二筒，胡了。爸爸在那里喜笑颜开，应该是爸爸赢了钱吧</a:t>
            </a:r>
            <a:r>
              <a:rPr lang="en-US" altLang="zh-CN" sz="2800" b="1" dirty="0" smtClean="0">
                <a:latin typeface="楷体" panose="02010609060101010101" charset="-122"/>
                <a:ea typeface="楷体" panose="02010609060101010101" charset="-122"/>
              </a:rPr>
              <a:t>!</a:t>
            </a:r>
            <a:r>
              <a:rPr lang="zh-CN" altLang="en-US" sz="2800" b="1" dirty="0" smtClean="0">
                <a:latin typeface="楷体" panose="02010609060101010101" charset="-122"/>
                <a:ea typeface="楷体" panose="02010609060101010101" charset="-122"/>
              </a:rPr>
              <a:t>我经常劝爸爸不要去打麻将，但他还是要去打就连我的话也不听了。唉，没办法啊。</a:t>
            </a:r>
            <a:endParaRPr lang="zh-CN" altLang="en-US" sz="2800" b="1" dirty="0" smtClean="0">
              <a:latin typeface="楷体" panose="02010609060101010101" charset="-122"/>
              <a:ea typeface="楷体" panose="02010609060101010101" charset="-122"/>
            </a:endParaRPr>
          </a:p>
          <a:p>
            <a:endParaRPr lang="zh-CN" altLang="en-US" sz="2800" b="1" dirty="0">
              <a:latin typeface="楷体" panose="02010609060101010101" charset="-122"/>
              <a:ea typeface="楷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tags/tag1.xml><?xml version="1.0" encoding="utf-8"?>
<p:tagLst xmlns:p="http://schemas.openxmlformats.org/presentationml/2006/main">
  <p:tag name="KSO_WM_SLIDE_MODEL_TYPE" val="cover"/>
</p:tagLst>
</file>

<file path=ppt/tags/tag2.xml><?xml version="1.0" encoding="utf-8"?>
<p:tagLst xmlns:p="http://schemas.openxmlformats.org/presentationml/2006/main">
  <p:tag name="KSO_WM_DOC_GUID" val="{9dc6d3b9-f0a1-4ddf-bdde-5002b43d53d9}"/>
  <p:tag name="KSO_WPP_MARK_KEY" val="d2cacc3b-0409-4ac5-8eb1-9579072f7a49"/>
  <p:tag name="COMMONDATA" val="eyJoZGlkIjoiMDUzMmRhYzhkNzM3Y2ZlODExZjhhYzliMDJjYzA0ZGIifQ=="/>
</p:tagLst>
</file>

<file path=ppt/theme/_rels/theme1.xml.rels><?xml version="1.0" encoding="UTF-8" standalone="yes"?>
<Relationships xmlns="http://schemas.openxmlformats.org/package/2006/relationships"><Relationship Id="rId1" Type="http://schemas.openxmlformats.org/officeDocument/2006/relationships/image" Target="../media/image3.jpeg"/></Relationships>
</file>

<file path=ppt/theme/theme1.xml><?xml version="1.0" encoding="utf-8"?>
<a:theme xmlns:a="http://schemas.openxmlformats.org/drawingml/2006/main" name="凸显">
  <a:themeElements>
    <a:clrScheme name="凸显">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凸显">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凸显">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4971</Words>
  <Application>WPS 演示</Application>
  <PresentationFormat>全屏显示(16:9)</PresentationFormat>
  <Paragraphs>163</Paragraphs>
  <Slides>40</Slides>
  <Notes>16</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40</vt:i4>
      </vt:variant>
    </vt:vector>
  </HeadingPairs>
  <TitlesOfParts>
    <vt:vector size="55" baseType="lpstr">
      <vt:lpstr>Arial</vt:lpstr>
      <vt:lpstr>宋体</vt:lpstr>
      <vt:lpstr>Wingdings</vt:lpstr>
      <vt:lpstr>Wingdings</vt:lpstr>
      <vt:lpstr>Wingdings 2</vt:lpstr>
      <vt:lpstr>黑体</vt:lpstr>
      <vt:lpstr>Calibri</vt:lpstr>
      <vt:lpstr>Times New Roman</vt:lpstr>
      <vt:lpstr>楷体</vt:lpstr>
      <vt:lpstr>Century Schoolbook</vt:lpstr>
      <vt:lpstr>微软雅黑</vt:lpstr>
      <vt:lpstr>Arial Unicode MS</vt:lpstr>
      <vt:lpstr>楷体_GB2312</vt:lpstr>
      <vt:lpstr>Xingkai SC</vt:lpstr>
      <vt:lpstr>凸显</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怎样写日记</vt:lpstr>
      <vt:lpstr>日记的种类</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3588.pptx</dc:title>
  <dc:creator/>
  <cp:lastModifiedBy>Rocket Girls</cp:lastModifiedBy>
  <cp:revision>219</cp:revision>
  <dcterms:created xsi:type="dcterms:W3CDTF">2017-03-17T02:28:00Z</dcterms:created>
  <dcterms:modified xsi:type="dcterms:W3CDTF">2022-11-29T18:13:53Z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2052-11.1.0.12763</vt:lpwstr>
  </property>
  <property fmtid="{D5CDD505-2E9C-101B-9397-08002B2CF9AE}" pid="3" name="ICV">
    <vt:lpwstr>8ACAD72D63FE437292BFD805E6673623</vt:lpwstr>
  </property>
</Properties>
</file>