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77" r:id="rId3"/>
    <p:sldId id="259" r:id="rId4"/>
    <p:sldId id="286" r:id="rId5"/>
    <p:sldId id="278" r:id="rId6"/>
    <p:sldId id="275" r:id="rId7"/>
    <p:sldId id="279" r:id="rId8"/>
    <p:sldId id="280" r:id="rId9"/>
    <p:sldId id="281" r:id="rId10"/>
    <p:sldId id="283" r:id="rId11"/>
    <p:sldId id="284" r:id="rId12"/>
    <p:sldId id="271" r:id="rId13"/>
    <p:sldId id="285" r:id="rId14"/>
    <p:sldId id="273" r:id="rId15"/>
  </p:sldIdLst>
  <p:sldSz cx="9144000" cy="5143500" type="screen16x9"/>
  <p:notesSz cx="7103745" cy="10234295"/>
  <p:custDataLst>
    <p:tags r:id="rId19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3429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685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0287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1714500" algn="l" defTabSz="6858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057400" algn="l" defTabSz="6858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2400300" algn="l" defTabSz="6858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2743200" algn="l" defTabSz="6858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202020"/>
    <a:srgbClr val="323232"/>
    <a:srgbClr val="CC3300"/>
    <a:srgbClr val="CC0000"/>
    <a:srgbClr val="990000"/>
    <a:srgbClr val="0000CC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-606" y="-34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gs" Target="tags/tag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129016" y="4300538"/>
            <a:ext cx="609600" cy="390906"/>
          </a:xfrm>
        </p:spPr>
        <p:txBody>
          <a:bodyPr lIns="91436" tIns="45718" rIns="91436" bIns="45718"/>
          <a:lstStyle/>
          <a:p>
            <a:fld id="{D5BBC35B-A44B-4119-B8DA-DE9E3DFADA20}" type="slidenum">
              <a:rPr kumimoji="0" lang="en-US" smtClean="0"/>
            </a:fld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image" Target="../media/image2.png"/><Relationship Id="rId4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0">
          <a:blip r:embed="rId4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9"/>
            <a:ext cx="915984" cy="36004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 panose="05000000000000000000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 panose="05020102010507070707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 panose="05000000000000000000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 panose="05000000000000000000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 panose="05020102010507070707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 panose="05000000000000000000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48"/>
          <p:cNvSpPr txBox="1"/>
          <p:nvPr/>
        </p:nvSpPr>
        <p:spPr>
          <a:xfrm>
            <a:off x="2856013" y="1538089"/>
            <a:ext cx="3554312" cy="1067601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31750"/>
          </a:effectLst>
        </p:spPr>
        <p:txBody>
          <a:bodyPr wrap="square" lIns="51435" tIns="25718" rIns="51435" bIns="25718" rtlCol="0">
            <a:spAutoFit/>
          </a:bodyPr>
          <a:lstStyle/>
          <a:p>
            <a:pPr algn="ctr"/>
            <a:r>
              <a:rPr lang="zh-CN" altLang="en-US" sz="6600" b="1" dirty="0">
                <a:ln w="0"/>
                <a:latin typeface="黑体" panose="02010609060101010101" pitchFamily="49" charset="-122"/>
                <a:ea typeface="黑体" panose="02010609060101010101" pitchFamily="49" charset="-122"/>
              </a:rPr>
              <a:t>综合练习</a:t>
            </a:r>
            <a:endParaRPr lang="zh-CN" altLang="en-US" sz="6600" b="1" dirty="0">
              <a:ln w="0"/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 flipH="1">
            <a:off x="-44946" y="100959"/>
            <a:ext cx="2771800" cy="252000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" name="TextBox 6"/>
          <p:cNvSpPr txBox="1"/>
          <p:nvPr/>
        </p:nvSpPr>
        <p:spPr>
          <a:xfrm>
            <a:off x="0" y="99703"/>
            <a:ext cx="18245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/>
              <a:t>     语文    三年级    上册</a:t>
            </a:r>
            <a:endParaRPr lang="zh-CN" altLang="en-US" sz="12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02" name="Text Box 19"/>
          <p:cNvSpPr txBox="1">
            <a:spLocks noChangeArrowheads="1"/>
          </p:cNvSpPr>
          <p:nvPr/>
        </p:nvSpPr>
        <p:spPr bwMode="auto">
          <a:xfrm>
            <a:off x="2287046" y="438522"/>
            <a:ext cx="6436662" cy="4501232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>
            <a:defPPr>
              <a:defRPr lang="zh-CN"/>
            </a:defPPr>
            <a:lvl1pPr>
              <a:defRPr sz="2400">
                <a:solidFill>
                  <a:srgbClr val="990000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pPr indent="447675"/>
            <a:r>
              <a:rPr lang="zh-CN" altLang="en-US" dirty="0"/>
              <a:t>句子练习是一项高频出现的考查对象，一般考查缩句、扩句、句式变换等，所以解答时要看清题目要求，再解答。</a:t>
            </a:r>
            <a:endParaRPr lang="en-US" altLang="zh-CN" dirty="0"/>
          </a:p>
          <a:p>
            <a:pPr indent="447675"/>
            <a:r>
              <a:rPr lang="zh-CN" altLang="en-US" dirty="0">
                <a:latin typeface="+mn-ea"/>
                <a:ea typeface="+mn-ea"/>
              </a:rPr>
              <a:t>扩句的方法：</a:t>
            </a:r>
            <a:endParaRPr lang="en-US" altLang="zh-CN" dirty="0">
              <a:latin typeface="+mn-ea"/>
              <a:ea typeface="+mn-ea"/>
            </a:endParaRPr>
          </a:p>
          <a:p>
            <a:pPr indent="447675"/>
            <a:r>
              <a:rPr lang="en-US" altLang="zh-CN" dirty="0">
                <a:latin typeface="+mn-ea"/>
                <a:ea typeface="+mn-ea"/>
              </a:rPr>
              <a:t>1.</a:t>
            </a:r>
            <a:r>
              <a:rPr lang="zh-CN" altLang="en-US" dirty="0">
                <a:latin typeface="+mn-ea"/>
                <a:ea typeface="+mn-ea"/>
              </a:rPr>
              <a:t>局部扩句法。</a:t>
            </a:r>
            <a:endParaRPr lang="zh-CN" altLang="en-US" dirty="0">
              <a:latin typeface="+mn-ea"/>
              <a:ea typeface="+mn-ea"/>
            </a:endParaRPr>
          </a:p>
          <a:p>
            <a:pPr indent="447675"/>
            <a:r>
              <a:rPr lang="zh-CN" altLang="en-US" dirty="0">
                <a:latin typeface="+mn-ea"/>
                <a:ea typeface="+mn-ea"/>
              </a:rPr>
              <a:t>即把句子分成两部分</a:t>
            </a:r>
            <a:r>
              <a:rPr lang="en-US" altLang="zh-CN" dirty="0">
                <a:latin typeface="+mn-ea"/>
                <a:ea typeface="+mn-ea"/>
              </a:rPr>
              <a:t>——</a:t>
            </a:r>
            <a:r>
              <a:rPr lang="zh-CN" altLang="en-US" dirty="0">
                <a:latin typeface="+mn-ea"/>
                <a:ea typeface="+mn-ea"/>
              </a:rPr>
              <a:t>主语部分和谓语部分，先扩前面部分，再扩后面部分。</a:t>
            </a:r>
            <a:endParaRPr lang="zh-CN" altLang="en-US" dirty="0">
              <a:latin typeface="+mn-ea"/>
              <a:ea typeface="+mn-ea"/>
            </a:endParaRPr>
          </a:p>
          <a:p>
            <a:pPr indent="447675"/>
            <a:r>
              <a:rPr lang="en-US" altLang="zh-CN" dirty="0">
                <a:latin typeface="+mn-ea"/>
                <a:ea typeface="+mn-ea"/>
              </a:rPr>
              <a:t>2.</a:t>
            </a:r>
            <a:r>
              <a:rPr lang="zh-CN" altLang="en-US" dirty="0">
                <a:latin typeface="+mn-ea"/>
                <a:ea typeface="+mn-ea"/>
              </a:rPr>
              <a:t>整体扩句法。</a:t>
            </a:r>
            <a:endParaRPr lang="zh-CN" altLang="en-US" dirty="0">
              <a:latin typeface="+mn-ea"/>
              <a:ea typeface="+mn-ea"/>
            </a:endParaRPr>
          </a:p>
          <a:p>
            <a:pPr indent="447675"/>
            <a:r>
              <a:rPr lang="zh-CN" altLang="en-US" dirty="0">
                <a:latin typeface="+mn-ea"/>
                <a:ea typeface="+mn-ea"/>
              </a:rPr>
              <a:t>就是把句子的两部分一下子扩充。如“红旗升起来了”，按“什么样的”红旗“在什么地方”“怎么样地”升起来，可扩成“鲜艳的五星红旗在教学大楼的房顶上徐徐地升起来”。</a:t>
            </a:r>
            <a:endParaRPr lang="zh-CN" altLang="en-US" dirty="0">
              <a:latin typeface="+mn-ea"/>
              <a:ea typeface="+mn-ea"/>
            </a:endParaRPr>
          </a:p>
        </p:txBody>
      </p:sp>
      <p:pic>
        <p:nvPicPr>
          <p:cNvPr id="42003" name="Picture 20" descr="51miz-E266413-A2EBECD9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1070558"/>
            <a:ext cx="2353865" cy="278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2004" name="WordArt 21"/>
          <p:cNvSpPr>
            <a:spLocks noChangeArrowheads="1" noChangeShapeType="1" noTextEdit="1"/>
          </p:cNvSpPr>
          <p:nvPr/>
        </p:nvSpPr>
        <p:spPr bwMode="auto">
          <a:xfrm>
            <a:off x="638174" y="2521929"/>
            <a:ext cx="1101328" cy="672704"/>
          </a:xfrm>
          <a:prstGeom prst="rect">
            <a:avLst/>
          </a:prstGeom>
        </p:spPr>
        <p:txBody>
          <a:bodyPr wrap="none" lIns="68580" tIns="34290" rIns="68580" bIns="34290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2700" kern="10">
                <a:ln w="19050">
                  <a:solidFill>
                    <a:srgbClr val="99CCFF"/>
                  </a:solidFill>
                  <a:rou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宋体" panose="02010600030101010101" pitchFamily="2" charset="-122"/>
              </a:rPr>
              <a:t>指导</a:t>
            </a:r>
            <a:endParaRPr lang="zh-CN" altLang="en-US" sz="2700" kern="10">
              <a:ln w="19050">
                <a:solidFill>
                  <a:srgbClr val="99CCFF"/>
                </a:solidFill>
                <a:rou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Text Box 4"/>
          <p:cNvSpPr txBox="1">
            <a:spLocks noChangeArrowheads="1"/>
          </p:cNvSpPr>
          <p:nvPr/>
        </p:nvSpPr>
        <p:spPr bwMode="auto">
          <a:xfrm>
            <a:off x="200026" y="902359"/>
            <a:ext cx="8667749" cy="394723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charset="-122"/>
              </a:rPr>
              <a:t>    英国伟大的物理学家牛顿是在外祖母家长大的。外祖母很疼爱他，八岁上学后，还常常给他一点零用钱。小牛顿一不买糖果，二不买玩具，他把钱积攒（</a:t>
            </a:r>
            <a:r>
              <a:rPr lang="en-US" altLang="zh-CN" sz="2100" b="1" dirty="0" err="1">
                <a:latin typeface="汉语拼音" pitchFamily="34" charset="0"/>
                <a:ea typeface="楷体" panose="02010609060101010101" pitchFamily="49" charset="-122"/>
                <a:cs typeface="汉语拼音" pitchFamily="34" charset="0"/>
              </a:rPr>
              <a:t>zǎn</a:t>
            </a:r>
            <a:r>
              <a:rPr lang="en-US" altLang="zh-CN" sz="2100" b="1" dirty="0">
                <a:latin typeface="汉语拼音" pitchFamily="34" charset="0"/>
                <a:ea typeface="楷体" panose="02010609060101010101" pitchFamily="49" charset="-122"/>
                <a:cs typeface="汉语拼音" pitchFamily="34" charset="0"/>
              </a:rPr>
              <a:t> </a:t>
            </a:r>
            <a:r>
              <a:rPr lang="en-US" altLang="zh-CN" sz="2100" b="1" dirty="0" err="1">
                <a:latin typeface="汉语拼音" pitchFamily="34" charset="0"/>
                <a:ea typeface="楷体" panose="02010609060101010101" pitchFamily="49" charset="-122"/>
                <a:cs typeface="汉语拼音" pitchFamily="34" charset="0"/>
              </a:rPr>
              <a:t>zhǎn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charset="-122"/>
              </a:rPr>
              <a:t>）起来，去（买  卖）锤子和锯子。他喜欢自己动脑筋，做一些手工制品。 </a:t>
            </a:r>
            <a:endParaRPr lang="zh-CN" altLang="en-US" sz="2100" b="1" dirty="0">
              <a:latin typeface="楷体" panose="02010609060101010101" pitchFamily="49" charset="-122"/>
              <a:ea typeface="楷体" panose="02010609060101010101" pitchFamily="49" charset="-122"/>
              <a:cs typeface="楷体_GB2312" panose="02010609030101010101" charset="-122"/>
            </a:endParaRPr>
          </a:p>
          <a:p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charset="-122"/>
              </a:rPr>
              <a:t>    一天，小牛顿兴冲冲地跑到外祖母面前说：“外婆，你看这个。”外祖母一看：小牛顿手里捧着一块木板，中间钉着一个钉（</a:t>
            </a:r>
            <a:r>
              <a:rPr lang="en-US" altLang="zh-CN" sz="2100" b="1" dirty="0" err="1">
                <a:latin typeface="汉语拼音" pitchFamily="34" charset="0"/>
                <a:ea typeface="楷体" panose="02010609060101010101" pitchFamily="49" charset="-122"/>
                <a:cs typeface="汉语拼音" pitchFamily="34" charset="0"/>
              </a:rPr>
              <a:t>dīnɡ</a:t>
            </a:r>
            <a:r>
              <a:rPr lang="en-US" altLang="zh-CN" sz="2100" b="1" dirty="0">
                <a:latin typeface="汉语拼音" pitchFamily="34" charset="0"/>
                <a:ea typeface="楷体" panose="02010609060101010101" pitchFamily="49" charset="-122"/>
                <a:cs typeface="汉语拼音" pitchFamily="34" charset="0"/>
              </a:rPr>
              <a:t>  </a:t>
            </a:r>
            <a:r>
              <a:rPr lang="en-US" altLang="zh-CN" sz="2100" b="1" dirty="0" err="1">
                <a:latin typeface="汉语拼音" pitchFamily="34" charset="0"/>
                <a:ea typeface="楷体" panose="02010609060101010101" pitchFamily="49" charset="-122"/>
                <a:cs typeface="汉语拼音" pitchFamily="34" charset="0"/>
              </a:rPr>
              <a:t>dìnɡ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charset="-122"/>
              </a:rPr>
              <a:t>）子，四周画着一条条放射形的线条。外祖母问：“这是什么呀？” </a:t>
            </a:r>
            <a:endParaRPr lang="zh-CN" altLang="en-US" sz="2100" b="1" dirty="0">
              <a:latin typeface="楷体" panose="02010609060101010101" pitchFamily="49" charset="-122"/>
              <a:ea typeface="楷体" panose="02010609060101010101" pitchFamily="49" charset="-122"/>
              <a:cs typeface="楷体_GB2312" panose="02010609030101010101" charset="-122"/>
            </a:endParaRPr>
          </a:p>
          <a:p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charset="-122"/>
              </a:rPr>
              <a:t>    “太阳钟。太阳光把钉子的影子投到哪条线上，就可以看出是什么时间。” “是谁教你做的呀？” </a:t>
            </a:r>
            <a:endParaRPr lang="zh-CN" altLang="en-US" sz="2100" b="1" dirty="0">
              <a:latin typeface="楷体" panose="02010609060101010101" pitchFamily="49" charset="-122"/>
              <a:ea typeface="楷体" panose="02010609060101010101" pitchFamily="49" charset="-122"/>
              <a:cs typeface="楷体_GB2312" panose="02010609030101010101" charset="-122"/>
            </a:endParaRPr>
          </a:p>
          <a:p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charset="-122"/>
              </a:rPr>
              <a:t>    “是我自己想出来的。”小牛顿自豪地回答。 </a:t>
            </a:r>
            <a:endParaRPr lang="zh-CN" altLang="en-US" sz="2100" b="1" dirty="0">
              <a:latin typeface="楷体" panose="02010609060101010101" pitchFamily="49" charset="-122"/>
              <a:ea typeface="楷体" panose="02010609060101010101" pitchFamily="49" charset="-122"/>
              <a:cs typeface="楷体_GB2312" panose="02010609030101010101" charset="-122"/>
            </a:endParaRPr>
          </a:p>
          <a:p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charset="-122"/>
              </a:rPr>
              <a:t>    牛顿长大以后，始终保持着敢于想象，善于思考的精神。他发现了“万有引力”，还成功地取得了许许多多别的研究成果。</a:t>
            </a:r>
            <a:endParaRPr lang="zh-CN" altLang="en-US" sz="2100" b="1" dirty="0">
              <a:latin typeface="楷体" panose="02010609060101010101" pitchFamily="49" charset="-122"/>
              <a:ea typeface="楷体" panose="02010609060101010101" pitchFamily="49" charset="-122"/>
              <a:cs typeface="楷体_GB2312" panose="02010609030101010101" charset="-122"/>
            </a:endParaRPr>
          </a:p>
        </p:txBody>
      </p:sp>
      <p:sp>
        <p:nvSpPr>
          <p:cNvPr id="52225" name="Text Box 2"/>
          <p:cNvSpPr txBox="1">
            <a:spLocks noChangeArrowheads="1"/>
          </p:cNvSpPr>
          <p:nvPr/>
        </p:nvSpPr>
        <p:spPr bwMode="auto">
          <a:xfrm>
            <a:off x="208573" y="220578"/>
            <a:ext cx="2223205" cy="4847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700" b="1" dirty="0">
                <a:latin typeface="黑体" panose="02010609060101010101" pitchFamily="49" charset="-122"/>
                <a:ea typeface="黑体" panose="02010609060101010101" pitchFamily="49" charset="-122"/>
              </a:rPr>
              <a:t>六、阅读练习</a:t>
            </a:r>
            <a:endParaRPr lang="zh-CN" altLang="en-US" sz="27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2226" name="Text Box 3"/>
          <p:cNvSpPr txBox="1">
            <a:spLocks noChangeArrowheads="1"/>
          </p:cNvSpPr>
          <p:nvPr/>
        </p:nvSpPr>
        <p:spPr bwMode="auto">
          <a:xfrm>
            <a:off x="3538381" y="586777"/>
            <a:ext cx="2159887" cy="32778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pPr>
              <a:lnSpc>
                <a:spcPct val="70000"/>
              </a:lnSpc>
            </a:pPr>
            <a:r>
              <a:rPr lang="en-US" altLang="zh-CN" sz="2400" b="1" dirty="0" smtClean="0">
                <a:latin typeface="黑体" panose="02010609060101010101" pitchFamily="49" charset="-122"/>
                <a:ea typeface="黑体" panose="02010609060101010101" pitchFamily="49" charset="-122"/>
                <a:cs typeface="楷体_GB2312" panose="02010609030101010101" charset="-122"/>
              </a:rPr>
              <a:t>_____________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  <a:cs typeface="楷体_GB2312" panose="02010609030101010101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34626" y="1506244"/>
            <a:ext cx="504478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1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\</a:t>
            </a:r>
            <a:endParaRPr lang="zh-CN" altLang="en-US" sz="2100" b="1" dirty="0">
              <a:solidFill>
                <a:srgbClr val="FF33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57384" y="1525131"/>
            <a:ext cx="504478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1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\</a:t>
            </a:r>
            <a:endParaRPr lang="zh-CN" altLang="en-US" sz="2100" b="1" dirty="0">
              <a:solidFill>
                <a:srgbClr val="FF33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139068" y="2505197"/>
            <a:ext cx="504478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1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\</a:t>
            </a:r>
            <a:endParaRPr lang="zh-CN" altLang="en-US" sz="2100" b="1" dirty="0">
              <a:solidFill>
                <a:srgbClr val="FF33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1029596" y="4155141"/>
            <a:ext cx="216228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Text Box 4"/>
          <p:cNvSpPr txBox="1">
            <a:spLocks noChangeArrowheads="1"/>
          </p:cNvSpPr>
          <p:nvPr/>
        </p:nvSpPr>
        <p:spPr bwMode="auto">
          <a:xfrm>
            <a:off x="381001" y="529416"/>
            <a:ext cx="8477249" cy="394723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0" b="1" dirty="0" smtClean="0">
                <a:latin typeface="+mn-ea"/>
                <a:ea typeface="+mn-ea"/>
                <a:cs typeface="楷体_GB2312" panose="02010609030101010101" charset="-122"/>
              </a:rPr>
              <a:t>1</a:t>
            </a:r>
            <a:r>
              <a:rPr lang="en-US" altLang="zh-CN" sz="2100" b="1" dirty="0">
                <a:latin typeface="+mn-ea"/>
                <a:ea typeface="+mn-ea"/>
                <a:cs typeface="楷体_GB2312" panose="02010609030101010101" charset="-122"/>
              </a:rPr>
              <a:t>.</a:t>
            </a:r>
            <a:r>
              <a:rPr lang="zh-CN" altLang="en-US" sz="2100" b="1" dirty="0">
                <a:latin typeface="+mn-ea"/>
                <a:ea typeface="+mn-ea"/>
                <a:cs typeface="楷体_GB2312" panose="02010609030101010101" charset="-122"/>
              </a:rPr>
              <a:t>给文章拟个合适的题目</a:t>
            </a:r>
            <a:r>
              <a:rPr lang="zh-CN" altLang="en-US" sz="2100" b="1" dirty="0" smtClean="0">
                <a:latin typeface="+mn-ea"/>
                <a:ea typeface="+mn-ea"/>
                <a:cs typeface="楷体_GB2312" panose="02010609030101010101" charset="-122"/>
              </a:rPr>
              <a:t>：</a:t>
            </a:r>
            <a:r>
              <a:rPr lang="en-US" altLang="zh-CN" sz="2100" b="1" u="sng" dirty="0" smtClean="0">
                <a:latin typeface="+mn-ea"/>
                <a:ea typeface="+mn-ea"/>
                <a:cs typeface="楷体_GB2312" panose="02010609030101010101" charset="-122"/>
              </a:rPr>
              <a:t>___________________</a:t>
            </a:r>
            <a:r>
              <a:rPr lang="zh-CN" altLang="en-US" sz="2100" b="1" dirty="0">
                <a:latin typeface="+mn-ea"/>
                <a:ea typeface="+mn-ea"/>
                <a:cs typeface="楷体_GB2312" panose="02010609030101010101" charset="-122"/>
              </a:rPr>
              <a:t>               </a:t>
            </a:r>
            <a:endParaRPr lang="en-US" altLang="zh-CN" sz="2100" b="1" dirty="0">
              <a:latin typeface="+mn-ea"/>
              <a:ea typeface="+mn-ea"/>
              <a:cs typeface="楷体_GB2312" panose="0201060903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100" b="1" dirty="0">
                <a:latin typeface="+mn-ea"/>
                <a:ea typeface="+mn-ea"/>
                <a:cs typeface="楷体_GB2312" panose="02010609030101010101" charset="-122"/>
              </a:rPr>
              <a:t>2.</a:t>
            </a:r>
            <a:r>
              <a:rPr lang="zh-CN" altLang="en-US" sz="2100" b="1" dirty="0">
                <a:latin typeface="+mn-ea"/>
                <a:ea typeface="+mn-ea"/>
                <a:cs typeface="楷体_GB2312" panose="02010609030101010101" charset="-122"/>
              </a:rPr>
              <a:t>划去文中括号里不正确的读音或汉字。</a:t>
            </a:r>
            <a:endParaRPr lang="en-US" altLang="zh-CN" sz="2100" b="1" dirty="0">
              <a:latin typeface="+mn-ea"/>
              <a:ea typeface="+mn-ea"/>
              <a:cs typeface="楷体_GB2312" panose="0201060903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100" b="1" dirty="0">
                <a:latin typeface="+mn-ea"/>
                <a:ea typeface="+mn-ea"/>
                <a:cs typeface="楷体_GB2312" panose="02010609030101010101" charset="-122"/>
              </a:rPr>
              <a:t>3.</a:t>
            </a:r>
            <a:r>
              <a:rPr lang="zh-CN" altLang="en-US" sz="2100" b="1" dirty="0">
                <a:latin typeface="+mn-ea"/>
                <a:ea typeface="+mn-ea"/>
                <a:cs typeface="楷体_GB2312" panose="02010609030101010101" charset="-122"/>
              </a:rPr>
              <a:t>将“牛顿把太阳钟做好了。”这句话改成“被”字句</a:t>
            </a:r>
            <a:r>
              <a:rPr lang="zh-CN" altLang="en-US" sz="2100" b="1" dirty="0" smtClean="0">
                <a:latin typeface="+mn-ea"/>
                <a:ea typeface="+mn-ea"/>
                <a:cs typeface="楷体_GB2312" panose="02010609030101010101" charset="-122"/>
              </a:rPr>
              <a:t>。</a:t>
            </a:r>
            <a:endParaRPr lang="en-US" altLang="zh-CN" sz="2100" b="1" dirty="0" smtClean="0">
              <a:latin typeface="+mn-ea"/>
              <a:ea typeface="+mn-ea"/>
              <a:cs typeface="楷体_GB2312" panose="0201060903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100" b="1" dirty="0" smtClean="0">
                <a:latin typeface="+mn-ea"/>
                <a:ea typeface="+mn-ea"/>
                <a:cs typeface="楷体_GB2312" panose="02010609030101010101" charset="-122"/>
              </a:rPr>
              <a:t>___________________________________________________________</a:t>
            </a:r>
            <a:r>
              <a:rPr lang="zh-CN" altLang="en-US" sz="2100" b="1" dirty="0">
                <a:latin typeface="+mn-ea"/>
                <a:ea typeface="+mn-ea"/>
                <a:cs typeface="楷体_GB2312" panose="02010609030101010101" charset="-122"/>
              </a:rPr>
              <a:t>                                                                       </a:t>
            </a:r>
            <a:endParaRPr lang="zh-CN" altLang="en-US" sz="2100" b="1" dirty="0">
              <a:latin typeface="+mn-ea"/>
              <a:ea typeface="+mn-ea"/>
              <a:cs typeface="楷体_GB2312" panose="0201060903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100" b="1" dirty="0">
                <a:latin typeface="+mn-ea"/>
                <a:ea typeface="+mn-ea"/>
                <a:cs typeface="楷体_GB2312" panose="02010609030101010101" charset="-122"/>
              </a:rPr>
              <a:t>4.</a:t>
            </a:r>
            <a:r>
              <a:rPr lang="zh-CN" altLang="en-US" sz="2100" b="1" dirty="0">
                <a:latin typeface="+mn-ea"/>
                <a:ea typeface="+mn-ea"/>
                <a:cs typeface="楷体_GB2312" panose="02010609030101010101" charset="-122"/>
              </a:rPr>
              <a:t>牛顿的零用钱一</a:t>
            </a:r>
            <a:r>
              <a:rPr lang="zh-CN" altLang="en-US" sz="2100" b="1" dirty="0" smtClean="0">
                <a:latin typeface="+mn-ea"/>
                <a:ea typeface="+mn-ea"/>
                <a:cs typeface="楷体_GB2312" panose="02010609030101010101" charset="-122"/>
              </a:rPr>
              <a:t>不</a:t>
            </a:r>
            <a:r>
              <a:rPr lang="zh-CN" altLang="en-US" sz="2100" b="1" u="sng" dirty="0">
                <a:latin typeface="+mn-ea"/>
                <a:ea typeface="+mn-ea"/>
                <a:cs typeface="楷体_GB2312" panose="02010609030101010101" charset="-122"/>
              </a:rPr>
              <a:t>       </a:t>
            </a:r>
            <a:r>
              <a:rPr lang="zh-CN" altLang="en-US" sz="2100" b="1" dirty="0">
                <a:latin typeface="+mn-ea"/>
                <a:ea typeface="+mn-ea"/>
                <a:cs typeface="楷体_GB2312" panose="02010609030101010101" charset="-122"/>
              </a:rPr>
              <a:t>，二不</a:t>
            </a:r>
            <a:r>
              <a:rPr lang="zh-CN" altLang="en-US" sz="2100" b="1" u="sng" dirty="0">
                <a:latin typeface="+mn-ea"/>
                <a:ea typeface="+mn-ea"/>
                <a:cs typeface="楷体_GB2312" panose="02010609030101010101" charset="-122"/>
              </a:rPr>
              <a:t>       </a:t>
            </a:r>
            <a:r>
              <a:rPr lang="zh-CN" altLang="en-US" sz="2100" b="1" dirty="0">
                <a:latin typeface="+mn-ea"/>
                <a:ea typeface="+mn-ea"/>
                <a:cs typeface="楷体_GB2312" panose="02010609030101010101" charset="-122"/>
              </a:rPr>
              <a:t>，只用来</a:t>
            </a:r>
            <a:r>
              <a:rPr lang="zh-CN" altLang="en-US" sz="2100" b="1" u="sng" dirty="0">
                <a:latin typeface="+mn-ea"/>
                <a:ea typeface="+mn-ea"/>
                <a:cs typeface="楷体_GB2312" panose="02010609030101010101" charset="-122"/>
              </a:rPr>
              <a:t> </a:t>
            </a:r>
            <a:r>
              <a:rPr lang="zh-CN" altLang="en-US" sz="2100" b="1" u="sng" dirty="0" smtClean="0">
                <a:latin typeface="+mn-ea"/>
                <a:ea typeface="+mn-ea"/>
                <a:cs typeface="楷体_GB2312" panose="02010609030101010101" charset="-122"/>
              </a:rPr>
              <a:t>   </a:t>
            </a:r>
            <a:r>
              <a:rPr lang="zh-CN" altLang="en-US" sz="2100" b="1" u="sng" dirty="0">
                <a:latin typeface="+mn-ea"/>
                <a:ea typeface="+mn-ea"/>
                <a:cs typeface="楷体_GB2312" panose="02010609030101010101" charset="-122"/>
              </a:rPr>
              <a:t>         </a:t>
            </a:r>
            <a:r>
              <a:rPr lang="zh-CN" altLang="en-US" sz="2100" b="1" dirty="0">
                <a:latin typeface="+mn-ea"/>
                <a:ea typeface="+mn-ea"/>
                <a:cs typeface="楷体_GB2312" panose="02010609030101010101" charset="-122"/>
              </a:rPr>
              <a:t>。</a:t>
            </a:r>
            <a:endParaRPr lang="en-US" altLang="zh-CN" sz="2100" b="1" dirty="0">
              <a:latin typeface="+mn-ea"/>
              <a:ea typeface="+mn-ea"/>
              <a:cs typeface="楷体_GB2312" panose="0201060903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100" b="1" dirty="0">
                <a:latin typeface="+mn-ea"/>
                <a:ea typeface="+mn-ea"/>
                <a:cs typeface="楷体_GB2312" panose="02010609030101010101" charset="-122"/>
              </a:rPr>
              <a:t>5.</a:t>
            </a:r>
            <a:r>
              <a:rPr lang="zh-CN" altLang="en-US" sz="2100" b="1" dirty="0">
                <a:latin typeface="+mn-ea"/>
                <a:ea typeface="+mn-ea"/>
                <a:cs typeface="楷体_GB2312" panose="02010609030101010101" charset="-122"/>
              </a:rPr>
              <a:t>牛顿做的太阳钟是什么样子？在文中找出，并用</a:t>
            </a:r>
            <a:r>
              <a:rPr lang="zh-CN" altLang="en-US" sz="2100" b="1" dirty="0" smtClean="0">
                <a:latin typeface="+mn-ea"/>
                <a:ea typeface="+mn-ea"/>
                <a:cs typeface="楷体_GB2312" panose="02010609030101010101" charset="-122"/>
              </a:rPr>
              <a:t>“</a:t>
            </a:r>
            <a:r>
              <a:rPr lang="en-US" altLang="zh-CN" sz="2100" b="1" dirty="0" smtClean="0">
                <a:latin typeface="+mn-ea"/>
                <a:ea typeface="+mn-ea"/>
                <a:cs typeface="楷体_GB2312" panose="02010609030101010101" charset="-122"/>
              </a:rPr>
              <a:t>____”</a:t>
            </a:r>
            <a:r>
              <a:rPr lang="zh-CN" altLang="en-US" sz="2100" b="1" dirty="0">
                <a:latin typeface="+mn-ea"/>
                <a:ea typeface="+mn-ea"/>
                <a:cs typeface="楷体_GB2312" panose="02010609030101010101" charset="-122"/>
              </a:rPr>
              <a:t>画</a:t>
            </a:r>
            <a:r>
              <a:rPr lang="zh-CN" altLang="en-US" sz="2100" b="1" dirty="0" smtClean="0">
                <a:latin typeface="+mn-ea"/>
                <a:ea typeface="+mn-ea"/>
                <a:cs typeface="楷体_GB2312" panose="02010609030101010101" charset="-122"/>
              </a:rPr>
              <a:t>出来。</a:t>
            </a:r>
            <a:endParaRPr lang="en-US" altLang="zh-CN" sz="2100" b="1" dirty="0">
              <a:latin typeface="+mn-ea"/>
              <a:ea typeface="+mn-ea"/>
              <a:cs typeface="楷体_GB2312" panose="0201060903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100" b="1" dirty="0">
                <a:latin typeface="+mn-ea"/>
                <a:ea typeface="+mn-ea"/>
                <a:cs typeface="楷体_GB2312" panose="02010609030101010101" charset="-122"/>
              </a:rPr>
              <a:t>6.</a:t>
            </a:r>
            <a:r>
              <a:rPr lang="zh-CN" altLang="en-US" sz="2100" b="1" dirty="0">
                <a:latin typeface="+mn-ea"/>
                <a:ea typeface="+mn-ea"/>
                <a:cs typeface="楷体_GB2312" panose="02010609030101010101" charset="-122"/>
              </a:rPr>
              <a:t>从哪句话看出牛顿自豪</a:t>
            </a:r>
            <a:r>
              <a:rPr lang="zh-CN" altLang="en-US" sz="2100" b="1" dirty="0" smtClean="0">
                <a:latin typeface="+mn-ea"/>
                <a:ea typeface="+mn-ea"/>
                <a:cs typeface="楷体_GB2312" panose="02010609030101010101" charset="-122"/>
              </a:rPr>
              <a:t>？</a:t>
            </a:r>
            <a:endParaRPr lang="en-US" altLang="zh-CN" sz="2100" b="1" dirty="0" smtClean="0">
              <a:latin typeface="+mn-ea"/>
              <a:ea typeface="+mn-ea"/>
              <a:cs typeface="楷体_GB2312" panose="0201060903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100" b="1" dirty="0" smtClean="0">
                <a:latin typeface="+mn-ea"/>
                <a:ea typeface="+mn-ea"/>
                <a:cs typeface="楷体_GB2312" panose="02010609030101010101" charset="-122"/>
              </a:rPr>
              <a:t>____________________________________________________________</a:t>
            </a:r>
            <a:endParaRPr lang="zh-CN" altLang="en-US" sz="2100" b="1" dirty="0">
              <a:latin typeface="+mn-ea"/>
              <a:ea typeface="+mn-ea"/>
              <a:cs typeface="楷体_GB2312" panose="02010609030101010101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97977" y="609090"/>
            <a:ext cx="4426985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爱动脑筋的牛顿</a:t>
            </a:r>
            <a:endParaRPr lang="zh-CN" altLang="en-US" sz="2100" b="1" dirty="0">
              <a:solidFill>
                <a:srgbClr val="FF33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9428" y="2050057"/>
            <a:ext cx="3288019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太阳钟被牛顿做好</a:t>
            </a:r>
            <a:r>
              <a:rPr lang="zh-CN" altLang="en-US" sz="2100" b="1" dirty="0" smtClean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了。</a:t>
            </a:r>
            <a:endParaRPr lang="zh-CN" altLang="en-US" sz="2100" b="1" dirty="0">
              <a:solidFill>
                <a:srgbClr val="FF33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618682" y="2507111"/>
            <a:ext cx="1876078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买锤子和锯子</a:t>
            </a:r>
            <a:endParaRPr lang="zh-CN" altLang="en-US" sz="2100" b="1" dirty="0">
              <a:solidFill>
                <a:srgbClr val="FF33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55159" y="2519778"/>
            <a:ext cx="1075978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买玩具</a:t>
            </a:r>
            <a:endParaRPr lang="zh-CN" altLang="en-US" sz="2100" b="1" dirty="0">
              <a:solidFill>
                <a:srgbClr val="FF33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874713" y="2507110"/>
            <a:ext cx="1521958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买糖果</a:t>
            </a:r>
            <a:endParaRPr lang="zh-CN" altLang="en-US" sz="2100" b="1" dirty="0">
              <a:solidFill>
                <a:srgbClr val="FF33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36578" y="3898499"/>
            <a:ext cx="2922916" cy="43858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_GB2312" panose="02010609030101010101" charset="-122"/>
                <a:sym typeface="+mn-ea"/>
              </a:rPr>
              <a:t>是我自己想出来的。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_GB2312" panose="0201060903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/>
      <p:bldP spid="9" grpId="0"/>
      <p:bldP spid="10" grpId="0"/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8" name="Text Box 7"/>
          <p:cNvSpPr txBox="1">
            <a:spLocks noChangeArrowheads="1"/>
          </p:cNvSpPr>
          <p:nvPr/>
        </p:nvSpPr>
        <p:spPr bwMode="auto">
          <a:xfrm>
            <a:off x="1772537" y="544286"/>
            <a:ext cx="7234031" cy="413190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>
            <a:defPPr>
              <a:defRPr lang="zh-CN"/>
            </a:defPPr>
            <a:lvl1pPr indent="447675">
              <a:defRPr sz="2400">
                <a:solidFill>
                  <a:srgbClr val="990000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r>
              <a:rPr lang="zh-CN" altLang="en-US" dirty="0"/>
              <a:t>阅读理解答题技巧点拨 </a:t>
            </a:r>
            <a:endParaRPr lang="en-US" altLang="zh-CN" dirty="0"/>
          </a:p>
          <a:p>
            <a:r>
              <a:rPr lang="en-US" altLang="zh-CN" dirty="0"/>
              <a:t>1.</a:t>
            </a:r>
            <a:r>
              <a:rPr lang="zh-CN" altLang="en-US" dirty="0"/>
              <a:t>首先当我们做到阅读理解题的时候先不要急着答题，要先把文章整体的读一遍对整篇文章有一个大概的了解，明白这篇文章讲的是什么内容；</a:t>
            </a:r>
            <a:endParaRPr lang="en-US" altLang="zh-CN" dirty="0"/>
          </a:p>
          <a:p>
            <a:r>
              <a:rPr lang="en-US" altLang="zh-CN" dirty="0"/>
              <a:t>2.</a:t>
            </a:r>
            <a:r>
              <a:rPr lang="zh-CN" altLang="en-US" dirty="0"/>
              <a:t>其次是再把阅读题的所有题目读一遍，带着问题在把文章详细地读一遍，这样有针对性的去理解找答案；</a:t>
            </a:r>
            <a:endParaRPr lang="en-US" altLang="zh-CN" dirty="0"/>
          </a:p>
          <a:p>
            <a:r>
              <a:rPr lang="en-US" altLang="zh-CN" dirty="0"/>
              <a:t>3.</a:t>
            </a:r>
            <a:r>
              <a:rPr lang="zh-CN" altLang="en-US" dirty="0"/>
              <a:t>注意要仔细审题，这是我们在考试之前老师经常告诉我们的话，阅读理解只要认真审题就可以在文章中找到想要的答案，很多时候答案在文中原封不动的一句话。</a:t>
            </a:r>
            <a:endParaRPr lang="zh-CN" altLang="en-US" dirty="0"/>
          </a:p>
        </p:txBody>
      </p:sp>
      <p:pic>
        <p:nvPicPr>
          <p:cNvPr id="54279" name="Picture 8" descr="51miz-E266413-A2EBECD9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6431" y="0"/>
            <a:ext cx="1776889" cy="21040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280" name="WordArt 9"/>
          <p:cNvSpPr>
            <a:spLocks noChangeArrowheads="1" noChangeShapeType="1" noTextEdit="1"/>
          </p:cNvSpPr>
          <p:nvPr/>
        </p:nvSpPr>
        <p:spPr bwMode="auto">
          <a:xfrm>
            <a:off x="312659" y="1052037"/>
            <a:ext cx="1101328" cy="679847"/>
          </a:xfrm>
          <a:prstGeom prst="rect">
            <a:avLst/>
          </a:prstGeom>
        </p:spPr>
        <p:txBody>
          <a:bodyPr wrap="none" lIns="68580" tIns="34290" rIns="68580" bIns="34290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2700" kern="10" dirty="0">
                <a:ln w="19050">
                  <a:solidFill>
                    <a:srgbClr val="99CCFF"/>
                  </a:solidFill>
                  <a:rou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宋体" panose="02010600030101010101" pitchFamily="2" charset="-122"/>
              </a:rPr>
              <a:t>指导</a:t>
            </a:r>
            <a:endParaRPr lang="zh-CN" altLang="en-US" sz="2700" kern="10" dirty="0">
              <a:ln w="19050">
                <a:solidFill>
                  <a:srgbClr val="99CCFF"/>
                </a:solidFill>
                <a:rou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ext Box 2"/>
          <p:cNvSpPr txBox="1">
            <a:spLocks noChangeArrowheads="1"/>
          </p:cNvSpPr>
          <p:nvPr/>
        </p:nvSpPr>
        <p:spPr bwMode="auto">
          <a:xfrm>
            <a:off x="574668" y="479421"/>
            <a:ext cx="3613008" cy="4847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700" b="1" dirty="0">
                <a:latin typeface="黑体" panose="02010609060101010101" pitchFamily="49" charset="-122"/>
                <a:ea typeface="黑体" panose="02010609060101010101" pitchFamily="49" charset="-122"/>
              </a:rPr>
              <a:t>一、读拼音，写词语。</a:t>
            </a:r>
            <a:endParaRPr lang="zh-CN" altLang="en-US" sz="27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7" name="组合 56"/>
          <p:cNvGrpSpPr/>
          <p:nvPr/>
        </p:nvGrpSpPr>
        <p:grpSpPr>
          <a:xfrm>
            <a:off x="2942485" y="1515116"/>
            <a:ext cx="957263" cy="485775"/>
            <a:chOff x="3805238" y="2928938"/>
            <a:chExt cx="1276350" cy="647700"/>
          </a:xfrm>
        </p:grpSpPr>
        <p:pic>
          <p:nvPicPr>
            <p:cNvPr id="39943" name="Picture 8" descr="填充白色图片 1"/>
            <p:cNvPicPr>
              <a:picLocks noChangeAspect="1" noChangeArrowheads="1"/>
            </p:cNvPicPr>
            <p:nvPr/>
          </p:nvPicPr>
          <p:blipFill>
            <a:blip r:embed="rId1" cstate="print"/>
            <a:srcRect/>
            <a:stretch>
              <a:fillRect/>
            </a:stretch>
          </p:blipFill>
          <p:spPr bwMode="auto">
            <a:xfrm>
              <a:off x="4433888" y="2928938"/>
              <a:ext cx="647700" cy="647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9944" name="Picture 9" descr="填充白色图片 1"/>
            <p:cNvPicPr>
              <a:picLocks noChangeAspect="1" noChangeArrowheads="1"/>
            </p:cNvPicPr>
            <p:nvPr/>
          </p:nvPicPr>
          <p:blipFill>
            <a:blip r:embed="rId1" cstate="print"/>
            <a:srcRect/>
            <a:stretch>
              <a:fillRect/>
            </a:stretch>
          </p:blipFill>
          <p:spPr bwMode="auto">
            <a:xfrm>
              <a:off x="3805238" y="2928938"/>
              <a:ext cx="647700" cy="647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39945" name="Picture 10" descr="填充白色图片 1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490201" y="1515116"/>
            <a:ext cx="485775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6" name="Picture 11" descr="填充白色图片 1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956926" y="1515116"/>
            <a:ext cx="485775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54" name="Text Box 19"/>
          <p:cNvSpPr txBox="1">
            <a:spLocks noChangeArrowheads="1"/>
          </p:cNvSpPr>
          <p:nvPr/>
        </p:nvSpPr>
        <p:spPr bwMode="auto">
          <a:xfrm>
            <a:off x="1317946" y="1084841"/>
            <a:ext cx="1306535" cy="34624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dirty="0" err="1">
                <a:latin typeface="汉语拼音" pitchFamily="34" charset="0"/>
                <a:ea typeface="Gulim" panose="020B0600000101010101" pitchFamily="34" charset="-127"/>
                <a:cs typeface="汉语拼音" pitchFamily="34" charset="0"/>
              </a:rPr>
              <a:t>chì</a:t>
            </a:r>
            <a:r>
              <a:rPr lang="en-US" altLang="zh-CN" dirty="0">
                <a:latin typeface="汉语拼音" pitchFamily="34" charset="0"/>
                <a:ea typeface="Gulim" panose="020B0600000101010101" pitchFamily="34" charset="-127"/>
                <a:cs typeface="汉语拼音" pitchFamily="34" charset="0"/>
              </a:rPr>
              <a:t>  </a:t>
            </a:r>
            <a:r>
              <a:rPr lang="en-US" altLang="zh-CN" dirty="0" err="1">
                <a:latin typeface="汉语拼音" pitchFamily="34" charset="0"/>
                <a:ea typeface="Gulim" panose="020B0600000101010101" pitchFamily="34" charset="-127"/>
                <a:cs typeface="汉语拼音" pitchFamily="34" charset="0"/>
              </a:rPr>
              <a:t>bǎng</a:t>
            </a:r>
            <a:r>
              <a:rPr lang="en-US" altLang="zh-CN" dirty="0">
                <a:latin typeface="汉语拼音" pitchFamily="34" charset="0"/>
                <a:ea typeface="Gulim" panose="020B0600000101010101" pitchFamily="34" charset="-127"/>
                <a:cs typeface="汉语拼音" pitchFamily="34" charset="0"/>
              </a:rPr>
              <a:t>                                   </a:t>
            </a:r>
            <a:endParaRPr lang="en-US" altLang="zh-CN" dirty="0">
              <a:latin typeface="汉语拼音" pitchFamily="34" charset="0"/>
              <a:ea typeface="Gulim" panose="020B0600000101010101" pitchFamily="34" charset="-127"/>
              <a:cs typeface="汉语拼音" pitchFamily="34" charset="0"/>
            </a:endParaRPr>
          </a:p>
        </p:txBody>
      </p:sp>
      <p:sp>
        <p:nvSpPr>
          <p:cNvPr id="39956" name="Text Box 21"/>
          <p:cNvSpPr txBox="1">
            <a:spLocks noChangeArrowheads="1"/>
          </p:cNvSpPr>
          <p:nvPr/>
        </p:nvSpPr>
        <p:spPr bwMode="auto">
          <a:xfrm>
            <a:off x="2784403" y="1108724"/>
            <a:ext cx="1273426" cy="34624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dirty="0" err="1">
                <a:latin typeface="汉语拼音" pitchFamily="34" charset="0"/>
                <a:ea typeface="Gulim" panose="020B0600000101010101" pitchFamily="34" charset="-127"/>
                <a:cs typeface="汉语拼音" pitchFamily="34" charset="0"/>
              </a:rPr>
              <a:t>yǎn</a:t>
            </a:r>
            <a:r>
              <a:rPr lang="en-US" altLang="zh-CN" dirty="0">
                <a:latin typeface="汉语拼音" pitchFamily="34" charset="0"/>
                <a:ea typeface="Gulim" panose="020B0600000101010101" pitchFamily="34" charset="-127"/>
                <a:cs typeface="汉语拼音" pitchFamily="34" charset="0"/>
              </a:rPr>
              <a:t>  </a:t>
            </a:r>
            <a:r>
              <a:rPr lang="en-US" altLang="zh-CN" dirty="0" err="1">
                <a:latin typeface="汉语拼音" pitchFamily="34" charset="0"/>
                <a:ea typeface="Gulim" panose="020B0600000101010101" pitchFamily="34" charset="-127"/>
                <a:cs typeface="汉语拼音" pitchFamily="34" charset="0"/>
              </a:rPr>
              <a:t>zòu</a:t>
            </a:r>
            <a:r>
              <a:rPr lang="en-US" altLang="zh-CN" dirty="0">
                <a:latin typeface="汉语拼音" pitchFamily="34" charset="0"/>
                <a:ea typeface="Gulim" panose="020B0600000101010101" pitchFamily="34" charset="-127"/>
                <a:cs typeface="汉语拼音" pitchFamily="34" charset="0"/>
              </a:rPr>
              <a:t> </a:t>
            </a:r>
            <a:endParaRPr lang="en-US" altLang="zh-CN" dirty="0">
              <a:latin typeface="汉语拼音" pitchFamily="34" charset="0"/>
              <a:ea typeface="Gulim" panose="020B0600000101010101" pitchFamily="34" charset="-127"/>
              <a:cs typeface="汉语拼音" pitchFamily="34" charset="0"/>
            </a:endParaRPr>
          </a:p>
        </p:txBody>
      </p:sp>
      <p:sp>
        <p:nvSpPr>
          <p:cNvPr id="39958" name="Text Box 23"/>
          <p:cNvSpPr txBox="1">
            <a:spLocks noChangeArrowheads="1"/>
          </p:cNvSpPr>
          <p:nvPr/>
        </p:nvSpPr>
        <p:spPr bwMode="auto">
          <a:xfrm>
            <a:off x="4303788" y="1061757"/>
            <a:ext cx="1331134" cy="39241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dirty="0" err="1">
                <a:latin typeface="汉语拼音" pitchFamily="34" charset="0"/>
                <a:ea typeface="Gulim" panose="020B0600000101010101" pitchFamily="34" charset="-127"/>
                <a:cs typeface="汉语拼音" pitchFamily="34" charset="0"/>
              </a:rPr>
              <a:t>nǎo</a:t>
            </a:r>
            <a:r>
              <a:rPr lang="en-US" altLang="zh-CN" dirty="0">
                <a:latin typeface="汉语拼音" pitchFamily="34" charset="0"/>
                <a:ea typeface="Gulim" panose="020B0600000101010101" pitchFamily="34" charset="-127"/>
                <a:cs typeface="汉语拼音" pitchFamily="34" charset="0"/>
              </a:rPr>
              <a:t>  </a:t>
            </a:r>
            <a:r>
              <a:rPr lang="en-US" altLang="zh-CN" dirty="0" err="1">
                <a:latin typeface="汉语拼音" pitchFamily="34" charset="0"/>
                <a:ea typeface="Gulim" panose="020B0600000101010101" pitchFamily="34" charset="-127"/>
                <a:cs typeface="汉语拼音" pitchFamily="34" charset="0"/>
              </a:rPr>
              <a:t>dai</a:t>
            </a:r>
            <a:r>
              <a:rPr lang="en-US" altLang="zh-CN" dirty="0">
                <a:latin typeface="汉语拼音" pitchFamily="34" charset="0"/>
                <a:ea typeface="Gulim" panose="020B0600000101010101" pitchFamily="34" charset="-127"/>
                <a:cs typeface="汉语拼音" pitchFamily="34" charset="0"/>
              </a:rPr>
              <a:t>  </a:t>
            </a:r>
            <a:endParaRPr lang="en-US" altLang="zh-CN" sz="2100" dirty="0">
              <a:latin typeface="汉语拼音" pitchFamily="34" charset="0"/>
              <a:ea typeface="Gulim" panose="020B0600000101010101" pitchFamily="34" charset="-127"/>
              <a:cs typeface="汉语拼音" pitchFamily="34" charset="0"/>
            </a:endParaRPr>
          </a:p>
        </p:txBody>
      </p:sp>
      <p:sp>
        <p:nvSpPr>
          <p:cNvPr id="39960" name="Text Box 25"/>
          <p:cNvSpPr txBox="1">
            <a:spLocks noChangeArrowheads="1"/>
          </p:cNvSpPr>
          <p:nvPr/>
        </p:nvSpPr>
        <p:spPr bwMode="auto">
          <a:xfrm>
            <a:off x="5653934" y="1114365"/>
            <a:ext cx="1234954" cy="34624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dirty="0" err="1">
                <a:latin typeface="汉语拼音" pitchFamily="34" charset="0"/>
                <a:ea typeface="Gulim" panose="020B0600000101010101" pitchFamily="34" charset="-127"/>
                <a:cs typeface="汉语拼音" pitchFamily="34" charset="0"/>
              </a:rPr>
              <a:t>shì</a:t>
            </a:r>
            <a:r>
              <a:rPr lang="en-US" altLang="zh-CN" dirty="0">
                <a:latin typeface="汉语拼音" pitchFamily="34" charset="0"/>
                <a:ea typeface="Gulim" panose="020B0600000101010101" pitchFamily="34" charset="-127"/>
                <a:cs typeface="汉语拼音" pitchFamily="34" charset="0"/>
              </a:rPr>
              <a:t>   </a:t>
            </a:r>
            <a:r>
              <a:rPr lang="en-US" altLang="zh-CN" dirty="0" err="1">
                <a:latin typeface="汉语拼音" pitchFamily="34" charset="0"/>
                <a:ea typeface="Gulim" panose="020B0600000101010101" pitchFamily="34" charset="-127"/>
                <a:cs typeface="汉语拼音" pitchFamily="34" charset="0"/>
              </a:rPr>
              <a:t>xiàn</a:t>
            </a:r>
            <a:endParaRPr lang="en-US" altLang="zh-CN" dirty="0">
              <a:latin typeface="汉语拼音" pitchFamily="34" charset="0"/>
              <a:ea typeface="Gulim" panose="020B0600000101010101" pitchFamily="34" charset="-127"/>
              <a:cs typeface="汉语拼音" pitchFamily="34" charset="0"/>
            </a:endParaRPr>
          </a:p>
        </p:txBody>
      </p:sp>
      <p:grpSp>
        <p:nvGrpSpPr>
          <p:cNvPr id="58" name="组合 57"/>
          <p:cNvGrpSpPr/>
          <p:nvPr/>
        </p:nvGrpSpPr>
        <p:grpSpPr>
          <a:xfrm>
            <a:off x="4443099" y="1515116"/>
            <a:ext cx="957263" cy="485775"/>
            <a:chOff x="3805238" y="2928938"/>
            <a:chExt cx="1276350" cy="647700"/>
          </a:xfrm>
        </p:grpSpPr>
        <p:pic>
          <p:nvPicPr>
            <p:cNvPr id="59" name="Picture 8" descr="填充白色图片 1"/>
            <p:cNvPicPr>
              <a:picLocks noChangeAspect="1" noChangeArrowheads="1"/>
            </p:cNvPicPr>
            <p:nvPr/>
          </p:nvPicPr>
          <p:blipFill>
            <a:blip r:embed="rId1" cstate="print"/>
            <a:srcRect/>
            <a:stretch>
              <a:fillRect/>
            </a:stretch>
          </p:blipFill>
          <p:spPr bwMode="auto">
            <a:xfrm>
              <a:off x="4433888" y="2928938"/>
              <a:ext cx="647700" cy="647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0" name="Picture 9" descr="填充白色图片 1"/>
            <p:cNvPicPr>
              <a:picLocks noChangeAspect="1" noChangeArrowheads="1"/>
            </p:cNvPicPr>
            <p:nvPr/>
          </p:nvPicPr>
          <p:blipFill>
            <a:blip r:embed="rId1" cstate="print"/>
            <a:srcRect/>
            <a:stretch>
              <a:fillRect/>
            </a:stretch>
          </p:blipFill>
          <p:spPr bwMode="auto">
            <a:xfrm>
              <a:off x="3805238" y="2928938"/>
              <a:ext cx="647700" cy="647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61" name="组合 60"/>
          <p:cNvGrpSpPr/>
          <p:nvPr/>
        </p:nvGrpSpPr>
        <p:grpSpPr>
          <a:xfrm>
            <a:off x="5792780" y="1515116"/>
            <a:ext cx="957263" cy="485775"/>
            <a:chOff x="3805238" y="2928938"/>
            <a:chExt cx="1276350" cy="647700"/>
          </a:xfrm>
        </p:grpSpPr>
        <p:pic>
          <p:nvPicPr>
            <p:cNvPr id="62" name="Picture 8" descr="填充白色图片 1"/>
            <p:cNvPicPr>
              <a:picLocks noChangeAspect="1" noChangeArrowheads="1"/>
            </p:cNvPicPr>
            <p:nvPr/>
          </p:nvPicPr>
          <p:blipFill>
            <a:blip r:embed="rId1" cstate="print"/>
            <a:srcRect/>
            <a:stretch>
              <a:fillRect/>
            </a:stretch>
          </p:blipFill>
          <p:spPr bwMode="auto">
            <a:xfrm>
              <a:off x="4433888" y="2928938"/>
              <a:ext cx="647700" cy="647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3" name="Picture 9" descr="填充白色图片 1"/>
            <p:cNvPicPr>
              <a:picLocks noChangeAspect="1" noChangeArrowheads="1"/>
            </p:cNvPicPr>
            <p:nvPr/>
          </p:nvPicPr>
          <p:blipFill>
            <a:blip r:embed="rId1" cstate="print"/>
            <a:srcRect/>
            <a:stretch>
              <a:fillRect/>
            </a:stretch>
          </p:blipFill>
          <p:spPr bwMode="auto">
            <a:xfrm>
              <a:off x="3805238" y="2928938"/>
              <a:ext cx="647700" cy="647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73" name="组合 72"/>
          <p:cNvGrpSpPr/>
          <p:nvPr/>
        </p:nvGrpSpPr>
        <p:grpSpPr>
          <a:xfrm>
            <a:off x="5792780" y="2730284"/>
            <a:ext cx="957263" cy="485775"/>
            <a:chOff x="3805238" y="2928938"/>
            <a:chExt cx="1276350" cy="647700"/>
          </a:xfrm>
        </p:grpSpPr>
        <p:pic>
          <p:nvPicPr>
            <p:cNvPr id="74" name="Picture 8" descr="填充白色图片 1"/>
            <p:cNvPicPr>
              <a:picLocks noChangeAspect="1" noChangeArrowheads="1"/>
            </p:cNvPicPr>
            <p:nvPr/>
          </p:nvPicPr>
          <p:blipFill>
            <a:blip r:embed="rId1" cstate="print"/>
            <a:srcRect/>
            <a:stretch>
              <a:fillRect/>
            </a:stretch>
          </p:blipFill>
          <p:spPr bwMode="auto">
            <a:xfrm>
              <a:off x="4433888" y="2928938"/>
              <a:ext cx="647700" cy="647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5" name="Picture 9" descr="填充白色图片 1"/>
            <p:cNvPicPr>
              <a:picLocks noChangeAspect="1" noChangeArrowheads="1"/>
            </p:cNvPicPr>
            <p:nvPr/>
          </p:nvPicPr>
          <p:blipFill>
            <a:blip r:embed="rId1" cstate="print"/>
            <a:srcRect/>
            <a:stretch>
              <a:fillRect/>
            </a:stretch>
          </p:blipFill>
          <p:spPr bwMode="auto">
            <a:xfrm>
              <a:off x="3805238" y="2928938"/>
              <a:ext cx="647700" cy="647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76" name="组合 75"/>
          <p:cNvGrpSpPr/>
          <p:nvPr/>
        </p:nvGrpSpPr>
        <p:grpSpPr>
          <a:xfrm>
            <a:off x="4443099" y="2730284"/>
            <a:ext cx="947738" cy="485775"/>
            <a:chOff x="3805238" y="2928938"/>
            <a:chExt cx="1263650" cy="647700"/>
          </a:xfrm>
        </p:grpSpPr>
        <p:pic>
          <p:nvPicPr>
            <p:cNvPr id="77" name="Picture 8" descr="填充白色图片 1"/>
            <p:cNvPicPr>
              <a:picLocks noChangeAspect="1" noChangeArrowheads="1"/>
            </p:cNvPicPr>
            <p:nvPr/>
          </p:nvPicPr>
          <p:blipFill>
            <a:blip r:embed="rId1" cstate="print"/>
            <a:srcRect/>
            <a:stretch>
              <a:fillRect/>
            </a:stretch>
          </p:blipFill>
          <p:spPr bwMode="auto">
            <a:xfrm>
              <a:off x="4421188" y="2928938"/>
              <a:ext cx="647700" cy="647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8" name="Picture 9" descr="填充白色图片 1"/>
            <p:cNvPicPr>
              <a:picLocks noChangeAspect="1" noChangeArrowheads="1"/>
            </p:cNvPicPr>
            <p:nvPr/>
          </p:nvPicPr>
          <p:blipFill>
            <a:blip r:embed="rId1" cstate="print"/>
            <a:srcRect/>
            <a:stretch>
              <a:fillRect/>
            </a:stretch>
          </p:blipFill>
          <p:spPr bwMode="auto">
            <a:xfrm>
              <a:off x="3805238" y="2928938"/>
              <a:ext cx="647700" cy="647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79" name="组合 78"/>
          <p:cNvGrpSpPr/>
          <p:nvPr/>
        </p:nvGrpSpPr>
        <p:grpSpPr>
          <a:xfrm>
            <a:off x="2942485" y="2730284"/>
            <a:ext cx="957263" cy="485775"/>
            <a:chOff x="3805238" y="2928938"/>
            <a:chExt cx="1276350" cy="647700"/>
          </a:xfrm>
        </p:grpSpPr>
        <p:pic>
          <p:nvPicPr>
            <p:cNvPr id="80" name="Picture 8" descr="填充白色图片 1"/>
            <p:cNvPicPr>
              <a:picLocks noChangeAspect="1" noChangeArrowheads="1"/>
            </p:cNvPicPr>
            <p:nvPr/>
          </p:nvPicPr>
          <p:blipFill>
            <a:blip r:embed="rId1" cstate="print"/>
            <a:srcRect/>
            <a:stretch>
              <a:fillRect/>
            </a:stretch>
          </p:blipFill>
          <p:spPr bwMode="auto">
            <a:xfrm>
              <a:off x="4433888" y="2928938"/>
              <a:ext cx="647700" cy="647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1" name="Picture 9" descr="填充白色图片 1"/>
            <p:cNvPicPr>
              <a:picLocks noChangeAspect="1" noChangeArrowheads="1"/>
            </p:cNvPicPr>
            <p:nvPr/>
          </p:nvPicPr>
          <p:blipFill>
            <a:blip r:embed="rId1" cstate="print"/>
            <a:srcRect/>
            <a:stretch>
              <a:fillRect/>
            </a:stretch>
          </p:blipFill>
          <p:spPr bwMode="auto">
            <a:xfrm>
              <a:off x="3805238" y="2928938"/>
              <a:ext cx="647700" cy="647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82" name="组合 81"/>
          <p:cNvGrpSpPr/>
          <p:nvPr/>
        </p:nvGrpSpPr>
        <p:grpSpPr>
          <a:xfrm>
            <a:off x="1492582" y="2730284"/>
            <a:ext cx="957263" cy="485775"/>
            <a:chOff x="3805238" y="2928938"/>
            <a:chExt cx="1276350" cy="647700"/>
          </a:xfrm>
        </p:grpSpPr>
        <p:pic>
          <p:nvPicPr>
            <p:cNvPr id="83" name="Picture 8" descr="填充白色图片 1"/>
            <p:cNvPicPr>
              <a:picLocks noChangeAspect="1" noChangeArrowheads="1"/>
            </p:cNvPicPr>
            <p:nvPr/>
          </p:nvPicPr>
          <p:blipFill>
            <a:blip r:embed="rId1" cstate="print"/>
            <a:srcRect/>
            <a:stretch>
              <a:fillRect/>
            </a:stretch>
          </p:blipFill>
          <p:spPr bwMode="auto">
            <a:xfrm>
              <a:off x="4433888" y="2928938"/>
              <a:ext cx="647700" cy="647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4" name="Picture 9" descr="填充白色图片 1"/>
            <p:cNvPicPr>
              <a:picLocks noChangeAspect="1" noChangeArrowheads="1"/>
            </p:cNvPicPr>
            <p:nvPr/>
          </p:nvPicPr>
          <p:blipFill>
            <a:blip r:embed="rId1" cstate="print"/>
            <a:srcRect/>
            <a:stretch>
              <a:fillRect/>
            </a:stretch>
          </p:blipFill>
          <p:spPr bwMode="auto">
            <a:xfrm>
              <a:off x="3805238" y="2928938"/>
              <a:ext cx="647700" cy="647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86" name="Text Box 19"/>
          <p:cNvSpPr txBox="1">
            <a:spLocks noChangeArrowheads="1"/>
          </p:cNvSpPr>
          <p:nvPr/>
        </p:nvSpPr>
        <p:spPr bwMode="auto">
          <a:xfrm>
            <a:off x="5799808" y="2309049"/>
            <a:ext cx="943207" cy="34624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dirty="0" err="1" smtClean="0">
                <a:latin typeface="汉语拼音" pitchFamily="34" charset="0"/>
                <a:ea typeface="Gulim" panose="020B0600000101010101" pitchFamily="34" charset="-127"/>
                <a:cs typeface="汉语拼音" pitchFamily="34" charset="0"/>
              </a:rPr>
              <a:t>bǎo</a:t>
            </a:r>
            <a:r>
              <a:rPr lang="en-US" altLang="zh-CN" dirty="0" smtClean="0">
                <a:latin typeface="汉语拼音" pitchFamily="34" charset="0"/>
                <a:ea typeface="Gulim" panose="020B0600000101010101" pitchFamily="34" charset="-127"/>
                <a:cs typeface="汉语拼音" pitchFamily="34" charset="0"/>
              </a:rPr>
              <a:t> </a:t>
            </a:r>
            <a:r>
              <a:rPr lang="en-US" altLang="zh-CN" dirty="0" err="1" smtClean="0">
                <a:latin typeface="汉语拼音" pitchFamily="34" charset="0"/>
                <a:ea typeface="Gulim" panose="020B0600000101010101" pitchFamily="34" charset="-127"/>
                <a:cs typeface="汉语拼音" pitchFamily="34" charset="0"/>
              </a:rPr>
              <a:t>guì</a:t>
            </a:r>
            <a:endParaRPr lang="en-US" altLang="zh-CN" dirty="0">
              <a:latin typeface="汉语拼音" pitchFamily="34" charset="0"/>
              <a:ea typeface="Gulim" panose="020B0600000101010101" pitchFamily="34" charset="-127"/>
              <a:cs typeface="汉语拼音" pitchFamily="34" charset="0"/>
            </a:endParaRPr>
          </a:p>
        </p:txBody>
      </p:sp>
      <p:sp>
        <p:nvSpPr>
          <p:cNvPr id="87" name="Text Box 19"/>
          <p:cNvSpPr txBox="1">
            <a:spLocks noChangeArrowheads="1"/>
          </p:cNvSpPr>
          <p:nvPr/>
        </p:nvSpPr>
        <p:spPr bwMode="auto">
          <a:xfrm>
            <a:off x="4228111" y="2298825"/>
            <a:ext cx="1387239" cy="34624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dirty="0" err="1">
                <a:latin typeface="汉语拼音" pitchFamily="34" charset="0"/>
                <a:cs typeface="汉语拼音" pitchFamily="34" charset="0"/>
              </a:rPr>
              <a:t>yáo</a:t>
            </a:r>
            <a:r>
              <a:rPr lang="en-US" altLang="zh-CN" dirty="0">
                <a:latin typeface="汉语拼音" pitchFamily="34" charset="0"/>
                <a:cs typeface="汉语拼音" pitchFamily="34" charset="0"/>
              </a:rPr>
              <a:t> </a:t>
            </a:r>
            <a:r>
              <a:rPr lang="en-US" altLang="zh-CN" dirty="0" err="1">
                <a:latin typeface="汉语拼音" pitchFamily="34" charset="0"/>
                <a:cs typeface="汉语拼音" pitchFamily="34" charset="0"/>
              </a:rPr>
              <a:t>huàng</a:t>
            </a:r>
            <a:r>
              <a:rPr lang="en-US" altLang="zh-CN" dirty="0">
                <a:latin typeface="汉语拼音" pitchFamily="34" charset="0"/>
                <a:cs typeface="汉语拼音" pitchFamily="34" charset="0"/>
              </a:rPr>
              <a:t> </a:t>
            </a:r>
            <a:endParaRPr lang="en-US" altLang="zh-CN" dirty="0">
              <a:latin typeface="汉语拼音" pitchFamily="34" charset="0"/>
              <a:ea typeface="Gulim" panose="020B0600000101010101" pitchFamily="34" charset="-127"/>
              <a:cs typeface="汉语拼音" pitchFamily="34" charset="0"/>
            </a:endParaRPr>
          </a:p>
        </p:txBody>
      </p:sp>
      <p:sp>
        <p:nvSpPr>
          <p:cNvPr id="88" name="Text Box 19"/>
          <p:cNvSpPr txBox="1">
            <a:spLocks noChangeArrowheads="1"/>
          </p:cNvSpPr>
          <p:nvPr/>
        </p:nvSpPr>
        <p:spPr bwMode="auto">
          <a:xfrm>
            <a:off x="2839521" y="2317676"/>
            <a:ext cx="1201291" cy="34624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dirty="0" err="1">
                <a:latin typeface="汉语拼音" pitchFamily="34" charset="0"/>
                <a:cs typeface="汉语拼音" pitchFamily="34" charset="0"/>
              </a:rPr>
              <a:t>chí</a:t>
            </a:r>
            <a:r>
              <a:rPr lang="en-US" altLang="zh-CN" dirty="0">
                <a:latin typeface="汉语拼音" pitchFamily="34" charset="0"/>
                <a:cs typeface="汉语拼音" pitchFamily="34" charset="0"/>
              </a:rPr>
              <a:t>  </a:t>
            </a:r>
            <a:r>
              <a:rPr lang="en-US" altLang="zh-CN" dirty="0" err="1">
                <a:latin typeface="汉语拼音" pitchFamily="34" charset="0"/>
                <a:cs typeface="汉语拼音" pitchFamily="34" charset="0"/>
              </a:rPr>
              <a:t>dào</a:t>
            </a:r>
            <a:r>
              <a:rPr lang="en-US" altLang="zh-CN" dirty="0">
                <a:latin typeface="汉语拼音" pitchFamily="34" charset="0"/>
                <a:cs typeface="汉语拼音" pitchFamily="34" charset="0"/>
              </a:rPr>
              <a:t> </a:t>
            </a:r>
            <a:endParaRPr lang="en-US" altLang="zh-CN" dirty="0">
              <a:latin typeface="汉语拼音" pitchFamily="34" charset="0"/>
              <a:ea typeface="Gulim" panose="020B0600000101010101" pitchFamily="34" charset="-127"/>
              <a:cs typeface="汉语拼音" pitchFamily="34" charset="0"/>
            </a:endParaRPr>
          </a:p>
        </p:txBody>
      </p:sp>
      <p:sp>
        <p:nvSpPr>
          <p:cNvPr id="89" name="Text Box 19"/>
          <p:cNvSpPr txBox="1">
            <a:spLocks noChangeArrowheads="1"/>
          </p:cNvSpPr>
          <p:nvPr/>
        </p:nvSpPr>
        <p:spPr bwMode="auto">
          <a:xfrm>
            <a:off x="1448348" y="2326853"/>
            <a:ext cx="1013404" cy="34624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en-US" dirty="0" err="1">
                <a:latin typeface="汉语拼音" pitchFamily="34" charset="0"/>
                <a:cs typeface="汉语拼音" pitchFamily="34" charset="0"/>
              </a:rPr>
              <a:t>shuǐ</a:t>
            </a:r>
            <a:r>
              <a:rPr lang="en-US" dirty="0">
                <a:latin typeface="汉语拼音" pitchFamily="34" charset="0"/>
                <a:cs typeface="汉语拼音" pitchFamily="34" charset="0"/>
              </a:rPr>
              <a:t>  </a:t>
            </a:r>
            <a:r>
              <a:rPr lang="en-US" dirty="0" err="1">
                <a:latin typeface="汉语拼音" pitchFamily="34" charset="0"/>
                <a:cs typeface="汉语拼音" pitchFamily="34" charset="0"/>
              </a:rPr>
              <a:t>ní</a:t>
            </a:r>
            <a:r>
              <a:rPr lang="en-US" dirty="0">
                <a:latin typeface="汉语拼音" pitchFamily="34" charset="0"/>
                <a:cs typeface="汉语拼音" pitchFamily="34" charset="0"/>
              </a:rPr>
              <a:t>                                                </a:t>
            </a:r>
            <a:endParaRPr lang="en-US" altLang="zh-CN" dirty="0">
              <a:latin typeface="汉语拼音" pitchFamily="34" charset="0"/>
              <a:ea typeface="Gulim" panose="020B0600000101010101" pitchFamily="34" charset="-127"/>
              <a:cs typeface="汉语拼音" pitchFamily="34" charset="0"/>
            </a:endParaRPr>
          </a:p>
        </p:txBody>
      </p:sp>
      <p:grpSp>
        <p:nvGrpSpPr>
          <p:cNvPr id="90" name="组合 89"/>
          <p:cNvGrpSpPr/>
          <p:nvPr/>
        </p:nvGrpSpPr>
        <p:grpSpPr>
          <a:xfrm>
            <a:off x="1492582" y="3943014"/>
            <a:ext cx="957263" cy="485775"/>
            <a:chOff x="3805238" y="2928938"/>
            <a:chExt cx="1276350" cy="647700"/>
          </a:xfrm>
        </p:grpSpPr>
        <p:pic>
          <p:nvPicPr>
            <p:cNvPr id="91" name="Picture 8" descr="填充白色图片 1"/>
            <p:cNvPicPr>
              <a:picLocks noChangeAspect="1" noChangeArrowheads="1"/>
            </p:cNvPicPr>
            <p:nvPr/>
          </p:nvPicPr>
          <p:blipFill>
            <a:blip r:embed="rId1" cstate="print"/>
            <a:srcRect/>
            <a:stretch>
              <a:fillRect/>
            </a:stretch>
          </p:blipFill>
          <p:spPr bwMode="auto">
            <a:xfrm>
              <a:off x="4433888" y="2928938"/>
              <a:ext cx="647700" cy="647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2" name="Picture 9" descr="填充白色图片 1"/>
            <p:cNvPicPr>
              <a:picLocks noChangeAspect="1" noChangeArrowheads="1"/>
            </p:cNvPicPr>
            <p:nvPr/>
          </p:nvPicPr>
          <p:blipFill>
            <a:blip r:embed="rId1" cstate="print"/>
            <a:srcRect/>
            <a:stretch>
              <a:fillRect/>
            </a:stretch>
          </p:blipFill>
          <p:spPr bwMode="auto">
            <a:xfrm>
              <a:off x="3805238" y="2928938"/>
              <a:ext cx="647700" cy="647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93" name="组合 92"/>
          <p:cNvGrpSpPr/>
          <p:nvPr/>
        </p:nvGrpSpPr>
        <p:grpSpPr>
          <a:xfrm>
            <a:off x="2942485" y="3943014"/>
            <a:ext cx="957263" cy="485775"/>
            <a:chOff x="3805238" y="2928938"/>
            <a:chExt cx="1276350" cy="647700"/>
          </a:xfrm>
        </p:grpSpPr>
        <p:pic>
          <p:nvPicPr>
            <p:cNvPr id="94" name="Picture 8" descr="填充白色图片 1"/>
            <p:cNvPicPr>
              <a:picLocks noChangeAspect="1" noChangeArrowheads="1"/>
            </p:cNvPicPr>
            <p:nvPr/>
          </p:nvPicPr>
          <p:blipFill>
            <a:blip r:embed="rId1" cstate="print"/>
            <a:srcRect/>
            <a:stretch>
              <a:fillRect/>
            </a:stretch>
          </p:blipFill>
          <p:spPr bwMode="auto">
            <a:xfrm>
              <a:off x="4433888" y="2928938"/>
              <a:ext cx="647700" cy="647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5" name="Picture 9" descr="填充白色图片 1"/>
            <p:cNvPicPr>
              <a:picLocks noChangeAspect="1" noChangeArrowheads="1"/>
            </p:cNvPicPr>
            <p:nvPr/>
          </p:nvPicPr>
          <p:blipFill>
            <a:blip r:embed="rId1" cstate="print"/>
            <a:srcRect/>
            <a:stretch>
              <a:fillRect/>
            </a:stretch>
          </p:blipFill>
          <p:spPr bwMode="auto">
            <a:xfrm>
              <a:off x="3805238" y="2928938"/>
              <a:ext cx="647700" cy="647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96" name="组合 95"/>
          <p:cNvGrpSpPr/>
          <p:nvPr/>
        </p:nvGrpSpPr>
        <p:grpSpPr>
          <a:xfrm>
            <a:off x="4443099" y="3943014"/>
            <a:ext cx="947738" cy="485775"/>
            <a:chOff x="3805238" y="2928938"/>
            <a:chExt cx="1263650" cy="647700"/>
          </a:xfrm>
        </p:grpSpPr>
        <p:pic>
          <p:nvPicPr>
            <p:cNvPr id="97" name="Picture 8" descr="填充白色图片 1"/>
            <p:cNvPicPr>
              <a:picLocks noChangeAspect="1" noChangeArrowheads="1"/>
            </p:cNvPicPr>
            <p:nvPr/>
          </p:nvPicPr>
          <p:blipFill>
            <a:blip r:embed="rId1" cstate="print"/>
            <a:srcRect/>
            <a:stretch>
              <a:fillRect/>
            </a:stretch>
          </p:blipFill>
          <p:spPr bwMode="auto">
            <a:xfrm>
              <a:off x="4421188" y="2928938"/>
              <a:ext cx="647700" cy="647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8" name="Picture 9" descr="填充白色图片 1"/>
            <p:cNvPicPr>
              <a:picLocks noChangeAspect="1" noChangeArrowheads="1"/>
            </p:cNvPicPr>
            <p:nvPr/>
          </p:nvPicPr>
          <p:blipFill>
            <a:blip r:embed="rId1" cstate="print"/>
            <a:srcRect/>
            <a:stretch>
              <a:fillRect/>
            </a:stretch>
          </p:blipFill>
          <p:spPr bwMode="auto">
            <a:xfrm>
              <a:off x="3805238" y="2928938"/>
              <a:ext cx="647700" cy="647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99" name="组合 98"/>
          <p:cNvGrpSpPr/>
          <p:nvPr/>
        </p:nvGrpSpPr>
        <p:grpSpPr>
          <a:xfrm>
            <a:off x="5792780" y="3943014"/>
            <a:ext cx="957263" cy="485775"/>
            <a:chOff x="3805238" y="2928938"/>
            <a:chExt cx="1276350" cy="647700"/>
          </a:xfrm>
        </p:grpSpPr>
        <p:pic>
          <p:nvPicPr>
            <p:cNvPr id="100" name="Picture 8" descr="填充白色图片 1"/>
            <p:cNvPicPr>
              <a:picLocks noChangeAspect="1" noChangeArrowheads="1"/>
            </p:cNvPicPr>
            <p:nvPr/>
          </p:nvPicPr>
          <p:blipFill>
            <a:blip r:embed="rId1" cstate="print"/>
            <a:srcRect/>
            <a:stretch>
              <a:fillRect/>
            </a:stretch>
          </p:blipFill>
          <p:spPr bwMode="auto">
            <a:xfrm>
              <a:off x="4433888" y="2928938"/>
              <a:ext cx="647700" cy="647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1" name="Picture 9" descr="填充白色图片 1"/>
            <p:cNvPicPr>
              <a:picLocks noChangeAspect="1" noChangeArrowheads="1"/>
            </p:cNvPicPr>
            <p:nvPr/>
          </p:nvPicPr>
          <p:blipFill>
            <a:blip r:embed="rId1" cstate="print"/>
            <a:srcRect/>
            <a:stretch>
              <a:fillRect/>
            </a:stretch>
          </p:blipFill>
          <p:spPr bwMode="auto">
            <a:xfrm>
              <a:off x="3805238" y="2928938"/>
              <a:ext cx="647700" cy="647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5" name="Text Box 19"/>
          <p:cNvSpPr txBox="1">
            <a:spLocks noChangeArrowheads="1"/>
          </p:cNvSpPr>
          <p:nvPr/>
        </p:nvSpPr>
        <p:spPr bwMode="auto">
          <a:xfrm>
            <a:off x="1415793" y="3537687"/>
            <a:ext cx="1110841" cy="34624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en-US" dirty="0" err="1">
                <a:latin typeface="汉语拼音" pitchFamily="34" charset="0"/>
                <a:cs typeface="汉语拼音" pitchFamily="34" charset="0"/>
              </a:rPr>
              <a:t>yuè</a:t>
            </a:r>
            <a:r>
              <a:rPr lang="en-US" dirty="0">
                <a:latin typeface="汉语拼音" pitchFamily="34" charset="0"/>
                <a:cs typeface="汉语拼音" pitchFamily="34" charset="0"/>
              </a:rPr>
              <a:t>   </a:t>
            </a:r>
            <a:r>
              <a:rPr lang="en-US" dirty="0" err="1">
                <a:latin typeface="汉语拼音" pitchFamily="34" charset="0"/>
                <a:cs typeface="汉语拼音" pitchFamily="34" charset="0"/>
              </a:rPr>
              <a:t>qì</a:t>
            </a:r>
            <a:r>
              <a:rPr lang="en-US" dirty="0">
                <a:latin typeface="汉语拼音" pitchFamily="34" charset="0"/>
                <a:cs typeface="汉语拼音" pitchFamily="34" charset="0"/>
              </a:rPr>
              <a:t>                                    </a:t>
            </a:r>
            <a:endParaRPr lang="en-US" altLang="zh-CN" dirty="0">
              <a:latin typeface="汉语拼音" pitchFamily="34" charset="0"/>
              <a:ea typeface="Gulim" panose="020B0600000101010101" pitchFamily="34" charset="-127"/>
              <a:cs typeface="汉语拼音" pitchFamily="34" charset="0"/>
            </a:endParaRPr>
          </a:p>
        </p:txBody>
      </p:sp>
      <p:sp>
        <p:nvSpPr>
          <p:cNvPr id="106" name="Text Box 19"/>
          <p:cNvSpPr txBox="1">
            <a:spLocks noChangeArrowheads="1"/>
          </p:cNvSpPr>
          <p:nvPr/>
        </p:nvSpPr>
        <p:spPr bwMode="auto">
          <a:xfrm>
            <a:off x="2672100" y="3533978"/>
            <a:ext cx="1449756" cy="34624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dirty="0" err="1" smtClean="0">
                <a:latin typeface="汉语拼音" pitchFamily="34" charset="0"/>
                <a:cs typeface="汉语拼音" pitchFamily="34" charset="0"/>
              </a:rPr>
              <a:t>shǒu</a:t>
            </a:r>
            <a:r>
              <a:rPr lang="en-US" altLang="zh-CN" dirty="0" smtClean="0">
                <a:latin typeface="汉语拼音" pitchFamily="34" charset="0"/>
                <a:cs typeface="汉语拼音" pitchFamily="34" charset="0"/>
              </a:rPr>
              <a:t>  </a:t>
            </a:r>
            <a:r>
              <a:rPr lang="en-US" altLang="zh-CN" dirty="0" err="1" smtClean="0">
                <a:latin typeface="汉语拼音" pitchFamily="34" charset="0"/>
                <a:cs typeface="汉语拼音" pitchFamily="34" charset="0"/>
              </a:rPr>
              <a:t>zhǎng</a:t>
            </a:r>
            <a:endParaRPr lang="en-US" altLang="zh-CN" dirty="0">
              <a:latin typeface="汉语拼音" pitchFamily="34" charset="0"/>
              <a:ea typeface="Gulim" panose="020B0600000101010101" pitchFamily="34" charset="-127"/>
              <a:cs typeface="汉语拼音" pitchFamily="34" charset="0"/>
            </a:endParaRPr>
          </a:p>
        </p:txBody>
      </p:sp>
      <p:sp>
        <p:nvSpPr>
          <p:cNvPr id="107" name="Text Box 19"/>
          <p:cNvSpPr txBox="1">
            <a:spLocks noChangeArrowheads="1"/>
          </p:cNvSpPr>
          <p:nvPr/>
        </p:nvSpPr>
        <p:spPr bwMode="auto">
          <a:xfrm>
            <a:off x="4334711" y="3531329"/>
            <a:ext cx="1174039" cy="34624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dirty="0" err="1" smtClean="0">
                <a:latin typeface="汉语拼音" pitchFamily="34" charset="0"/>
                <a:cs typeface="汉语拼音" pitchFamily="34" charset="0"/>
              </a:rPr>
              <a:t>huāng</a:t>
            </a:r>
            <a:r>
              <a:rPr lang="en-US" altLang="zh-CN" dirty="0">
                <a:latin typeface="汉语拼音" pitchFamily="34" charset="0"/>
                <a:cs typeface="汉语拼音" pitchFamily="34" charset="0"/>
              </a:rPr>
              <a:t> </a:t>
            </a:r>
            <a:r>
              <a:rPr lang="en-US" altLang="zh-CN" dirty="0" err="1">
                <a:latin typeface="汉语拼音" pitchFamily="34" charset="0"/>
                <a:cs typeface="汉语拼音" pitchFamily="34" charset="0"/>
              </a:rPr>
              <a:t>yě</a:t>
            </a:r>
            <a:endParaRPr lang="en-US" altLang="zh-CN" dirty="0">
              <a:latin typeface="汉语拼音" pitchFamily="34" charset="0"/>
              <a:ea typeface="Gulim" panose="020B0600000101010101" pitchFamily="34" charset="-127"/>
              <a:cs typeface="汉语拼音" pitchFamily="34" charset="0"/>
            </a:endParaRPr>
          </a:p>
        </p:txBody>
      </p:sp>
      <p:sp>
        <p:nvSpPr>
          <p:cNvPr id="108" name="Text Box 19"/>
          <p:cNvSpPr txBox="1">
            <a:spLocks noChangeArrowheads="1"/>
          </p:cNvSpPr>
          <p:nvPr/>
        </p:nvSpPr>
        <p:spPr bwMode="auto">
          <a:xfrm>
            <a:off x="5758931" y="3531328"/>
            <a:ext cx="1024961" cy="34624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dirty="0" err="1">
                <a:latin typeface="汉语拼音" pitchFamily="34" charset="0"/>
                <a:cs typeface="汉语拼音" pitchFamily="34" charset="0"/>
              </a:rPr>
              <a:t>huò</a:t>
            </a:r>
            <a:r>
              <a:rPr lang="en-US" altLang="zh-CN" dirty="0">
                <a:latin typeface="汉语拼音" pitchFamily="34" charset="0"/>
                <a:cs typeface="汉语拼音" pitchFamily="34" charset="0"/>
              </a:rPr>
              <a:t> </a:t>
            </a:r>
            <a:r>
              <a:rPr lang="en-US" altLang="zh-CN" dirty="0" err="1" smtClean="0">
                <a:latin typeface="汉语拼音" pitchFamily="34" charset="0"/>
                <a:cs typeface="汉语拼音" pitchFamily="34" charset="0"/>
              </a:rPr>
              <a:t>zhě</a:t>
            </a:r>
            <a:endParaRPr lang="en-US" altLang="zh-CN" dirty="0">
              <a:latin typeface="汉语拼音" pitchFamily="34" charset="0"/>
              <a:ea typeface="Gulim" panose="020B0600000101010101" pitchFamily="34" charset="-127"/>
              <a:cs typeface="汉语拼音" pitchFamily="34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1502152" y="1538713"/>
            <a:ext cx="938123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rgbClr val="FF3300"/>
                </a:solidFill>
              </a:rPr>
              <a:t>翅  膀</a:t>
            </a:r>
            <a:endParaRPr lang="zh-CN" altLang="en-US" sz="2400" b="1" dirty="0">
              <a:solidFill>
                <a:srgbClr val="FF3300"/>
              </a:solidFill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2952055" y="1538713"/>
            <a:ext cx="938123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rgbClr val="FF3300"/>
                </a:solidFill>
              </a:rPr>
              <a:t>演  奏</a:t>
            </a:r>
            <a:endParaRPr lang="zh-CN" altLang="en-US" sz="2400" b="1" dirty="0">
              <a:solidFill>
                <a:srgbClr val="FF3300"/>
              </a:solidFill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4452669" y="1538713"/>
            <a:ext cx="938123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rgbClr val="FF3300"/>
                </a:solidFill>
              </a:rPr>
              <a:t>脑  袋</a:t>
            </a:r>
            <a:endParaRPr lang="zh-CN" altLang="en-US" sz="2400" b="1" dirty="0">
              <a:solidFill>
                <a:srgbClr val="FF3300"/>
              </a:solidFill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5802350" y="1538713"/>
            <a:ext cx="938123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rgbClr val="FF3300"/>
                </a:solidFill>
              </a:rPr>
              <a:t>视  线</a:t>
            </a:r>
            <a:endParaRPr lang="zh-CN" altLang="en-US" sz="2400" b="1" dirty="0">
              <a:solidFill>
                <a:srgbClr val="FF3300"/>
              </a:solidFill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1502152" y="2753881"/>
            <a:ext cx="938123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rgbClr val="FF3300"/>
                </a:solidFill>
              </a:rPr>
              <a:t>水  泥</a:t>
            </a:r>
            <a:endParaRPr lang="zh-CN" altLang="en-US" sz="2400" b="1" dirty="0">
              <a:solidFill>
                <a:srgbClr val="FF3300"/>
              </a:solidFill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2952055" y="2753881"/>
            <a:ext cx="938123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rgbClr val="FF3300"/>
                </a:solidFill>
              </a:rPr>
              <a:t>迟  到</a:t>
            </a:r>
            <a:endParaRPr lang="zh-CN" altLang="en-US" sz="2400" b="1" dirty="0">
              <a:solidFill>
                <a:srgbClr val="FF3300"/>
              </a:solidFill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4452669" y="2753881"/>
            <a:ext cx="938123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rgbClr val="FF3300"/>
                </a:solidFill>
              </a:rPr>
              <a:t>摇  晃</a:t>
            </a:r>
            <a:endParaRPr lang="zh-CN" altLang="en-US" sz="2400" b="1" dirty="0">
              <a:solidFill>
                <a:srgbClr val="FF3300"/>
              </a:solidFill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5802350" y="2753880"/>
            <a:ext cx="938123" cy="4385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 smtClean="0">
                <a:solidFill>
                  <a:srgbClr val="FF3300"/>
                </a:solidFill>
              </a:rPr>
              <a:t>宝  贵</a:t>
            </a:r>
            <a:endParaRPr lang="zh-CN" altLang="en-US" sz="2400" b="1" dirty="0">
              <a:solidFill>
                <a:srgbClr val="FF3300"/>
              </a:solidFill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1502152" y="3966611"/>
            <a:ext cx="938123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rgbClr val="FF3300"/>
                </a:solidFill>
              </a:rPr>
              <a:t>乐  器</a:t>
            </a:r>
            <a:endParaRPr lang="zh-CN" altLang="en-US" sz="2400" b="1" dirty="0">
              <a:solidFill>
                <a:srgbClr val="FF3300"/>
              </a:solidFill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2952055" y="3966611"/>
            <a:ext cx="938123" cy="4385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 smtClean="0">
                <a:solidFill>
                  <a:srgbClr val="FF3300"/>
                </a:solidFill>
              </a:rPr>
              <a:t>手  掌</a:t>
            </a:r>
            <a:endParaRPr lang="zh-CN" altLang="en-US" sz="2400" b="1" dirty="0">
              <a:solidFill>
                <a:srgbClr val="FF3300"/>
              </a:solidFill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4452669" y="3966611"/>
            <a:ext cx="938123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rgbClr val="FF3300"/>
                </a:solidFill>
              </a:rPr>
              <a:t>荒  野</a:t>
            </a:r>
            <a:endParaRPr lang="zh-CN" altLang="en-US" sz="2400" b="1" dirty="0">
              <a:solidFill>
                <a:srgbClr val="FF3300"/>
              </a:solidFill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5802350" y="3966611"/>
            <a:ext cx="938123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rgbClr val="FF3300"/>
                </a:solidFill>
              </a:rPr>
              <a:t>或  者</a:t>
            </a:r>
            <a:endParaRPr lang="zh-CN" altLang="en-US" sz="2400" b="1" dirty="0">
              <a:solidFill>
                <a:srgbClr val="FF33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1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" grpId="0"/>
      <p:bldP spid="111" grpId="0"/>
      <p:bldP spid="112" grpId="0"/>
      <p:bldP spid="113" grpId="0"/>
      <p:bldP spid="115" grpId="0"/>
      <p:bldP spid="116" grpId="0"/>
      <p:bldP spid="117" grpId="0"/>
      <p:bldP spid="118" grpId="0"/>
      <p:bldP spid="120" grpId="0"/>
      <p:bldP spid="121" grpId="0"/>
      <p:bldP spid="122" grpId="0"/>
      <p:bldP spid="12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ext Box 3"/>
          <p:cNvSpPr txBox="1">
            <a:spLocks noChangeArrowheads="1"/>
          </p:cNvSpPr>
          <p:nvPr/>
        </p:nvSpPr>
        <p:spPr bwMode="auto">
          <a:xfrm>
            <a:off x="581698" y="690009"/>
            <a:ext cx="6392615" cy="4847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700" b="1" dirty="0">
                <a:latin typeface="黑体" panose="02010609060101010101" pitchFamily="49" charset="-122"/>
                <a:ea typeface="黑体" panose="02010609060101010101" pitchFamily="49" charset="-122"/>
              </a:rPr>
              <a:t>二、用“√”给带点字选择正确的读音。</a:t>
            </a:r>
            <a:endParaRPr lang="zh-CN" altLang="en-US" sz="27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161379" y="1442706"/>
            <a:ext cx="7361177" cy="173124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latin typeface="+mn-ea"/>
                <a:ea typeface="+mn-ea"/>
              </a:rPr>
              <a:t>黎明（</a:t>
            </a:r>
            <a:r>
              <a:rPr lang="en-US" altLang="zh-CN" sz="2400" b="1" dirty="0" err="1">
                <a:latin typeface="汉语拼音" pitchFamily="34" charset="0"/>
                <a:ea typeface="+mn-ea"/>
                <a:cs typeface="汉语拼音" pitchFamily="34" charset="0"/>
              </a:rPr>
              <a:t>lí</a:t>
            </a:r>
            <a:r>
              <a:rPr lang="en-US" altLang="zh-CN" sz="2400" b="1" dirty="0">
                <a:latin typeface="汉语拼音" pitchFamily="34" charset="0"/>
                <a:ea typeface="+mn-ea"/>
                <a:cs typeface="汉语拼音" pitchFamily="34" charset="0"/>
              </a:rPr>
              <a:t>  </a:t>
            </a:r>
            <a:r>
              <a:rPr lang="en-US" altLang="zh-CN" sz="2400" b="1" dirty="0" smtClean="0">
                <a:latin typeface="汉语拼音" pitchFamily="34" charset="0"/>
                <a:ea typeface="+mn-ea"/>
                <a:cs typeface="汉语拼音" pitchFamily="34" charset="0"/>
              </a:rPr>
              <a:t> </a:t>
            </a:r>
            <a:r>
              <a:rPr lang="en-US" altLang="zh-CN" sz="2400" b="1" dirty="0" err="1" smtClean="0">
                <a:latin typeface="汉语拼音" pitchFamily="34" charset="0"/>
                <a:ea typeface="+mn-ea"/>
                <a:cs typeface="汉语拼音" pitchFamily="34" charset="0"/>
              </a:rPr>
              <a:t>ní</a:t>
            </a:r>
            <a:r>
              <a:rPr lang="zh-CN" altLang="en-US" sz="2400" b="1" dirty="0">
                <a:latin typeface="+mn-ea"/>
                <a:ea typeface="+mn-ea"/>
              </a:rPr>
              <a:t>）       </a:t>
            </a:r>
            <a:r>
              <a:rPr lang="zh-CN" altLang="en-US" sz="2400" b="1" dirty="0" smtClean="0">
                <a:latin typeface="+mn-ea"/>
                <a:ea typeface="+mn-ea"/>
              </a:rPr>
              <a:t> 睡觉</a:t>
            </a:r>
            <a:r>
              <a:rPr lang="zh-CN" altLang="en-US" sz="2400" b="1" dirty="0">
                <a:latin typeface="+mn-ea"/>
                <a:ea typeface="+mn-ea"/>
              </a:rPr>
              <a:t>（</a:t>
            </a:r>
            <a:r>
              <a:rPr lang="en-US" altLang="zh-CN" sz="2400" b="1" dirty="0" err="1">
                <a:latin typeface="汉语拼音" pitchFamily="34" charset="0"/>
                <a:ea typeface="+mn-ea"/>
                <a:cs typeface="汉语拼音" pitchFamily="34" charset="0"/>
              </a:rPr>
              <a:t>jué</a:t>
            </a:r>
            <a:r>
              <a:rPr lang="en-US" altLang="zh-CN" sz="2400" b="1" dirty="0">
                <a:latin typeface="汉语拼音" pitchFamily="34" charset="0"/>
                <a:ea typeface="+mn-ea"/>
                <a:cs typeface="汉语拼音" pitchFamily="34" charset="0"/>
              </a:rPr>
              <a:t>  </a:t>
            </a:r>
            <a:r>
              <a:rPr lang="en-US" altLang="zh-CN" sz="2400" b="1" dirty="0" err="1">
                <a:latin typeface="汉语拼音" pitchFamily="34" charset="0"/>
                <a:ea typeface="+mn-ea"/>
                <a:cs typeface="汉语拼音" pitchFamily="34" charset="0"/>
              </a:rPr>
              <a:t>jiào</a:t>
            </a:r>
            <a:r>
              <a:rPr lang="zh-CN" altLang="en-US" sz="2400" b="1" dirty="0">
                <a:latin typeface="+mn-ea"/>
                <a:ea typeface="+mn-ea"/>
              </a:rPr>
              <a:t>）    </a:t>
            </a:r>
            <a:endParaRPr lang="en-US" altLang="zh-CN" sz="2400" b="1" dirty="0">
              <a:latin typeface="+mn-ea"/>
              <a:ea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latin typeface="+mn-ea"/>
                <a:ea typeface="+mn-ea"/>
              </a:rPr>
              <a:t>欣赏（</a:t>
            </a:r>
            <a:r>
              <a:rPr lang="en-US" altLang="zh-CN" sz="2400" b="1" dirty="0" err="1">
                <a:latin typeface="汉语拼音" pitchFamily="34" charset="0"/>
                <a:ea typeface="+mn-ea"/>
                <a:cs typeface="汉语拼音" pitchFamily="34" charset="0"/>
              </a:rPr>
              <a:t>xīn</a:t>
            </a:r>
            <a:r>
              <a:rPr lang="en-US" altLang="zh-CN" sz="2400" b="1" dirty="0">
                <a:latin typeface="汉语拼音" pitchFamily="34" charset="0"/>
                <a:ea typeface="+mn-ea"/>
                <a:cs typeface="汉语拼音" pitchFamily="34" charset="0"/>
              </a:rPr>
              <a:t>  </a:t>
            </a:r>
            <a:r>
              <a:rPr lang="en-US" altLang="zh-CN" sz="2400" b="1" dirty="0" err="1">
                <a:latin typeface="汉语拼音" pitchFamily="34" charset="0"/>
                <a:ea typeface="+mn-ea"/>
                <a:cs typeface="汉语拼音" pitchFamily="34" charset="0"/>
              </a:rPr>
              <a:t>xīng</a:t>
            </a:r>
            <a:r>
              <a:rPr lang="zh-CN" altLang="en-US" sz="2400" b="1" dirty="0">
                <a:latin typeface="+mn-ea"/>
                <a:ea typeface="+mn-ea"/>
              </a:rPr>
              <a:t>）    </a:t>
            </a:r>
            <a:r>
              <a:rPr lang="zh-CN" altLang="en-US" sz="2400" b="1" dirty="0" smtClean="0">
                <a:latin typeface="+mn-ea"/>
                <a:ea typeface="+mn-ea"/>
              </a:rPr>
              <a:t>药材</a:t>
            </a:r>
            <a:r>
              <a:rPr lang="zh-CN" altLang="en-US" sz="2400" b="1" dirty="0">
                <a:latin typeface="+mn-ea"/>
                <a:ea typeface="+mn-ea"/>
              </a:rPr>
              <a:t>（</a:t>
            </a:r>
            <a:r>
              <a:rPr lang="en-US" altLang="zh-CN" sz="2400" b="1" dirty="0" err="1">
                <a:latin typeface="汉语拼音" pitchFamily="34" charset="0"/>
                <a:ea typeface="+mn-ea"/>
                <a:cs typeface="汉语拼音" pitchFamily="34" charset="0"/>
              </a:rPr>
              <a:t>cái</a:t>
            </a:r>
            <a:r>
              <a:rPr lang="en-US" altLang="zh-CN" sz="2400" b="1" dirty="0">
                <a:latin typeface="汉语拼音" pitchFamily="34" charset="0"/>
                <a:ea typeface="+mn-ea"/>
                <a:cs typeface="汉语拼音" pitchFamily="34" charset="0"/>
              </a:rPr>
              <a:t>  </a:t>
            </a:r>
            <a:r>
              <a:rPr lang="en-US" altLang="zh-CN" sz="2400" b="1" dirty="0" err="1">
                <a:latin typeface="汉语拼音" pitchFamily="34" charset="0"/>
                <a:ea typeface="+mn-ea"/>
                <a:cs typeface="汉语拼音" pitchFamily="34" charset="0"/>
              </a:rPr>
              <a:t>chái</a:t>
            </a:r>
            <a:r>
              <a:rPr lang="zh-CN" altLang="en-US" sz="2400" b="1" dirty="0">
                <a:latin typeface="+mn-ea"/>
                <a:ea typeface="+mn-ea"/>
              </a:rPr>
              <a:t>）    </a:t>
            </a:r>
            <a:endParaRPr lang="en-US" altLang="zh-CN" sz="2400" b="1" dirty="0">
              <a:latin typeface="+mn-ea"/>
              <a:ea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 smtClean="0">
                <a:latin typeface="+mn-ea"/>
                <a:ea typeface="+mn-ea"/>
              </a:rPr>
              <a:t>满载</a:t>
            </a:r>
            <a:r>
              <a:rPr lang="zh-CN" altLang="en-US" sz="2400" b="1" dirty="0">
                <a:latin typeface="+mn-ea"/>
                <a:ea typeface="+mn-ea"/>
              </a:rPr>
              <a:t>（</a:t>
            </a:r>
            <a:r>
              <a:rPr lang="en-US" altLang="zh-CN" sz="2400" b="1" dirty="0" err="1">
                <a:latin typeface="汉语拼音" pitchFamily="34" charset="0"/>
                <a:ea typeface="+mn-ea"/>
                <a:cs typeface="汉语拼音" pitchFamily="34" charset="0"/>
              </a:rPr>
              <a:t>zǎi</a:t>
            </a:r>
            <a:r>
              <a:rPr lang="en-US" altLang="zh-CN" sz="2400" b="1" dirty="0">
                <a:latin typeface="汉语拼音" pitchFamily="34" charset="0"/>
                <a:ea typeface="+mn-ea"/>
                <a:cs typeface="汉语拼音" pitchFamily="34" charset="0"/>
              </a:rPr>
              <a:t>  </a:t>
            </a:r>
            <a:r>
              <a:rPr lang="en-US" altLang="zh-CN" sz="2400" b="1" dirty="0" err="1">
                <a:latin typeface="汉语拼音" pitchFamily="34" charset="0"/>
                <a:ea typeface="+mn-ea"/>
                <a:cs typeface="汉语拼音" pitchFamily="34" charset="0"/>
              </a:rPr>
              <a:t>zài</a:t>
            </a:r>
            <a:r>
              <a:rPr lang="zh-CN" altLang="en-US" sz="2400" b="1" dirty="0">
                <a:latin typeface="+mn-ea"/>
                <a:ea typeface="+mn-ea"/>
              </a:rPr>
              <a:t>）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122269" y="1660044"/>
            <a:ext cx="904160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√</a:t>
            </a:r>
            <a:endParaRPr lang="zh-CN" altLang="en-US" sz="2100" b="1" dirty="0">
              <a:solidFill>
                <a:srgbClr val="FF33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302960" y="1653321"/>
            <a:ext cx="904160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√</a:t>
            </a:r>
            <a:endParaRPr lang="zh-CN" altLang="en-US" sz="2100" b="1" dirty="0">
              <a:solidFill>
                <a:srgbClr val="FF33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147819" y="2216415"/>
            <a:ext cx="904160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√</a:t>
            </a:r>
            <a:endParaRPr lang="zh-CN" altLang="en-US" sz="2100" b="1" dirty="0">
              <a:solidFill>
                <a:srgbClr val="FF33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463863" y="2224485"/>
            <a:ext cx="904160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√</a:t>
            </a:r>
            <a:endParaRPr lang="zh-CN" altLang="en-US" sz="2100" b="1" dirty="0">
              <a:solidFill>
                <a:srgbClr val="FF33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911945" y="2814429"/>
            <a:ext cx="904160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√</a:t>
            </a:r>
            <a:endParaRPr lang="zh-CN" altLang="en-US" sz="2100" b="1" dirty="0">
              <a:solidFill>
                <a:srgbClr val="FF33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50128" y="1689811"/>
            <a:ext cx="459890" cy="5770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300" dirty="0"/>
              <a:t>·</a:t>
            </a:r>
            <a:endParaRPr lang="zh-CN" altLang="en-US" sz="3300" dirty="0"/>
          </a:p>
        </p:txBody>
      </p:sp>
      <p:sp>
        <p:nvSpPr>
          <p:cNvPr id="13" name="TextBox 12"/>
          <p:cNvSpPr txBox="1"/>
          <p:nvPr/>
        </p:nvSpPr>
        <p:spPr>
          <a:xfrm>
            <a:off x="4801497" y="1683088"/>
            <a:ext cx="459890" cy="5770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300" dirty="0"/>
              <a:t>·</a:t>
            </a:r>
            <a:endParaRPr lang="zh-CN" altLang="en-US" sz="3300" dirty="0"/>
          </a:p>
        </p:txBody>
      </p:sp>
      <p:sp>
        <p:nvSpPr>
          <p:cNvPr id="14" name="TextBox 13"/>
          <p:cNvSpPr txBox="1"/>
          <p:nvPr/>
        </p:nvSpPr>
        <p:spPr>
          <a:xfrm>
            <a:off x="1259542" y="2246183"/>
            <a:ext cx="459890" cy="5770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300" dirty="0"/>
              <a:t>·</a:t>
            </a:r>
            <a:endParaRPr lang="zh-CN" altLang="en-US" sz="3300" dirty="0"/>
          </a:p>
        </p:txBody>
      </p:sp>
      <p:sp>
        <p:nvSpPr>
          <p:cNvPr id="20" name="TextBox 19"/>
          <p:cNvSpPr txBox="1"/>
          <p:nvPr/>
        </p:nvSpPr>
        <p:spPr>
          <a:xfrm>
            <a:off x="4744234" y="2224485"/>
            <a:ext cx="459890" cy="5770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300" dirty="0"/>
              <a:t>·</a:t>
            </a:r>
            <a:endParaRPr lang="zh-CN" altLang="en-US" sz="3300" dirty="0"/>
          </a:p>
        </p:txBody>
      </p:sp>
      <p:sp>
        <p:nvSpPr>
          <p:cNvPr id="22" name="TextBox 21"/>
          <p:cNvSpPr txBox="1"/>
          <p:nvPr/>
        </p:nvSpPr>
        <p:spPr>
          <a:xfrm>
            <a:off x="1552572" y="2792873"/>
            <a:ext cx="459890" cy="5770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300" dirty="0"/>
              <a:t>·</a:t>
            </a:r>
            <a:endParaRPr lang="zh-CN" altLang="en-US" sz="33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15" grpId="0"/>
      <p:bldP spid="16" grpId="0"/>
      <p:bldP spid="17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ext Box 3"/>
          <p:cNvSpPr txBox="1">
            <a:spLocks noChangeArrowheads="1"/>
          </p:cNvSpPr>
          <p:nvPr/>
        </p:nvSpPr>
        <p:spPr bwMode="auto">
          <a:xfrm>
            <a:off x="581700" y="500536"/>
            <a:ext cx="2918107" cy="4847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700" b="1" dirty="0">
                <a:latin typeface="黑体" panose="02010609060101010101" pitchFamily="49" charset="-122"/>
                <a:ea typeface="黑体" panose="02010609060101010101" pitchFamily="49" charset="-122"/>
              </a:rPr>
              <a:t>三、我会查字典。</a:t>
            </a:r>
            <a:endParaRPr lang="zh-CN" altLang="en-US" sz="27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42279" y="974001"/>
            <a:ext cx="7361177" cy="302390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“爽”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用部首查字法，应先查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部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，再查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画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。它在字典里的解释有：①明朗，清亮；②（性格）率直；③舒服，畅快；④不合，违背。选出下面词语中“爽”的意思。（填序号） 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 （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）秋高气爽（    ）        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）毫厘不爽（    ）       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）精神爽朗（    ）        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）性格豪爽（    ）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276277" y="988288"/>
            <a:ext cx="904160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大</a:t>
            </a:r>
            <a:endParaRPr lang="zh-CN" altLang="en-US" sz="2100" b="1" dirty="0">
              <a:solidFill>
                <a:srgbClr val="FF33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268459" y="1021906"/>
            <a:ext cx="904160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1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endParaRPr lang="zh-CN" altLang="en-US" sz="2100" b="1" dirty="0">
              <a:solidFill>
                <a:srgbClr val="FF33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323315" y="2456594"/>
            <a:ext cx="904160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①</a:t>
            </a:r>
            <a:endParaRPr lang="zh-CN" altLang="en-US" sz="2100" b="1" dirty="0">
              <a:solidFill>
                <a:srgbClr val="FF33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307179" y="2803529"/>
            <a:ext cx="904160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④</a:t>
            </a:r>
            <a:endParaRPr lang="zh-CN" altLang="en-US" sz="2100" b="1" dirty="0">
              <a:solidFill>
                <a:srgbClr val="FF33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323316" y="3174667"/>
            <a:ext cx="904160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③</a:t>
            </a:r>
            <a:endParaRPr lang="zh-CN" altLang="en-US" sz="2100" b="1" dirty="0">
              <a:solidFill>
                <a:srgbClr val="FF33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315247" y="3570011"/>
            <a:ext cx="904160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②</a:t>
            </a:r>
            <a:endParaRPr lang="zh-CN" altLang="en-US" sz="2100" b="1" dirty="0">
              <a:solidFill>
                <a:srgbClr val="FF33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15" grpId="0"/>
      <p:bldP spid="16" grpId="0"/>
      <p:bldP spid="17" grpId="0"/>
      <p:bldP spid="18" grpId="0"/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02" name="Text Box 19"/>
          <p:cNvSpPr txBox="1">
            <a:spLocks noChangeArrowheads="1"/>
          </p:cNvSpPr>
          <p:nvPr/>
        </p:nvSpPr>
        <p:spPr bwMode="auto">
          <a:xfrm>
            <a:off x="2398902" y="1469208"/>
            <a:ext cx="5979319" cy="1176338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2400" dirty="0">
                <a:solidFill>
                  <a:srgbClr val="99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以上字词为三年级语文上册高频出现的考查对象，一般考查规范书写、字词读音、及查字典，所以三项一定要熟练掌握运用。</a:t>
            </a:r>
            <a:endParaRPr lang="zh-CN" altLang="en-US" sz="2400" dirty="0">
              <a:solidFill>
                <a:srgbClr val="99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2003" name="Picture 20" descr="51miz-E266413-A2EBECD9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34542" y="1741885"/>
            <a:ext cx="2353865" cy="278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2004" name="WordArt 21"/>
          <p:cNvSpPr>
            <a:spLocks noChangeArrowheads="1" noChangeShapeType="1" noTextEdit="1"/>
          </p:cNvSpPr>
          <p:nvPr/>
        </p:nvSpPr>
        <p:spPr bwMode="auto">
          <a:xfrm>
            <a:off x="772716" y="3193256"/>
            <a:ext cx="1101328" cy="672704"/>
          </a:xfrm>
          <a:prstGeom prst="rect">
            <a:avLst/>
          </a:prstGeom>
        </p:spPr>
        <p:txBody>
          <a:bodyPr wrap="none" lIns="68580" tIns="34290" rIns="68580" bIns="34290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2700" kern="10" dirty="0">
                <a:ln w="19050">
                  <a:solidFill>
                    <a:srgbClr val="99CCFF"/>
                  </a:solidFill>
                  <a:rou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宋体" panose="02010600030101010101" pitchFamily="2" charset="-122"/>
              </a:rPr>
              <a:t>指导</a:t>
            </a:r>
            <a:endParaRPr lang="zh-CN" altLang="en-US" sz="2700" kern="10" dirty="0">
              <a:ln w="19050">
                <a:solidFill>
                  <a:srgbClr val="99CCFF"/>
                </a:solidFill>
                <a:rou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ext Box 3"/>
          <p:cNvSpPr txBox="1">
            <a:spLocks noChangeArrowheads="1"/>
          </p:cNvSpPr>
          <p:nvPr/>
        </p:nvSpPr>
        <p:spPr bwMode="auto">
          <a:xfrm>
            <a:off x="354676" y="496247"/>
            <a:ext cx="8129870" cy="4847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700" b="1" dirty="0">
                <a:latin typeface="黑体" panose="02010609060101010101" pitchFamily="49" charset="-122"/>
                <a:ea typeface="黑体" panose="02010609060101010101" pitchFamily="49" charset="-122"/>
              </a:rPr>
              <a:t>四、补充下列四字词语，并选其中的一个写一句话。</a:t>
            </a:r>
            <a:endParaRPr lang="zh-CN" altLang="en-US" sz="27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785084" y="1074808"/>
            <a:ext cx="8302136" cy="179279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成（  ）结（  ）  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 引人（  ）（  ）    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  ）景（  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美     面（  ）耳（  ）   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果实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（  ）（  ）    （  ）林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  ）染 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 smtClean="0">
                <a:latin typeface="+mn-ea"/>
                <a:ea typeface="+mn-ea"/>
              </a:rPr>
              <a:t>写</a:t>
            </a:r>
            <a:r>
              <a:rPr lang="zh-CN" altLang="en-US" sz="2800" b="1" dirty="0">
                <a:latin typeface="+mn-ea"/>
                <a:ea typeface="+mn-ea"/>
              </a:rPr>
              <a:t>话</a:t>
            </a:r>
            <a:r>
              <a:rPr lang="zh-CN" altLang="en-US" sz="2800" b="1" dirty="0" smtClean="0">
                <a:latin typeface="+mn-ea"/>
                <a:ea typeface="+mn-ea"/>
              </a:rPr>
              <a:t>：</a:t>
            </a:r>
            <a:r>
              <a:rPr lang="en-US" altLang="zh-CN" sz="2800" b="1" dirty="0" smtClean="0">
                <a:latin typeface="+mn-ea"/>
                <a:ea typeface="+mn-ea"/>
              </a:rPr>
              <a:t>______________________________________</a:t>
            </a:r>
            <a:endParaRPr lang="zh-CN" altLang="en-US" sz="2800" b="1" dirty="0">
              <a:latin typeface="+mn-ea"/>
              <a:ea typeface="+mn-ea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478168" y="1068581"/>
            <a:ext cx="852256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8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群</a:t>
            </a:r>
            <a:endParaRPr lang="zh-CN" altLang="en-US" sz="2800" b="1" dirty="0">
              <a:solidFill>
                <a:srgbClr val="FF33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572941" y="1480595"/>
            <a:ext cx="617486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8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优</a:t>
            </a:r>
            <a:endParaRPr lang="zh-CN" altLang="en-US" sz="2800" b="1" dirty="0">
              <a:solidFill>
                <a:srgbClr val="FF33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940464" y="1052675"/>
            <a:ext cx="852256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8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队</a:t>
            </a:r>
            <a:endParaRPr lang="zh-CN" altLang="en-US" sz="2800" b="1" dirty="0">
              <a:solidFill>
                <a:srgbClr val="FF33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271302" y="1488528"/>
            <a:ext cx="678030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8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红</a:t>
            </a:r>
            <a:endParaRPr lang="zh-CN" altLang="en-US" sz="2800" b="1" dirty="0">
              <a:solidFill>
                <a:srgbClr val="FF33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594077" y="1082129"/>
            <a:ext cx="852256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8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注</a:t>
            </a:r>
            <a:endParaRPr lang="zh-CN" altLang="en-US" sz="2800" b="1" dirty="0">
              <a:solidFill>
                <a:srgbClr val="FF33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804514" y="1925595"/>
            <a:ext cx="852256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8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累</a:t>
            </a:r>
            <a:endParaRPr lang="zh-CN" altLang="en-US" sz="2800" b="1" dirty="0">
              <a:solidFill>
                <a:srgbClr val="FF33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668883" y="1075562"/>
            <a:ext cx="852256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8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目</a:t>
            </a:r>
            <a:endParaRPr lang="zh-CN" altLang="en-US" sz="2800" b="1" dirty="0">
              <a:solidFill>
                <a:srgbClr val="FF33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10294" y="1922519"/>
            <a:ext cx="852256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8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层</a:t>
            </a:r>
            <a:endParaRPr lang="zh-CN" altLang="en-US" sz="2800" b="1" dirty="0">
              <a:solidFill>
                <a:srgbClr val="FF33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27627" y="1483955"/>
            <a:ext cx="852256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8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风</a:t>
            </a:r>
            <a:endParaRPr lang="zh-CN" altLang="en-US" sz="2800" b="1" dirty="0">
              <a:solidFill>
                <a:srgbClr val="FF33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173296" y="1911031"/>
            <a:ext cx="852256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8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尽</a:t>
            </a:r>
            <a:endParaRPr lang="zh-CN" altLang="en-US" sz="2800" b="1" dirty="0">
              <a:solidFill>
                <a:srgbClr val="FF33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690154" y="1462238"/>
            <a:ext cx="455477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8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赤</a:t>
            </a:r>
            <a:endParaRPr lang="zh-CN" altLang="en-US" sz="2800" b="1" dirty="0">
              <a:solidFill>
                <a:srgbClr val="FF33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857957" y="2346298"/>
            <a:ext cx="6571108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8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为了这道问题</a:t>
            </a:r>
            <a:r>
              <a:rPr lang="en-US" altLang="zh-CN" sz="28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8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我和同桌争得面红耳赤。 </a:t>
            </a:r>
            <a:endParaRPr lang="zh-CN" altLang="en-US" sz="2800" b="1" dirty="0">
              <a:solidFill>
                <a:srgbClr val="FF33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1" name="Picture 20" descr="51miz-E266413-A2EBECD9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" y="2835537"/>
            <a:ext cx="2353865" cy="2384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矩形 32"/>
          <p:cNvSpPr/>
          <p:nvPr/>
        </p:nvSpPr>
        <p:spPr>
          <a:xfrm>
            <a:off x="596729" y="4065823"/>
            <a:ext cx="1203022" cy="70019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zh-CN" altLang="en-US" sz="4100" b="1" spc="38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指导</a:t>
            </a:r>
            <a:endParaRPr lang="zh-CN" altLang="en-US" sz="4100" b="1" spc="38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5" name="Text Box 19"/>
          <p:cNvSpPr txBox="1">
            <a:spLocks noChangeArrowheads="1"/>
          </p:cNvSpPr>
          <p:nvPr/>
        </p:nvSpPr>
        <p:spPr bwMode="auto">
          <a:xfrm>
            <a:off x="2472143" y="3316689"/>
            <a:ext cx="5979319" cy="1546577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2400" dirty="0">
                <a:solidFill>
                  <a:srgbClr val="99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成语是小学语文测试的常见题型。目的是熟记词语，并学会应用，常常以补充成语，再完成练习的形式出现，因此在熟记成语的同时还要知道成语的意思。</a:t>
            </a:r>
            <a:endParaRPr lang="zh-CN" altLang="en-US" sz="2400" dirty="0">
              <a:solidFill>
                <a:srgbClr val="99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926224" y="1935009"/>
            <a:ext cx="852256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8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累</a:t>
            </a:r>
            <a:endParaRPr lang="zh-CN" altLang="en-US" sz="2800" b="1" dirty="0">
              <a:solidFill>
                <a:srgbClr val="FF33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4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0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3" grpId="0"/>
      <p:bldP spid="45" grpId="0"/>
      <p:bldP spid="46" grpId="0"/>
      <p:bldP spid="47" grpId="0"/>
      <p:bldP spid="48" grpId="0"/>
      <p:bldP spid="17" grpId="0"/>
      <p:bldP spid="18" grpId="0"/>
      <p:bldP spid="19" grpId="0"/>
      <p:bldP spid="20" grpId="0"/>
      <p:bldP spid="21" grpId="0"/>
      <p:bldP spid="22" grpId="0"/>
      <p:bldP spid="33" grpId="0"/>
      <p:bldP spid="35" grpId="0" animBg="1"/>
      <p:bldP spid="3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ext Box 3"/>
          <p:cNvSpPr txBox="1">
            <a:spLocks noChangeArrowheads="1"/>
          </p:cNvSpPr>
          <p:nvPr/>
        </p:nvSpPr>
        <p:spPr bwMode="auto">
          <a:xfrm>
            <a:off x="562649" y="691036"/>
            <a:ext cx="3745256" cy="5001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五、照样子，写词语。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35800" y="1367364"/>
            <a:ext cx="8493900" cy="265457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圆溜溜（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ABB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式）     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___________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  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___________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 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高高兴兴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AABB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式）  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___________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  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___________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 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又松又软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ABAC</a:t>
            </a:r>
            <a:r>
              <a:rPr lang="zh-CN" altLang="en-US" sz="2800" b="1" smtClean="0">
                <a:latin typeface="楷体" panose="02010609060101010101" pitchFamily="49" charset="-122"/>
                <a:ea typeface="楷体" panose="02010609060101010101" pitchFamily="49" charset="-122"/>
              </a:rPr>
              <a:t>式）  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___________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  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___________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五颜六色（含有数字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___________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  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___________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 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302386" y="2127872"/>
            <a:ext cx="1609782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8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大大方方</a:t>
            </a:r>
            <a:endParaRPr lang="zh-CN" altLang="en-US" sz="2800" b="1" dirty="0">
              <a:solidFill>
                <a:srgbClr val="FF33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377839" y="1485722"/>
            <a:ext cx="1853793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8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绿油油</a:t>
            </a:r>
            <a:endParaRPr lang="zh-CN" altLang="en-US" sz="2800" b="1" dirty="0">
              <a:solidFill>
                <a:srgbClr val="FF33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304821" y="2744005"/>
            <a:ext cx="1785287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8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自言自语</a:t>
            </a:r>
            <a:endParaRPr lang="zh-CN" altLang="en-US" sz="2800" b="1" dirty="0">
              <a:solidFill>
                <a:srgbClr val="FF33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301435" y="3422105"/>
            <a:ext cx="2151983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8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七上八下</a:t>
            </a:r>
            <a:endParaRPr lang="zh-CN" altLang="en-US" sz="2800" b="1" dirty="0">
              <a:solidFill>
                <a:srgbClr val="FF33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688885" y="2744005"/>
            <a:ext cx="1600971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8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越来越好</a:t>
            </a:r>
            <a:endParaRPr lang="zh-CN" altLang="en-US" sz="2800" b="1" dirty="0">
              <a:solidFill>
                <a:srgbClr val="FF33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728855" y="1476066"/>
            <a:ext cx="1605520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8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静悄悄</a:t>
            </a:r>
            <a:endParaRPr lang="zh-CN" altLang="en-US" sz="2800" b="1" dirty="0">
              <a:solidFill>
                <a:srgbClr val="FF33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659905" y="2127986"/>
            <a:ext cx="1779245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8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快快乐乐</a:t>
            </a:r>
            <a:endParaRPr lang="zh-CN" altLang="en-US" sz="2800" b="1" dirty="0">
              <a:solidFill>
                <a:srgbClr val="FF33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694055" y="3402860"/>
            <a:ext cx="1595801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8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十拿九稳</a:t>
            </a:r>
            <a:endParaRPr lang="zh-CN" altLang="en-US" sz="2800" b="1" dirty="0">
              <a:solidFill>
                <a:srgbClr val="FF33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26" grpId="0"/>
      <p:bldP spid="29" grpId="0"/>
      <p:bldP spid="36" grpId="0"/>
      <p:bldP spid="37" grpId="0"/>
      <p:bldP spid="3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02" name="Text Box 19"/>
          <p:cNvSpPr txBox="1">
            <a:spLocks noChangeArrowheads="1"/>
          </p:cNvSpPr>
          <p:nvPr/>
        </p:nvSpPr>
        <p:spPr bwMode="auto">
          <a:xfrm>
            <a:off x="2694177" y="1469209"/>
            <a:ext cx="5979319" cy="1546577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2400" dirty="0">
                <a:solidFill>
                  <a:srgbClr val="99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仿写词语也是三年级经常考查的题型，这个题型主要是以</a:t>
            </a:r>
            <a:r>
              <a:rPr lang="en-US" altLang="zh-CN" sz="2400" dirty="0">
                <a:solidFill>
                  <a:srgbClr val="99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ABB</a:t>
            </a:r>
            <a:r>
              <a:rPr lang="zh-CN" altLang="en-US" sz="2400" dirty="0">
                <a:solidFill>
                  <a:srgbClr val="99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式、</a:t>
            </a:r>
            <a:r>
              <a:rPr lang="en-US" altLang="zh-CN" sz="2400" dirty="0">
                <a:solidFill>
                  <a:srgbClr val="99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AABC</a:t>
            </a:r>
            <a:r>
              <a:rPr lang="zh-CN" altLang="en-US" sz="2400" dirty="0">
                <a:solidFill>
                  <a:srgbClr val="99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式、</a:t>
            </a:r>
            <a:r>
              <a:rPr lang="en-US" altLang="zh-CN" sz="2400" dirty="0">
                <a:solidFill>
                  <a:srgbClr val="99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ABCC</a:t>
            </a:r>
            <a:r>
              <a:rPr lang="zh-CN" altLang="en-US" sz="2400" dirty="0">
                <a:solidFill>
                  <a:srgbClr val="99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式、</a:t>
            </a:r>
            <a:r>
              <a:rPr lang="en-US" altLang="zh-CN" sz="2400" dirty="0">
                <a:solidFill>
                  <a:srgbClr val="99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ABAC</a:t>
            </a:r>
            <a:r>
              <a:rPr lang="zh-CN" altLang="en-US" sz="2400" dirty="0">
                <a:solidFill>
                  <a:srgbClr val="99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式词语为例进行仿写的，所以平时要注意积累。</a:t>
            </a:r>
            <a:endParaRPr lang="zh-CN" altLang="en-US" sz="2400" dirty="0">
              <a:solidFill>
                <a:srgbClr val="99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2003" name="Picture 20" descr="51miz-E266413-A2EBECD9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235537" y="762595"/>
            <a:ext cx="2353865" cy="278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2004" name="WordArt 21"/>
          <p:cNvSpPr>
            <a:spLocks noChangeArrowheads="1" noChangeShapeType="1" noTextEdit="1"/>
          </p:cNvSpPr>
          <p:nvPr/>
        </p:nvSpPr>
        <p:spPr bwMode="auto">
          <a:xfrm>
            <a:off x="873711" y="2213966"/>
            <a:ext cx="1101328" cy="672704"/>
          </a:xfrm>
          <a:prstGeom prst="rect">
            <a:avLst/>
          </a:prstGeom>
        </p:spPr>
        <p:txBody>
          <a:bodyPr wrap="none" lIns="68580" tIns="34290" rIns="68580" bIns="34290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2700" kern="10">
                <a:ln w="19050">
                  <a:solidFill>
                    <a:srgbClr val="99CCFF"/>
                  </a:solidFill>
                  <a:rou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宋体" panose="02010600030101010101" pitchFamily="2" charset="-122"/>
              </a:rPr>
              <a:t>指导</a:t>
            </a:r>
            <a:endParaRPr lang="zh-CN" altLang="en-US" sz="2700" kern="10">
              <a:ln w="19050">
                <a:solidFill>
                  <a:srgbClr val="99CCFF"/>
                </a:solidFill>
                <a:rou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ext Box 3"/>
          <p:cNvSpPr txBox="1">
            <a:spLocks noChangeArrowheads="1"/>
          </p:cNvSpPr>
          <p:nvPr/>
        </p:nvSpPr>
        <p:spPr bwMode="auto">
          <a:xfrm>
            <a:off x="553125" y="224311"/>
            <a:ext cx="2570656" cy="4847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700" b="1" dirty="0">
                <a:latin typeface="黑体" panose="02010609060101010101" pitchFamily="49" charset="-122"/>
                <a:ea typeface="黑体" panose="02010609060101010101" pitchFamily="49" charset="-122"/>
              </a:rPr>
              <a:t>六、句子练习。</a:t>
            </a:r>
            <a:endParaRPr lang="zh-CN" altLang="en-US" sz="27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59304" y="770007"/>
            <a:ext cx="7918316" cy="394069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indent="447675">
              <a:lnSpc>
                <a:spcPct val="120000"/>
              </a:lnSpc>
              <a:spcBef>
                <a:spcPts val="600"/>
              </a:spcBef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草地上开着野花。</a:t>
            </a:r>
            <a:r>
              <a:rPr lang="zh-CN" altLang="en-US" sz="2400" b="1" dirty="0">
                <a:latin typeface="+mn-ea"/>
                <a:ea typeface="+mn-ea"/>
                <a:cs typeface="楷体" panose="02010609060101010101" pitchFamily="49" charset="-122"/>
                <a:sym typeface="+mn-ea"/>
              </a:rPr>
              <a:t>（扩句</a:t>
            </a:r>
            <a:r>
              <a:rPr lang="zh-CN" altLang="en-US" sz="2400" b="1" dirty="0" smtClean="0">
                <a:latin typeface="+mn-ea"/>
                <a:ea typeface="+mn-ea"/>
                <a:cs typeface="楷体" panose="02010609060101010101" pitchFamily="49" charset="-122"/>
                <a:sym typeface="+mn-ea"/>
              </a:rPr>
              <a:t>）</a:t>
            </a:r>
            <a:endParaRPr lang="en-US" altLang="zh-CN" sz="2400" b="1" dirty="0" smtClean="0">
              <a:latin typeface="+mn-ea"/>
              <a:ea typeface="+mn-ea"/>
              <a:cs typeface="楷体" panose="02010609060101010101" pitchFamily="49" charset="-122"/>
              <a:sym typeface="+mn-ea"/>
            </a:endParaRPr>
          </a:p>
          <a:p>
            <a:pPr indent="447675">
              <a:lnSpc>
                <a:spcPct val="120000"/>
              </a:lnSpc>
              <a:spcBef>
                <a:spcPts val="600"/>
              </a:spcBef>
            </a:pP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_____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__________________________________________</a:t>
            </a:r>
            <a:endParaRPr lang="en-US" altLang="zh-CN" sz="2400" b="1" u="sng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447675">
              <a:lnSpc>
                <a:spcPct val="120000"/>
              </a:lnSpc>
              <a:spcBef>
                <a:spcPts val="600"/>
              </a:spcBef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东方升起的红太阳照亮了故乡美丽的土地。</a:t>
            </a:r>
            <a:r>
              <a:rPr lang="zh-CN" altLang="en-US" sz="2400" b="1" dirty="0">
                <a:latin typeface="+mn-ea"/>
                <a:ea typeface="+mn-ea"/>
                <a:cs typeface="楷体" panose="02010609060101010101" pitchFamily="49" charset="-122"/>
              </a:rPr>
              <a:t>（改为“把”字句</a:t>
            </a:r>
            <a:r>
              <a:rPr lang="zh-CN" altLang="en-US" sz="2400" b="1" dirty="0" smtClean="0">
                <a:latin typeface="+mn-ea"/>
                <a:ea typeface="+mn-ea"/>
                <a:cs typeface="楷体" panose="02010609060101010101" pitchFamily="49" charset="-122"/>
              </a:rPr>
              <a:t>）</a:t>
            </a:r>
            <a:endParaRPr lang="en-US" altLang="zh-CN" sz="2400" b="1" dirty="0" smtClean="0">
              <a:latin typeface="+mn-ea"/>
              <a:ea typeface="+mn-ea"/>
              <a:cs typeface="楷体" panose="02010609060101010101" pitchFamily="49" charset="-122"/>
            </a:endParaRPr>
          </a:p>
          <a:p>
            <a:pPr indent="447675">
              <a:lnSpc>
                <a:spcPct val="120000"/>
              </a:lnSpc>
              <a:spcBef>
                <a:spcPts val="600"/>
              </a:spcBef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_____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__________________________________________</a:t>
            </a:r>
            <a:endParaRPr lang="en-US" altLang="zh-CN" sz="2400" b="1" u="sng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447675">
              <a:lnSpc>
                <a:spcPct val="120000"/>
              </a:lnSpc>
              <a:spcBef>
                <a:spcPts val="600"/>
              </a:spcBef>
            </a:pP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我们全校师生和王老师都参加了这次运动会。</a:t>
            </a:r>
            <a:r>
              <a:rPr lang="zh-CN" altLang="en-US" sz="2400" b="1" dirty="0">
                <a:latin typeface="+mn-ea"/>
                <a:ea typeface="+mn-ea"/>
                <a:cs typeface="楷体" panose="02010609060101010101" pitchFamily="49" charset="-122"/>
                <a:sym typeface="+mn-ea"/>
              </a:rPr>
              <a:t>（修改病句</a:t>
            </a:r>
            <a:r>
              <a:rPr lang="zh-CN" altLang="en-US" sz="2400" b="1" dirty="0" smtClean="0">
                <a:latin typeface="+mn-ea"/>
                <a:ea typeface="+mn-ea"/>
                <a:cs typeface="楷体" panose="02010609060101010101" pitchFamily="49" charset="-122"/>
                <a:sym typeface="+mn-ea"/>
              </a:rPr>
              <a:t>）</a:t>
            </a:r>
            <a:endParaRPr lang="en-US" altLang="zh-CN" sz="2400" b="1" dirty="0" smtClean="0">
              <a:latin typeface="+mn-ea"/>
              <a:ea typeface="+mn-ea"/>
              <a:cs typeface="楷体" panose="02010609060101010101" pitchFamily="49" charset="-122"/>
              <a:sym typeface="+mn-ea"/>
            </a:endParaRPr>
          </a:p>
          <a:p>
            <a:pPr indent="447675">
              <a:lnSpc>
                <a:spcPct val="120000"/>
              </a:lnSpc>
              <a:spcBef>
                <a:spcPts val="600"/>
              </a:spcBef>
            </a:pP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_____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__________________________________________</a:t>
            </a:r>
            <a:endParaRPr lang="en-US" altLang="zh-CN" sz="2400" b="1" u="sng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06979" y="2735935"/>
            <a:ext cx="6689999" cy="4385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东方升起的红太阳把故乡美丽的土地照亮了。</a:t>
            </a:r>
            <a:endParaRPr lang="zh-CN" altLang="en-US" sz="2400" b="1" dirty="0">
              <a:solidFill>
                <a:srgbClr val="FF33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016504" y="4228156"/>
            <a:ext cx="5637871" cy="4385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我们全校师生都参加了这次运动会。</a:t>
            </a:r>
            <a:endParaRPr lang="zh-CN" altLang="en-US" sz="2400" b="1" dirty="0">
              <a:solidFill>
                <a:srgbClr val="FF33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044991" y="1261648"/>
            <a:ext cx="7376171" cy="4385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绿色的草地上开着五颜六色的野花。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4" grpId="0"/>
      <p:bldP spid="26" grpId="0"/>
    </p:bldLst>
  </p:timing>
</p:sld>
</file>

<file path=ppt/tags/tag1.xml><?xml version="1.0" encoding="utf-8"?>
<p:tagLst xmlns:p="http://schemas.openxmlformats.org/presentationml/2006/main">
  <p:tag name="KSO_WPP_MARK_KEY" val="a3a6fe12-cfc6-4aed-ae7a-a9b31f86f1e3"/>
  <p:tag name="COMMONDATA" val="eyJoZGlkIjoiMDUzMmRhYzhkNzM3Y2ZlODExZjhhYzliMDJjYzA0ZGIifQ==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凸显">
  <a:themeElements>
    <a:clrScheme name="凸显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凸显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凸显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2610</Words>
  <Application>WPS 演示</Application>
  <PresentationFormat>全屏显示(16:9)</PresentationFormat>
  <Paragraphs>236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31" baseType="lpstr">
      <vt:lpstr>Arial</vt:lpstr>
      <vt:lpstr>宋体</vt:lpstr>
      <vt:lpstr>Wingdings</vt:lpstr>
      <vt:lpstr>Wingdings</vt:lpstr>
      <vt:lpstr>Wingdings 2</vt:lpstr>
      <vt:lpstr>黑体</vt:lpstr>
      <vt:lpstr>汉语拼音</vt:lpstr>
      <vt:lpstr>Segoe Print</vt:lpstr>
      <vt:lpstr>Gulim</vt:lpstr>
      <vt:lpstr>楷体</vt:lpstr>
      <vt:lpstr>楷体_GB2312</vt:lpstr>
      <vt:lpstr>Xingkai SC</vt:lpstr>
      <vt:lpstr>Century Schoolbook</vt:lpstr>
      <vt:lpstr>微软雅黑</vt:lpstr>
      <vt:lpstr>Calibri</vt:lpstr>
      <vt:lpstr>Malgun Gothic</vt:lpstr>
      <vt:lpstr>Arial Unicode MS</vt:lpstr>
      <vt:lpstr>凸显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Rocket Girls</cp:lastModifiedBy>
  <cp:revision>333</cp:revision>
  <dcterms:created xsi:type="dcterms:W3CDTF">2017-08-03T09:01:00Z</dcterms:created>
  <dcterms:modified xsi:type="dcterms:W3CDTF">2022-11-29T18:16:23Z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2052-11.1.0.12763</vt:lpwstr>
  </property>
  <property fmtid="{D5CDD505-2E9C-101B-9397-08002B2CF9AE}" pid="3" name="ICV">
    <vt:lpwstr>2E3579213BCD414A88557B7C41A48A05</vt:lpwstr>
  </property>
</Properties>
</file>