
<file path=[Content_Types].xml><?xml version="1.0" encoding="utf-8"?>
<Types xmlns="http://schemas.openxmlformats.org/package/2006/content-types">
  <Default Extension="jpeg" ContentType="image/jpeg"/>
  <Default Extension="JPG" ContentType="image/.jp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322" r:id="rId5"/>
    <p:sldId id="305" r:id="rId6"/>
    <p:sldId id="259" r:id="rId7"/>
    <p:sldId id="260" r:id="rId8"/>
    <p:sldId id="308" r:id="rId9"/>
    <p:sldId id="331" r:id="rId10"/>
    <p:sldId id="323" r:id="rId11"/>
    <p:sldId id="333" r:id="rId12"/>
    <p:sldId id="261" r:id="rId13"/>
    <p:sldId id="262" r:id="rId14"/>
    <p:sldId id="293" r:id="rId15"/>
    <p:sldId id="294" r:id="rId16"/>
    <p:sldId id="265" r:id="rId17"/>
    <p:sldId id="332" r:id="rId18"/>
    <p:sldId id="317" r:id="rId19"/>
    <p:sldId id="344" r:id="rId20"/>
    <p:sldId id="337" r:id="rId21"/>
    <p:sldId id="264" r:id="rId22"/>
    <p:sldId id="295" r:id="rId23"/>
    <p:sldId id="263" r:id="rId24"/>
    <p:sldId id="268" r:id="rId25"/>
    <p:sldId id="348" r:id="rId26"/>
    <p:sldId id="350" r:id="rId27"/>
    <p:sldId id="351" r:id="rId28"/>
    <p:sldId id="352" r:id="rId29"/>
    <p:sldId id="354" r:id="rId30"/>
    <p:sldId id="361" r:id="rId31"/>
    <p:sldId id="362" r:id="rId32"/>
    <p:sldId id="363" r:id="rId33"/>
    <p:sldId id="367" r:id="rId34"/>
    <p:sldId id="369" r:id="rId35"/>
    <p:sldId id="370" r:id="rId36"/>
    <p:sldId id="325" r:id="rId37"/>
    <p:sldId id="334" r:id="rId38"/>
    <p:sldId id="371" r:id="rId39"/>
    <p:sldId id="372" r:id="rId40"/>
    <p:sldId id="338" r:id="rId41"/>
    <p:sldId id="269" r:id="rId42"/>
    <p:sldId id="270" r:id="rId43"/>
    <p:sldId id="326" r:id="rId44"/>
    <p:sldId id="271" r:id="rId45"/>
    <p:sldId id="356" r:id="rId46"/>
    <p:sldId id="357" r:id="rId47"/>
    <p:sldId id="272" r:id="rId48"/>
    <p:sldId id="273" r:id="rId49"/>
    <p:sldId id="274" r:id="rId50"/>
    <p:sldId id="299" r:id="rId51"/>
    <p:sldId id="275" r:id="rId52"/>
    <p:sldId id="278" r:id="rId53"/>
    <p:sldId id="319" r:id="rId54"/>
    <p:sldId id="340" r:id="rId55"/>
    <p:sldId id="341" r:id="rId56"/>
    <p:sldId id="364" r:id="rId57"/>
    <p:sldId id="343" r:id="rId58"/>
    <p:sldId id="339" r:id="rId59"/>
    <p:sldId id="282" r:id="rId60"/>
    <p:sldId id="283" r:id="rId61"/>
    <p:sldId id="329" r:id="rId62"/>
  </p:sldIdLst>
  <p:sldSz cx="9144000" cy="5143500" type="screen16x9"/>
  <p:notesSz cx="6858000" cy="9144000"/>
  <p:custDataLst>
    <p:tags r:id="rId6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 initials="X"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ECD9"/>
    <a:srgbClr val="FFCC99"/>
    <a:srgbClr val="FFCC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0" autoAdjust="0"/>
    <p:restoredTop sz="94660"/>
  </p:normalViewPr>
  <p:slideViewPr>
    <p:cSldViewPr>
      <p:cViewPr varScale="1">
        <p:scale>
          <a:sx n="109" d="100"/>
          <a:sy n="109" d="100"/>
        </p:scale>
        <p:origin x="-348"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7" Type="http://schemas.openxmlformats.org/officeDocument/2006/relationships/tags" Target="tags/tag1.xml"/><Relationship Id="rId66" Type="http://schemas.openxmlformats.org/officeDocument/2006/relationships/commentAuthors" Target="commentAuthors.xml"/><Relationship Id="rId65" Type="http://schemas.openxmlformats.org/officeDocument/2006/relationships/tableStyles" Target="tableStyles.xml"/><Relationship Id="rId64" Type="http://schemas.openxmlformats.org/officeDocument/2006/relationships/viewProps" Target="viewProps.xml"/><Relationship Id="rId63" Type="http://schemas.openxmlformats.org/officeDocument/2006/relationships/presProps" Target="presProps.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DDC685-8E46-41E9-8CE0-2B15ED923F8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D75F12-C34E-4694-8D92-AAF6C7DCF180}"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1CD010-A9A3-4117-BFBF-9C1583B3E142}"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22D75F12-C34E-4694-8D92-AAF6C7DCF180}"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内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image" Target="../media/image3.png"/><Relationship Id="rId4" Type="http://schemas.microsoft.com/office/2007/relationships/hdphoto" Target="../media/image2.wdp"/><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圆角矩形 1"/>
          <p:cNvSpPr/>
          <p:nvPr userDrawn="1"/>
        </p:nvSpPr>
        <p:spPr>
          <a:xfrm>
            <a:off x="107504" y="3219822"/>
            <a:ext cx="2592288" cy="172819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9c6e66273ca4b0495995df0609bc723f.jpeg"/>
          <p:cNvPicPr>
            <a:picLocks noChangeAspect="1"/>
          </p:cNvPicPr>
          <p:nvPr userDrawn="1"/>
        </p:nvPicPr>
        <p:blipFill>
          <a:blip r:embed="rId3" cstate="print">
            <a:extLst>
              <a:ext uri="{BEBA8EAE-BF5A-486C-A8C5-ECC9F3942E4B}">
                <a14:imgProps xmlns:a14="http://schemas.microsoft.com/office/drawing/2010/main">
                  <a14:imgLayer r:embed="rId4">
                    <a14:imgEffect>
                      <a14:artisticBlur/>
                    </a14:imgEffect>
                  </a14:imgLayer>
                </a14:imgProps>
              </a:ext>
            </a:extLst>
          </a:blip>
          <a:stretch>
            <a:fillRect/>
          </a:stretch>
        </p:blipFill>
        <p:spPr>
          <a:xfrm>
            <a:off x="0" y="0"/>
            <a:ext cx="9144000" cy="5143500"/>
          </a:xfrm>
          <a:prstGeom prst="rect">
            <a:avLst/>
          </a:prstGeom>
        </p:spPr>
      </p:pic>
      <p:pic>
        <p:nvPicPr>
          <p:cNvPr id="7" name="图片 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028384" y="123478"/>
            <a:ext cx="915984" cy="36004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2pPr>
      <a:lvl3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3pPr>
      <a:lvl4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4pPr>
      <a:lvl5pPr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5pPr>
      <a:lvl6pPr marL="4572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6pPr>
      <a:lvl7pPr marL="9144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7pPr>
      <a:lvl8pPr marL="13716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8pPr>
      <a:lvl9pPr marL="1828800" algn="ctr" rtl="0" eaLnBrk="1" fontAlgn="base" hangingPunct="1">
        <a:spcBef>
          <a:spcPct val="0"/>
        </a:spcBef>
        <a:spcAft>
          <a:spcPct val="0"/>
        </a:spcAft>
        <a:defRPr sz="4000" b="1">
          <a:solidFill>
            <a:schemeClr val="tx2"/>
          </a:solidFill>
          <a:latin typeface="Arial" panose="020B0604020202020204" pitchFamily="34" charset="0"/>
          <a:ea typeface="黑体" panose="02010609060101010101" pitchFamily="49"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hyperlink" Target="&#19971;&#24425;-&#35838;&#25991;&#26391;&#35835;-2%20&#26690;&#26519;&#23665;&#27700;.mp4" TargetMode="Externa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hyperlink" Target="&#19971;&#24425;-&#35838;&#25991;&#26391;&#35835;-2%20&#26690;&#26519;&#23665;&#27700;.mp4" TargetMode="Externa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18"/>
          <p:cNvSpPr txBox="1"/>
          <p:nvPr/>
        </p:nvSpPr>
        <p:spPr>
          <a:xfrm>
            <a:off x="1547663" y="1419622"/>
            <a:ext cx="6340197" cy="1323439"/>
          </a:xfrm>
          <a:prstGeom prst="rect">
            <a:avLst/>
          </a:prstGeom>
          <a:noFill/>
        </p:spPr>
        <p:txBody>
          <a:bodyPr wrap="none" rtlCol="0">
            <a:spAutoFit/>
          </a:bodyPr>
          <a:lstStyle/>
          <a:p>
            <a:pPr algn="l"/>
            <a:r>
              <a:rPr lang="zh-CN" altLang="en-US" sz="8000" dirty="0">
                <a:latin typeface="黑体" panose="02010609060101010101" pitchFamily="49" charset="-122"/>
                <a:ea typeface="黑体" panose="02010609060101010101" pitchFamily="49" charset="-122"/>
                <a:cs typeface="黑体" panose="02010609060101010101" pitchFamily="49" charset="-122"/>
                <a:sym typeface="+mn-ea"/>
              </a:rPr>
              <a:t>第三单元复习</a:t>
            </a:r>
            <a:endParaRPr lang="zh-CN" altLang="en-US" sz="80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 name="矩形 2"/>
          <p:cNvSpPr/>
          <p:nvPr/>
        </p:nvSpPr>
        <p:spPr>
          <a:xfrm flipH="1">
            <a:off x="277" y="109038"/>
            <a:ext cx="3203575" cy="252095"/>
          </a:xfrm>
          <a:prstGeom prst="rect">
            <a:avLst/>
          </a:prstGeom>
          <a:gradFill flip="none" rotWithShape="1">
            <a:gsLst>
              <a:gs pos="40000">
                <a:schemeClr val="bg1"/>
              </a:gs>
              <a:gs pos="99000">
                <a:schemeClr val="bg1">
                  <a:alpha val="0"/>
                </a:schemeClr>
              </a:gs>
              <a:gs pos="77000">
                <a:schemeClr val="bg1">
                  <a:alpha val="59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TextBox 2"/>
          <p:cNvSpPr txBox="1"/>
          <p:nvPr/>
        </p:nvSpPr>
        <p:spPr>
          <a:xfrm>
            <a:off x="189166" y="109163"/>
            <a:ext cx="1620957" cy="276999"/>
          </a:xfrm>
          <a:prstGeom prst="rect">
            <a:avLst/>
          </a:prstGeom>
          <a:noFill/>
        </p:spPr>
        <p:txBody>
          <a:bodyPr wrap="none" rtlCol="0">
            <a:spAutoFit/>
          </a:bodyPr>
          <a:lstStyle/>
          <a:p>
            <a:r>
              <a:rPr lang="zh-CN" altLang="en-US" sz="1200" dirty="0"/>
              <a:t>语文    三年级    上册</a:t>
            </a:r>
            <a:endParaRPr lang="zh-CN" altLang="en-US" sz="12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899593" y="876857"/>
            <a:ext cx="7632848" cy="3207629"/>
          </a:xfrm>
          <a:prstGeom prst="roundRect">
            <a:avLst/>
          </a:prstGeom>
          <a:effectLst>
            <a:outerShdw blurRad="50800" dist="38100" dir="10800000" algn="r" rotWithShape="0">
              <a:prstClr val="black">
                <a:alpha val="40000"/>
              </a:prstClr>
            </a:outerShdw>
          </a:effectLst>
        </p:spPr>
        <p:style>
          <a:lnRef idx="1">
            <a:schemeClr val="accent6"/>
          </a:lnRef>
          <a:fillRef idx="2">
            <a:schemeClr val="accent6"/>
          </a:fillRef>
          <a:effectRef idx="1">
            <a:schemeClr val="accent6"/>
          </a:effectRef>
          <a:fontRef idx="minor">
            <a:schemeClr val="dk1"/>
          </a:fontRef>
        </p:style>
        <p:txBody>
          <a:bodyPr rtlCol="0" anchor="ctr"/>
          <a:lstStyle/>
          <a:p>
            <a:pPr algn="ctr"/>
            <a:endParaRPr lang="zh-CN" altLang="en-US" dirty="0"/>
          </a:p>
        </p:txBody>
      </p:sp>
      <p:sp>
        <p:nvSpPr>
          <p:cNvPr id="5" name="文本框 4"/>
          <p:cNvSpPr txBox="1"/>
          <p:nvPr/>
        </p:nvSpPr>
        <p:spPr>
          <a:xfrm>
            <a:off x="1106907" y="947504"/>
            <a:ext cx="7416824" cy="3046988"/>
          </a:xfrm>
          <a:prstGeom prst="rect">
            <a:avLst/>
          </a:prstGeom>
          <a:noFill/>
        </p:spPr>
        <p:txBody>
          <a:bodyPr wrap="square" rtlCol="0">
            <a:spAutoFit/>
          </a:bodyPr>
          <a:lstStyle/>
          <a:p>
            <a:pPr>
              <a:lnSpc>
                <a:spcPct val="120000"/>
              </a:lnSpc>
            </a:pP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火柴   围裙   可怜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几乎   哪怕</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暖和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蜡烛   </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亮光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痛苦   清晨</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旅行   </a:t>
            </a:r>
            <a:r>
              <a:rPr lang="zh-CN" altLang="en-US" sz="3200" b="1" dirty="0">
                <a:latin typeface="楷体" panose="02010609060101010101" pitchFamily="49" charset="-122"/>
                <a:ea typeface="楷体" panose="02010609060101010101" pitchFamily="49" charset="-122"/>
                <a:cs typeface="楷体" panose="02010609060101010101" pitchFamily="49" charset="-122"/>
              </a:rPr>
              <a:t>要好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 咱们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草堆   作声</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答应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做梦   救命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拼命   消化</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20000"/>
              </a:lnSpc>
            </a:pP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当然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知觉   </a:t>
            </a:r>
            <a:r>
              <a:rPr lang="zh-CN" altLang="en-US" sz="3200" b="1" dirty="0">
                <a:latin typeface="楷体" panose="02010609060101010101" pitchFamily="49" charset="-122"/>
                <a:ea typeface="楷体" panose="02010609060101010101" pitchFamily="49" charset="-122"/>
                <a:cs typeface="楷体" panose="02010609060101010101" pitchFamily="49" charset="-122"/>
              </a:rPr>
              <a:t>光亮   眼泪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rPr>
              <a:t>来得及</a:t>
            </a:r>
            <a:endParaRPr lang="en-US" altLang="zh-CN" sz="3200" b="1" dirty="0">
              <a:latin typeface="楷体" panose="02010609060101010101" pitchFamily="49" charset="-122"/>
              <a:ea typeface="楷体" panose="02010609060101010101" pitchFamily="49" charset="-122"/>
              <a:cs typeface="楷体" panose="02010609060101010101" pitchFamily="49" charset="-122"/>
            </a:endParaRPr>
          </a:p>
        </p:txBody>
      </p:sp>
      <p:grpSp>
        <p:nvGrpSpPr>
          <p:cNvPr id="3" name="组合 3"/>
          <p:cNvGrpSpPr/>
          <p:nvPr/>
        </p:nvGrpSpPr>
        <p:grpSpPr>
          <a:xfrm>
            <a:off x="-36512" y="11809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词语积累</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1" name="横卷形 10"/>
          <p:cNvSpPr/>
          <p:nvPr/>
        </p:nvSpPr>
        <p:spPr>
          <a:xfrm>
            <a:off x="179512" y="4227934"/>
            <a:ext cx="8784976" cy="57606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2400" dirty="0">
                <a:solidFill>
                  <a:srgbClr val="FF0000"/>
                </a:solidFill>
              </a:rPr>
              <a:t>解析：进行词语积累时要注意读准字音，熟记字形，理解词意。</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11558" y="555526"/>
            <a:ext cx="3877985"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《卖火柴的小女孩》</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755576" y="1347614"/>
            <a:ext cx="7848872"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哆哆嗦嗦：</a:t>
            </a:r>
            <a:r>
              <a:rPr lang="zh-CN" altLang="en-US" sz="2800" b="1" dirty="0">
                <a:latin typeface="楷体" panose="02010609060101010101" pitchFamily="49" charset="-122"/>
                <a:ea typeface="楷体" panose="02010609060101010101" pitchFamily="49" charset="-122"/>
                <a:sym typeface="+mn-ea"/>
              </a:rPr>
              <a:t>形容因受外界刺激而身体不由自主的颤动</a:t>
            </a:r>
            <a:r>
              <a:rPr lang="en-US" altLang="zh-CN" sz="2800" b="1" dirty="0">
                <a:latin typeface="楷体" panose="02010609060101010101" pitchFamily="49" charset="-122"/>
                <a:ea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sym typeface="+mn-ea"/>
              </a:rPr>
              <a:t>牙齿上下打架也为哆嗦的表现。</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1" y="843558"/>
            <a:ext cx="3877985"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《在牛肚子里旅行》</a:t>
            </a:r>
            <a:endParaRPr lang="zh-CN" altLang="en-US" sz="3200" dirty="0">
              <a:latin typeface="黑体" panose="02010609060101010101" pitchFamily="49" charset="-122"/>
              <a:ea typeface="黑体" panose="02010609060101010101" pitchFamily="49" charset="-122"/>
            </a:endParaRPr>
          </a:p>
        </p:txBody>
      </p:sp>
      <p:sp>
        <p:nvSpPr>
          <p:cNvPr id="6" name="文本框 3"/>
          <p:cNvSpPr txBox="1"/>
          <p:nvPr/>
        </p:nvSpPr>
        <p:spPr>
          <a:xfrm>
            <a:off x="755576" y="1707654"/>
            <a:ext cx="7029488" cy="523220"/>
          </a:xfrm>
          <a:prstGeom prst="rect">
            <a:avLst/>
          </a:prstGeom>
          <a:noFill/>
        </p:spPr>
        <p:txBody>
          <a:bodyPr wrap="non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大吃一惊：</a:t>
            </a:r>
            <a:r>
              <a:rPr lang="zh-CN" altLang="en-US" sz="2800" b="1" dirty="0">
                <a:latin typeface="楷体" panose="02010609060101010101" pitchFamily="49" charset="-122"/>
                <a:ea typeface="楷体" panose="02010609060101010101" pitchFamily="49" charset="-122"/>
                <a:sym typeface="+mn-ea"/>
              </a:rPr>
              <a:t>形容对发生的事感到十分意外。</a:t>
            </a:r>
            <a:endParaRPr lang="zh-CN" altLang="en-US" sz="2800" b="1" dirty="0">
              <a:latin typeface="楷体" panose="02010609060101010101" pitchFamily="49" charset="-122"/>
              <a:ea typeface="楷体" panose="02010609060101010101" pitchFamily="49" charset="-122"/>
            </a:endParaRPr>
          </a:p>
        </p:txBody>
      </p:sp>
      <p:sp>
        <p:nvSpPr>
          <p:cNvPr id="7" name="文本框 3"/>
          <p:cNvSpPr txBox="1"/>
          <p:nvPr/>
        </p:nvSpPr>
        <p:spPr>
          <a:xfrm>
            <a:off x="755576" y="2507492"/>
            <a:ext cx="8111516" cy="523220"/>
          </a:xfrm>
          <a:prstGeom prst="rect">
            <a:avLst/>
          </a:prstGeom>
          <a:noFill/>
        </p:spPr>
        <p:txBody>
          <a:bodyPr wrap="non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细嚼慢咽：</a:t>
            </a:r>
            <a:r>
              <a:rPr lang="zh-CN" altLang="en-US" sz="2800" b="1" dirty="0">
                <a:latin typeface="楷体" panose="02010609060101010101" pitchFamily="49" charset="-122"/>
                <a:ea typeface="楷体" panose="02010609060101010101" pitchFamily="49" charset="-122"/>
                <a:sym typeface="+mn-ea"/>
              </a:rPr>
              <a:t>本指慢慢地吃东西。引申慢慢去体味。</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339502"/>
            <a:ext cx="2646878" cy="584775"/>
          </a:xfrm>
          <a:prstGeom prst="rect">
            <a:avLst/>
          </a:prstGeom>
          <a:noFill/>
        </p:spPr>
        <p:txBody>
          <a:bodyPr wrap="none" rtlCol="0">
            <a:spAutoFit/>
          </a:bodyPr>
          <a:lstStyle/>
          <a:p>
            <a:pPr algn="l"/>
            <a:r>
              <a:rPr lang="zh-CN" altLang="en-US" sz="3200" dirty="0">
                <a:solidFill>
                  <a:srgbClr val="FF0000"/>
                </a:solidFill>
                <a:latin typeface="黑体" panose="02010609060101010101" pitchFamily="49" charset="-122"/>
                <a:ea typeface="黑体" panose="02010609060101010101" pitchFamily="49" charset="-122"/>
                <a:sym typeface="+mn-ea"/>
              </a:rPr>
              <a:t>《一块奶酪》</a:t>
            </a:r>
            <a:endParaRPr lang="zh-CN" altLang="en-US" sz="3200" dirty="0">
              <a:latin typeface="黑体" panose="02010609060101010101" pitchFamily="49" charset="-122"/>
              <a:ea typeface="黑体" panose="02010609060101010101" pitchFamily="49" charset="-122"/>
            </a:endParaRPr>
          </a:p>
        </p:txBody>
      </p:sp>
      <p:sp>
        <p:nvSpPr>
          <p:cNvPr id="4" name="文本框 3"/>
          <p:cNvSpPr txBox="1"/>
          <p:nvPr/>
        </p:nvSpPr>
        <p:spPr>
          <a:xfrm>
            <a:off x="467544" y="1275606"/>
            <a:ext cx="9144000"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争先恐后：</a:t>
            </a:r>
            <a:r>
              <a:rPr lang="zh-CN" altLang="en-US" sz="2800" b="1" dirty="0">
                <a:latin typeface="楷体" panose="02010609060101010101" pitchFamily="49" charset="-122"/>
                <a:ea typeface="楷体" panose="02010609060101010101" pitchFamily="49" charset="-122"/>
                <a:sym typeface="+mn-ea"/>
              </a:rPr>
              <a:t>指争着向前，唯恐落后。</a:t>
            </a:r>
            <a:endParaRPr lang="zh-CN" altLang="en-US" sz="2800" b="1" dirty="0">
              <a:latin typeface="楷体" panose="02010609060101010101" pitchFamily="49" charset="-122"/>
              <a:ea typeface="楷体" panose="02010609060101010101" pitchFamily="49" charset="-122"/>
            </a:endParaRPr>
          </a:p>
        </p:txBody>
      </p:sp>
      <p:sp>
        <p:nvSpPr>
          <p:cNvPr id="6" name="文本框 3"/>
          <p:cNvSpPr txBox="1"/>
          <p:nvPr/>
        </p:nvSpPr>
        <p:spPr>
          <a:xfrm>
            <a:off x="467544" y="2093892"/>
            <a:ext cx="9144000" cy="954107"/>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七上八下：</a:t>
            </a:r>
            <a:r>
              <a:rPr lang="zh-CN" altLang="en-US" sz="2800" b="1" dirty="0">
                <a:latin typeface="楷体" panose="02010609060101010101" pitchFamily="49" charset="-122"/>
                <a:ea typeface="楷体" panose="02010609060101010101" pitchFamily="49" charset="-122"/>
                <a:sym typeface="+mn-ea"/>
              </a:rPr>
              <a:t>形容心里慌乱不安，无所适从的感觉</a:t>
            </a:r>
            <a:r>
              <a:rPr lang="zh-CN" altLang="en-US" sz="2800" b="1" dirty="0" smtClean="0">
                <a:latin typeface="楷体" panose="02010609060101010101" pitchFamily="49" charset="-122"/>
                <a:ea typeface="楷体" panose="02010609060101010101" pitchFamily="49" charset="-122"/>
                <a:sym typeface="+mn-ea"/>
              </a:rPr>
              <a:t>；</a:t>
            </a:r>
            <a:endParaRPr lang="en-US" altLang="zh-CN" sz="2800" b="1" dirty="0" smtClean="0">
              <a:latin typeface="楷体" panose="02010609060101010101" pitchFamily="49" charset="-122"/>
              <a:ea typeface="楷体" panose="02010609060101010101" pitchFamily="49" charset="-122"/>
              <a:sym typeface="+mn-ea"/>
            </a:endParaRPr>
          </a:p>
          <a:p>
            <a:r>
              <a:rPr lang="zh-CN" altLang="en-US" sz="2800" b="1" dirty="0" smtClean="0">
                <a:latin typeface="楷体" panose="02010609060101010101" pitchFamily="49" charset="-122"/>
                <a:ea typeface="楷体" panose="02010609060101010101" pitchFamily="49" charset="-122"/>
                <a:sym typeface="+mn-ea"/>
              </a:rPr>
              <a:t>也</a:t>
            </a:r>
            <a:r>
              <a:rPr lang="zh-CN" altLang="en-US" sz="2800" b="1" dirty="0">
                <a:latin typeface="楷体" panose="02010609060101010101" pitchFamily="49" charset="-122"/>
                <a:ea typeface="楷体" panose="02010609060101010101" pitchFamily="49" charset="-122"/>
                <a:sym typeface="+mn-ea"/>
              </a:rPr>
              <a:t>指零落不齐或纷乱不齐。</a:t>
            </a:r>
            <a:endParaRPr lang="zh-CN" altLang="en-US" sz="2800" b="1" dirty="0">
              <a:latin typeface="楷体" panose="02010609060101010101" pitchFamily="49" charset="-122"/>
              <a:ea typeface="楷体" panose="02010609060101010101" pitchFamily="49" charset="-122"/>
            </a:endParaRPr>
          </a:p>
        </p:txBody>
      </p:sp>
      <p:sp>
        <p:nvSpPr>
          <p:cNvPr id="5" name="文本框 3"/>
          <p:cNvSpPr txBox="1"/>
          <p:nvPr/>
        </p:nvSpPr>
        <p:spPr>
          <a:xfrm>
            <a:off x="466056" y="3219822"/>
            <a:ext cx="9144000" cy="523220"/>
          </a:xfrm>
          <a:prstGeom prst="rect">
            <a:avLst/>
          </a:prstGeom>
          <a:noFill/>
        </p:spPr>
        <p:txBody>
          <a:bodyPr wrap="square" rtlCol="0">
            <a:spAutoFit/>
          </a:bodyPr>
          <a:lstStyle/>
          <a:p>
            <a:r>
              <a:rPr lang="zh-CN" altLang="en-US" sz="2800" dirty="0">
                <a:solidFill>
                  <a:srgbClr val="0000FF"/>
                </a:solidFill>
                <a:latin typeface="黑体" panose="02010609060101010101" pitchFamily="49" charset="-122"/>
                <a:ea typeface="黑体" panose="02010609060101010101" pitchFamily="49" charset="-122"/>
                <a:sym typeface="+mn-ea"/>
              </a:rPr>
              <a:t>四面八方：</a:t>
            </a:r>
            <a:r>
              <a:rPr lang="zh-CN" altLang="en-US" sz="2800" b="1" dirty="0">
                <a:latin typeface="楷体" panose="02010609060101010101" pitchFamily="49" charset="-122"/>
                <a:ea typeface="楷体" panose="02010609060101010101" pitchFamily="49" charset="-122"/>
                <a:sym typeface="+mn-ea"/>
              </a:rPr>
              <a:t>各个方面或各个地方。</a:t>
            </a:r>
            <a:endParaRPr lang="zh-CN" altLang="en-US" sz="28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03412" y="622359"/>
            <a:ext cx="1736340" cy="461665"/>
          </a:xfrm>
          <a:prstGeom prst="rect">
            <a:avLst/>
          </a:prstGeom>
          <a:solidFill>
            <a:srgbClr val="92D050"/>
          </a:solidFill>
          <a:ln>
            <a:solidFill>
              <a:schemeClr val="bg1"/>
            </a:solidFill>
          </a:ln>
        </p:spPr>
        <p:txBody>
          <a:bodyPr wrap="square" rtlCol="0">
            <a:spAutoFit/>
          </a:bodyPr>
          <a:lstStyle>
            <a:defPPr>
              <a:defRPr lang="zh-CN"/>
            </a:defPPr>
            <a:lvl1pPr>
              <a:defRPr sz="2400">
                <a:latin typeface="+mj-ea"/>
                <a:ea typeface="+mj-ea"/>
              </a:defRPr>
            </a:lvl1pPr>
          </a:lstStyle>
          <a:p>
            <a:pPr algn="ctr"/>
            <a:r>
              <a:rPr lang="en-US" altLang="zh-CN" dirty="0">
                <a:sym typeface="+mn-ea"/>
              </a:rPr>
              <a:t>AABB</a:t>
            </a:r>
            <a:r>
              <a:rPr lang="zh-CN" altLang="en-US" dirty="0">
                <a:sym typeface="+mn-ea"/>
              </a:rPr>
              <a:t>式</a:t>
            </a:r>
            <a:endParaRPr lang="zh-CN" altLang="en-US" dirty="0">
              <a:sym typeface="+mn-ea"/>
            </a:endParaRPr>
          </a:p>
        </p:txBody>
      </p:sp>
      <p:sp>
        <p:nvSpPr>
          <p:cNvPr id="4" name="文本框 3"/>
          <p:cNvSpPr txBox="1"/>
          <p:nvPr/>
        </p:nvSpPr>
        <p:spPr>
          <a:xfrm>
            <a:off x="6444208" y="3016745"/>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四面八方</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0" name="文本框 9"/>
          <p:cNvSpPr txBox="1"/>
          <p:nvPr/>
        </p:nvSpPr>
        <p:spPr>
          <a:xfrm>
            <a:off x="2523423" y="555526"/>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哆哆嗦嗦</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3" name="TextBox 12"/>
          <p:cNvSpPr txBox="1"/>
          <p:nvPr/>
        </p:nvSpPr>
        <p:spPr>
          <a:xfrm>
            <a:off x="603412" y="2306111"/>
            <a:ext cx="1800200" cy="461665"/>
          </a:xfrm>
          <a:prstGeom prst="rect">
            <a:avLst/>
          </a:prstGeom>
          <a:solidFill>
            <a:srgbClr val="92D050"/>
          </a:solidFill>
          <a:ln>
            <a:solidFill>
              <a:schemeClr val="bg1"/>
            </a:solidFill>
          </a:ln>
        </p:spPr>
        <p:txBody>
          <a:bodyPr wrap="square" rtlCol="0">
            <a:spAutoFit/>
          </a:bodyPr>
          <a:lstStyle/>
          <a:p>
            <a:pPr algn="ctr"/>
            <a:r>
              <a:rPr lang="zh-CN" altLang="en-US" sz="2400" dirty="0">
                <a:latin typeface="+mj-ea"/>
                <a:ea typeface="+mj-ea"/>
              </a:rPr>
              <a:t>含有反义词</a:t>
            </a:r>
            <a:endParaRPr lang="zh-CN" altLang="en-US" sz="2400" dirty="0">
              <a:latin typeface="+mj-ea"/>
              <a:ea typeface="+mj-ea"/>
            </a:endParaRPr>
          </a:p>
        </p:txBody>
      </p:sp>
      <p:sp>
        <p:nvSpPr>
          <p:cNvPr id="15" name="文本框 9"/>
          <p:cNvSpPr txBox="1"/>
          <p:nvPr/>
        </p:nvSpPr>
        <p:spPr>
          <a:xfrm>
            <a:off x="2523423" y="2226708"/>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争先恐后</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文本框 2"/>
          <p:cNvSpPr txBox="1"/>
          <p:nvPr/>
        </p:nvSpPr>
        <p:spPr>
          <a:xfrm>
            <a:off x="603412" y="3147988"/>
            <a:ext cx="1800200" cy="461665"/>
          </a:xfrm>
          <a:prstGeom prst="rect">
            <a:avLst/>
          </a:prstGeom>
          <a:solidFill>
            <a:srgbClr val="92D050"/>
          </a:solidFill>
          <a:ln>
            <a:solidFill>
              <a:schemeClr val="bg1"/>
            </a:solidFill>
          </a:ln>
        </p:spPr>
        <p:txBody>
          <a:bodyPr wrap="square" rtlCol="0">
            <a:spAutoFit/>
          </a:bodyPr>
          <a:lstStyle>
            <a:defPPr>
              <a:defRPr lang="zh-CN"/>
            </a:defPPr>
            <a:lvl1pPr>
              <a:defRPr sz="2400">
                <a:latin typeface="+mj-ea"/>
                <a:ea typeface="+mj-ea"/>
              </a:defRPr>
            </a:lvl1pPr>
          </a:lstStyle>
          <a:p>
            <a:pPr algn="ctr"/>
            <a:r>
              <a:rPr lang="zh-CN" altLang="en-US" dirty="0">
                <a:sym typeface="+mn-ea"/>
              </a:rPr>
              <a:t>含有数字的</a:t>
            </a:r>
            <a:endParaRPr lang="zh-CN" altLang="en-US" dirty="0">
              <a:sym typeface="+mn-ea"/>
            </a:endParaRPr>
          </a:p>
        </p:txBody>
      </p:sp>
      <p:sp>
        <p:nvSpPr>
          <p:cNvPr id="17" name="文本框 9"/>
          <p:cNvSpPr txBox="1"/>
          <p:nvPr/>
        </p:nvSpPr>
        <p:spPr>
          <a:xfrm>
            <a:off x="2523423" y="3040451"/>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大吃一惊</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0" name="文本框 3"/>
          <p:cNvSpPr txBox="1"/>
          <p:nvPr/>
        </p:nvSpPr>
        <p:spPr>
          <a:xfrm>
            <a:off x="4499992" y="3043196"/>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七上八下</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4" name="横卷形 23"/>
          <p:cNvSpPr/>
          <p:nvPr/>
        </p:nvSpPr>
        <p:spPr>
          <a:xfrm>
            <a:off x="467544" y="3645045"/>
            <a:ext cx="8424936" cy="130296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400" dirty="0">
                <a:solidFill>
                  <a:srgbClr val="FF0000"/>
                </a:solidFill>
              </a:rPr>
              <a:t>    </a:t>
            </a:r>
            <a:r>
              <a:rPr lang="zh-CN" altLang="en-US" sz="2400" dirty="0" smtClean="0">
                <a:solidFill>
                  <a:srgbClr val="FF0000"/>
                </a:solidFill>
              </a:rPr>
              <a:t>    四</a:t>
            </a:r>
            <a:r>
              <a:rPr lang="zh-CN" altLang="en-US" sz="2400" dirty="0">
                <a:solidFill>
                  <a:srgbClr val="FF0000"/>
                </a:solidFill>
              </a:rPr>
              <a:t>字词语常以仿写词语、根据意思写词语等题型出现，这需要我们掌握词语特点并理解词语意思。</a:t>
            </a:r>
            <a:endParaRPr lang="zh-CN" altLang="en-US" sz="2400" dirty="0">
              <a:solidFill>
                <a:srgbClr val="FF0000"/>
              </a:solidFill>
            </a:endParaRPr>
          </a:p>
        </p:txBody>
      </p:sp>
      <p:sp>
        <p:nvSpPr>
          <p:cNvPr id="12" name="文本框 9"/>
          <p:cNvSpPr txBox="1"/>
          <p:nvPr/>
        </p:nvSpPr>
        <p:spPr>
          <a:xfrm>
            <a:off x="2523423" y="1419622"/>
            <a:ext cx="1832553" cy="584775"/>
          </a:xfrm>
          <a:prstGeom prst="rect">
            <a:avLst/>
          </a:prstGeom>
          <a:no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细嚼慢咽</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4" name="TextBox 13"/>
          <p:cNvSpPr txBox="1"/>
          <p:nvPr/>
        </p:nvSpPr>
        <p:spPr>
          <a:xfrm>
            <a:off x="603412" y="1464235"/>
            <a:ext cx="1800200" cy="461665"/>
          </a:xfrm>
          <a:prstGeom prst="rect">
            <a:avLst/>
          </a:prstGeom>
          <a:solidFill>
            <a:srgbClr val="92D050"/>
          </a:solidFill>
          <a:ln>
            <a:solidFill>
              <a:schemeClr val="bg1"/>
            </a:solidFill>
          </a:ln>
        </p:spPr>
        <p:txBody>
          <a:bodyPr wrap="square" rtlCol="0">
            <a:spAutoFit/>
          </a:bodyPr>
          <a:lstStyle/>
          <a:p>
            <a:pPr algn="ctr"/>
            <a:r>
              <a:rPr lang="zh-CN" altLang="en-US" sz="2400" dirty="0">
                <a:latin typeface="+mj-ea"/>
                <a:ea typeface="+mj-ea"/>
              </a:rPr>
              <a:t>含有近义词</a:t>
            </a:r>
            <a:endParaRPr lang="zh-CN" altLang="en-US" sz="2400" dirty="0">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arn(inVertic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arn(inVertical)">
                                      <p:cBhvr>
                                        <p:cTn id="27" dur="500"/>
                                        <p:tgtEl>
                                          <p:spTgt spid="2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barn(inVertical)">
                                      <p:cBhvr>
                                        <p:cTn id="32" dur="500"/>
                                        <p:tgtEl>
                                          <p:spTgt spid="4"/>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barn(inVertical)">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P spid="15" grpId="0"/>
      <p:bldP spid="17" grpId="0"/>
      <p:bldP spid="20" grpId="0"/>
      <p:bldP spid="24"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70093" y="1514455"/>
            <a:ext cx="8494395" cy="2850011"/>
          </a:xfrm>
          <a:prstGeom prst="rect">
            <a:avLst/>
          </a:prstGeom>
          <a:noFill/>
        </p:spPr>
        <p:txBody>
          <a:bodyPr wrap="square" rtlCol="0">
            <a:spAutoFit/>
          </a:bodyPr>
          <a:lstStyle/>
          <a:p>
            <a:pPr>
              <a:lnSpc>
                <a:spcPct val="140000"/>
              </a:lnSpc>
            </a:pPr>
            <a:r>
              <a:rPr lang="en-US" altLang="zh-CN" sz="3200" b="1" dirty="0" smtClean="0">
                <a:latin typeface="楷体" panose="02010609060101010101" pitchFamily="49" charset="-122"/>
                <a:ea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sym typeface="+mn-ea"/>
              </a:rPr>
              <a:t>呜呜</a:t>
            </a:r>
            <a:r>
              <a:rPr lang="zh-CN" altLang="en-US" sz="3200" b="1" dirty="0">
                <a:latin typeface="楷体" panose="02010609060101010101" pitchFamily="49" charset="-122"/>
                <a:ea typeface="楷体" panose="02010609060101010101" pitchFamily="49" charset="-122"/>
                <a:sym typeface="+mn-ea"/>
              </a:rPr>
              <a:t>呜 </a:t>
            </a:r>
            <a:r>
              <a:rPr lang="en-US" altLang="zh-CN" sz="3200" b="1" dirty="0">
                <a:latin typeface="楷体" panose="02010609060101010101" pitchFamily="49" charset="-122"/>
                <a:ea typeface="楷体" panose="02010609060101010101" pitchFamily="49" charset="-122"/>
                <a:sym typeface="+mn-ea"/>
              </a:rPr>
              <a:t>_______ _______ </a:t>
            </a:r>
            <a:r>
              <a:rPr lang="en-US" altLang="zh-CN" sz="3200" b="1" dirty="0" smtClean="0">
                <a:latin typeface="楷体" panose="02010609060101010101" pitchFamily="49" charset="-122"/>
                <a:ea typeface="楷体" panose="02010609060101010101" pitchFamily="49" charset="-122"/>
                <a:sym typeface="+mn-ea"/>
              </a:rPr>
              <a:t>________</a:t>
            </a:r>
            <a:r>
              <a:rPr lang="en-US" altLang="zh-CN" sz="3200" b="1" dirty="0">
                <a:latin typeface="楷体" panose="02010609060101010101" pitchFamily="49" charset="-122"/>
                <a:ea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sym typeface="+mn-ea"/>
            </a:endParaRPr>
          </a:p>
          <a:p>
            <a:pPr>
              <a:lnSpc>
                <a:spcPct val="140000"/>
              </a:lnSpc>
            </a:pPr>
            <a:r>
              <a:rPr lang="en-US" altLang="zh-CN" sz="3200" b="1" dirty="0" smtClean="0">
                <a:latin typeface="楷体" panose="02010609060101010101" pitchFamily="49" charset="-122"/>
                <a:ea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sym typeface="+mn-ea"/>
              </a:rPr>
              <a:t>争先恐后</a:t>
            </a:r>
            <a:r>
              <a:rPr lang="zh-CN" altLang="en-US" sz="3200" b="1" dirty="0">
                <a:latin typeface="楷体" panose="02010609060101010101" pitchFamily="49" charset="-122"/>
                <a:ea typeface="楷体" panose="02010609060101010101" pitchFamily="49" charset="-122"/>
                <a:sym typeface="+mn-ea"/>
              </a:rPr>
              <a:t> </a:t>
            </a:r>
            <a:r>
              <a:rPr lang="en-US" altLang="zh-CN" sz="3200" b="1" dirty="0">
                <a:latin typeface="楷体" panose="02010609060101010101" pitchFamily="49" charset="-122"/>
                <a:ea typeface="楷体" panose="02010609060101010101" pitchFamily="49" charset="-122"/>
                <a:sym typeface="+mn-ea"/>
              </a:rPr>
              <a:t>_______ </a:t>
            </a:r>
            <a:r>
              <a:rPr lang="en-US" altLang="zh-CN" sz="3200" b="1" dirty="0" smtClean="0">
                <a:latin typeface="楷体" panose="02010609060101010101" pitchFamily="49" charset="-122"/>
                <a:ea typeface="楷体" panose="02010609060101010101" pitchFamily="49" charset="-122"/>
                <a:sym typeface="+mn-ea"/>
              </a:rPr>
              <a:t>_______</a:t>
            </a:r>
            <a:r>
              <a:rPr lang="en-US" altLang="zh-CN" sz="3200" b="1" dirty="0">
                <a:latin typeface="楷体" panose="02010609060101010101" pitchFamily="49" charset="-122"/>
                <a:ea typeface="楷体" panose="02010609060101010101" pitchFamily="49" charset="-122"/>
                <a:sym typeface="+mn-ea"/>
              </a:rPr>
              <a:t> _________ </a:t>
            </a:r>
            <a:endParaRPr lang="en-US" altLang="zh-CN" sz="3200" b="1" dirty="0" smtClean="0">
              <a:latin typeface="楷体" panose="02010609060101010101" pitchFamily="49" charset="-122"/>
              <a:ea typeface="楷体" panose="02010609060101010101" pitchFamily="49" charset="-122"/>
              <a:sym typeface="+mn-ea"/>
            </a:endParaRPr>
          </a:p>
          <a:p>
            <a:pPr>
              <a:lnSpc>
                <a:spcPct val="140000"/>
              </a:lnSpc>
            </a:pPr>
            <a:r>
              <a:rPr lang="en-US" altLang="zh-CN" sz="3200" b="1" dirty="0" smtClean="0">
                <a:latin typeface="楷体" panose="02010609060101010101" pitchFamily="49" charset="-122"/>
                <a:ea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sym typeface="+mn-ea"/>
              </a:rPr>
              <a:t>细嚼慢咽</a:t>
            </a:r>
            <a:r>
              <a:rPr lang="zh-CN" altLang="en-US" sz="3200" b="1" dirty="0">
                <a:latin typeface="楷体" panose="02010609060101010101" pitchFamily="49" charset="-122"/>
                <a:ea typeface="楷体" panose="02010609060101010101" pitchFamily="49" charset="-122"/>
                <a:sym typeface="+mn-ea"/>
              </a:rPr>
              <a:t> </a:t>
            </a:r>
            <a:r>
              <a:rPr lang="en-US" altLang="zh-CN" sz="3200" b="1" dirty="0">
                <a:latin typeface="楷体" panose="02010609060101010101" pitchFamily="49" charset="-122"/>
                <a:ea typeface="楷体" panose="02010609060101010101" pitchFamily="49" charset="-122"/>
                <a:sym typeface="+mn-ea"/>
              </a:rPr>
              <a:t>_______ _______ _________ </a:t>
            </a:r>
            <a:endParaRPr lang="en-US" altLang="zh-CN" sz="3200" b="1" dirty="0">
              <a:latin typeface="楷体" panose="02010609060101010101" pitchFamily="49" charset="-122"/>
              <a:ea typeface="楷体" panose="02010609060101010101" pitchFamily="49" charset="-122"/>
              <a:sym typeface="+mn-ea"/>
            </a:endParaRPr>
          </a:p>
          <a:p>
            <a:pPr>
              <a:lnSpc>
                <a:spcPct val="140000"/>
              </a:lnSpc>
            </a:pPr>
            <a:r>
              <a:rPr lang="en-US" altLang="zh-CN" sz="3200" b="1" dirty="0" smtClean="0">
                <a:latin typeface="楷体" panose="02010609060101010101" pitchFamily="49" charset="-122"/>
                <a:ea typeface="楷体" panose="02010609060101010101" pitchFamily="49" charset="-122"/>
                <a:sym typeface="+mn-ea"/>
              </a:rPr>
              <a:t>4.</a:t>
            </a:r>
            <a:r>
              <a:rPr lang="zh-CN" altLang="en-US" sz="3200" b="1" dirty="0" smtClean="0">
                <a:latin typeface="楷体" panose="02010609060101010101" pitchFamily="49" charset="-122"/>
                <a:ea typeface="楷体" panose="02010609060101010101" pitchFamily="49" charset="-122"/>
                <a:sym typeface="+mn-ea"/>
              </a:rPr>
              <a:t>盯</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表示看的词</a:t>
            </a:r>
            <a:r>
              <a:rPr lang="en-US" altLang="zh-CN" sz="3200" b="1" dirty="0">
                <a:latin typeface="楷体" panose="02010609060101010101" pitchFamily="49" charset="-122"/>
                <a:ea typeface="楷体" panose="02010609060101010101" pitchFamily="49" charset="-122"/>
                <a:sym typeface="+mn-ea"/>
              </a:rPr>
              <a:t>) ____ _____ </a:t>
            </a:r>
            <a:r>
              <a:rPr lang="en-US" altLang="zh-CN" sz="3200" b="1" dirty="0" smtClean="0">
                <a:latin typeface="楷体" panose="02010609060101010101" pitchFamily="49" charset="-122"/>
                <a:ea typeface="楷体" panose="02010609060101010101" pitchFamily="49" charset="-122"/>
                <a:sym typeface="+mn-ea"/>
              </a:rPr>
              <a:t>______</a:t>
            </a:r>
            <a:r>
              <a:rPr lang="en-US" altLang="zh-CN" sz="3200" b="1" dirty="0">
                <a:latin typeface="楷体" panose="02010609060101010101" pitchFamily="49" charset="-122"/>
                <a:ea typeface="楷体" panose="02010609060101010101" pitchFamily="49" charset="-122"/>
                <a:sym typeface="+mn-ea"/>
              </a:rPr>
              <a:t> </a:t>
            </a:r>
            <a:endParaRPr lang="en-US" altLang="zh-CN" sz="3200" b="1"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 name="文本框 4"/>
          <p:cNvSpPr txBox="1"/>
          <p:nvPr/>
        </p:nvSpPr>
        <p:spPr>
          <a:xfrm>
            <a:off x="4209703" y="1638902"/>
            <a:ext cx="144016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嘟嘟嘟</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2481511" y="1643896"/>
            <a:ext cx="151216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当当当</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文本框 6"/>
          <p:cNvSpPr txBox="1"/>
          <p:nvPr/>
        </p:nvSpPr>
        <p:spPr>
          <a:xfrm>
            <a:off x="2738314" y="3006849"/>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和颜悦色</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5850049" y="1639307"/>
            <a:ext cx="151216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吱吱吱</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0" name="文本框 9"/>
          <p:cNvSpPr txBox="1"/>
          <p:nvPr/>
        </p:nvSpPr>
        <p:spPr>
          <a:xfrm>
            <a:off x="4178474" y="3709625"/>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瞧</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文本框 14"/>
          <p:cNvSpPr txBox="1"/>
          <p:nvPr/>
        </p:nvSpPr>
        <p:spPr>
          <a:xfrm>
            <a:off x="5243711" y="3709624"/>
            <a:ext cx="86409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瞅</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文本框 15"/>
          <p:cNvSpPr txBox="1"/>
          <p:nvPr/>
        </p:nvSpPr>
        <p:spPr>
          <a:xfrm>
            <a:off x="2697535" y="2327851"/>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思前想后</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8" name="文本框 17"/>
          <p:cNvSpPr txBox="1"/>
          <p:nvPr/>
        </p:nvSpPr>
        <p:spPr>
          <a:xfrm>
            <a:off x="334457" y="915566"/>
            <a:ext cx="7314489"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一、照样</a:t>
            </a:r>
            <a:r>
              <a:rPr lang="zh-CN" altLang="en-US" sz="3200" dirty="0">
                <a:latin typeface="黑体" panose="02010609060101010101" pitchFamily="49" charset="-122"/>
                <a:ea typeface="黑体" panose="02010609060101010101" pitchFamily="49" charset="-122"/>
              </a:rPr>
              <a:t>子写词语。</a:t>
            </a:r>
            <a:endParaRPr lang="zh-CN" altLang="en-US" sz="3200" dirty="0">
              <a:latin typeface="黑体" panose="02010609060101010101" pitchFamily="49" charset="-122"/>
              <a:ea typeface="黑体" panose="02010609060101010101" pitchFamily="49" charset="-122"/>
            </a:endParaRPr>
          </a:p>
        </p:txBody>
      </p:sp>
      <p:sp>
        <p:nvSpPr>
          <p:cNvPr id="21" name="文本框 6"/>
          <p:cNvSpPr txBox="1"/>
          <p:nvPr/>
        </p:nvSpPr>
        <p:spPr>
          <a:xfrm>
            <a:off x="4355976" y="3003798"/>
            <a:ext cx="18722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粉身碎骨</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7" name="文本框 15"/>
          <p:cNvSpPr txBox="1"/>
          <p:nvPr/>
        </p:nvSpPr>
        <p:spPr>
          <a:xfrm>
            <a:off x="6084168" y="2341106"/>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左顾右盼</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9" name="文本框 15"/>
          <p:cNvSpPr txBox="1"/>
          <p:nvPr/>
        </p:nvSpPr>
        <p:spPr>
          <a:xfrm>
            <a:off x="4355976" y="2341106"/>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前俯后仰</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0" name="文本框 15"/>
          <p:cNvSpPr txBox="1"/>
          <p:nvPr/>
        </p:nvSpPr>
        <p:spPr>
          <a:xfrm>
            <a:off x="6156176" y="3023230"/>
            <a:ext cx="237626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千丝万缕</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2" name="文本框 14"/>
          <p:cNvSpPr txBox="1"/>
          <p:nvPr/>
        </p:nvSpPr>
        <p:spPr>
          <a:xfrm>
            <a:off x="6357342" y="3706945"/>
            <a:ext cx="122413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注视</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additive="base">
                                        <p:cTn id="29" dur="500" fill="hold"/>
                                        <p:tgtEl>
                                          <p:spTgt spid="17"/>
                                        </p:tgtEl>
                                        <p:attrNameLst>
                                          <p:attrName>ppt_x</p:attrName>
                                        </p:attrNameLst>
                                      </p:cBhvr>
                                      <p:tavLst>
                                        <p:tav tm="0">
                                          <p:val>
                                            <p:strVal val="#ppt_x"/>
                                          </p:val>
                                        </p:tav>
                                        <p:tav tm="100000">
                                          <p:val>
                                            <p:strVal val="#ppt_x"/>
                                          </p:val>
                                        </p:tav>
                                      </p:tavLst>
                                    </p:anim>
                                    <p:anim calcmode="lin" valueType="num">
                                      <p:cBhvr additive="base">
                                        <p:cTn id="3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ppt_x"/>
                                          </p:val>
                                        </p:tav>
                                        <p:tav tm="100000">
                                          <p:val>
                                            <p:strVal val="#ppt_x"/>
                                          </p:val>
                                        </p:tav>
                                      </p:tavLst>
                                    </p:anim>
                                    <p:anim calcmode="lin" valueType="num">
                                      <p:cBhvr additive="base">
                                        <p:cTn id="40" dur="500" fill="hold"/>
                                        <p:tgtEl>
                                          <p:spTgt spid="2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500" fill="hold"/>
                                        <p:tgtEl>
                                          <p:spTgt spid="10"/>
                                        </p:tgtEl>
                                        <p:attrNameLst>
                                          <p:attrName>ppt_x</p:attrName>
                                        </p:attrNameLst>
                                      </p:cBhvr>
                                      <p:tavLst>
                                        <p:tav tm="0">
                                          <p:val>
                                            <p:strVal val="#ppt_x"/>
                                          </p:val>
                                        </p:tav>
                                        <p:tav tm="100000">
                                          <p:val>
                                            <p:strVal val="#ppt_x"/>
                                          </p:val>
                                        </p:tav>
                                      </p:tavLst>
                                    </p:anim>
                                    <p:anim calcmode="lin" valueType="num">
                                      <p:cBhvr additive="base">
                                        <p:cTn id="50" dur="500" fill="hold"/>
                                        <p:tgtEl>
                                          <p:spTgt spid="1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ppt_x"/>
                                          </p:val>
                                        </p:tav>
                                        <p:tav tm="100000">
                                          <p:val>
                                            <p:strVal val="#ppt_x"/>
                                          </p:val>
                                        </p:tav>
                                      </p:tavLst>
                                    </p:anim>
                                    <p:anim calcmode="lin" valueType="num">
                                      <p:cBhvr additive="base">
                                        <p:cTn id="5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10" grpId="0"/>
      <p:bldP spid="15" grpId="0"/>
      <p:bldP spid="16" grpId="0"/>
      <p:bldP spid="21" grpId="0"/>
      <p:bldP spid="17" grpId="0"/>
      <p:bldP spid="19" grpId="0"/>
      <p:bldP spid="20"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30957" y="473640"/>
            <a:ext cx="8733531" cy="3970318"/>
          </a:xfrm>
          <a:prstGeom prst="rect">
            <a:avLst/>
          </a:prstGeom>
          <a:noFill/>
        </p:spPr>
        <p:txBody>
          <a:bodyPr wrap="square" rtlCol="0">
            <a:spAutoFit/>
          </a:bodyPr>
          <a:lstStyle/>
          <a:p>
            <a:r>
              <a:rPr lang="zh-CN" altLang="en-US" sz="2800" dirty="0" smtClean="0">
                <a:latin typeface="+mj-ea"/>
                <a:ea typeface="+mj-ea"/>
                <a:sym typeface="+mn-ea"/>
              </a:rPr>
              <a:t>二、读一读</a:t>
            </a:r>
            <a:r>
              <a:rPr lang="zh-CN" altLang="en-US" sz="2800" dirty="0">
                <a:latin typeface="+mj-ea"/>
                <a:ea typeface="+mj-ea"/>
                <a:sym typeface="+mn-ea"/>
              </a:rPr>
              <a:t>下面的词语，填空</a:t>
            </a:r>
            <a:r>
              <a:rPr lang="zh-CN" altLang="en-US" sz="2800" dirty="0" smtClean="0">
                <a:latin typeface="+mj-ea"/>
                <a:ea typeface="+mj-ea"/>
                <a:sym typeface="+mn-ea"/>
              </a:rPr>
              <a:t>。</a:t>
            </a:r>
            <a:endParaRPr lang="zh-CN" altLang="en-US" sz="2800" dirty="0">
              <a:latin typeface="+mj-ea"/>
              <a:ea typeface="+mj-ea"/>
              <a:sym typeface="+mn-ea"/>
            </a:endParaRPr>
          </a:p>
          <a:p>
            <a:pPr algn="ctr"/>
            <a:r>
              <a:rPr lang="zh-CN" altLang="en-US" sz="2800" b="1" dirty="0">
                <a:latin typeface="楷体" panose="02010609060101010101" pitchFamily="49" charset="-122"/>
                <a:ea typeface="楷体" panose="02010609060101010101" pitchFamily="49" charset="-122"/>
                <a:sym typeface="+mn-ea"/>
              </a:rPr>
              <a:t>争先恐后     大吃一惊    细嚼慢咽 </a:t>
            </a:r>
            <a:endParaRPr lang="en-US" altLang="zh-CN" sz="2800" b="1" dirty="0">
              <a:latin typeface="楷体" panose="02010609060101010101" pitchFamily="49" charset="-122"/>
              <a:ea typeface="楷体" panose="02010609060101010101" pitchFamily="49" charset="-122"/>
              <a:sym typeface="+mn-ea"/>
            </a:endParaRPr>
          </a:p>
          <a:p>
            <a:pPr indent="444500"/>
            <a:r>
              <a:rPr lang="en-US" altLang="zh-CN" sz="2800" b="1" dirty="0" smtClean="0">
                <a:latin typeface="楷体" panose="02010609060101010101" pitchFamily="49" charset="-122"/>
                <a:ea typeface="楷体" panose="02010609060101010101" pitchFamily="49" charset="-122"/>
                <a:sym typeface="+mn-ea"/>
              </a:rPr>
              <a:t>1.</a:t>
            </a:r>
            <a:r>
              <a:rPr lang="zh-CN" altLang="en-US" sz="2800" b="1" dirty="0" smtClean="0">
                <a:latin typeface="楷体" panose="02010609060101010101" pitchFamily="49" charset="-122"/>
                <a:ea typeface="楷体" panose="02010609060101010101" pitchFamily="49" charset="-122"/>
                <a:sym typeface="+mn-ea"/>
              </a:rPr>
              <a:t>选择</a:t>
            </a:r>
            <a:r>
              <a:rPr lang="zh-CN" altLang="en-US" sz="2800" b="1" dirty="0">
                <a:latin typeface="楷体" panose="02010609060101010101" pitchFamily="49" charset="-122"/>
                <a:ea typeface="楷体" panose="02010609060101010101" pitchFamily="49" charset="-122"/>
                <a:sym typeface="+mn-ea"/>
              </a:rPr>
              <a:t>合适的词语填入句子中。 </a:t>
            </a:r>
            <a:endParaRPr lang="zh-CN" altLang="en-US" sz="2800" b="1" dirty="0">
              <a:latin typeface="楷体" panose="02010609060101010101" pitchFamily="49" charset="-122"/>
              <a:ea typeface="楷体" panose="02010609060101010101" pitchFamily="49" charset="-122"/>
              <a:sym typeface="+mn-ea"/>
            </a:endParaRPr>
          </a:p>
          <a:p>
            <a:pPr indent="444500"/>
            <a:r>
              <a:rPr lang="zh-CN" altLang="en-US" sz="2800" b="1" dirty="0">
                <a:latin typeface="楷体" panose="02010609060101010101" pitchFamily="49" charset="-122"/>
                <a:ea typeface="楷体" panose="02010609060101010101" pitchFamily="49" charset="-122"/>
                <a:sym typeface="+mn-ea"/>
              </a:rPr>
              <a:t>他平日一向沉默寡言，想不到在辩论会上竟侃侃而谈</a:t>
            </a:r>
            <a:r>
              <a:rPr lang="zh-CN" altLang="en-US" sz="2800" b="1" dirty="0" smtClean="0">
                <a:latin typeface="楷体" panose="02010609060101010101" pitchFamily="49" charset="-122"/>
                <a:ea typeface="楷体" panose="02010609060101010101" pitchFamily="49" charset="-122"/>
                <a:sym typeface="+mn-ea"/>
              </a:rPr>
              <a:t>，令人</a:t>
            </a:r>
            <a:r>
              <a:rPr lang="en-US" altLang="zh-CN" sz="2800" b="1" dirty="0">
                <a:latin typeface="楷体" panose="02010609060101010101" pitchFamily="49" charset="-122"/>
                <a:ea typeface="楷体" panose="02010609060101010101" pitchFamily="49" charset="-122"/>
                <a:sym typeface="+mn-ea"/>
              </a:rPr>
              <a:t>________</a:t>
            </a:r>
            <a:r>
              <a:rPr lang="zh-CN" altLang="en-US" sz="2800" b="1" dirty="0">
                <a:latin typeface="楷体" panose="02010609060101010101" pitchFamily="49" charset="-122"/>
                <a:ea typeface="楷体" panose="02010609060101010101" pitchFamily="49" charset="-122"/>
                <a:sym typeface="+mn-ea"/>
              </a:rPr>
              <a:t>。 </a:t>
            </a:r>
            <a:endParaRPr lang="zh-CN" altLang="en-US" sz="2800" b="1" dirty="0">
              <a:latin typeface="楷体" panose="02010609060101010101" pitchFamily="49" charset="-122"/>
              <a:ea typeface="楷体" panose="02010609060101010101" pitchFamily="49" charset="-122"/>
              <a:sym typeface="+mn-ea"/>
            </a:endParaRPr>
          </a:p>
          <a:p>
            <a:pPr indent="444500"/>
            <a:r>
              <a:rPr lang="en-US" altLang="zh-CN" sz="2800" b="1" dirty="0" smtClean="0">
                <a:latin typeface="楷体" panose="02010609060101010101" pitchFamily="49" charset="-122"/>
                <a:ea typeface="楷体" panose="02010609060101010101" pitchFamily="49" charset="-122"/>
                <a:sym typeface="+mn-ea"/>
              </a:rPr>
              <a:t>2.</a:t>
            </a:r>
            <a:r>
              <a:rPr lang="zh-CN" altLang="en-US" sz="2800" b="1" dirty="0" smtClean="0">
                <a:latin typeface="楷体" panose="02010609060101010101" pitchFamily="49" charset="-122"/>
                <a:ea typeface="楷体" panose="02010609060101010101" pitchFamily="49" charset="-122"/>
                <a:sym typeface="+mn-ea"/>
              </a:rPr>
              <a:t>加点</a:t>
            </a:r>
            <a:r>
              <a:rPr lang="zh-CN" altLang="en-US" sz="2800" b="1" dirty="0">
                <a:latin typeface="楷体" panose="02010609060101010101" pitchFamily="49" charset="-122"/>
                <a:ea typeface="楷体" panose="02010609060101010101" pitchFamily="49" charset="-122"/>
                <a:sym typeface="+mn-ea"/>
              </a:rPr>
              <a:t>词语中“咽”字的读音是</a:t>
            </a:r>
            <a:r>
              <a:rPr lang="en-US" altLang="zh-CN" sz="2800" b="1" dirty="0">
                <a:latin typeface="楷体" panose="02010609060101010101" pitchFamily="49" charset="-122"/>
                <a:ea typeface="楷体" panose="02010609060101010101" pitchFamily="49" charset="-122"/>
                <a:sym typeface="+mn-ea"/>
              </a:rPr>
              <a:t>________</a:t>
            </a:r>
            <a:r>
              <a:rPr lang="zh-CN" altLang="en-US" sz="2800" b="1" dirty="0">
                <a:latin typeface="楷体" panose="02010609060101010101" pitchFamily="49" charset="-122"/>
                <a:ea typeface="楷体" panose="02010609060101010101" pitchFamily="49" charset="-122"/>
                <a:sym typeface="+mn-ea"/>
              </a:rPr>
              <a:t>，它的</a:t>
            </a:r>
            <a:r>
              <a:rPr lang="zh-CN" altLang="en-US" sz="2800" b="1" dirty="0" smtClean="0">
                <a:latin typeface="楷体" panose="02010609060101010101" pitchFamily="49" charset="-122"/>
                <a:ea typeface="楷体" panose="02010609060101010101" pitchFamily="49" charset="-122"/>
                <a:sym typeface="+mn-ea"/>
              </a:rPr>
              <a:t>另一</a:t>
            </a:r>
            <a:r>
              <a:rPr lang="zh-CN" altLang="en-US" sz="2800" b="1" dirty="0">
                <a:latin typeface="楷体" panose="02010609060101010101" pitchFamily="49" charset="-122"/>
                <a:ea typeface="楷体" panose="02010609060101010101" pitchFamily="49" charset="-122"/>
                <a:sym typeface="+mn-ea"/>
              </a:rPr>
              <a:t>个读音是</a:t>
            </a:r>
            <a:r>
              <a:rPr lang="en-US" altLang="zh-CN" sz="2800" b="1" dirty="0">
                <a:latin typeface="楷体" panose="02010609060101010101" pitchFamily="49" charset="-122"/>
                <a:ea typeface="楷体" panose="02010609060101010101" pitchFamily="49" charset="-122"/>
                <a:sym typeface="+mn-ea"/>
              </a:rPr>
              <a:t>_______</a:t>
            </a:r>
            <a:r>
              <a:rPr lang="zh-CN" altLang="en-US" sz="2800" b="1" dirty="0">
                <a:latin typeface="楷体" panose="02010609060101010101" pitchFamily="49" charset="-122"/>
                <a:ea typeface="楷体" panose="02010609060101010101" pitchFamily="49" charset="-122"/>
                <a:sym typeface="+mn-ea"/>
              </a:rPr>
              <a:t>，可以组词为</a:t>
            </a:r>
            <a:r>
              <a:rPr lang="en-US" altLang="zh-CN" sz="2800" b="1" dirty="0">
                <a:latin typeface="楷体" panose="02010609060101010101" pitchFamily="49" charset="-122"/>
                <a:ea typeface="楷体" panose="02010609060101010101" pitchFamily="49" charset="-122"/>
                <a:sym typeface="+mn-ea"/>
              </a:rPr>
              <a:t>________</a:t>
            </a:r>
            <a:r>
              <a:rPr lang="zh-CN" altLang="en-US" sz="2800" b="1" dirty="0">
                <a:latin typeface="楷体" panose="02010609060101010101" pitchFamily="49" charset="-122"/>
                <a:ea typeface="楷体" panose="02010609060101010101" pitchFamily="49" charset="-122"/>
                <a:sym typeface="+mn-ea"/>
              </a:rPr>
              <a:t>。 </a:t>
            </a:r>
            <a:endParaRPr lang="zh-CN" altLang="en-US" sz="2800" b="1" dirty="0">
              <a:latin typeface="楷体" panose="02010609060101010101" pitchFamily="49" charset="-122"/>
              <a:ea typeface="楷体" panose="02010609060101010101" pitchFamily="49" charset="-122"/>
              <a:sym typeface="+mn-ea"/>
            </a:endParaRPr>
          </a:p>
          <a:p>
            <a:pPr indent="444500"/>
            <a:r>
              <a:rPr lang="en-US" altLang="zh-CN" sz="2800" b="1" dirty="0" smtClean="0">
                <a:latin typeface="楷体" panose="02010609060101010101" pitchFamily="49" charset="-122"/>
                <a:ea typeface="楷体" panose="02010609060101010101" pitchFamily="49" charset="-122"/>
                <a:sym typeface="+mn-ea"/>
              </a:rPr>
              <a:t>3.</a:t>
            </a:r>
            <a:r>
              <a:rPr lang="zh-CN" altLang="en-US" sz="2800" b="1" dirty="0" smtClean="0">
                <a:latin typeface="楷体" panose="02010609060101010101" pitchFamily="49" charset="-122"/>
                <a:ea typeface="楷体" panose="02010609060101010101" pitchFamily="49" charset="-122"/>
                <a:sym typeface="+mn-ea"/>
              </a:rPr>
              <a:t>指</a:t>
            </a:r>
            <a:r>
              <a:rPr lang="zh-CN" altLang="en-US" sz="2800" b="1" dirty="0">
                <a:latin typeface="楷体" panose="02010609060101010101" pitchFamily="49" charset="-122"/>
                <a:ea typeface="楷体" panose="02010609060101010101" pitchFamily="49" charset="-122"/>
                <a:sym typeface="+mn-ea"/>
              </a:rPr>
              <a:t>“争着向前，唯恐落后”的词语是</a:t>
            </a:r>
            <a:r>
              <a:rPr lang="en-US" altLang="zh-CN" sz="2800" b="1" dirty="0">
                <a:latin typeface="楷体" panose="02010609060101010101" pitchFamily="49" charset="-122"/>
                <a:ea typeface="楷体" panose="02010609060101010101" pitchFamily="49" charset="-122"/>
                <a:sym typeface="+mn-ea"/>
              </a:rPr>
              <a:t>________</a:t>
            </a:r>
            <a:r>
              <a:rPr lang="zh-CN" altLang="en-US" sz="2800" b="1" dirty="0">
                <a:latin typeface="楷体" panose="02010609060101010101" pitchFamily="49" charset="-122"/>
                <a:ea typeface="楷体" panose="02010609060101010101" pitchFamily="49" charset="-122"/>
                <a:sym typeface="+mn-ea"/>
              </a:rPr>
              <a:t>。跟它一样含有反义词的词语还有</a:t>
            </a:r>
            <a:r>
              <a:rPr lang="en-US" altLang="zh-CN" sz="2800" b="1" dirty="0">
                <a:latin typeface="楷体" panose="02010609060101010101" pitchFamily="49" charset="-122"/>
                <a:ea typeface="楷体" panose="02010609060101010101" pitchFamily="49" charset="-122"/>
                <a:sym typeface="+mn-ea"/>
              </a:rPr>
              <a:t>________ </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1619672" y="2182260"/>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大吃一惊</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5223842" y="3857608"/>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左顾右盼</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9" name="TextBox 8"/>
          <p:cNvSpPr txBox="1"/>
          <p:nvPr/>
        </p:nvSpPr>
        <p:spPr>
          <a:xfrm>
            <a:off x="2330874" y="3061167"/>
            <a:ext cx="1944216" cy="523220"/>
          </a:xfrm>
          <a:prstGeom prst="rect">
            <a:avLst/>
          </a:prstGeom>
          <a:noFill/>
        </p:spPr>
        <p:txBody>
          <a:bodyPr wrap="square" rtlCol="0">
            <a:spAutoFit/>
          </a:bodyPr>
          <a:lstStyle/>
          <a:p>
            <a:r>
              <a:rPr lang="en-US" altLang="zh-CN" sz="2800" b="1" dirty="0" err="1">
                <a:solidFill>
                  <a:srgbClr val="FF0000"/>
                </a:solidFill>
                <a:latin typeface="汉语拼音" pitchFamily="34" charset="0"/>
                <a:ea typeface="楷体" panose="02010609060101010101" pitchFamily="49" charset="-122"/>
                <a:cs typeface="汉语拼音" pitchFamily="34" charset="0"/>
              </a:rPr>
              <a:t>yān</a:t>
            </a:r>
            <a:endParaRPr lang="zh-CN" altLang="en-US" sz="2800" b="1" dirty="0">
              <a:solidFill>
                <a:srgbClr val="FF0000"/>
              </a:solidFill>
              <a:latin typeface="汉语拼音" pitchFamily="34" charset="0"/>
              <a:ea typeface="楷体" panose="02010609060101010101" pitchFamily="49" charset="-122"/>
              <a:cs typeface="汉语拼音" pitchFamily="34" charset="0"/>
            </a:endParaRPr>
          </a:p>
        </p:txBody>
      </p:sp>
      <p:sp>
        <p:nvSpPr>
          <p:cNvPr id="10" name="TextBox 9"/>
          <p:cNvSpPr txBox="1"/>
          <p:nvPr/>
        </p:nvSpPr>
        <p:spPr>
          <a:xfrm>
            <a:off x="6039286" y="2616179"/>
            <a:ext cx="1476164" cy="523220"/>
          </a:xfrm>
          <a:prstGeom prst="rect">
            <a:avLst/>
          </a:prstGeom>
          <a:noFill/>
        </p:spPr>
        <p:txBody>
          <a:bodyPr wrap="square" rtlCol="0">
            <a:spAutoFit/>
          </a:bodyPr>
          <a:lstStyle/>
          <a:p>
            <a:r>
              <a:rPr lang="en-US" altLang="zh-CN" sz="2800" b="1" dirty="0" err="1">
                <a:solidFill>
                  <a:srgbClr val="FF0000"/>
                </a:solidFill>
                <a:latin typeface="汉语拼音" pitchFamily="34" charset="0"/>
                <a:ea typeface="楷体" panose="02010609060101010101" pitchFamily="49" charset="-122"/>
                <a:cs typeface="汉语拼音" pitchFamily="34" charset="0"/>
              </a:rPr>
              <a:t>yàn</a:t>
            </a:r>
            <a:endParaRPr lang="zh-CN" altLang="en-US" sz="2800" b="1" dirty="0">
              <a:solidFill>
                <a:srgbClr val="FF0000"/>
              </a:solidFill>
              <a:latin typeface="汉语拼音" pitchFamily="34" charset="0"/>
              <a:ea typeface="楷体" panose="02010609060101010101" pitchFamily="49" charset="-122"/>
              <a:cs typeface="汉语拼音" pitchFamily="34" charset="0"/>
            </a:endParaRPr>
          </a:p>
        </p:txBody>
      </p:sp>
      <p:sp>
        <p:nvSpPr>
          <p:cNvPr id="11" name="TextBox 10"/>
          <p:cNvSpPr txBox="1"/>
          <p:nvPr/>
        </p:nvSpPr>
        <p:spPr>
          <a:xfrm>
            <a:off x="5725112" y="3056142"/>
            <a:ext cx="115212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咽喉</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6770704" y="3471517"/>
            <a:ext cx="194421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争先恐后</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500" fill="hold"/>
                                        <p:tgtEl>
                                          <p:spTgt spid="9"/>
                                        </p:tgtEl>
                                        <p:attrNameLst>
                                          <p:attrName>ppt_x</p:attrName>
                                        </p:attrNameLst>
                                      </p:cBhvr>
                                      <p:tavLst>
                                        <p:tav tm="0">
                                          <p:val>
                                            <p:strVal val="#ppt_x"/>
                                          </p:val>
                                        </p:tav>
                                        <p:tav tm="100000">
                                          <p:val>
                                            <p:strVal val="#ppt_x"/>
                                          </p:val>
                                        </p:tav>
                                      </p:tavLst>
                                    </p:anim>
                                    <p:anim calcmode="lin" valueType="num">
                                      <p:cBhvr additive="base">
                                        <p:cTn id="18" dur="500" fill="hold"/>
                                        <p:tgtEl>
                                          <p:spTgt spid="9"/>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500" fill="hold"/>
                                        <p:tgtEl>
                                          <p:spTgt spid="11"/>
                                        </p:tgtEl>
                                        <p:attrNameLst>
                                          <p:attrName>ppt_x</p:attrName>
                                        </p:attrNameLst>
                                      </p:cBhvr>
                                      <p:tavLst>
                                        <p:tav tm="0">
                                          <p:val>
                                            <p:strVal val="#ppt_x"/>
                                          </p:val>
                                        </p:tav>
                                        <p:tav tm="100000">
                                          <p:val>
                                            <p:strVal val="#ppt_x"/>
                                          </p:val>
                                        </p:tav>
                                      </p:tavLst>
                                    </p:anim>
                                    <p:anim calcmode="lin" valueType="num">
                                      <p:cBhvr additive="base">
                                        <p:cTn id="2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8348" y="1233907"/>
            <a:ext cx="8312124" cy="2850011"/>
          </a:xfrm>
          <a:prstGeom prst="rect">
            <a:avLst/>
          </a:prstGeom>
          <a:noFill/>
        </p:spPr>
        <p:txBody>
          <a:bodyPr wrap="square" rtlCol="0">
            <a:spAutoFit/>
          </a:bodyPr>
          <a:lstStyle/>
          <a:p>
            <a:pPr algn="ctr">
              <a:lnSpc>
                <a:spcPct val="140000"/>
              </a:lnSpc>
            </a:pPr>
            <a:r>
              <a:rPr lang="zh-CN" altLang="en-US" sz="3200" b="1" dirty="0">
                <a:latin typeface="楷体" panose="02010609060101010101" pitchFamily="49" charset="-122"/>
                <a:ea typeface="楷体" panose="02010609060101010101" pitchFamily="49" charset="-122"/>
                <a:sym typeface="+mn-ea"/>
              </a:rPr>
              <a:t>    温和      </a:t>
            </a:r>
            <a:r>
              <a:rPr lang="zh-CN" altLang="en-US" sz="3200" b="1" dirty="0" smtClean="0">
                <a:latin typeface="楷体" panose="02010609060101010101" pitchFamily="49" charset="-122"/>
                <a:ea typeface="楷体" panose="02010609060101010101" pitchFamily="49" charset="-122"/>
                <a:sym typeface="+mn-ea"/>
              </a:rPr>
              <a:t>暖和</a:t>
            </a:r>
            <a:endParaRPr lang="en-US" altLang="zh-CN" sz="3200" b="1" dirty="0" smtClean="0">
              <a:latin typeface="楷体" panose="02010609060101010101" pitchFamily="49" charset="-122"/>
              <a:ea typeface="楷体" panose="02010609060101010101" pitchFamily="49" charset="-122"/>
              <a:sym typeface="+mn-ea"/>
            </a:endParaRPr>
          </a:p>
          <a:p>
            <a:pPr indent="711200">
              <a:lnSpc>
                <a:spcPct val="140000"/>
              </a:lnSpc>
            </a:pPr>
            <a:r>
              <a:rPr lang="en-US" altLang="zh-CN" sz="3200" b="1" dirty="0" smtClean="0">
                <a:latin typeface="楷体" panose="02010609060101010101" pitchFamily="49" charset="-122"/>
                <a:ea typeface="楷体" panose="02010609060101010101" pitchFamily="49" charset="-122"/>
                <a:sym typeface="+mn-ea"/>
              </a:rPr>
              <a:t>1</a:t>
            </a:r>
            <a:r>
              <a:rPr lang="en-US" altLang="zh-CN" sz="3200" b="1" dirty="0">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我们坐在新教室里，感觉既（    </a:t>
            </a:r>
            <a:r>
              <a:rPr lang="zh-CN" altLang="en-US" sz="3200" b="1" dirty="0" smtClean="0">
                <a:latin typeface="楷体" panose="02010609060101010101" pitchFamily="49" charset="-122"/>
                <a:ea typeface="楷体" panose="02010609060101010101" pitchFamily="49" charset="-122"/>
                <a:sym typeface="+mn-ea"/>
              </a:rPr>
              <a:t>），又舒适。 </a:t>
            </a:r>
            <a:endParaRPr lang="en-US" altLang="zh-CN" sz="3200" b="1" dirty="0" smtClean="0">
              <a:latin typeface="楷体" panose="02010609060101010101" pitchFamily="49" charset="-122"/>
              <a:ea typeface="楷体" panose="02010609060101010101" pitchFamily="49" charset="-122"/>
              <a:sym typeface="+mn-ea"/>
            </a:endParaRPr>
          </a:p>
          <a:p>
            <a:pPr indent="711200">
              <a:lnSpc>
                <a:spcPct val="140000"/>
              </a:lnSpc>
            </a:pP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语气要（    ）态度要坚定。 </a:t>
            </a:r>
            <a:endParaRPr lang="en-US" altLang="zh-CN" sz="3200" b="1"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474043" y="483518"/>
            <a:ext cx="7314489" cy="584775"/>
          </a:xfrm>
          <a:prstGeom prst="rect">
            <a:avLst/>
          </a:prstGeom>
          <a:noFill/>
        </p:spPr>
        <p:txBody>
          <a:bodyPr wrap="square" rtlCol="0">
            <a:spAutoFit/>
          </a:bodyPr>
          <a:lstStyle/>
          <a:p>
            <a:r>
              <a:rPr lang="zh-CN" altLang="en-US" sz="3200" dirty="0" smtClean="0">
                <a:latin typeface="黑体" panose="02010609060101010101" pitchFamily="49" charset="-122"/>
                <a:ea typeface="黑体" panose="02010609060101010101" pitchFamily="49" charset="-122"/>
              </a:rPr>
              <a:t>三、选</a:t>
            </a:r>
            <a:r>
              <a:rPr lang="zh-CN" altLang="en-US" sz="3200" dirty="0">
                <a:latin typeface="黑体" panose="02010609060101010101" pitchFamily="49" charset="-122"/>
                <a:ea typeface="黑体" panose="02010609060101010101" pitchFamily="49" charset="-122"/>
              </a:rPr>
              <a:t>词填空。</a:t>
            </a:r>
            <a:endParaRPr lang="zh-CN" altLang="en-US" sz="3200" dirty="0">
              <a:latin typeface="黑体" panose="02010609060101010101" pitchFamily="49" charset="-122"/>
              <a:ea typeface="黑体" panose="02010609060101010101" pitchFamily="49" charset="-122"/>
            </a:endParaRPr>
          </a:p>
        </p:txBody>
      </p:sp>
      <p:sp>
        <p:nvSpPr>
          <p:cNvPr id="20" name="文本框 15"/>
          <p:cNvSpPr txBox="1"/>
          <p:nvPr/>
        </p:nvSpPr>
        <p:spPr>
          <a:xfrm>
            <a:off x="6948264" y="2002131"/>
            <a:ext cx="129614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暖和</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9" name="文本框 15"/>
          <p:cNvSpPr txBox="1"/>
          <p:nvPr/>
        </p:nvSpPr>
        <p:spPr>
          <a:xfrm>
            <a:off x="3292789" y="3340852"/>
            <a:ext cx="129614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温和</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9"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15616" y="1131590"/>
            <a:ext cx="7056784" cy="2585323"/>
          </a:xfrm>
          <a:prstGeom prst="rect">
            <a:avLst/>
          </a:prstGeom>
          <a:noFill/>
        </p:spPr>
        <p:txBody>
          <a:bodyPr wrap="square" rtlCol="0">
            <a:spAutoFit/>
          </a:bodyPr>
          <a:lstStyle/>
          <a:p>
            <a:pPr>
              <a:lnSpc>
                <a:spcPct val="150000"/>
              </a:lnSpc>
            </a:pPr>
            <a:r>
              <a:rPr lang="zh-CN" altLang="en-US" sz="3600" b="1" dirty="0">
                <a:latin typeface="楷体" panose="02010609060101010101" pitchFamily="49" charset="-122"/>
                <a:ea typeface="楷体" panose="02010609060101010101" pitchFamily="49" charset="-122"/>
              </a:rPr>
              <a:t>    本单元有很多描写充满画面感的句子，让我们一起来总结一下吧！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60040" y="1527076"/>
            <a:ext cx="7884368" cy="1126462"/>
          </a:xfrm>
          <a:prstGeom prst="rect">
            <a:avLst/>
          </a:prstGeom>
          <a:noFill/>
        </p:spPr>
        <p:txBody>
          <a:bodyPr wrap="square" rtlCol="0">
            <a:spAutoFit/>
          </a:bodyPr>
          <a:lstStyle/>
          <a:p>
            <a:pP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     他</a:t>
            </a:r>
            <a:r>
              <a:rPr lang="zh-CN" altLang="en-US" sz="2800" b="1" dirty="0">
                <a:latin typeface="楷体" panose="02010609060101010101" pitchFamily="49" charset="-122"/>
                <a:ea typeface="楷体" panose="02010609060101010101" pitchFamily="49" charset="-122"/>
                <a:cs typeface="楷体" panose="02010609060101010101" pitchFamily="49" charset="-122"/>
              </a:rPr>
              <a:t>说，将来他有了</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孩子可以用它</a:t>
            </a:r>
            <a:r>
              <a:rPr lang="zh-CN" altLang="en-US" sz="2800" b="1" dirty="0">
                <a:latin typeface="楷体" panose="02010609060101010101" pitchFamily="49" charset="-122"/>
                <a:ea typeface="楷体" panose="02010609060101010101" pitchFamily="49" charset="-122"/>
                <a:cs typeface="楷体" panose="02010609060101010101" pitchFamily="49" charset="-122"/>
              </a:rPr>
              <a:t>当摇篮。 </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（《卖火柴的小女孩》）</a:t>
            </a:r>
            <a:r>
              <a:rPr lang="en-US" altLang="zh-CN" sz="2800" b="1" dirty="0">
                <a:latin typeface="楷体" panose="02010609060101010101" pitchFamily="49" charset="-122"/>
                <a:ea typeface="楷体" panose="02010609060101010101" pitchFamily="49" charset="-122"/>
                <a:cs typeface="楷体" panose="02010609060101010101" pitchFamily="49" charset="-122"/>
              </a:rPr>
              <a:t>  </a:t>
            </a:r>
            <a:endPar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83185" y="483518"/>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夸张</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3" name="横卷形 12"/>
          <p:cNvSpPr/>
          <p:nvPr/>
        </p:nvSpPr>
        <p:spPr>
          <a:xfrm>
            <a:off x="611560" y="2787774"/>
            <a:ext cx="7560840" cy="1150113"/>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这</a:t>
            </a:r>
            <a:r>
              <a:rPr lang="zh-CN" altLang="en-US" sz="2800" dirty="0">
                <a:solidFill>
                  <a:srgbClr val="FF0000"/>
                </a:solidFill>
              </a:rPr>
              <a:t>句话是夸张的写法，说明了小女孩的鞋子非常大，侧面反映了她的贫穷。</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3568" y="784920"/>
            <a:ext cx="7693284" cy="3539430"/>
          </a:xfrm>
          <a:prstGeom prst="rect">
            <a:avLst/>
          </a:prstGeom>
          <a:noFill/>
        </p:spPr>
        <p:txBody>
          <a:bodyPr wrap="square" rtlCol="0">
            <a:spAutoFit/>
          </a:bodyPr>
          <a:lstStyle/>
          <a:p>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亲爱的同学们，在</a:t>
            </a:r>
            <a:r>
              <a:rPr lang="zh-CN" altLang="en-US" sz="3200" b="1" dirty="0" smtClean="0">
                <a:latin typeface="楷体" panose="02010609060101010101" pitchFamily="49" charset="-122"/>
                <a:ea typeface="楷体" panose="02010609060101010101" pitchFamily="49" charset="-122"/>
              </a:rPr>
              <a:t>第三单元</a:t>
            </a:r>
            <a:r>
              <a:rPr lang="zh-CN" altLang="en-US" sz="3200" b="1" dirty="0">
                <a:latin typeface="楷体" panose="02010609060101010101" pitchFamily="49" charset="-122"/>
                <a:ea typeface="楷体" panose="02010609060101010101" pitchFamily="49" charset="-122"/>
              </a:rPr>
              <a:t>中，我们学习了</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卖火柴的小女孩</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那一定会很好</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在牛肚子里旅行</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一块奶酪</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以及</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语文园地</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，让我们一起来复习一下本单元的知识吧！</a:t>
            </a:r>
            <a:endParaRPr lang="en-US" altLang="zh-CN" sz="3200" b="1" dirty="0">
              <a:latin typeface="楷体" panose="02010609060101010101" pitchFamily="49" charset="-122"/>
              <a:ea typeface="楷体" panose="02010609060101010101" pitchFamily="49" charset="-122"/>
            </a:endParaRPr>
          </a:p>
          <a:p>
            <a:r>
              <a:rPr lang="en-US" altLang="zh-CN" sz="3200" b="1" dirty="0">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首先让我们一起来看看本单元有哪些需要注意的生字。</a:t>
            </a:r>
            <a:endParaRPr lang="zh-CN" altLang="en-US" sz="32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1213625"/>
            <a:ext cx="8637905" cy="1126462"/>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1</a:t>
            </a:r>
            <a:r>
              <a:rPr lang="en-US" altLang="zh-CN" sz="2800" b="1" dirty="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多么温暖多么明亮的火焰啊，简直像一支小小的蜡烛。      </a:t>
            </a:r>
            <a:r>
              <a:rPr lang="zh-CN" altLang="en-US" sz="2800" b="1" dirty="0">
                <a:solidFill>
                  <a:srgbClr val="0000FF"/>
                </a:solidFill>
                <a:latin typeface="楷体" panose="02010609060101010101" pitchFamily="49" charset="-122"/>
                <a:ea typeface="楷体" panose="02010609060101010101" pitchFamily="49" charset="-122"/>
                <a:cs typeface="楷体" panose="02010609060101010101" pitchFamily="49" charset="-122"/>
              </a:rPr>
              <a:t>（《卖火柴的小女孩》）</a:t>
            </a:r>
            <a:endParaRPr lang="en-US" altLang="zh-CN" sz="2800" b="1" dirty="0">
              <a:solidFill>
                <a:srgbClr val="0000FF"/>
              </a:solidFill>
              <a:latin typeface="楷体" panose="02010609060101010101" pitchFamily="49" charset="-122"/>
              <a:ea typeface="楷体" panose="02010609060101010101" pitchFamily="49" charset="-122"/>
              <a:cs typeface="楷体" panose="02010609060101010101" pitchFamily="49" charset="-122"/>
            </a:endParaRPr>
          </a:p>
        </p:txBody>
      </p:sp>
      <p:cxnSp>
        <p:nvCxnSpPr>
          <p:cNvPr id="5" name="直接连接符 4"/>
          <p:cNvCxnSpPr/>
          <p:nvPr/>
        </p:nvCxnSpPr>
        <p:spPr>
          <a:xfrm>
            <a:off x="4572000" y="1776856"/>
            <a:ext cx="864096"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00467" y="2249852"/>
            <a:ext cx="72008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4531221" y="735940"/>
            <a:ext cx="1368152" cy="477685"/>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endParaRPr lang="zh-CN" altLang="en-US" sz="2800" b="1" dirty="0">
              <a:solidFill>
                <a:srgbClr val="FF0000"/>
              </a:solidFill>
            </a:endParaRPr>
          </a:p>
        </p:txBody>
      </p:sp>
      <p:sp>
        <p:nvSpPr>
          <p:cNvPr id="20" name="椭圆 19"/>
          <p:cNvSpPr/>
          <p:nvPr/>
        </p:nvSpPr>
        <p:spPr>
          <a:xfrm>
            <a:off x="429402" y="2369431"/>
            <a:ext cx="1296144" cy="57386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sp>
        <p:nvSpPr>
          <p:cNvPr id="14" name="横卷形 13"/>
          <p:cNvSpPr/>
          <p:nvPr/>
        </p:nvSpPr>
        <p:spPr>
          <a:xfrm>
            <a:off x="1141513" y="2957106"/>
            <a:ext cx="7102895" cy="141484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a:solidFill>
                  <a:srgbClr val="FF0000"/>
                </a:solidFill>
              </a:rPr>
              <a:t>    </a:t>
            </a:r>
            <a:r>
              <a:rPr lang="zh-CN" altLang="en-US" sz="2800" dirty="0" smtClean="0">
                <a:solidFill>
                  <a:srgbClr val="FF0000"/>
                </a:solidFill>
              </a:rPr>
              <a:t>    这</a:t>
            </a:r>
            <a:r>
              <a:rPr lang="zh-CN" altLang="en-US" sz="2800" dirty="0">
                <a:solidFill>
                  <a:srgbClr val="FF0000"/>
                </a:solidFill>
              </a:rPr>
              <a:t>句话把火焰比作蜡烛，说明明亮的火焰使小女孩感受到了温暖。</a:t>
            </a:r>
            <a:endParaRPr lang="zh-CN" altLang="en-US" sz="2800" dirty="0">
              <a:solidFill>
                <a:srgbClr val="FF0000"/>
              </a:solidFill>
            </a:endParaRPr>
          </a:p>
        </p:txBody>
      </p:sp>
      <p:grpSp>
        <p:nvGrpSpPr>
          <p:cNvPr id="21"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22" name="流程图: 延期 21"/>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23"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比喻句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ppt_x"/>
                                          </p:val>
                                        </p:tav>
                                        <p:tav tm="100000">
                                          <p:val>
                                            <p:strVal val="#ppt_x"/>
                                          </p:val>
                                        </p:tav>
                                      </p:tavLst>
                                    </p:anim>
                                    <p:anim calcmode="lin" valueType="num">
                                      <p:cBhvr additive="base">
                                        <p:cTn id="2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0" grpId="0" animBg="1"/>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52732" y="928223"/>
            <a:ext cx="8637905" cy="1643527"/>
          </a:xfrm>
          <a:prstGeom prst="rect">
            <a:avLst/>
          </a:prstGeom>
          <a:noFill/>
        </p:spPr>
        <p:txBody>
          <a:bodyPr wrap="square" rtlCol="0">
            <a:spAutoFit/>
          </a:bodyPr>
          <a:lstStyle/>
          <a:p>
            <a:pPr>
              <a:lnSpc>
                <a:spcPct val="120000"/>
              </a:lnSpc>
            </a:pPr>
            <a:r>
              <a:rPr lang="en-US" altLang="zh-CN" sz="2800" dirty="0">
                <a:latin typeface="楷体" panose="02010609060101010101" pitchFamily="49" charset="-122"/>
                <a:ea typeface="楷体" panose="02010609060101010101" pitchFamily="49" charset="-122"/>
                <a:cs typeface="楷体" panose="02010609060101010101" pitchFamily="49" charset="-122"/>
              </a:rPr>
              <a:t> </a:t>
            </a:r>
            <a:r>
              <a:rPr lang="en-US" altLang="zh-CN" sz="2800" dirty="0" smtClean="0">
                <a:latin typeface="楷体" panose="02010609060101010101" pitchFamily="49" charset="-122"/>
                <a:ea typeface="楷体" panose="02010609060101010101" pitchFamily="49" charset="-122"/>
                <a:cs typeface="楷体" panose="02010609060101010101" pitchFamily="49" charset="-122"/>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2.</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亮光落在墙上，那儿忽然变得像薄纱那么透明，她可以一直看到屋里。</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rPr>
              <a:t>（《卖火柴的小女孩》）</a:t>
            </a:r>
            <a:endParaRPr lang="zh-CN" altLang="en-US" sz="2800" b="1" dirty="0">
              <a:latin typeface="楷体" panose="02010609060101010101" pitchFamily="49" charset="-122"/>
              <a:ea typeface="楷体" panose="02010609060101010101" pitchFamily="49" charset="-122"/>
              <a:cs typeface="楷体" panose="02010609060101010101" pitchFamily="49" charset="-122"/>
            </a:endParaRPr>
          </a:p>
          <a:p>
            <a:pPr>
              <a:lnSpc>
                <a:spcPct val="120000"/>
              </a:lnSpc>
            </a:pP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6" name="椭圆 15"/>
          <p:cNvSpPr/>
          <p:nvPr/>
        </p:nvSpPr>
        <p:spPr>
          <a:xfrm>
            <a:off x="1914997" y="366093"/>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本体</a:t>
            </a:r>
            <a:endParaRPr lang="zh-CN" altLang="en-US" sz="2800" b="1" dirty="0">
              <a:solidFill>
                <a:srgbClr val="FF0000"/>
              </a:solidFill>
            </a:endParaRPr>
          </a:p>
        </p:txBody>
      </p:sp>
      <p:sp>
        <p:nvSpPr>
          <p:cNvPr id="17" name="椭圆 16"/>
          <p:cNvSpPr/>
          <p:nvPr/>
        </p:nvSpPr>
        <p:spPr>
          <a:xfrm>
            <a:off x="5400092" y="379761"/>
            <a:ext cx="1656184" cy="600230"/>
          </a:xfrm>
          <a:prstGeom prst="ellipse">
            <a:avLst/>
          </a:prstGeom>
          <a:solidFill>
            <a:srgbClr val="FFCC66"/>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rgbClr val="FF0000"/>
                </a:solidFill>
              </a:rPr>
              <a:t>喻体</a:t>
            </a:r>
            <a:endParaRPr lang="zh-CN" altLang="en-US" sz="2800" b="1" dirty="0">
              <a:solidFill>
                <a:srgbClr val="FF0000"/>
              </a:solidFill>
            </a:endParaRPr>
          </a:p>
        </p:txBody>
      </p:sp>
      <p:cxnSp>
        <p:nvCxnSpPr>
          <p:cNvPr id="11" name="直接连接符 10"/>
          <p:cNvCxnSpPr/>
          <p:nvPr/>
        </p:nvCxnSpPr>
        <p:spPr>
          <a:xfrm>
            <a:off x="2924225" y="1439069"/>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480212" y="1419622"/>
            <a:ext cx="576064"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横卷形 8"/>
          <p:cNvSpPr/>
          <p:nvPr/>
        </p:nvSpPr>
        <p:spPr>
          <a:xfrm>
            <a:off x="703668" y="2082802"/>
            <a:ext cx="7756764" cy="2505172"/>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endParaRPr lang="en-US" altLang="zh-CN" sz="2800" dirty="0" smtClean="0">
              <a:solidFill>
                <a:srgbClr val="FF0000"/>
              </a:solidFill>
            </a:endParaRPr>
          </a:p>
          <a:p>
            <a:r>
              <a:rPr lang="zh-CN" altLang="en-US" sz="2800" dirty="0" smtClean="0">
                <a:solidFill>
                  <a:srgbClr val="FF0000"/>
                </a:solidFill>
              </a:rPr>
              <a:t>        采用比喻的修辞手法，形象地描绘了小女孩的美丽幻想</a:t>
            </a:r>
            <a:r>
              <a:rPr lang="en-US" altLang="zh-CN" sz="2800" dirty="0" smtClean="0">
                <a:solidFill>
                  <a:srgbClr val="FF0000"/>
                </a:solidFill>
              </a:rPr>
              <a:t>,</a:t>
            </a:r>
            <a:r>
              <a:rPr lang="zh-CN" altLang="en-US" sz="2800" dirty="0" smtClean="0">
                <a:solidFill>
                  <a:srgbClr val="FF0000"/>
                </a:solidFill>
              </a:rPr>
              <a:t>为下文情节的发展做铺垫。（幻想跟残酷的的现实形成鲜明的对比</a:t>
            </a:r>
            <a:r>
              <a:rPr lang="en-US" altLang="zh-CN" sz="2800" dirty="0" smtClean="0">
                <a:solidFill>
                  <a:srgbClr val="FF0000"/>
                </a:solidFill>
              </a:rPr>
              <a:t>,</a:t>
            </a:r>
            <a:r>
              <a:rPr lang="zh-CN" altLang="en-US" sz="2800" dirty="0" smtClean="0">
                <a:solidFill>
                  <a:srgbClr val="FF0000"/>
                </a:solidFill>
              </a:rPr>
              <a:t>更突显出小女孩的可怜</a:t>
            </a:r>
            <a:r>
              <a:rPr lang="en-US" altLang="zh-CN" sz="2800" dirty="0" smtClean="0">
                <a:solidFill>
                  <a:srgbClr val="FF0000"/>
                </a:solidFill>
              </a:rPr>
              <a:t>,</a:t>
            </a:r>
            <a:r>
              <a:rPr lang="zh-CN" altLang="en-US" sz="2800" dirty="0" smtClean="0">
                <a:solidFill>
                  <a:srgbClr val="FF0000"/>
                </a:solidFill>
              </a:rPr>
              <a:t>令人同情）</a:t>
            </a:r>
            <a:br>
              <a:rPr lang="zh-CN" altLang="en-US" sz="2800" dirty="0" smtClean="0">
                <a:solidFill>
                  <a:srgbClr val="FF0000"/>
                </a:solidFill>
              </a:rPr>
            </a:b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131590"/>
            <a:ext cx="8041590" cy="2246769"/>
          </a:xfrm>
          <a:prstGeom prst="rect">
            <a:avLst/>
          </a:prstGeom>
          <a:noFill/>
        </p:spPr>
        <p:txBody>
          <a:bodyPr wrap="square" rtlCol="0">
            <a:spAutoFit/>
          </a:bodyPr>
          <a:lstStyle/>
          <a:p>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我</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知道，火柴一灭，您就会不见的，像那暖和的火炉，喷香的烤鹅，美丽的圣诞树一样，就会不见的！</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（《卖火柴的小女孩》）</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08520" y="339502"/>
            <a:ext cx="2622525" cy="560424"/>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排比句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856012" y="3517552"/>
            <a:ext cx="5716188" cy="128644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运用</a:t>
            </a:r>
            <a:r>
              <a:rPr lang="zh-CN" altLang="en-US" sz="2800" dirty="0">
                <a:solidFill>
                  <a:srgbClr val="FF0000"/>
                </a:solidFill>
              </a:rPr>
              <a:t>排比的手法写出了小女孩看到的美好的事物。</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11560" y="699542"/>
            <a:ext cx="7843385" cy="2246769"/>
          </a:xfrm>
          <a:prstGeom prst="rect">
            <a:avLst/>
          </a:prstGeom>
          <a:noFill/>
        </p:spPr>
        <p:txBody>
          <a:bodyPr wrap="square" rtlCol="0">
            <a:spAutoFit/>
          </a:bodyPr>
          <a:lstStyle/>
          <a:p>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6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她</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俩在光明和快乐中飞走了，越飞越高，飞到那没有寒冷，没有饥饿，也没有痛苦的地方去了。</a:t>
            </a:r>
            <a:endParaRPr lang="zh-CN" altLang="en-US" sz="36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（《卖火柴的小女孩》）</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683568" y="3023613"/>
            <a:ext cx="7691302" cy="1415091"/>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运用</a:t>
            </a:r>
            <a:r>
              <a:rPr lang="zh-CN" altLang="en-US" sz="2800" dirty="0">
                <a:solidFill>
                  <a:srgbClr val="FF0000"/>
                </a:solidFill>
              </a:rPr>
              <a:t>排比的手法写出了小女孩和奶奶飞去的地方，那个地方也是人们向往的地方。</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26579" y="1275606"/>
            <a:ext cx="6041765" cy="1077218"/>
          </a:xfrm>
          <a:prstGeom prst="rect">
            <a:avLst/>
          </a:prstGeom>
          <a:noFill/>
        </p:spPr>
        <p:txBody>
          <a:bodyPr wrap="square" rtlCol="0">
            <a:spAutoFit/>
          </a:bodyPr>
          <a:lstStyle/>
          <a:p>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那一定会很好</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《那一定会很好》）</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08520" y="339502"/>
            <a:ext cx="273155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反复句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971600" y="2643758"/>
            <a:ext cx="7184204" cy="1897684"/>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这</a:t>
            </a:r>
            <a:r>
              <a:rPr lang="zh-CN" altLang="en-US" sz="2800" dirty="0">
                <a:solidFill>
                  <a:srgbClr val="FF0000"/>
                </a:solidFill>
              </a:rPr>
              <a:t>句话在文中一共出现了四次。是一粒种子到阳台的木地板过程中产生的想法，它也因为达到了自己的理想而快乐。</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1419622"/>
            <a:ext cx="8041590" cy="1754326"/>
          </a:xfrm>
          <a:prstGeom prst="rect">
            <a:avLst/>
          </a:prstGeom>
          <a:noFill/>
        </p:spPr>
        <p:txBody>
          <a:bodyPr wrap="square" rtlCol="0">
            <a:spAutoFit/>
          </a:bodyPr>
          <a:lstStyle/>
          <a:p>
            <a:r>
              <a:rPr lang="zh-CN" altLang="en-US" sz="3600" b="1" dirty="0" smtClean="0">
                <a:latin typeface="楷体" panose="02010609060101010101" pitchFamily="49" charset="-122"/>
                <a:ea typeface="楷体" panose="02010609060101010101" pitchFamily="49" charset="-122"/>
                <a:cs typeface="楷体" panose="02010609060101010101" pitchFamily="49" charset="-122"/>
                <a:sym typeface="+mn-ea"/>
              </a:rPr>
              <a:t>    木</a:t>
            </a:r>
            <a:r>
              <a:rPr lang="zh-CN" altLang="en-US" sz="3600" b="1" dirty="0">
                <a:latin typeface="楷体" panose="02010609060101010101" pitchFamily="49" charset="-122"/>
                <a:ea typeface="楷体" panose="02010609060101010101" pitchFamily="49" charset="-122"/>
                <a:cs typeface="楷体" panose="02010609060101010101" pitchFamily="49" charset="-122"/>
                <a:sym typeface="+mn-ea"/>
              </a:rPr>
              <a:t>地板满意地舒展着身子，躺在阳台上，阳光照在身上，暖洋洋的，舒服极了。 </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（《那一定会很好》）</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108520" y="483518"/>
            <a:ext cx="2483227"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4111"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拟人句</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901620" y="3507854"/>
            <a:ext cx="6054756"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a:solidFill>
                  <a:srgbClr val="FF0000"/>
                </a:solidFill>
              </a:rPr>
              <a:t>用拟人的手法写出了木地板的样子。</a:t>
            </a:r>
            <a:endParaRPr lang="zh-CN" altLang="en-US" sz="2800" dirty="0">
              <a:solidFill>
                <a:srgbClr val="FF0000"/>
              </a:solidFill>
            </a:endParaRPr>
          </a:p>
        </p:txBody>
      </p:sp>
      <p:sp>
        <p:nvSpPr>
          <p:cNvPr id="10" name="云形 9"/>
          <p:cNvSpPr/>
          <p:nvPr/>
        </p:nvSpPr>
        <p:spPr>
          <a:xfrm>
            <a:off x="2987824" y="72008"/>
            <a:ext cx="5165918" cy="1347614"/>
          </a:xfrm>
          <a:prstGeom prst="cloud">
            <a:avLst/>
          </a:prstGeom>
          <a:solidFill>
            <a:srgbClr val="FFECD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FF0000"/>
                </a:solidFill>
              </a:rPr>
              <a:t>本课通篇采用的拟人写法，写出从一粒种子到阳台木地板的历程。</a:t>
            </a:r>
            <a:endParaRPr lang="zh-CN" altLang="en-US" sz="24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4"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heel(4)">
                                      <p:cBhvr>
                                        <p:cTn id="11"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1059582"/>
            <a:ext cx="8604448" cy="1569660"/>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他们</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头上只有个房顶，虽然最大的裂缝已经用草和破布堵住了</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，但风</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还是可以灌进来。</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（《卖火柴的小女孩》）</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1619672" y="2931790"/>
            <a:ext cx="6264696" cy="128644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这</a:t>
            </a:r>
            <a:r>
              <a:rPr lang="zh-CN" altLang="en-US" sz="2800" dirty="0">
                <a:solidFill>
                  <a:srgbClr val="FF0000"/>
                </a:solidFill>
              </a:rPr>
              <a:t>句话是转折关系的句子，写出小女孩家的生活很艰苦。</a:t>
            </a:r>
            <a:endParaRPr lang="zh-CN" altLang="en-US" sz="2800" dirty="0">
              <a:solidFill>
                <a:srgbClr val="FF0000"/>
              </a:solidFill>
            </a:endParaRPr>
          </a:p>
        </p:txBody>
      </p:sp>
      <p:grpSp>
        <p:nvGrpSpPr>
          <p:cNvPr id="4" name="组合 5"/>
          <p:cNvGrpSpPr/>
          <p:nvPr/>
        </p:nvGrpSpPr>
        <p:grpSpPr>
          <a:xfrm>
            <a:off x="-324598" y="411510"/>
            <a:ext cx="4007112" cy="506132"/>
            <a:chOff x="194" y="912"/>
            <a:chExt cx="4382" cy="908"/>
          </a:xfrm>
          <a:effectLst>
            <a:outerShdw blurRad="50800" dist="38100" dir="2700000" algn="tl" rotWithShape="0">
              <a:prstClr val="black">
                <a:alpha val="40000"/>
              </a:prstClr>
            </a:outerShdw>
          </a:effectLst>
        </p:grpSpPr>
        <p:sp>
          <p:nvSpPr>
            <p:cNvPr id="5" name="流程图: 延期 4"/>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6" name="文本框 14">
              <a:hlinkClick r:id="rId1" action="ppaction://hlinkfile"/>
            </p:cNvPr>
            <p:cNvSpPr txBox="1"/>
            <p:nvPr/>
          </p:nvSpPr>
          <p:spPr>
            <a:xfrm>
              <a:off x="194" y="912"/>
              <a:ext cx="4382"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含关联词语的句子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62858" y="1203598"/>
            <a:ext cx="8041590" cy="1077218"/>
          </a:xfrm>
          <a:prstGeom prst="rect">
            <a:avLst/>
          </a:prstGeom>
          <a:noFill/>
        </p:spPr>
        <p:txBody>
          <a:bodyPr wrap="square" rtlCol="0">
            <a:spAutoFit/>
          </a:bodyPr>
          <a:lstStyle/>
          <a:p>
            <a:pPr indent="812800"/>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它心想：我</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要是一答应，就会被青头发现。 </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（《在牛肚子里旅行》）</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1475656" y="2931790"/>
            <a:ext cx="6454958" cy="87865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a:solidFill>
                  <a:srgbClr val="FF0000"/>
                </a:solidFill>
              </a:rPr>
              <a:t>条件关系的句子，是红头的心理描写。</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987574"/>
            <a:ext cx="8041590" cy="2554545"/>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盯</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着那一点儿掉在地上的奶酪渣，蚂蚁队长想：丢掉，实在太可惜；趁机吃掉它，又要犯不许偷嘴的禁令。怎么办呢</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？它的</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心七上八下，只好下令：“休息一会儿！”</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《一块奶酪》）</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324598" y="265417"/>
            <a:ext cx="4007112" cy="506133"/>
            <a:chOff x="175" y="912"/>
            <a:chExt cx="4382" cy="908"/>
          </a:xfrm>
          <a:effectLst>
            <a:outerShdw blurRad="50800" dist="38100" dir="2700000" algn="tl" rotWithShape="0">
              <a:prstClr val="black">
                <a:alpha val="40000"/>
              </a:prstClr>
            </a:outerShdw>
          </a:effectLst>
        </p:grpSpPr>
        <p:sp>
          <p:nvSpPr>
            <p:cNvPr id="7" name="流程图: 延期 6"/>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175" y="915"/>
              <a:ext cx="4382"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心理描写的句子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262066" y="3507854"/>
            <a:ext cx="6838326" cy="116949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心理活动</a:t>
            </a:r>
            <a:r>
              <a:rPr lang="zh-CN" altLang="en-US" sz="2800" dirty="0">
                <a:solidFill>
                  <a:srgbClr val="FF0000"/>
                </a:solidFill>
              </a:rPr>
              <a:t>描写。写出面对这点奶酪</a:t>
            </a:r>
            <a:r>
              <a:rPr lang="zh-CN" altLang="en-US" sz="2800" dirty="0" smtClean="0">
                <a:solidFill>
                  <a:srgbClr val="FF0000"/>
                </a:solidFill>
              </a:rPr>
              <a:t>渣蚂蚁队长左右为难</a:t>
            </a:r>
            <a:r>
              <a:rPr lang="zh-CN" altLang="en-US" sz="2800" dirty="0">
                <a:solidFill>
                  <a:srgbClr val="FF0000"/>
                </a:solidFill>
              </a:rPr>
              <a:t>，不知道该怎么办？</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8842" y="1059582"/>
            <a:ext cx="8041590" cy="1569660"/>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大家</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又干起活来了，劲头比刚才更足，奶酪一会儿就被搬进洞里去了。 </a:t>
            </a:r>
            <a:b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b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（《一块奶酪》）</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299208" y="267494"/>
            <a:ext cx="4007112" cy="506132"/>
            <a:chOff x="261" y="912"/>
            <a:chExt cx="4382" cy="908"/>
          </a:xfrm>
          <a:effectLst>
            <a:outerShdw blurRad="50800" dist="38100" dir="2700000" algn="tl" rotWithShape="0">
              <a:prstClr val="black">
                <a:alpha val="40000"/>
              </a:prstClr>
            </a:outerShdw>
          </a:effectLst>
        </p:grpSpPr>
        <p:sp>
          <p:nvSpPr>
            <p:cNvPr id="7" name="流程图: 延期 6"/>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261" y="912"/>
              <a:ext cx="4382"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动作描写的句子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568912" y="2643758"/>
            <a:ext cx="6099432" cy="1883486"/>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动作</a:t>
            </a:r>
            <a:r>
              <a:rPr lang="zh-CN" altLang="en-US" sz="2800" dirty="0">
                <a:solidFill>
                  <a:srgbClr val="FF0000"/>
                </a:solidFill>
              </a:rPr>
              <a:t>描写，蚂蚁队长严于律己的举动起到了榜样的作用，也鼓舞了其他蚂蚁。</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4"/>
          <p:cNvGrpSpPr/>
          <p:nvPr/>
        </p:nvGrpSpPr>
        <p:grpSpPr>
          <a:xfrm>
            <a:off x="41041" y="195486"/>
            <a:ext cx="2513330" cy="509438"/>
            <a:chOff x="458" y="988"/>
            <a:chExt cx="4134" cy="914"/>
          </a:xfrm>
          <a:effectLst>
            <a:outerShdw blurRad="50800" dist="38100" dir="2700000" algn="tl" rotWithShape="0">
              <a:prstClr val="black">
                <a:alpha val="40000"/>
              </a:prstClr>
            </a:outerShdw>
          </a:effectLst>
        </p:grpSpPr>
        <p:sp>
          <p:nvSpPr>
            <p:cNvPr id="4" name="流程图: 延期 3"/>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59"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易读错的字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2" name="文本框 1"/>
          <p:cNvSpPr txBox="1"/>
          <p:nvPr/>
        </p:nvSpPr>
        <p:spPr>
          <a:xfrm>
            <a:off x="638050" y="1769668"/>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挣</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7" name="文本框 6"/>
          <p:cNvSpPr txBox="1"/>
          <p:nvPr/>
        </p:nvSpPr>
        <p:spPr>
          <a:xfrm>
            <a:off x="7083852" y="1756613"/>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处</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8" name="文本框 7"/>
          <p:cNvSpPr txBox="1"/>
          <p:nvPr/>
        </p:nvSpPr>
        <p:spPr>
          <a:xfrm>
            <a:off x="7065417" y="1415033"/>
            <a:ext cx="785793"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chǔ</a:t>
            </a:r>
            <a:endParaRPr lang="zh-CN" altLang="en-US" sz="2800" dirty="0">
              <a:latin typeface="汉语拼音" pitchFamily="34" charset="0"/>
              <a:ea typeface="黑体" panose="02010609060101010101" pitchFamily="49" charset="-122"/>
              <a:cs typeface="汉语拼音" pitchFamily="34" charset="0"/>
            </a:endParaRPr>
          </a:p>
        </p:txBody>
      </p:sp>
      <p:sp>
        <p:nvSpPr>
          <p:cNvPr id="9" name="文本框 8"/>
          <p:cNvSpPr txBox="1"/>
          <p:nvPr/>
        </p:nvSpPr>
        <p:spPr>
          <a:xfrm>
            <a:off x="2508117" y="3351996"/>
            <a:ext cx="748923" cy="769441"/>
          </a:xfrm>
          <a:prstGeom prst="rect">
            <a:avLst/>
          </a:prstGeom>
          <a:noFill/>
        </p:spPr>
        <p:txBody>
          <a:bodyPr wrap="none" rtlCol="0">
            <a:spAutoFit/>
          </a:bodyPr>
          <a:lstStyle/>
          <a:p>
            <a:r>
              <a:rPr lang="zh-CN" altLang="en-US" sz="4400" dirty="0" smtClean="0">
                <a:latin typeface="黑体" panose="02010609060101010101" pitchFamily="49" charset="-122"/>
                <a:ea typeface="黑体" panose="02010609060101010101" pitchFamily="49" charset="-122"/>
                <a:cs typeface="楷体" panose="02010609060101010101" pitchFamily="49" charset="-122"/>
                <a:sym typeface="+mn-ea"/>
              </a:rPr>
              <a:t>烛</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2" name="文本框 11"/>
          <p:cNvSpPr txBox="1"/>
          <p:nvPr/>
        </p:nvSpPr>
        <p:spPr>
          <a:xfrm>
            <a:off x="2520941" y="3006958"/>
            <a:ext cx="813043"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smtClean="0">
                <a:latin typeface="汉语拼音" pitchFamily="34" charset="0"/>
                <a:cs typeface="汉语拼音" pitchFamily="34" charset="0"/>
              </a:rPr>
              <a:t>zhú</a:t>
            </a:r>
            <a:endParaRPr lang="zh-CN" altLang="en-US" dirty="0">
              <a:latin typeface="汉语拼音" pitchFamily="34" charset="0"/>
              <a:cs typeface="汉语拼音" pitchFamily="34" charset="0"/>
            </a:endParaRPr>
          </a:p>
        </p:txBody>
      </p:sp>
      <p:sp>
        <p:nvSpPr>
          <p:cNvPr id="13" name="文本框 12"/>
          <p:cNvSpPr txBox="1"/>
          <p:nvPr/>
        </p:nvSpPr>
        <p:spPr>
          <a:xfrm>
            <a:off x="3586204" y="1758129"/>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喷</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4" name="文本框 13"/>
          <p:cNvSpPr txBox="1"/>
          <p:nvPr/>
        </p:nvSpPr>
        <p:spPr>
          <a:xfrm>
            <a:off x="3571777" y="1472466"/>
            <a:ext cx="777777"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pèn</a:t>
            </a:r>
            <a:endParaRPr lang="zh-CN" altLang="en-US" sz="2800" dirty="0">
              <a:latin typeface="汉语拼音" pitchFamily="34" charset="0"/>
              <a:cs typeface="汉语拼音" pitchFamily="34" charset="0"/>
            </a:endParaRPr>
          </a:p>
        </p:txBody>
      </p:sp>
      <p:sp>
        <p:nvSpPr>
          <p:cNvPr id="17" name="文本框 16"/>
          <p:cNvSpPr txBox="1"/>
          <p:nvPr/>
        </p:nvSpPr>
        <p:spPr>
          <a:xfrm>
            <a:off x="1575479" y="1759642"/>
            <a:ext cx="748923" cy="769441"/>
          </a:xfrm>
          <a:prstGeom prst="rect">
            <a:avLst/>
          </a:prstGeom>
          <a:noFill/>
        </p:spPr>
        <p:txBody>
          <a:bodyPr wrap="none" rtlCol="0">
            <a:spAutoFit/>
          </a:bodyPr>
          <a:lstStyle/>
          <a:p>
            <a:pPr algn="ctr"/>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几</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18" name="文本框 17"/>
          <p:cNvSpPr txBox="1"/>
          <p:nvPr/>
        </p:nvSpPr>
        <p:spPr>
          <a:xfrm>
            <a:off x="1498535" y="1448714"/>
            <a:ext cx="902811"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pPr algn="ctr"/>
            <a:r>
              <a:rPr lang="en-US" altLang="zh-CN" dirty="0" err="1">
                <a:latin typeface="汉语拼音" pitchFamily="34" charset="0"/>
                <a:cs typeface="汉语拼音" pitchFamily="34" charset="0"/>
              </a:rPr>
              <a:t>jī</a:t>
            </a:r>
            <a:endParaRPr lang="zh-CN" altLang="en-US" dirty="0">
              <a:latin typeface="汉语拼音" pitchFamily="34" charset="0"/>
              <a:cs typeface="汉语拼音" pitchFamily="34" charset="0"/>
              <a:sym typeface="+mn-ea"/>
            </a:endParaRPr>
          </a:p>
        </p:txBody>
      </p:sp>
      <p:sp>
        <p:nvSpPr>
          <p:cNvPr id="19" name="文本框 18"/>
          <p:cNvSpPr txBox="1"/>
          <p:nvPr/>
        </p:nvSpPr>
        <p:spPr>
          <a:xfrm>
            <a:off x="2508117" y="1775374"/>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晃</a:t>
            </a:r>
            <a:endParaRPr lang="zh-CN" altLang="en-US" sz="44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1" name="文本框 20"/>
          <p:cNvSpPr txBox="1"/>
          <p:nvPr/>
        </p:nvSpPr>
        <p:spPr>
          <a:xfrm>
            <a:off x="2273277" y="1467877"/>
            <a:ext cx="1218603"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huǎng</a:t>
            </a:r>
            <a:endParaRPr lang="zh-CN" altLang="en-US" sz="2800" dirty="0">
              <a:latin typeface="汉语拼音" pitchFamily="34" charset="0"/>
              <a:cs typeface="汉语拼音" pitchFamily="34" charset="0"/>
            </a:endParaRPr>
          </a:p>
        </p:txBody>
      </p:sp>
      <p:sp>
        <p:nvSpPr>
          <p:cNvPr id="25" name="文本框 24"/>
          <p:cNvSpPr txBox="1"/>
          <p:nvPr/>
        </p:nvSpPr>
        <p:spPr>
          <a:xfrm>
            <a:off x="7967298" y="1755100"/>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稍</a:t>
            </a:r>
            <a:endParaRPr lang="zh-CN" altLang="en-US" sz="44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6" name="文本框 25"/>
          <p:cNvSpPr txBox="1"/>
          <p:nvPr/>
        </p:nvSpPr>
        <p:spPr>
          <a:xfrm>
            <a:off x="7859095" y="1430992"/>
            <a:ext cx="965329" cy="523220"/>
          </a:xfrm>
          <a:prstGeom prst="rect">
            <a:avLst/>
          </a:prstGeom>
          <a:noFill/>
        </p:spPr>
        <p:txBody>
          <a:bodyPr wrap="none" rtlCol="0">
            <a:spAutoFit/>
          </a:bodyPr>
          <a:lstStyle>
            <a:defPPr>
              <a:defRPr lang="zh-CN"/>
            </a:defPPr>
            <a:lvl1pPr>
              <a:defRPr sz="3200">
                <a:solidFill>
                  <a:srgbClr val="FF0000"/>
                </a:solidFill>
                <a:latin typeface="+mn-ea"/>
                <a:cs typeface="汉语拼音" pitchFamily="34" charset="0"/>
              </a:defRPr>
            </a:lvl1pPr>
          </a:lstStyle>
          <a:p>
            <a:r>
              <a:rPr lang="en-US" altLang="zh-CN" sz="2800" dirty="0" err="1">
                <a:solidFill>
                  <a:schemeClr val="tx1"/>
                </a:solidFill>
                <a:latin typeface="汉语拼音" pitchFamily="34" charset="0"/>
                <a:ea typeface="黑体" panose="02010609060101010101" pitchFamily="49" charset="-122"/>
              </a:rPr>
              <a:t>shào</a:t>
            </a:r>
            <a:endParaRPr lang="zh-CN" altLang="en-US" sz="2800" dirty="0">
              <a:solidFill>
                <a:schemeClr val="tx1"/>
              </a:solidFill>
              <a:latin typeface="汉语拼音" pitchFamily="34" charset="0"/>
              <a:ea typeface="黑体" panose="02010609060101010101" pitchFamily="49" charset="-122"/>
              <a:sym typeface="+mn-ea"/>
            </a:endParaRPr>
          </a:p>
        </p:txBody>
      </p:sp>
      <p:sp>
        <p:nvSpPr>
          <p:cNvPr id="27" name="文本框 26"/>
          <p:cNvSpPr txBox="1"/>
          <p:nvPr/>
        </p:nvSpPr>
        <p:spPr>
          <a:xfrm>
            <a:off x="638050" y="3395067"/>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吱</a:t>
            </a:r>
            <a:endParaRPr lang="zh-CN" altLang="en-US" sz="44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8" name="文本框 27"/>
          <p:cNvSpPr txBox="1"/>
          <p:nvPr/>
        </p:nvSpPr>
        <p:spPr>
          <a:xfrm>
            <a:off x="666904" y="3056642"/>
            <a:ext cx="691215"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zhī</a:t>
            </a:r>
            <a:endParaRPr lang="en-US" altLang="zh-CN" sz="2800" dirty="0">
              <a:latin typeface="汉语拼音" pitchFamily="34" charset="0"/>
              <a:ea typeface="黑体" panose="02010609060101010101" pitchFamily="49" charset="-122"/>
              <a:cs typeface="汉语拼音" pitchFamily="34" charset="0"/>
              <a:sym typeface="+mn-ea"/>
            </a:endParaRPr>
          </a:p>
        </p:txBody>
      </p:sp>
      <p:sp>
        <p:nvSpPr>
          <p:cNvPr id="23" name="文本框 20"/>
          <p:cNvSpPr txBox="1"/>
          <p:nvPr/>
        </p:nvSpPr>
        <p:spPr>
          <a:xfrm>
            <a:off x="6342364" y="1438558"/>
            <a:ext cx="593432"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gū</a:t>
            </a:r>
            <a:endParaRPr lang="zh-CN" altLang="en-US" sz="2800" dirty="0">
              <a:latin typeface="汉语拼音" pitchFamily="34" charset="0"/>
              <a:cs typeface="汉语拼音" pitchFamily="34" charset="0"/>
            </a:endParaRPr>
          </a:p>
        </p:txBody>
      </p:sp>
      <p:sp>
        <p:nvSpPr>
          <p:cNvPr id="24" name="文本框 18"/>
          <p:cNvSpPr txBox="1"/>
          <p:nvPr/>
        </p:nvSpPr>
        <p:spPr>
          <a:xfrm>
            <a:off x="6264619" y="1756614"/>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骨</a:t>
            </a:r>
            <a:endParaRPr lang="zh-CN" altLang="en-US" sz="44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29" name="文本框 18"/>
          <p:cNvSpPr txBox="1"/>
          <p:nvPr/>
        </p:nvSpPr>
        <p:spPr>
          <a:xfrm>
            <a:off x="1575479" y="3351994"/>
            <a:ext cx="748923" cy="769441"/>
          </a:xfrm>
          <a:prstGeom prst="rect">
            <a:avLst/>
          </a:prstGeom>
          <a:noFill/>
        </p:spPr>
        <p:txBody>
          <a:bodyPr wrap="none" rtlCol="0">
            <a:spAutoFit/>
          </a:bodyPr>
          <a:lstStyle/>
          <a:p>
            <a:pPr algn="ctr"/>
            <a:r>
              <a:rPr lang="zh-CN" altLang="en-US" sz="4400" dirty="0">
                <a:latin typeface="黑体" panose="02010609060101010101" pitchFamily="49" charset="-122"/>
                <a:ea typeface="黑体" panose="02010609060101010101" pitchFamily="49" charset="-122"/>
                <a:cs typeface="黑体" panose="02010609060101010101" pitchFamily="49" charset="-122"/>
                <a:sym typeface="+mn-ea"/>
              </a:rPr>
              <a:t>拆</a:t>
            </a:r>
            <a:endParaRPr lang="zh-CN" altLang="en-US" sz="4400" dirty="0">
              <a:latin typeface="黑体" panose="02010609060101010101" pitchFamily="49" charset="-122"/>
              <a:ea typeface="黑体" panose="02010609060101010101" pitchFamily="49" charset="-122"/>
              <a:cs typeface="黑体" panose="02010609060101010101" pitchFamily="49" charset="-122"/>
              <a:sym typeface="+mn-ea"/>
            </a:endParaRPr>
          </a:p>
        </p:txBody>
      </p:sp>
      <p:sp>
        <p:nvSpPr>
          <p:cNvPr id="30" name="文本框 20"/>
          <p:cNvSpPr txBox="1"/>
          <p:nvPr/>
        </p:nvSpPr>
        <p:spPr>
          <a:xfrm>
            <a:off x="1492123" y="3030220"/>
            <a:ext cx="915636" cy="523220"/>
          </a:xfrm>
          <a:prstGeom prst="rect">
            <a:avLst/>
          </a:prstGeom>
          <a:noFill/>
        </p:spPr>
        <p:txBody>
          <a:bodyPr wrap="none" rtlCol="0">
            <a:spAutoFit/>
          </a:bodyPr>
          <a:lstStyle/>
          <a:p>
            <a:pPr algn="ctr"/>
            <a:r>
              <a:rPr lang="en-US" altLang="zh-CN" sz="2800" dirty="0" err="1">
                <a:latin typeface="汉语拼音" pitchFamily="34" charset="0"/>
                <a:cs typeface="汉语拼音" pitchFamily="34" charset="0"/>
              </a:rPr>
              <a:t>chāi</a:t>
            </a:r>
            <a:endParaRPr lang="zh-CN" altLang="en-US" sz="2800" dirty="0">
              <a:latin typeface="汉语拼音" pitchFamily="34" charset="0"/>
              <a:cs typeface="汉语拼音" pitchFamily="34" charset="0"/>
            </a:endParaRPr>
          </a:p>
        </p:txBody>
      </p:sp>
      <p:sp>
        <p:nvSpPr>
          <p:cNvPr id="35" name="TextBox 34"/>
          <p:cNvSpPr txBox="1"/>
          <p:nvPr/>
        </p:nvSpPr>
        <p:spPr>
          <a:xfrm>
            <a:off x="6899075" y="4335481"/>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平舌音</a:t>
            </a:r>
            <a:endParaRPr lang="zh-CN" altLang="en-US" sz="2800" dirty="0">
              <a:solidFill>
                <a:srgbClr val="FF0000"/>
              </a:solidFill>
              <a:latin typeface="+mn-ea"/>
            </a:endParaRPr>
          </a:p>
        </p:txBody>
      </p:sp>
      <p:sp>
        <p:nvSpPr>
          <p:cNvPr id="36" name="左大括号 35"/>
          <p:cNvSpPr/>
          <p:nvPr/>
        </p:nvSpPr>
        <p:spPr>
          <a:xfrm rot="16200000">
            <a:off x="3419872" y="1770110"/>
            <a:ext cx="216024" cy="4968552"/>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37" name="TextBox 36"/>
          <p:cNvSpPr txBox="1"/>
          <p:nvPr/>
        </p:nvSpPr>
        <p:spPr>
          <a:xfrm>
            <a:off x="2874402" y="4385201"/>
            <a:ext cx="1337558"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翘舌音</a:t>
            </a:r>
            <a:endParaRPr lang="zh-CN" altLang="en-US" sz="2800" dirty="0">
              <a:solidFill>
                <a:srgbClr val="FF0000"/>
              </a:solidFill>
              <a:latin typeface="+mn-ea"/>
            </a:endParaRPr>
          </a:p>
        </p:txBody>
      </p:sp>
      <p:sp>
        <p:nvSpPr>
          <p:cNvPr id="40" name="文本框 11"/>
          <p:cNvSpPr txBox="1"/>
          <p:nvPr/>
        </p:nvSpPr>
        <p:spPr>
          <a:xfrm>
            <a:off x="395480" y="1467878"/>
            <a:ext cx="1234063" cy="523220"/>
          </a:xfrm>
          <a:prstGeom prst="rect">
            <a:avLst/>
          </a:prstGeom>
          <a:noFill/>
        </p:spPr>
        <p:txBody>
          <a:bodyPr wrap="squar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zhèng</a:t>
            </a:r>
            <a:endParaRPr lang="zh-CN" altLang="en-US" dirty="0">
              <a:latin typeface="汉语拼音" pitchFamily="34" charset="0"/>
              <a:cs typeface="汉语拼音" pitchFamily="34" charset="0"/>
            </a:endParaRPr>
          </a:p>
        </p:txBody>
      </p:sp>
      <p:sp>
        <p:nvSpPr>
          <p:cNvPr id="43" name="TextBox 42"/>
          <p:cNvSpPr txBox="1"/>
          <p:nvPr/>
        </p:nvSpPr>
        <p:spPr>
          <a:xfrm>
            <a:off x="3923927" y="555525"/>
            <a:ext cx="1368153" cy="523220"/>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zh-CN" altLang="en-US" sz="2800" dirty="0">
                <a:solidFill>
                  <a:srgbClr val="FF0000"/>
                </a:solidFill>
                <a:latin typeface="+mn-ea"/>
              </a:rPr>
              <a:t>多音字</a:t>
            </a:r>
            <a:endParaRPr lang="zh-CN" altLang="en-US" sz="2800" dirty="0">
              <a:solidFill>
                <a:srgbClr val="FF0000"/>
              </a:solidFill>
              <a:latin typeface="+mn-ea"/>
            </a:endParaRPr>
          </a:p>
        </p:txBody>
      </p:sp>
      <p:sp>
        <p:nvSpPr>
          <p:cNvPr id="31" name="文本框 13"/>
          <p:cNvSpPr txBox="1"/>
          <p:nvPr/>
        </p:nvSpPr>
        <p:spPr>
          <a:xfrm>
            <a:off x="4618876" y="1448714"/>
            <a:ext cx="609462"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dā</a:t>
            </a:r>
            <a:endParaRPr lang="zh-CN" altLang="en-US" sz="2800" dirty="0">
              <a:latin typeface="汉语拼音" pitchFamily="34" charset="0"/>
              <a:cs typeface="汉语拼音" pitchFamily="34" charset="0"/>
            </a:endParaRPr>
          </a:p>
        </p:txBody>
      </p:sp>
      <p:sp>
        <p:nvSpPr>
          <p:cNvPr id="32" name="文本框 13"/>
          <p:cNvSpPr txBox="1"/>
          <p:nvPr/>
        </p:nvSpPr>
        <p:spPr>
          <a:xfrm>
            <a:off x="5355523" y="1415033"/>
            <a:ext cx="883575" cy="523220"/>
          </a:xfrm>
          <a:prstGeom prst="rect">
            <a:avLst/>
          </a:prstGeom>
          <a:noFill/>
        </p:spPr>
        <p:txBody>
          <a:bodyPr wrap="none" rtlCol="0">
            <a:spAutoFit/>
          </a:bodyPr>
          <a:lstStyle/>
          <a:p>
            <a:r>
              <a:rPr lang="en-US" altLang="zh-CN" sz="2800" dirty="0" err="1">
                <a:latin typeface="汉语拼音" pitchFamily="34" charset="0"/>
                <a:cs typeface="汉语拼音" pitchFamily="34" charset="0"/>
              </a:rPr>
              <a:t>yìng</a:t>
            </a:r>
            <a:endParaRPr lang="zh-CN" altLang="en-US" sz="2800" dirty="0">
              <a:latin typeface="汉语拼音" pitchFamily="34" charset="0"/>
              <a:cs typeface="汉语拼音" pitchFamily="34" charset="0"/>
            </a:endParaRPr>
          </a:p>
        </p:txBody>
      </p:sp>
      <p:sp>
        <p:nvSpPr>
          <p:cNvPr id="33" name="文本框 12"/>
          <p:cNvSpPr txBox="1"/>
          <p:nvPr/>
        </p:nvSpPr>
        <p:spPr>
          <a:xfrm>
            <a:off x="4549146" y="1758128"/>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答</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34" name="文本框 12"/>
          <p:cNvSpPr txBox="1"/>
          <p:nvPr/>
        </p:nvSpPr>
        <p:spPr>
          <a:xfrm>
            <a:off x="5422849" y="1758127"/>
            <a:ext cx="748923" cy="769441"/>
          </a:xfrm>
          <a:prstGeom prst="rect">
            <a:avLst/>
          </a:prstGeom>
          <a:noFill/>
        </p:spPr>
        <p:txBody>
          <a:bodyPr wrap="none" rtlCol="0">
            <a:spAutoFit/>
          </a:bodyPr>
          <a:lstStyle/>
          <a:p>
            <a:pPr algn="l"/>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应</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39" name="左大括号 38"/>
          <p:cNvSpPr/>
          <p:nvPr/>
        </p:nvSpPr>
        <p:spPr>
          <a:xfrm rot="16200000" flipH="1" flipV="1">
            <a:off x="4377578" y="-2375199"/>
            <a:ext cx="432048" cy="7445627"/>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1" name="左大括号 40"/>
          <p:cNvSpPr/>
          <p:nvPr/>
        </p:nvSpPr>
        <p:spPr>
          <a:xfrm rot="16200000">
            <a:off x="7452319" y="3268562"/>
            <a:ext cx="216024" cy="1872208"/>
          </a:xfrm>
          <a:prstGeom prst="leftBrace">
            <a:avLst/>
          </a:prstGeom>
          <a:ln w="25400">
            <a:solidFill>
              <a:srgbClr val="FF0000"/>
            </a:solidFill>
          </a:ln>
          <a:effectLst/>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45" name="文本框 11"/>
          <p:cNvSpPr txBox="1"/>
          <p:nvPr/>
        </p:nvSpPr>
        <p:spPr>
          <a:xfrm>
            <a:off x="6264619" y="3004046"/>
            <a:ext cx="748923"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suō</a:t>
            </a:r>
            <a:endParaRPr lang="zh-CN" altLang="en-US" dirty="0">
              <a:latin typeface="汉语拼音" pitchFamily="34" charset="0"/>
              <a:cs typeface="汉语拼音" pitchFamily="34" charset="0"/>
            </a:endParaRPr>
          </a:p>
        </p:txBody>
      </p:sp>
      <p:sp>
        <p:nvSpPr>
          <p:cNvPr id="46" name="文本框 11"/>
          <p:cNvSpPr txBox="1"/>
          <p:nvPr/>
        </p:nvSpPr>
        <p:spPr>
          <a:xfrm>
            <a:off x="3493230" y="3015863"/>
            <a:ext cx="934871"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shēn</a:t>
            </a:r>
            <a:endParaRPr lang="zh-CN" altLang="en-US" dirty="0">
              <a:latin typeface="汉语拼音" pitchFamily="34" charset="0"/>
              <a:cs typeface="汉语拼音" pitchFamily="34" charset="0"/>
            </a:endParaRPr>
          </a:p>
        </p:txBody>
      </p:sp>
      <p:sp>
        <p:nvSpPr>
          <p:cNvPr id="47" name="文本框 11"/>
          <p:cNvSpPr txBox="1"/>
          <p:nvPr/>
        </p:nvSpPr>
        <p:spPr>
          <a:xfrm>
            <a:off x="4440943" y="3007087"/>
            <a:ext cx="965329"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shào</a:t>
            </a:r>
            <a:endParaRPr lang="zh-CN" altLang="en-US" dirty="0">
              <a:latin typeface="汉语拼音" pitchFamily="34" charset="0"/>
              <a:cs typeface="汉语拼音" pitchFamily="34" charset="0"/>
            </a:endParaRPr>
          </a:p>
        </p:txBody>
      </p:sp>
      <p:sp>
        <p:nvSpPr>
          <p:cNvPr id="48" name="文本框 11"/>
          <p:cNvSpPr txBox="1"/>
          <p:nvPr/>
        </p:nvSpPr>
        <p:spPr>
          <a:xfrm>
            <a:off x="5296212" y="3015863"/>
            <a:ext cx="1002197"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zhào</a:t>
            </a:r>
            <a:endParaRPr lang="zh-CN" altLang="en-US" dirty="0">
              <a:latin typeface="汉语拼音" pitchFamily="34" charset="0"/>
              <a:cs typeface="汉语拼音" pitchFamily="34" charset="0"/>
            </a:endParaRPr>
          </a:p>
        </p:txBody>
      </p:sp>
      <p:sp>
        <p:nvSpPr>
          <p:cNvPr id="49" name="文本框 11"/>
          <p:cNvSpPr txBox="1"/>
          <p:nvPr/>
        </p:nvSpPr>
        <p:spPr>
          <a:xfrm>
            <a:off x="7849477" y="2969712"/>
            <a:ext cx="984565"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zōng</a:t>
            </a:r>
            <a:endParaRPr lang="zh-CN" altLang="en-US" dirty="0">
              <a:latin typeface="汉语拼音" pitchFamily="34" charset="0"/>
              <a:cs typeface="汉语拼音" pitchFamily="34" charset="0"/>
            </a:endParaRPr>
          </a:p>
        </p:txBody>
      </p:sp>
      <p:sp>
        <p:nvSpPr>
          <p:cNvPr id="50" name="文本框 11"/>
          <p:cNvSpPr txBox="1"/>
          <p:nvPr/>
        </p:nvSpPr>
        <p:spPr>
          <a:xfrm>
            <a:off x="7056601" y="3004046"/>
            <a:ext cx="803425" cy="523220"/>
          </a:xfrm>
          <a:prstGeom prst="rect">
            <a:avLst/>
          </a:prstGeom>
          <a:noFill/>
        </p:spPr>
        <p:txBody>
          <a:bodyPr wrap="none" rtlCol="0">
            <a:spAutoFit/>
          </a:bodyPr>
          <a:lstStyle>
            <a:defPPr>
              <a:defRPr lang="zh-CN"/>
            </a:defPPr>
            <a:lvl1pPr>
              <a:defRPr sz="2800">
                <a:latin typeface="黑体" panose="02010609060101010101" pitchFamily="49" charset="-122"/>
                <a:ea typeface="黑体" panose="02010609060101010101" pitchFamily="49" charset="-122"/>
              </a:defRPr>
            </a:lvl1pPr>
          </a:lstStyle>
          <a:p>
            <a:r>
              <a:rPr lang="en-US" altLang="zh-CN" dirty="0" err="1">
                <a:latin typeface="汉语拼音" pitchFamily="34" charset="0"/>
                <a:cs typeface="汉语拼音" pitchFamily="34" charset="0"/>
              </a:rPr>
              <a:t>zán</a:t>
            </a:r>
            <a:endParaRPr lang="zh-CN" altLang="en-US" dirty="0">
              <a:latin typeface="汉语拼音" pitchFamily="34" charset="0"/>
              <a:cs typeface="汉语拼音" pitchFamily="34" charset="0"/>
            </a:endParaRPr>
          </a:p>
        </p:txBody>
      </p:sp>
      <p:sp>
        <p:nvSpPr>
          <p:cNvPr id="51" name="文本框 8"/>
          <p:cNvSpPr txBox="1"/>
          <p:nvPr/>
        </p:nvSpPr>
        <p:spPr>
          <a:xfrm>
            <a:off x="3586204" y="3351996"/>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申</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2" name="文本框 8"/>
          <p:cNvSpPr txBox="1"/>
          <p:nvPr/>
        </p:nvSpPr>
        <p:spPr>
          <a:xfrm>
            <a:off x="4549146" y="3350456"/>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绍</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3" name="文本框 8"/>
          <p:cNvSpPr txBox="1"/>
          <p:nvPr/>
        </p:nvSpPr>
        <p:spPr>
          <a:xfrm>
            <a:off x="5422849" y="3348917"/>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召</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4" name="文本框 8"/>
          <p:cNvSpPr txBox="1"/>
          <p:nvPr/>
        </p:nvSpPr>
        <p:spPr>
          <a:xfrm>
            <a:off x="6264619" y="3348916"/>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缩</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5" name="文本框 8"/>
          <p:cNvSpPr txBox="1"/>
          <p:nvPr/>
        </p:nvSpPr>
        <p:spPr>
          <a:xfrm>
            <a:off x="7083852" y="3337853"/>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咱</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6" name="文本框 8"/>
          <p:cNvSpPr txBox="1"/>
          <p:nvPr/>
        </p:nvSpPr>
        <p:spPr>
          <a:xfrm>
            <a:off x="7967298" y="3336315"/>
            <a:ext cx="748923" cy="769441"/>
          </a:xfrm>
          <a:prstGeom prst="rect">
            <a:avLst/>
          </a:prstGeom>
          <a:noFill/>
        </p:spPr>
        <p:txBody>
          <a:bodyPr wrap="none" rtlCol="0">
            <a:spAutoFit/>
          </a:bodyPr>
          <a:lstStyle/>
          <a:p>
            <a:r>
              <a:rPr lang="zh-CN" altLang="en-US" sz="4400" dirty="0">
                <a:latin typeface="黑体" panose="02010609060101010101" pitchFamily="49" charset="-122"/>
                <a:ea typeface="黑体" panose="02010609060101010101" pitchFamily="49" charset="-122"/>
                <a:cs typeface="楷体" panose="02010609060101010101" pitchFamily="49" charset="-122"/>
                <a:sym typeface="+mn-ea"/>
              </a:rPr>
              <a:t>宗</a:t>
            </a:r>
            <a:endParaRPr lang="zh-CN" altLang="en-US" sz="4400" dirty="0">
              <a:latin typeface="黑体" panose="02010609060101010101" pitchFamily="49" charset="-122"/>
              <a:ea typeface="黑体" panose="02010609060101010101" pitchFamily="49" charset="-122"/>
              <a:cs typeface="楷体" panose="02010609060101010101" pitchFamily="49" charset="-122"/>
              <a:sym typeface="+mn-ea"/>
            </a:endParaRPr>
          </a:p>
        </p:txBody>
      </p:sp>
      <p:sp>
        <p:nvSpPr>
          <p:cNvPr id="57" name="横卷形 56"/>
          <p:cNvSpPr/>
          <p:nvPr/>
        </p:nvSpPr>
        <p:spPr>
          <a:xfrm>
            <a:off x="4470060" y="4362398"/>
            <a:ext cx="2262180" cy="602951"/>
          </a:xfrm>
          <a:prstGeom prst="horizontalScroll">
            <a:avLst/>
          </a:prstGeom>
        </p:spPr>
        <p:style>
          <a:lnRef idx="2">
            <a:schemeClr val="dk1"/>
          </a:lnRef>
          <a:fillRef idx="1">
            <a:schemeClr val="lt1"/>
          </a:fillRef>
          <a:effectRef idx="0">
            <a:schemeClr val="dk1"/>
          </a:effectRef>
          <a:fontRef idx="minor">
            <a:schemeClr val="dk1"/>
          </a:fontRef>
        </p:style>
        <p:txBody>
          <a:bodyPr rtlCol="0" anchor="ctr"/>
          <a:lstStyle/>
          <a:p>
            <a:pPr algn="ctr"/>
            <a:r>
              <a:rPr lang="zh-CN" altLang="en-US" dirty="0">
                <a:solidFill>
                  <a:srgbClr val="FF0000"/>
                </a:solidFill>
              </a:rPr>
              <a:t>注意读准平翘舌音</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40"/>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18"/>
                                        </p:tgtEl>
                                        <p:attrNameLst>
                                          <p:attrName>style.visibility</p:attrName>
                                        </p:attrNameLst>
                                      </p:cBhvr>
                                      <p:to>
                                        <p:strVal val="hidden"/>
                                      </p:to>
                                    </p:set>
                                  </p:childTnLst>
                                </p:cTn>
                              </p:par>
                              <p:par>
                                <p:cTn id="47" presetID="1" presetClass="exit" presetSubtype="0" fill="hold" grpId="1" nodeType="withEffect">
                                  <p:stCondLst>
                                    <p:cond delay="0"/>
                                  </p:stCondLst>
                                  <p:childTnLst>
                                    <p:set>
                                      <p:cBhvr>
                                        <p:cTn id="48" dur="1" fill="hold">
                                          <p:stCondLst>
                                            <p:cond delay="0"/>
                                          </p:stCondLst>
                                        </p:cTn>
                                        <p:tgtEl>
                                          <p:spTgt spid="21"/>
                                        </p:tgtEl>
                                        <p:attrNameLst>
                                          <p:attrName>style.visibility</p:attrName>
                                        </p:attrNameLst>
                                      </p:cBhvr>
                                      <p:to>
                                        <p:strVal val="hidden"/>
                                      </p:to>
                                    </p:set>
                                  </p:childTnLst>
                                </p:cTn>
                              </p:par>
                              <p:par>
                                <p:cTn id="49" presetID="1" presetClass="exit" presetSubtype="0" fill="hold" grpId="1" nodeType="withEffect">
                                  <p:stCondLst>
                                    <p:cond delay="0"/>
                                  </p:stCondLst>
                                  <p:childTnLst>
                                    <p:set>
                                      <p:cBhvr>
                                        <p:cTn id="50" dur="1" fill="hold">
                                          <p:stCondLst>
                                            <p:cond delay="0"/>
                                          </p:stCondLst>
                                        </p:cTn>
                                        <p:tgtEl>
                                          <p:spTgt spid="14"/>
                                        </p:tgtEl>
                                        <p:attrNameLst>
                                          <p:attrName>style.visibility</p:attrName>
                                        </p:attrNameLst>
                                      </p:cBhvr>
                                      <p:to>
                                        <p:strVal val="hidden"/>
                                      </p:to>
                                    </p:set>
                                  </p:childTnLst>
                                </p:cTn>
                              </p:par>
                              <p:par>
                                <p:cTn id="51" presetID="1" presetClass="exit" presetSubtype="0" fill="hold" grpId="1" nodeType="withEffect">
                                  <p:stCondLst>
                                    <p:cond delay="0"/>
                                  </p:stCondLst>
                                  <p:childTnLst>
                                    <p:set>
                                      <p:cBhvr>
                                        <p:cTn id="52" dur="1" fill="hold">
                                          <p:stCondLst>
                                            <p:cond delay="0"/>
                                          </p:stCondLst>
                                        </p:cTn>
                                        <p:tgtEl>
                                          <p:spTgt spid="31"/>
                                        </p:tgtEl>
                                        <p:attrNameLst>
                                          <p:attrName>style.visibility</p:attrName>
                                        </p:attrNameLst>
                                      </p:cBhvr>
                                      <p:to>
                                        <p:strVal val="hidden"/>
                                      </p:to>
                                    </p:set>
                                  </p:childTnLst>
                                </p:cTn>
                              </p:par>
                              <p:par>
                                <p:cTn id="53" presetID="1" presetClass="exit" presetSubtype="0" fill="hold" grpId="1" nodeType="withEffect">
                                  <p:stCondLst>
                                    <p:cond delay="0"/>
                                  </p:stCondLst>
                                  <p:childTnLst>
                                    <p:set>
                                      <p:cBhvr>
                                        <p:cTn id="54" dur="1" fill="hold">
                                          <p:stCondLst>
                                            <p:cond delay="0"/>
                                          </p:stCondLst>
                                        </p:cTn>
                                        <p:tgtEl>
                                          <p:spTgt spid="32"/>
                                        </p:tgtEl>
                                        <p:attrNameLst>
                                          <p:attrName>style.visibility</p:attrName>
                                        </p:attrNameLst>
                                      </p:cBhvr>
                                      <p:to>
                                        <p:strVal val="hidden"/>
                                      </p:to>
                                    </p:set>
                                  </p:childTnLst>
                                </p:cTn>
                              </p:par>
                              <p:par>
                                <p:cTn id="55" presetID="1" presetClass="exit" presetSubtype="0" fill="hold" grpId="1" nodeType="withEffect">
                                  <p:stCondLst>
                                    <p:cond delay="0"/>
                                  </p:stCondLst>
                                  <p:childTnLst>
                                    <p:set>
                                      <p:cBhvr>
                                        <p:cTn id="56" dur="1" fill="hold">
                                          <p:stCondLst>
                                            <p:cond delay="0"/>
                                          </p:stCondLst>
                                        </p:cTn>
                                        <p:tgtEl>
                                          <p:spTgt spid="23"/>
                                        </p:tgtEl>
                                        <p:attrNameLst>
                                          <p:attrName>style.visibility</p:attrName>
                                        </p:attrNameLst>
                                      </p:cBhvr>
                                      <p:to>
                                        <p:strVal val="hidden"/>
                                      </p:to>
                                    </p:set>
                                  </p:childTnLst>
                                </p:cTn>
                              </p:par>
                              <p:par>
                                <p:cTn id="57" presetID="1" presetClass="exit" presetSubtype="0" fill="hold" grpId="1" nodeType="withEffect">
                                  <p:stCondLst>
                                    <p:cond delay="0"/>
                                  </p:stCondLst>
                                  <p:childTnLst>
                                    <p:set>
                                      <p:cBhvr>
                                        <p:cTn id="58" dur="1" fill="hold">
                                          <p:stCondLst>
                                            <p:cond delay="0"/>
                                          </p:stCondLst>
                                        </p:cTn>
                                        <p:tgtEl>
                                          <p:spTgt spid="8"/>
                                        </p:tgtEl>
                                        <p:attrNameLst>
                                          <p:attrName>style.visibility</p:attrName>
                                        </p:attrNameLst>
                                      </p:cBhvr>
                                      <p:to>
                                        <p:strVal val="hidden"/>
                                      </p:to>
                                    </p:set>
                                  </p:childTnLst>
                                </p:cTn>
                              </p:par>
                              <p:par>
                                <p:cTn id="59" presetID="1" presetClass="exit" presetSubtype="0" fill="hold" grpId="1" nodeType="withEffect">
                                  <p:stCondLst>
                                    <p:cond delay="0"/>
                                  </p:stCondLst>
                                  <p:childTnLst>
                                    <p:set>
                                      <p:cBhvr>
                                        <p:cTn id="60" dur="1" fill="hold">
                                          <p:stCondLst>
                                            <p:cond delay="0"/>
                                          </p:stCondLst>
                                        </p:cTn>
                                        <p:tgtEl>
                                          <p:spTgt spid="26"/>
                                        </p:tgtEl>
                                        <p:attrNameLst>
                                          <p:attrName>style.visibility</p:attrName>
                                        </p:attrNameLst>
                                      </p:cBhvr>
                                      <p:to>
                                        <p:strVal val="hidden"/>
                                      </p:to>
                                    </p:set>
                                  </p:childTnLst>
                                </p:cTn>
                              </p:par>
                              <p:par>
                                <p:cTn id="61" presetID="1" presetClass="exit" presetSubtype="0" fill="hold" grpId="1" nodeType="withEffect">
                                  <p:stCondLst>
                                    <p:cond delay="0"/>
                                  </p:stCondLst>
                                  <p:childTnLst>
                                    <p:set>
                                      <p:cBhvr>
                                        <p:cTn id="62" dur="1" fill="hold">
                                          <p:stCondLst>
                                            <p:cond delay="0"/>
                                          </p:stCondLst>
                                        </p:cTn>
                                        <p:tgtEl>
                                          <p:spTgt spid="28"/>
                                        </p:tgtEl>
                                        <p:attrNameLst>
                                          <p:attrName>style.visibility</p:attrName>
                                        </p:attrNameLst>
                                      </p:cBhvr>
                                      <p:to>
                                        <p:strVal val="hidden"/>
                                      </p:to>
                                    </p:set>
                                  </p:childTnLst>
                                </p:cTn>
                              </p:par>
                              <p:par>
                                <p:cTn id="63" presetID="1" presetClass="exit" presetSubtype="0" fill="hold" grpId="1" nodeType="withEffect">
                                  <p:stCondLst>
                                    <p:cond delay="0"/>
                                  </p:stCondLst>
                                  <p:childTnLst>
                                    <p:set>
                                      <p:cBhvr>
                                        <p:cTn id="64" dur="1" fill="hold">
                                          <p:stCondLst>
                                            <p:cond delay="0"/>
                                          </p:stCondLst>
                                        </p:cTn>
                                        <p:tgtEl>
                                          <p:spTgt spid="30"/>
                                        </p:tgtEl>
                                        <p:attrNameLst>
                                          <p:attrName>style.visibility</p:attrName>
                                        </p:attrNameLst>
                                      </p:cBhvr>
                                      <p:to>
                                        <p:strVal val="hidden"/>
                                      </p:to>
                                    </p:set>
                                  </p:childTnLst>
                                </p:cTn>
                              </p:par>
                              <p:par>
                                <p:cTn id="65" presetID="1" presetClass="exit" presetSubtype="0" fill="hold" grpId="1" nodeType="withEffect">
                                  <p:stCondLst>
                                    <p:cond delay="0"/>
                                  </p:stCondLst>
                                  <p:childTnLst>
                                    <p:set>
                                      <p:cBhvr>
                                        <p:cTn id="66" dur="1" fill="hold">
                                          <p:stCondLst>
                                            <p:cond delay="0"/>
                                          </p:stCondLst>
                                        </p:cTn>
                                        <p:tgtEl>
                                          <p:spTgt spid="12"/>
                                        </p:tgtEl>
                                        <p:attrNameLst>
                                          <p:attrName>style.visibility</p:attrName>
                                        </p:attrNameLst>
                                      </p:cBhvr>
                                      <p:to>
                                        <p:strVal val="hidden"/>
                                      </p:to>
                                    </p:set>
                                  </p:childTnLst>
                                </p:cTn>
                              </p:par>
                              <p:par>
                                <p:cTn id="67" presetID="1" presetClass="exit" presetSubtype="0" fill="hold" grpId="1" nodeType="withEffect">
                                  <p:stCondLst>
                                    <p:cond delay="0"/>
                                  </p:stCondLst>
                                  <p:childTnLst>
                                    <p:set>
                                      <p:cBhvr>
                                        <p:cTn id="68" dur="1" fill="hold">
                                          <p:stCondLst>
                                            <p:cond delay="0"/>
                                          </p:stCondLst>
                                        </p:cTn>
                                        <p:tgtEl>
                                          <p:spTgt spid="46"/>
                                        </p:tgtEl>
                                        <p:attrNameLst>
                                          <p:attrName>style.visibility</p:attrName>
                                        </p:attrNameLst>
                                      </p:cBhvr>
                                      <p:to>
                                        <p:strVal val="hidden"/>
                                      </p:to>
                                    </p:set>
                                  </p:childTnLst>
                                </p:cTn>
                              </p:par>
                              <p:par>
                                <p:cTn id="69" presetID="1" presetClass="exit" presetSubtype="0" fill="hold" grpId="1" nodeType="withEffect">
                                  <p:stCondLst>
                                    <p:cond delay="0"/>
                                  </p:stCondLst>
                                  <p:childTnLst>
                                    <p:set>
                                      <p:cBhvr>
                                        <p:cTn id="70" dur="1" fill="hold">
                                          <p:stCondLst>
                                            <p:cond delay="0"/>
                                          </p:stCondLst>
                                        </p:cTn>
                                        <p:tgtEl>
                                          <p:spTgt spid="47"/>
                                        </p:tgtEl>
                                        <p:attrNameLst>
                                          <p:attrName>style.visibility</p:attrName>
                                        </p:attrNameLst>
                                      </p:cBhvr>
                                      <p:to>
                                        <p:strVal val="hidden"/>
                                      </p:to>
                                    </p:set>
                                  </p:childTnLst>
                                </p:cTn>
                              </p:par>
                              <p:par>
                                <p:cTn id="71" presetID="1" presetClass="exit" presetSubtype="0" fill="hold" grpId="1" nodeType="withEffect">
                                  <p:stCondLst>
                                    <p:cond delay="0"/>
                                  </p:stCondLst>
                                  <p:childTnLst>
                                    <p:set>
                                      <p:cBhvr>
                                        <p:cTn id="72" dur="1" fill="hold">
                                          <p:stCondLst>
                                            <p:cond delay="0"/>
                                          </p:stCondLst>
                                        </p:cTn>
                                        <p:tgtEl>
                                          <p:spTgt spid="48"/>
                                        </p:tgtEl>
                                        <p:attrNameLst>
                                          <p:attrName>style.visibility</p:attrName>
                                        </p:attrNameLst>
                                      </p:cBhvr>
                                      <p:to>
                                        <p:strVal val="hidden"/>
                                      </p:to>
                                    </p:set>
                                  </p:childTnLst>
                                </p:cTn>
                              </p:par>
                              <p:par>
                                <p:cTn id="73" presetID="1" presetClass="exit" presetSubtype="0" fill="hold" grpId="1" nodeType="withEffect">
                                  <p:stCondLst>
                                    <p:cond delay="0"/>
                                  </p:stCondLst>
                                  <p:childTnLst>
                                    <p:set>
                                      <p:cBhvr>
                                        <p:cTn id="74" dur="1" fill="hold">
                                          <p:stCondLst>
                                            <p:cond delay="0"/>
                                          </p:stCondLst>
                                        </p:cTn>
                                        <p:tgtEl>
                                          <p:spTgt spid="45"/>
                                        </p:tgtEl>
                                        <p:attrNameLst>
                                          <p:attrName>style.visibility</p:attrName>
                                        </p:attrNameLst>
                                      </p:cBhvr>
                                      <p:to>
                                        <p:strVal val="hidden"/>
                                      </p:to>
                                    </p:set>
                                  </p:childTnLst>
                                </p:cTn>
                              </p:par>
                              <p:par>
                                <p:cTn id="75" presetID="1" presetClass="exit" presetSubtype="0" fill="hold" grpId="1" nodeType="withEffect">
                                  <p:stCondLst>
                                    <p:cond delay="0"/>
                                  </p:stCondLst>
                                  <p:childTnLst>
                                    <p:set>
                                      <p:cBhvr>
                                        <p:cTn id="76" dur="1" fill="hold">
                                          <p:stCondLst>
                                            <p:cond delay="0"/>
                                          </p:stCondLst>
                                        </p:cTn>
                                        <p:tgtEl>
                                          <p:spTgt spid="50"/>
                                        </p:tgtEl>
                                        <p:attrNameLst>
                                          <p:attrName>style.visibility</p:attrName>
                                        </p:attrNameLst>
                                      </p:cBhvr>
                                      <p:to>
                                        <p:strVal val="hidden"/>
                                      </p:to>
                                    </p:set>
                                  </p:childTnLst>
                                </p:cTn>
                              </p:par>
                              <p:par>
                                <p:cTn id="77" presetID="1" presetClass="exit" presetSubtype="0" fill="hold" grpId="1" nodeType="withEffect">
                                  <p:stCondLst>
                                    <p:cond delay="0"/>
                                  </p:stCondLst>
                                  <p:childTnLst>
                                    <p:set>
                                      <p:cBhvr>
                                        <p:cTn id="78" dur="1" fill="hold">
                                          <p:stCondLst>
                                            <p:cond delay="0"/>
                                          </p:stCondLst>
                                        </p:cTn>
                                        <p:tgtEl>
                                          <p:spTgt spid="49"/>
                                        </p:tgtEl>
                                        <p:attrNameLst>
                                          <p:attrName>style.visibility</p:attrName>
                                        </p:attrNameLst>
                                      </p:cBhvr>
                                      <p:to>
                                        <p:strVal val="hidden"/>
                                      </p:to>
                                    </p:set>
                                  </p:childTnLst>
                                </p:cTn>
                              </p:par>
                            </p:childTnLst>
                          </p:cTn>
                        </p:par>
                      </p:childTnLst>
                    </p:cTn>
                  </p:par>
                  <p:par>
                    <p:cTn id="79" fill="hold">
                      <p:stCondLst>
                        <p:cond delay="indefinite"/>
                      </p:stCondLst>
                      <p:childTnLst>
                        <p:par>
                          <p:cTn id="80" fill="hold">
                            <p:stCondLst>
                              <p:cond delay="0"/>
                            </p:stCondLst>
                            <p:childTnLst>
                              <p:par>
                                <p:cTn id="81" presetID="22" presetClass="entr" presetSubtype="4" fill="hold" grpId="0" nodeType="click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down)">
                                      <p:cBhvr>
                                        <p:cTn id="83" dur="500"/>
                                        <p:tgtEl>
                                          <p:spTgt spid="39"/>
                                        </p:tgtEl>
                                      </p:cBhvr>
                                    </p:animEffect>
                                  </p:childTnLst>
                                </p:cTn>
                              </p:par>
                            </p:childTnLst>
                          </p:cTn>
                        </p:par>
                        <p:par>
                          <p:cTn id="84" fill="hold">
                            <p:stCondLst>
                              <p:cond delay="500"/>
                            </p:stCondLst>
                            <p:childTnLst>
                              <p:par>
                                <p:cTn id="85" presetID="22" presetClass="entr" presetSubtype="4" fill="hold" grpId="0" nodeType="afterEffect">
                                  <p:stCondLst>
                                    <p:cond delay="0"/>
                                  </p:stCondLst>
                                  <p:childTnLst>
                                    <p:set>
                                      <p:cBhvr>
                                        <p:cTn id="86" dur="1" fill="hold">
                                          <p:stCondLst>
                                            <p:cond delay="0"/>
                                          </p:stCondLst>
                                        </p:cTn>
                                        <p:tgtEl>
                                          <p:spTgt spid="43"/>
                                        </p:tgtEl>
                                        <p:attrNameLst>
                                          <p:attrName>style.visibility</p:attrName>
                                        </p:attrNameLst>
                                      </p:cBhvr>
                                      <p:to>
                                        <p:strVal val="visible"/>
                                      </p:to>
                                    </p:set>
                                    <p:animEffect transition="in" filter="wipe(down)">
                                      <p:cBhvr>
                                        <p:cTn id="87" dur="500"/>
                                        <p:tgtEl>
                                          <p:spTgt spid="43"/>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36"/>
                                        </p:tgtEl>
                                        <p:attrNameLst>
                                          <p:attrName>style.visibility</p:attrName>
                                        </p:attrNameLst>
                                      </p:cBhvr>
                                      <p:to>
                                        <p:strVal val="visible"/>
                                      </p:to>
                                    </p:set>
                                    <p:animEffect transition="in" filter="wipe(down)">
                                      <p:cBhvr>
                                        <p:cTn id="92" dur="500"/>
                                        <p:tgtEl>
                                          <p:spTgt spid="36"/>
                                        </p:tgtEl>
                                      </p:cBhvr>
                                    </p:animEffect>
                                  </p:childTnLst>
                                </p:cTn>
                              </p:par>
                            </p:childTnLst>
                          </p:cTn>
                        </p:par>
                        <p:par>
                          <p:cTn id="93" fill="hold">
                            <p:stCondLst>
                              <p:cond delay="500"/>
                            </p:stCondLst>
                            <p:childTnLst>
                              <p:par>
                                <p:cTn id="94" presetID="22" presetClass="entr" presetSubtype="4"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Effect transition="in" filter="wipe(down)">
                                      <p:cBhvr>
                                        <p:cTn id="96" dur="500"/>
                                        <p:tgtEl>
                                          <p:spTgt spid="37"/>
                                        </p:tgtEl>
                                      </p:cBhvr>
                                    </p:animEffect>
                                  </p:childTnLst>
                                </p:cTn>
                              </p:par>
                            </p:childTnLst>
                          </p:cTn>
                        </p:par>
                      </p:childTnLst>
                    </p:cTn>
                  </p:par>
                  <p:par>
                    <p:cTn id="97" fill="hold">
                      <p:stCondLst>
                        <p:cond delay="indefinite"/>
                      </p:stCondLst>
                      <p:childTnLst>
                        <p:par>
                          <p:cTn id="98" fill="hold">
                            <p:stCondLst>
                              <p:cond delay="0"/>
                            </p:stCondLst>
                            <p:childTnLst>
                              <p:par>
                                <p:cTn id="99" presetID="22" presetClass="entr" presetSubtype="4" fill="hold" grpId="0" nodeType="click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wipe(down)">
                                      <p:cBhvr>
                                        <p:cTn id="101" dur="500"/>
                                        <p:tgtEl>
                                          <p:spTgt spid="41"/>
                                        </p:tgtEl>
                                      </p:cBhvr>
                                    </p:animEffect>
                                  </p:childTnLst>
                                </p:cTn>
                              </p:par>
                            </p:childTnLst>
                          </p:cTn>
                        </p:par>
                        <p:par>
                          <p:cTn id="102" fill="hold">
                            <p:stCondLst>
                              <p:cond delay="500"/>
                            </p:stCondLst>
                            <p:childTnLst>
                              <p:par>
                                <p:cTn id="103" presetID="22" presetClass="entr" presetSubtype="4" fill="hold" grpId="0" nodeType="afterEffect">
                                  <p:stCondLst>
                                    <p:cond delay="0"/>
                                  </p:stCondLst>
                                  <p:childTnLst>
                                    <p:set>
                                      <p:cBhvr>
                                        <p:cTn id="104" dur="1" fill="hold">
                                          <p:stCondLst>
                                            <p:cond delay="0"/>
                                          </p:stCondLst>
                                        </p:cTn>
                                        <p:tgtEl>
                                          <p:spTgt spid="35"/>
                                        </p:tgtEl>
                                        <p:attrNameLst>
                                          <p:attrName>style.visibility</p:attrName>
                                        </p:attrNameLst>
                                      </p:cBhvr>
                                      <p:to>
                                        <p:strVal val="visible"/>
                                      </p:to>
                                    </p:set>
                                    <p:animEffect transition="in" filter="wipe(down)">
                                      <p:cBhvr>
                                        <p:cTn id="105" dur="500"/>
                                        <p:tgtEl>
                                          <p:spTgt spid="35"/>
                                        </p:tgtEl>
                                      </p:cBhvr>
                                    </p:animEffec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grpId="0" nodeType="clickEffect">
                                  <p:stCondLst>
                                    <p:cond delay="0"/>
                                  </p:stCondLst>
                                  <p:childTnLst>
                                    <p:set>
                                      <p:cBhvr>
                                        <p:cTn id="109"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2" grpId="0"/>
      <p:bldP spid="12" grpId="1"/>
      <p:bldP spid="14" grpId="0"/>
      <p:bldP spid="14" grpId="1"/>
      <p:bldP spid="18" grpId="0"/>
      <p:bldP spid="18" grpId="1"/>
      <p:bldP spid="21" grpId="0"/>
      <p:bldP spid="21" grpId="1"/>
      <p:bldP spid="26" grpId="0"/>
      <p:bldP spid="26" grpId="1"/>
      <p:bldP spid="28" grpId="0"/>
      <p:bldP spid="28" grpId="1"/>
      <p:bldP spid="23" grpId="0"/>
      <p:bldP spid="23" grpId="1"/>
      <p:bldP spid="30" grpId="0"/>
      <p:bldP spid="30" grpId="1"/>
      <p:bldP spid="35" grpId="0" animBg="1"/>
      <p:bldP spid="36" grpId="0" animBg="1"/>
      <p:bldP spid="37" grpId="0" animBg="1"/>
      <p:bldP spid="40" grpId="0"/>
      <p:bldP spid="40" grpId="1"/>
      <p:bldP spid="43" grpId="0" animBg="1"/>
      <p:bldP spid="31" grpId="0"/>
      <p:bldP spid="31" grpId="1"/>
      <p:bldP spid="32" grpId="0"/>
      <p:bldP spid="32" grpId="1"/>
      <p:bldP spid="39" grpId="0" animBg="1"/>
      <p:bldP spid="41" grpId="0" animBg="1"/>
      <p:bldP spid="45" grpId="0"/>
      <p:bldP spid="45" grpId="1"/>
      <p:bldP spid="46" grpId="0"/>
      <p:bldP spid="46" grpId="1"/>
      <p:bldP spid="47" grpId="0"/>
      <p:bldP spid="47" grpId="1"/>
      <p:bldP spid="48" grpId="0"/>
      <p:bldP spid="48" grpId="1"/>
      <p:bldP spid="49" grpId="0"/>
      <p:bldP spid="49" grpId="1"/>
      <p:bldP spid="50" grpId="0"/>
      <p:bldP spid="50" grpId="1"/>
      <p:bldP spid="5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39552" y="627534"/>
            <a:ext cx="8041590" cy="1569660"/>
          </a:xfrm>
          <a:prstGeom prst="rect">
            <a:avLst/>
          </a:prstGeom>
          <a:noFill/>
        </p:spPr>
        <p:txBody>
          <a:bodyPr wrap="square" rtlCol="0">
            <a:spAutoFit/>
          </a:bodyPr>
          <a:lstStyle/>
          <a:p>
            <a:pPr indent="711200"/>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这时</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，青头爬到牛鼻子上，用它的身体在牛鼻孔</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里蹭来</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蹭去。 </a:t>
            </a:r>
            <a:b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b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（《在牛肚子里旅行》）</a:t>
            </a:r>
            <a:r>
              <a:rPr lang="en-US" altLang="zh-CN"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742107" y="2067694"/>
            <a:ext cx="7695019" cy="2554199"/>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a:t>
            </a:r>
            <a:r>
              <a:rPr lang="zh-CN" altLang="en-US" sz="2800" dirty="0">
                <a:solidFill>
                  <a:srgbClr val="FF0000"/>
                </a:solidFill>
              </a:rPr>
              <a:t>爬到牛鼻子上”“蹭来蹭去”，想方设法让半打喷定青头真机智啊！但是，这个动作也是很危险的，可是为了救朋友，青头毫不犹豫地这样做了，可见它们之间感情深厚！</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8842" y="987574"/>
            <a:ext cx="8041590" cy="1569660"/>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在这又冷又黑的晚上，一个穷苦的小女孩，没戴帽子，赤着脚在街上走着。 </a:t>
            </a:r>
            <a:b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b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（《卖火柴的小女孩》）</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3" name="组合 5"/>
          <p:cNvGrpSpPr/>
          <p:nvPr/>
        </p:nvGrpSpPr>
        <p:grpSpPr>
          <a:xfrm>
            <a:off x="-371216" y="195486"/>
            <a:ext cx="4007112" cy="506132"/>
            <a:chOff x="182" y="912"/>
            <a:chExt cx="4382" cy="908"/>
          </a:xfrm>
          <a:effectLst>
            <a:outerShdw blurRad="50800" dist="38100" dir="2700000" algn="tl" rotWithShape="0">
              <a:prstClr val="black">
                <a:alpha val="40000"/>
              </a:prstClr>
            </a:outerShdw>
          </a:effectLst>
        </p:grpSpPr>
        <p:sp>
          <p:nvSpPr>
            <p:cNvPr id="7" name="流程图: 延期 6"/>
            <p:cNvSpPr/>
            <p:nvPr/>
          </p:nvSpPr>
          <p:spPr>
            <a:xfrm>
              <a:off x="562" y="912"/>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182" y="912"/>
              <a:ext cx="4382" cy="897"/>
            </a:xfrm>
            <a:prstGeom prst="rect">
              <a:avLst/>
            </a:prstGeom>
            <a:noFill/>
          </p:spPr>
          <p:txBody>
            <a:bodyPr wrap="square" lIns="68580" tIns="34290" rIns="68580" bIns="34290" rtlCol="0">
              <a:spAutoFit/>
            </a:bodyPr>
            <a:lstStyle/>
            <a:p>
              <a:pPr algn="ctr"/>
              <a:r>
                <a:rPr lang="zh-CN" altLang="en-US" sz="2800" b="1" dirty="0" smtClean="0">
                  <a:solidFill>
                    <a:schemeClr val="tx1"/>
                  </a:solidFill>
                  <a:latin typeface="楷体" panose="02010609060101010101" pitchFamily="49" charset="-122"/>
                  <a:ea typeface="楷体" panose="02010609060101010101" pitchFamily="49" charset="-122"/>
                </a:rPr>
                <a:t>外貌描</a:t>
              </a:r>
              <a:r>
                <a:rPr lang="zh-CN" altLang="en-US" sz="2800" b="1" dirty="0">
                  <a:solidFill>
                    <a:schemeClr val="tx1"/>
                  </a:solidFill>
                  <a:latin typeface="楷体" panose="02010609060101010101" pitchFamily="49" charset="-122"/>
                  <a:ea typeface="楷体" panose="02010609060101010101" pitchFamily="49" charset="-122"/>
                </a:rPr>
                <a:t>写的句子</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横卷形 8"/>
          <p:cNvSpPr/>
          <p:nvPr/>
        </p:nvSpPr>
        <p:spPr>
          <a:xfrm>
            <a:off x="1368152" y="2859782"/>
            <a:ext cx="6588224" cy="1310707"/>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外貌描写的句子，突出了小女孩的贫穷和可怜。</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43608" y="915566"/>
            <a:ext cx="7323113" cy="1077218"/>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她又冷又饿，</a:t>
            </a:r>
            <a:r>
              <a:rPr lang="zh-CN" altLang="en-US" sz="32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哆哆嗦嗦</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地向前走。</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（《卖火柴的小女孩》）</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1035402" y="2643758"/>
            <a:ext cx="7036684" cy="1310707"/>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外貌描写的句子，“哆哆嗦嗦”形象地写出了小女孩当时的样子。</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0850" y="771550"/>
            <a:ext cx="8041590" cy="1569660"/>
          </a:xfrm>
          <a:prstGeom prst="rect">
            <a:avLst/>
          </a:prstGeom>
          <a:noFill/>
        </p:spPr>
        <p:txBody>
          <a:bodyPr wrap="square" rtlCol="0">
            <a:spAutoFit/>
          </a:bodyPr>
          <a:lstStyle/>
          <a:p>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3.</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雪花落在她金黄的长头发上，那头发打成卷披在肩上，看上去很美丽，不过她没注意这些。 </a:t>
            </a:r>
            <a:r>
              <a:rPr lang="zh-CN" altLang="en-US"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（《卖火柴的小女孩》）</a:t>
            </a:r>
            <a:r>
              <a:rPr lang="en-US" altLang="zh-CN" sz="3200" b="1" dirty="0" smtClean="0">
                <a:solidFill>
                  <a:srgbClr val="0000FF"/>
                </a:solidFill>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3200" b="1" dirty="0">
              <a:solidFill>
                <a:srgbClr val="0000FF"/>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9" name="横卷形 8"/>
          <p:cNvSpPr/>
          <p:nvPr/>
        </p:nvSpPr>
        <p:spPr>
          <a:xfrm>
            <a:off x="1115616" y="2339608"/>
            <a:ext cx="7102145" cy="1919007"/>
          </a:xfrm>
          <a:prstGeom prst="horizontalScroll">
            <a:avLst/>
          </a:prstGeom>
        </p:spPr>
        <p:style>
          <a:lnRef idx="1">
            <a:schemeClr val="accent1"/>
          </a:lnRef>
          <a:fillRef idx="2">
            <a:schemeClr val="accent1"/>
          </a:fillRef>
          <a:effectRef idx="1">
            <a:schemeClr val="accent1"/>
          </a:effectRef>
          <a:fontRef idx="minor">
            <a:schemeClr val="dk1"/>
          </a:fontRef>
        </p:style>
        <p:txBody>
          <a:bodyPr rtlCol="0" anchor="ctr"/>
          <a:lstStyle/>
          <a:p>
            <a:r>
              <a:rPr lang="zh-CN" altLang="en-US" sz="2800" dirty="0" smtClean="0">
                <a:solidFill>
                  <a:srgbClr val="FF0000"/>
                </a:solidFill>
              </a:rPr>
              <a:t>        外貌描写的句子，小女孩的头发很美丽，可是她却无暇顾及自己的美丽，她是多么的可怜啊！</a:t>
            </a:r>
            <a:endParaRPr lang="zh-CN" altLang="en-US" sz="2800"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699542"/>
            <a:ext cx="8568952" cy="3539430"/>
          </a:xfrm>
          <a:prstGeom prst="rect">
            <a:avLst/>
          </a:prstGeom>
          <a:noFill/>
        </p:spPr>
        <p:txBody>
          <a:bodyPr wrap="square" rtlCol="0">
            <a:spAutoFit/>
          </a:bodyPr>
          <a:lstStyle/>
          <a:p>
            <a:r>
              <a:rPr lang="en-US" altLang="zh-CN" sz="3200" b="1" dirty="0" smtClean="0">
                <a:latin typeface="楷体" panose="02010609060101010101" pitchFamily="49" charset="-122"/>
                <a:ea typeface="楷体" panose="02010609060101010101" pitchFamily="49" charset="-122"/>
              </a:rPr>
              <a:t>    1</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可是那头牛用尾巴轻轻一扫，青头就给摔到地上了。</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改成“把”字句</a:t>
            </a:r>
            <a:r>
              <a:rPr lang="en-US" altLang="zh-CN" sz="3200" b="1" dirty="0">
                <a:latin typeface="宋体" panose="02010600030101010101" pitchFamily="2" charset="-122"/>
                <a:ea typeface="宋体" panose="02010600030101010101" pitchFamily="2" charset="-122"/>
              </a:rPr>
              <a:t>) </a:t>
            </a:r>
            <a:endParaRPr lang="en-US" altLang="zh-CN" sz="3200" b="1" dirty="0">
              <a:latin typeface="宋体" panose="02010600030101010101" pitchFamily="2" charset="-122"/>
              <a:ea typeface="宋体" panose="02010600030101010101" pitchFamily="2" charset="-122"/>
            </a:endParaRPr>
          </a:p>
          <a:p>
            <a:endParaRPr lang="en-US" altLang="zh-CN" sz="3200" b="1" dirty="0">
              <a:latin typeface="楷体" panose="02010609060101010101" pitchFamily="49" charset="-122"/>
              <a:ea typeface="楷体" panose="02010609060101010101" pitchFamily="49" charset="-122"/>
            </a:endParaRPr>
          </a:p>
          <a:p>
            <a:endParaRPr lang="en-US" altLang="zh-CN" sz="3200" b="1" dirty="0">
              <a:latin typeface="楷体" panose="02010609060101010101" pitchFamily="49" charset="-122"/>
              <a:ea typeface="楷体" panose="02010609060101010101" pitchFamily="49" charset="-122"/>
            </a:endParaRPr>
          </a:p>
          <a:p>
            <a:r>
              <a:rPr lang="en-US" altLang="zh-CN" sz="3200" b="1" dirty="0" smtClean="0">
                <a:latin typeface="楷体" panose="02010609060101010101" pitchFamily="49" charset="-122"/>
                <a:ea typeface="楷体" panose="02010609060101010101" pitchFamily="49" charset="-122"/>
              </a:rPr>
              <a:t>    2</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种子被泥土紧紧地包裹着，它不得不把身体缩成一团。</a:t>
            </a:r>
            <a:r>
              <a:rPr lang="en-US" altLang="zh-CN" sz="3200" b="1" dirty="0">
                <a:latin typeface="宋体" panose="02010600030101010101" pitchFamily="2" charset="-122"/>
                <a:ea typeface="宋体" panose="02010600030101010101" pitchFamily="2" charset="-122"/>
              </a:rPr>
              <a:t>(</a:t>
            </a:r>
            <a:r>
              <a:rPr lang="zh-CN" altLang="en-US" sz="3200" b="1" dirty="0">
                <a:latin typeface="宋体" panose="02010600030101010101" pitchFamily="2" charset="-122"/>
                <a:ea typeface="宋体" panose="02010600030101010101" pitchFamily="2" charset="-122"/>
              </a:rPr>
              <a:t>改成肯定句</a:t>
            </a:r>
            <a:r>
              <a:rPr lang="en-US" altLang="zh-CN" sz="3200" b="1" dirty="0">
                <a:latin typeface="宋体" panose="02010600030101010101" pitchFamily="2" charset="-122"/>
                <a:ea typeface="宋体" panose="02010600030101010101" pitchFamily="2" charset="-122"/>
              </a:rPr>
              <a:t>)</a:t>
            </a:r>
            <a:endParaRPr lang="en-US" altLang="zh-CN" sz="3200" b="1" dirty="0">
              <a:latin typeface="宋体" panose="02010600030101010101" pitchFamily="2" charset="-122"/>
              <a:ea typeface="宋体" panose="02010600030101010101" pitchFamily="2" charset="-122"/>
            </a:endParaRPr>
          </a:p>
          <a:p>
            <a:endParaRPr lang="en-US" altLang="zh-CN" sz="3200" b="1" dirty="0">
              <a:latin typeface="楷体" panose="02010609060101010101" pitchFamily="49" charset="-122"/>
              <a:ea typeface="楷体" panose="02010609060101010101" pitchFamily="49" charset="-122"/>
            </a:endParaRPr>
          </a:p>
        </p:txBody>
      </p:sp>
      <p:sp>
        <p:nvSpPr>
          <p:cNvPr id="5" name="TextBox 4"/>
          <p:cNvSpPr txBox="1"/>
          <p:nvPr/>
        </p:nvSpPr>
        <p:spPr>
          <a:xfrm>
            <a:off x="323528" y="1646684"/>
            <a:ext cx="8376542" cy="1077218"/>
          </a:xfrm>
          <a:prstGeom prst="rect">
            <a:avLst/>
          </a:prstGeom>
          <a:noFill/>
        </p:spPr>
        <p:txBody>
          <a:bodyPr wrap="square" rtlCol="0">
            <a:spAutoFit/>
          </a:bodyPr>
          <a:lstStyle/>
          <a:p>
            <a:pPr indent="711200"/>
            <a:r>
              <a:rPr lang="zh-CN" altLang="en-US" sz="3200" b="1" dirty="0">
                <a:solidFill>
                  <a:srgbClr val="FF0000"/>
                </a:solidFill>
                <a:latin typeface="楷体" panose="02010609060101010101" pitchFamily="49" charset="-122"/>
                <a:ea typeface="楷体" panose="02010609060101010101" pitchFamily="49" charset="-122"/>
              </a:rPr>
              <a:t>可是那头牛用尾巴轻轻一扫，就把青头摔到地上了。</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435571" y="3660269"/>
            <a:ext cx="8456909" cy="1077218"/>
          </a:xfrm>
          <a:prstGeom prst="rect">
            <a:avLst/>
          </a:prstGeom>
          <a:noFill/>
        </p:spPr>
        <p:txBody>
          <a:bodyPr wrap="square" rtlCol="0">
            <a:spAutoFit/>
          </a:bodyPr>
          <a:lstStyle/>
          <a:p>
            <a:pPr indent="809625"/>
            <a:r>
              <a:rPr lang="zh-CN" altLang="en-US" sz="3200" b="1" dirty="0">
                <a:solidFill>
                  <a:srgbClr val="FF0000"/>
                </a:solidFill>
                <a:latin typeface="楷体" panose="02010609060101010101" pitchFamily="49" charset="-122"/>
                <a:ea typeface="楷体" panose="02010609060101010101" pitchFamily="49" charset="-122"/>
              </a:rPr>
              <a:t>种子被泥土紧紧地包裹着，它必须把身体缩成一团。</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文本框 8"/>
          <p:cNvSpPr txBox="1"/>
          <p:nvPr/>
        </p:nvSpPr>
        <p:spPr>
          <a:xfrm>
            <a:off x="0" y="0"/>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endParaRPr lang="zh-CN" altLang="en-US" sz="2800" dirty="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plus(in)">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592342"/>
            <a:ext cx="9144000" cy="683264"/>
          </a:xfrm>
          <a:prstGeom prst="rect">
            <a:avLst/>
          </a:prstGeom>
          <a:noFill/>
        </p:spPr>
        <p:txBody>
          <a:bodyPr wrap="square" rtlCol="0">
            <a:spAutoFit/>
          </a:bodyPr>
          <a:lstStyle/>
          <a:p>
            <a:pPr>
              <a:lnSpc>
                <a:spcPct val="120000"/>
              </a:lnSpc>
            </a:pPr>
            <a:r>
              <a:rPr lang="en-US" altLang="zh-CN" sz="3200" b="1" dirty="0">
                <a:solidFill>
                  <a:schemeClr val="tx1"/>
                </a:solidFill>
                <a:latin typeface="新宋体" panose="02010609030101010101" charset="-122"/>
                <a:ea typeface="新宋体" panose="02010609030101010101" charset="-122"/>
                <a:cs typeface="楷体" panose="02010609060101010101" pitchFamily="49" charset="-122"/>
              </a:rPr>
              <a:t>3.</a:t>
            </a:r>
            <a:r>
              <a:rPr lang="zh-CN" altLang="en-US" sz="3200" b="1" dirty="0">
                <a:latin typeface="楷体" panose="02010609060101010101" pitchFamily="49" charset="-122"/>
                <a:ea typeface="楷体" panose="02010609060101010101" pitchFamily="49" charset="-122"/>
                <a:cs typeface="楷体" panose="02010609060101010101" pitchFamily="49" charset="-122"/>
              </a:rPr>
              <a:t>木地板舒展着身子。</a:t>
            </a:r>
            <a:r>
              <a:rPr lang="en-US" altLang="zh-CN" sz="3200" b="1" dirty="0">
                <a:latin typeface="宋体" panose="02010600030101010101" pitchFamily="2" charset="-122"/>
                <a:ea typeface="宋体" panose="02010600030101010101" pitchFamily="2" charset="-122"/>
                <a:cs typeface="楷体" panose="02010609060101010101" pitchFamily="49" charset="-122"/>
              </a:rPr>
              <a:t>(</a:t>
            </a:r>
            <a:r>
              <a:rPr lang="zh-CN" altLang="en-US" sz="3200" b="1" dirty="0">
                <a:latin typeface="宋体" panose="02010600030101010101" pitchFamily="2" charset="-122"/>
                <a:ea typeface="宋体" panose="02010600030101010101" pitchFamily="2" charset="-122"/>
                <a:cs typeface="楷体" panose="02010609060101010101" pitchFamily="49" charset="-122"/>
              </a:rPr>
              <a:t>把句子写具体</a:t>
            </a:r>
            <a:r>
              <a:rPr lang="en-US" altLang="zh-CN" sz="3200" b="1" dirty="0">
                <a:latin typeface="宋体" panose="02010600030101010101" pitchFamily="2" charset="-122"/>
                <a:ea typeface="宋体" panose="02010600030101010101" pitchFamily="2" charset="-122"/>
                <a:cs typeface="楷体" panose="02010609060101010101" pitchFamily="49" charset="-122"/>
              </a:rPr>
              <a:t>)</a:t>
            </a:r>
            <a:endParaRPr lang="zh-CN" altLang="en-US" sz="3200" u="sng" dirty="0">
              <a:solidFill>
                <a:schemeClr val="bg1"/>
              </a:solidFill>
              <a:latin typeface="宋体" panose="02010600030101010101" pitchFamily="2" charset="-122"/>
              <a:ea typeface="宋体" panose="02010600030101010101" pitchFamily="2" charset="-122"/>
              <a:cs typeface="楷体" panose="02010609060101010101" pitchFamily="49" charset="-122"/>
              <a:sym typeface="+mn-ea"/>
            </a:endParaRPr>
          </a:p>
        </p:txBody>
      </p:sp>
      <p:sp>
        <p:nvSpPr>
          <p:cNvPr id="7" name="文本框 3"/>
          <p:cNvSpPr txBox="1"/>
          <p:nvPr/>
        </p:nvSpPr>
        <p:spPr>
          <a:xfrm>
            <a:off x="1475656" y="1554927"/>
            <a:ext cx="5581859"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木地板满意地舒展着身子。</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文本框 2"/>
          <p:cNvSpPr txBox="1"/>
          <p:nvPr/>
        </p:nvSpPr>
        <p:spPr>
          <a:xfrm>
            <a:off x="467544" y="2427734"/>
            <a:ext cx="8711565" cy="584775"/>
          </a:xfrm>
          <a:prstGeom prst="rect">
            <a:avLst/>
          </a:prstGeom>
          <a:noFill/>
        </p:spPr>
        <p:txBody>
          <a:bodyPr wrap="square" rtlCol="0">
            <a:spAutoFit/>
          </a:bodyPr>
          <a:lstStyle/>
          <a:p>
            <a:r>
              <a:rPr lang="en-US" altLang="zh-CN" sz="3200" b="1" dirty="0" smtClean="0">
                <a:latin typeface="新宋体" panose="02010609030101010101" charset="-122"/>
                <a:ea typeface="新宋体" panose="02010609030101010101" charset="-122"/>
                <a:cs typeface="楷体" panose="02010609060101010101" pitchFamily="49" charset="-122"/>
                <a:sym typeface="+mn-ea"/>
              </a:rPr>
              <a:t>4.</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学了这几篇童话，深受教育。</a:t>
            </a:r>
            <a:r>
              <a:rPr lang="en-US" altLang="zh-CN" sz="3200" b="1" dirty="0">
                <a:latin typeface="宋体" panose="02010600030101010101" pitchFamily="2" charset="-122"/>
                <a:ea typeface="宋体" panose="02010600030101010101" pitchFamily="2" charset="-122"/>
                <a:cs typeface="楷体" panose="02010609060101010101" pitchFamily="49" charset="-122"/>
                <a:sym typeface="+mn-ea"/>
              </a:rPr>
              <a:t>(</a:t>
            </a:r>
            <a:r>
              <a:rPr lang="zh-CN" altLang="en-US" sz="3200" b="1" dirty="0">
                <a:latin typeface="宋体" panose="02010600030101010101" pitchFamily="2" charset="-122"/>
                <a:ea typeface="宋体" panose="02010600030101010101" pitchFamily="2" charset="-122"/>
                <a:cs typeface="楷体" panose="02010609060101010101" pitchFamily="49" charset="-122"/>
                <a:sym typeface="+mn-ea"/>
              </a:rPr>
              <a:t>修改病句</a:t>
            </a:r>
            <a:r>
              <a:rPr lang="en-US" altLang="zh-CN" sz="3200" b="1" dirty="0">
                <a:latin typeface="宋体" panose="02010600030101010101" pitchFamily="2" charset="-122"/>
                <a:ea typeface="宋体" panose="02010600030101010101" pitchFamily="2" charset="-122"/>
                <a:cs typeface="楷体" panose="02010609060101010101" pitchFamily="49" charset="-122"/>
                <a:sym typeface="+mn-ea"/>
              </a:rPr>
              <a:t>) </a:t>
            </a:r>
            <a:endParaRPr lang="zh-CN" altLang="en-US" sz="3200" u="sng" dirty="0">
              <a:latin typeface="宋体" panose="02010600030101010101" pitchFamily="2" charset="-122"/>
              <a:ea typeface="宋体" panose="02010600030101010101" pitchFamily="2" charset="-122"/>
              <a:cs typeface="楷体" panose="02010609060101010101" pitchFamily="49" charset="-122"/>
            </a:endParaRPr>
          </a:p>
        </p:txBody>
      </p:sp>
      <p:sp>
        <p:nvSpPr>
          <p:cNvPr id="9" name="文本框 3"/>
          <p:cNvSpPr txBox="1"/>
          <p:nvPr/>
        </p:nvSpPr>
        <p:spPr>
          <a:xfrm>
            <a:off x="1559712" y="3234812"/>
            <a:ext cx="734481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学了这几篇童话，我深受教育。</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424665" y="880382"/>
            <a:ext cx="8128123" cy="1569660"/>
          </a:xfrm>
          <a:prstGeom prst="rect">
            <a:avLst/>
          </a:prstGeom>
          <a:noFill/>
        </p:spPr>
        <p:txBody>
          <a:bodyPr wrap="square" rtlCol="0">
            <a:spAutoFit/>
          </a:bodyPr>
          <a:lstStyle/>
          <a:p>
            <a:r>
              <a:rPr lang="en-US" altLang="zh-CN" sz="3200" b="1" dirty="0" smtClean="0">
                <a:latin typeface="新宋体" panose="02010609030101010101" charset="-122"/>
                <a:ea typeface="新宋体" panose="02010609030101010101" charset="-122"/>
                <a:cs typeface="楷体" panose="02010609060101010101" pitchFamily="49" charset="-122"/>
                <a:sym typeface="+mn-ea"/>
              </a:rPr>
              <a:t>    5.</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在这又冷又黑的晚上，一个穷苦的小女孩，没戴帽子，赤着脚在街上走着。</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（仿写外貌描写的句子） </a:t>
            </a:r>
            <a:endParaRPr lang="zh-CN" altLang="en-US" sz="3200" u="sng" dirty="0">
              <a:latin typeface="宋体" panose="02010600030101010101" pitchFamily="2" charset="-122"/>
              <a:ea typeface="宋体" panose="02010600030101010101" pitchFamily="2" charset="-122"/>
              <a:cs typeface="楷体" panose="02010609060101010101" pitchFamily="49" charset="-122"/>
            </a:endParaRPr>
          </a:p>
        </p:txBody>
      </p:sp>
      <p:sp>
        <p:nvSpPr>
          <p:cNvPr id="12" name="文本框 3"/>
          <p:cNvSpPr txBox="1"/>
          <p:nvPr/>
        </p:nvSpPr>
        <p:spPr>
          <a:xfrm>
            <a:off x="467544" y="2745706"/>
            <a:ext cx="8280920" cy="1077218"/>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    少年坐在盛开的樱花树下</a:t>
            </a:r>
            <a:r>
              <a:rPr lang="en-US" altLang="zh-CN" sz="3200" b="1" dirty="0" smtClean="0">
                <a:solidFill>
                  <a:srgbClr val="FF0000"/>
                </a:solidFill>
                <a:latin typeface="楷体" panose="02010609060101010101" pitchFamily="49" charset="-122"/>
                <a:ea typeface="楷体" panose="02010609060101010101" pitchFamily="49" charset="-122"/>
              </a:rPr>
              <a:t>,</a:t>
            </a:r>
            <a:r>
              <a:rPr lang="zh-CN" altLang="en-US" sz="3200" b="1" dirty="0" smtClean="0">
                <a:solidFill>
                  <a:srgbClr val="FF0000"/>
                </a:solidFill>
                <a:latin typeface="楷体" panose="02010609060101010101" pitchFamily="49" charset="-122"/>
                <a:ea typeface="楷体" panose="02010609060101010101" pitchFamily="49" charset="-122"/>
              </a:rPr>
              <a:t>头发黑玉般有淡淡的光泽</a:t>
            </a:r>
            <a:r>
              <a:rPr lang="en-US" altLang="zh-CN" sz="3200" b="1" dirty="0" smtClean="0">
                <a:solidFill>
                  <a:srgbClr val="FF0000"/>
                </a:solidFill>
                <a:latin typeface="楷体" panose="02010609060101010101" pitchFamily="49" charset="-122"/>
                <a:ea typeface="楷体" panose="02010609060101010101" pitchFamily="49" charset="-122"/>
              </a:rPr>
              <a:t>,</a:t>
            </a:r>
            <a:r>
              <a:rPr lang="zh-CN" altLang="en-US" sz="3200" b="1" dirty="0" smtClean="0">
                <a:solidFill>
                  <a:srgbClr val="FF0000"/>
                </a:solidFill>
                <a:latin typeface="楷体" panose="02010609060101010101" pitchFamily="49" charset="-122"/>
                <a:ea typeface="楷体" panose="02010609060101010101" pitchFamily="49" charset="-122"/>
              </a:rPr>
              <a:t>脖颈处的肌肤细致如美瓷。 </a:t>
            </a:r>
            <a:endParaRPr lang="zh-CN" altLang="en-US" sz="3200" b="1" dirty="0">
              <a:solidFill>
                <a:srgbClr val="FF0000"/>
              </a:solidFill>
              <a:latin typeface="楷体" panose="02010609060101010101" pitchFamily="49" charset="-122"/>
              <a:ea typeface="楷体" panose="02010609060101010101" pitchFamily="49" charset="-122"/>
            </a:endParaRPr>
          </a:p>
        </p:txBody>
      </p:sp>
      <p:cxnSp>
        <p:nvCxnSpPr>
          <p:cNvPr id="6" name="直接连接符 5"/>
          <p:cNvCxnSpPr/>
          <p:nvPr/>
        </p:nvCxnSpPr>
        <p:spPr>
          <a:xfrm>
            <a:off x="6675222" y="1419622"/>
            <a:ext cx="79208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0" name="直接连接符 9"/>
          <p:cNvCxnSpPr/>
          <p:nvPr/>
        </p:nvCxnSpPr>
        <p:spPr>
          <a:xfrm>
            <a:off x="3779912" y="1923678"/>
            <a:ext cx="1277074" cy="0"/>
          </a:xfrm>
          <a:prstGeom prst="line">
            <a:avLst/>
          </a:prstGeom>
        </p:spPr>
        <p:style>
          <a:lnRef idx="1">
            <a:schemeClr val="accent6"/>
          </a:lnRef>
          <a:fillRef idx="0">
            <a:schemeClr val="accent6"/>
          </a:fillRef>
          <a:effectRef idx="0">
            <a:schemeClr val="accent6"/>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2"/>
          <p:cNvSpPr txBox="1"/>
          <p:nvPr/>
        </p:nvSpPr>
        <p:spPr>
          <a:xfrm>
            <a:off x="320586" y="1085711"/>
            <a:ext cx="8640960" cy="2062103"/>
          </a:xfrm>
          <a:prstGeom prst="rect">
            <a:avLst/>
          </a:prstGeom>
          <a:noFill/>
        </p:spPr>
        <p:txBody>
          <a:bodyPr wrap="square" rtlCol="0">
            <a:spAutoFit/>
          </a:bodyPr>
          <a:lstStyle/>
          <a:p>
            <a:r>
              <a:rPr lang="en-US" altLang="zh-CN" sz="3200" b="1" dirty="0" smtClean="0">
                <a:latin typeface="新宋体" panose="02010609030101010101" charset="-122"/>
                <a:ea typeface="新宋体" panose="02010609030101010101" charset="-122"/>
                <a:cs typeface="楷体" panose="02010609060101010101" pitchFamily="49" charset="-122"/>
                <a:sym typeface="+mn-ea"/>
              </a:rPr>
              <a:t>    6.</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大家又干起活来了，劲头比刚才更足，奶酪一会儿就被搬进洞里去了。</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    这句话是</a:t>
            </a:r>
            <a:r>
              <a:rPr lang="zh-CN" altLang="en-US" sz="3200" b="1" u="sng" dirty="0" smtClean="0">
                <a:latin typeface="宋体" panose="02010600030101010101" pitchFamily="2" charset="-122"/>
                <a:ea typeface="宋体" panose="02010600030101010101" pitchFamily="2" charset="-122"/>
                <a:cs typeface="楷体" panose="02010609060101010101" pitchFamily="49" charset="-122"/>
                <a:sym typeface="+mn-ea"/>
              </a:rPr>
              <a:t>     </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描写，相关的词语是</a:t>
            </a:r>
            <a:r>
              <a:rPr lang="zh-CN" altLang="en-US" sz="3200" b="1" u="sng" dirty="0" smtClean="0">
                <a:latin typeface="宋体" panose="02010600030101010101" pitchFamily="2" charset="-122"/>
                <a:ea typeface="宋体" panose="02010600030101010101" pitchFamily="2" charset="-122"/>
                <a:cs typeface="楷体" panose="02010609060101010101" pitchFamily="49" charset="-122"/>
                <a:sym typeface="+mn-ea"/>
              </a:rPr>
              <a:t>   </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，“一会儿”说明了</a:t>
            </a:r>
            <a:r>
              <a:rPr lang="zh-CN" altLang="en-US" sz="3200" b="1" u="sng" dirty="0" smtClean="0">
                <a:latin typeface="宋体" panose="02010600030101010101" pitchFamily="2" charset="-122"/>
                <a:ea typeface="宋体" panose="02010600030101010101" pitchFamily="2" charset="-122"/>
                <a:cs typeface="楷体" panose="02010609060101010101" pitchFamily="49" charset="-122"/>
                <a:sym typeface="+mn-ea"/>
              </a:rPr>
              <a:t>                      </a:t>
            </a:r>
            <a:r>
              <a:rPr lang="zh-CN" altLang="en-US" sz="32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zh-CN" altLang="en-US" sz="3200" u="sng" dirty="0">
              <a:latin typeface="宋体" panose="02010600030101010101" pitchFamily="2" charset="-122"/>
              <a:ea typeface="宋体" panose="02010600030101010101" pitchFamily="2" charset="-122"/>
              <a:cs typeface="楷体" panose="02010609060101010101" pitchFamily="49" charset="-122"/>
            </a:endParaRPr>
          </a:p>
        </p:txBody>
      </p:sp>
      <p:sp>
        <p:nvSpPr>
          <p:cNvPr id="12" name="文本框 3"/>
          <p:cNvSpPr txBox="1"/>
          <p:nvPr/>
        </p:nvSpPr>
        <p:spPr>
          <a:xfrm>
            <a:off x="2912874" y="2047369"/>
            <a:ext cx="1465228"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动作</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文本框 3"/>
          <p:cNvSpPr txBox="1"/>
          <p:nvPr/>
        </p:nvSpPr>
        <p:spPr>
          <a:xfrm>
            <a:off x="7683334" y="2053346"/>
            <a:ext cx="936104"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搬</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3"/>
          <p:cNvSpPr txBox="1"/>
          <p:nvPr/>
        </p:nvSpPr>
        <p:spPr>
          <a:xfrm>
            <a:off x="3707904" y="2545262"/>
            <a:ext cx="5832648" cy="584775"/>
          </a:xfrm>
          <a:prstGeom prst="rect">
            <a:avLst/>
          </a:prstGeom>
          <a:noFill/>
        </p:spPr>
        <p:txBody>
          <a:bodyPr wrap="square" rtlCol="0">
            <a:spAutoFit/>
          </a:bodyPr>
          <a:lstStyle/>
          <a:p>
            <a:r>
              <a:rPr lang="zh-CN" altLang="en-US" sz="3200" b="1" dirty="0" smtClean="0">
                <a:solidFill>
                  <a:srgbClr val="FF0000"/>
                </a:solidFill>
                <a:latin typeface="楷体" panose="02010609060101010101" pitchFamily="49" charset="-122"/>
                <a:ea typeface="楷体" panose="02010609060101010101" pitchFamily="49" charset="-122"/>
              </a:rPr>
              <a:t>大家齐心合力干活很快</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7"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1754326"/>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这一单元的课文中有哪些知识点呢？我们一起来复习吧！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1169333"/>
            <a:ext cx="8225734" cy="2554545"/>
          </a:xfrm>
          <a:prstGeom prst="rect">
            <a:avLst/>
          </a:prstGeom>
          <a:noFill/>
        </p:spPr>
        <p:txBody>
          <a:bodyPr wrap="square" rtlCol="0">
            <a:spAutoFit/>
          </a:bodyPr>
          <a:lstStyle/>
          <a:p>
            <a:r>
              <a:rPr lang="zh-CN" altLang="en-US" sz="3200" dirty="0">
                <a:solidFill>
                  <a:srgbClr val="FF0000"/>
                </a:solidFill>
                <a:latin typeface="楷体" panose="02010609060101010101" pitchFamily="49" charset="-122"/>
                <a:ea typeface="楷体" panose="02010609060101010101" pitchFamily="49" charset="-122"/>
                <a:sym typeface="+mn-ea"/>
              </a:rPr>
              <a:t>    ●</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卖火柴的小女孩</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课文是丹麦作家</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安徒生</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的一篇童话，他的作品还有：</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海的女儿</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丑小鸭</a:t>
            </a:r>
            <a:r>
              <a:rPr lang="en-US" altLang="zh-CN" sz="3200" dirty="0" smtClean="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拇指姑娘</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本课讲述了一个卖火柴的小</a:t>
            </a:r>
            <a:r>
              <a:rPr lang="zh-CN" altLang="en-US" sz="32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女孩一年的最后一夜冻死</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在街头的故事。</a:t>
            </a:r>
            <a:endParaRPr lang="zh-CN" altLang="en-US" sz="3200" dirty="0">
              <a:solidFill>
                <a:srgbClr val="FF0000"/>
              </a:solidFill>
            </a:endParaRPr>
          </a:p>
        </p:txBody>
      </p:sp>
      <p:grpSp>
        <p:nvGrpSpPr>
          <p:cNvPr id="4" name="组合 3"/>
          <p:cNvGrpSpPr/>
          <p:nvPr/>
        </p:nvGrpSpPr>
        <p:grpSpPr>
          <a:xfrm>
            <a:off x="-83185" y="267494"/>
            <a:ext cx="2893060" cy="509476"/>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本单元知识点</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779912" y="1968212"/>
            <a:ext cx="2185035" cy="769441"/>
          </a:xfrm>
          <a:prstGeom prst="rect">
            <a:avLst/>
          </a:prstGeom>
          <a:noFill/>
          <a:ln>
            <a:noFill/>
          </a:ln>
        </p:spPr>
        <p:txBody>
          <a:bodyPr wrap="square" rtlCol="0">
            <a:spAutoFit/>
          </a:bodyPr>
          <a:lstStyle/>
          <a:p>
            <a:pPr algn="l"/>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蜡</a:t>
            </a:r>
            <a:r>
              <a:rPr lang="en-US" altLang="zh-CN" sz="44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腊  </a:t>
            </a:r>
            <a:r>
              <a:rPr lang="zh-CN" altLang="en-US" sz="3200"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dirty="0">
                <a:latin typeface="楷体" panose="02010609060101010101" pitchFamily="49" charset="-122"/>
                <a:ea typeface="楷体" panose="02010609060101010101" pitchFamily="49" charset="-122"/>
                <a:cs typeface="楷体" panose="02010609060101010101" pitchFamily="49" charset="-122"/>
              </a:rPr>
              <a:t>  </a:t>
            </a:r>
            <a:endParaRPr lang="zh-CN" altLang="en-US" sz="3200" dirty="0">
              <a:latin typeface="楷体" panose="02010609060101010101" pitchFamily="49" charset="-122"/>
              <a:ea typeface="楷体" panose="02010609060101010101" pitchFamily="49" charset="-122"/>
              <a:cs typeface="楷体" panose="02010609060101010101" pitchFamily="49" charset="-122"/>
            </a:endParaRPr>
          </a:p>
        </p:txBody>
      </p:sp>
      <p:sp>
        <p:nvSpPr>
          <p:cNvPr id="6" name="文本框 5"/>
          <p:cNvSpPr txBox="1"/>
          <p:nvPr/>
        </p:nvSpPr>
        <p:spPr>
          <a:xfrm>
            <a:off x="818068" y="938213"/>
            <a:ext cx="7453063" cy="769441"/>
          </a:xfrm>
          <a:prstGeom prst="rect">
            <a:avLst/>
          </a:prstGeom>
          <a:noFill/>
        </p:spPr>
        <p:txBody>
          <a:bodyPr wrap="square" rtlCol="0">
            <a:spAutoFit/>
          </a:bodyPr>
          <a:lstStyle/>
          <a:p>
            <a:pPr algn="ctr"/>
            <a:r>
              <a:rPr lang="zh-CN" altLang="en-US" sz="44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裙 怜 </a:t>
            </a:r>
            <a:r>
              <a:rPr lang="zh-CN" altLang="en-US" sz="4400" b="1" dirty="0" smtClean="0">
                <a:latin typeface="楷体" panose="02010609060101010101" pitchFamily="49" charset="-122"/>
                <a:ea typeface="楷体" panose="02010609060101010101" pitchFamily="49" charset="-122"/>
                <a:cs typeface="楷体" panose="02010609060101010101" pitchFamily="49" charset="-122"/>
                <a:sym typeface="+mn-ea"/>
              </a:rPr>
              <a:t>蜡 </a:t>
            </a:r>
            <a:r>
              <a:rPr lang="zh-CN" altLang="en-US" sz="4400" b="1" dirty="0" smtClean="0">
                <a:latin typeface="楷体" panose="02010609060101010101" pitchFamily="49" charset="-122"/>
                <a:ea typeface="楷体" panose="02010609060101010101" pitchFamily="49" charset="-122"/>
                <a:cs typeface="楷体" panose="02010609060101010101" pitchFamily="49" charset="-122"/>
                <a:sym typeface="+mn-ea"/>
              </a:rPr>
              <a:t>烛 扫 </a:t>
            </a:r>
            <a:r>
              <a:rPr lang="zh-CN" altLang="en-US" sz="4400" b="1" dirty="0">
                <a:latin typeface="楷体" panose="02010609060101010101" pitchFamily="49" charset="-122"/>
                <a:ea typeface="楷体" panose="02010609060101010101" pitchFamily="49" charset="-122"/>
                <a:cs typeface="楷体" panose="02010609060101010101" pitchFamily="49" charset="-122"/>
                <a:sym typeface="+mn-ea"/>
              </a:rPr>
              <a:t>胃 泪</a:t>
            </a:r>
            <a:endParaRPr lang="zh-CN" altLang="en-US" sz="44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4" name="文本框 13"/>
          <p:cNvSpPr txBox="1"/>
          <p:nvPr/>
        </p:nvSpPr>
        <p:spPr>
          <a:xfrm>
            <a:off x="827584" y="2112228"/>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容易写成别字</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2" name="组合 3"/>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易写错的字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18" name="文本框 13"/>
          <p:cNvSpPr txBox="1"/>
          <p:nvPr/>
        </p:nvSpPr>
        <p:spPr>
          <a:xfrm>
            <a:off x="827584" y="3264356"/>
            <a:ext cx="2656496" cy="584775"/>
          </a:xfrm>
          <a:prstGeom prst="rect">
            <a:avLst/>
          </a:prstGeom>
          <a:solidFill>
            <a:schemeClr val="accent2">
              <a:lumMod val="40000"/>
              <a:lumOff val="60000"/>
            </a:schemeClr>
          </a:solidFill>
        </p:spPr>
        <p:txBody>
          <a:bodyPr wrap="none" rtlCol="0">
            <a:spAutoFit/>
          </a:bodyPr>
          <a:lstStyle/>
          <a:p>
            <a:pPr algn="l"/>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容易少写一笔</a:t>
            </a:r>
            <a:endParaRPr lang="zh-CN" altLang="en-US" sz="32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19" name="文本框 9"/>
          <p:cNvSpPr txBox="1"/>
          <p:nvPr/>
        </p:nvSpPr>
        <p:spPr>
          <a:xfrm>
            <a:off x="3851920" y="3108905"/>
            <a:ext cx="803425" cy="830997"/>
          </a:xfrm>
          <a:prstGeom prst="rect">
            <a:avLst/>
          </a:prstGeom>
          <a:noFill/>
        </p:spPr>
        <p:txBody>
          <a:bodyPr wrap="none" rtlCol="0">
            <a:spAutoFit/>
          </a:bodyPr>
          <a:lstStyle/>
          <a:p>
            <a:pPr algn="l"/>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裙</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20" name="文本框 9"/>
          <p:cNvSpPr txBox="1"/>
          <p:nvPr/>
        </p:nvSpPr>
        <p:spPr>
          <a:xfrm>
            <a:off x="4818359" y="3108905"/>
            <a:ext cx="803425" cy="830997"/>
          </a:xfrm>
          <a:prstGeom prst="rect">
            <a:avLst/>
          </a:prstGeom>
          <a:noFill/>
        </p:spPr>
        <p:txBody>
          <a:bodyPr wrap="none" rtlCol="0">
            <a:spAutoFit/>
          </a:bodyPr>
          <a:lstStyle/>
          <a:p>
            <a:pPr algn="l"/>
            <a:r>
              <a:rPr lang="zh-CN" altLang="en-US" sz="4800" b="1" dirty="0">
                <a:latin typeface="楷体" panose="02010609060101010101" pitchFamily="49" charset="-122"/>
                <a:ea typeface="楷体" panose="02010609060101010101" pitchFamily="49" charset="-122"/>
                <a:cs typeface="楷体" panose="02010609060101010101" pitchFamily="49" charset="-122"/>
                <a:sym typeface="+mn-ea"/>
              </a:rPr>
              <a:t>怜</a:t>
            </a:r>
            <a:endParaRPr lang="zh-CN" altLang="en-US" sz="4800" b="1" dirty="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3" name="对话气泡: 椭圆形 2"/>
          <p:cNvSpPr/>
          <p:nvPr/>
        </p:nvSpPr>
        <p:spPr>
          <a:xfrm>
            <a:off x="6876256" y="2004113"/>
            <a:ext cx="1582058" cy="812604"/>
          </a:xfrm>
          <a:prstGeom prst="wedgeRoundRectCallout">
            <a:avLst>
              <a:gd name="adj1" fmla="val -50027"/>
              <a:gd name="adj2" fmla="val -83368"/>
              <a:gd name="adj3" fmla="val 16667"/>
            </a:avLst>
          </a:prstGeom>
          <a:solidFill>
            <a:srgbClr val="FFFF00"/>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zh-CN" altLang="en-US" dirty="0" smtClean="0">
                <a:solidFill>
                  <a:srgbClr val="FF0000"/>
                </a:solidFill>
              </a:rPr>
              <a:t>  </a:t>
            </a:r>
            <a:r>
              <a:rPr lang="zh-CN" altLang="en-US" dirty="0">
                <a:solidFill>
                  <a:srgbClr val="FF0000"/>
                </a:solidFill>
              </a:rPr>
              <a:t>“月”的第一笔是竖</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500"/>
                                        <p:tgtEl>
                                          <p:spTgt spid="1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animBg="1"/>
      <p:bldP spid="18" grpId="0" animBg="1"/>
      <p:bldP spid="19" grpId="0"/>
      <p:bldP spid="20" grpId="0"/>
      <p:bldP spid="3"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95536" y="627534"/>
            <a:ext cx="8208912" cy="954107"/>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重点句解析：</a:t>
            </a:r>
            <a:r>
              <a:rPr lang="zh-CN" altLang="en-US" sz="2800" b="1" dirty="0">
                <a:latin typeface="楷体" panose="02010609060101010101" pitchFamily="49" charset="-122"/>
                <a:ea typeface="楷体" panose="02010609060101010101" pitchFamily="49" charset="-122"/>
                <a:cs typeface="黑体" panose="02010609060101010101" pitchFamily="49" charset="-122"/>
                <a:sym typeface="+mn-ea"/>
              </a:rPr>
              <a:t>她曾经多么幸福，跟着她奶奶</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一起向</a:t>
            </a:r>
            <a:r>
              <a:rPr lang="zh-CN" altLang="en-US" sz="2800" b="1" dirty="0">
                <a:latin typeface="楷体" panose="02010609060101010101" pitchFamily="49" charset="-122"/>
                <a:ea typeface="楷体" panose="02010609060101010101" pitchFamily="49" charset="-122"/>
                <a:cs typeface="黑体" panose="02010609060101010101" pitchFamily="49" charset="-122"/>
                <a:sym typeface="+mn-ea"/>
              </a:rPr>
              <a:t>新年的幸福</a:t>
            </a:r>
            <a:r>
              <a:rPr lang="zh-CN" altLang="en-US" sz="2800" b="1" dirty="0" smtClean="0">
                <a:latin typeface="楷体" panose="02010609060101010101" pitchFamily="49" charset="-122"/>
                <a:ea typeface="楷体" panose="02010609060101010101" pitchFamily="49" charset="-122"/>
                <a:cs typeface="黑体" panose="02010609060101010101" pitchFamily="49" charset="-122"/>
                <a:sym typeface="+mn-ea"/>
              </a:rPr>
              <a:t>中走去</a:t>
            </a:r>
            <a:r>
              <a:rPr lang="zh-CN" altLang="en-US" sz="2800" b="1" dirty="0">
                <a:latin typeface="楷体" panose="02010609060101010101" pitchFamily="49" charset="-122"/>
                <a:ea typeface="楷体" panose="02010609060101010101" pitchFamily="49" charset="-122"/>
                <a:cs typeface="黑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cs typeface="黑体" panose="02010609060101010101" pitchFamily="49" charset="-122"/>
              <a:sym typeface="+mn-ea"/>
            </a:endParaRPr>
          </a:p>
        </p:txBody>
      </p:sp>
      <p:sp>
        <p:nvSpPr>
          <p:cNvPr id="4" name="文本框 1"/>
          <p:cNvSpPr txBox="1"/>
          <p:nvPr/>
        </p:nvSpPr>
        <p:spPr>
          <a:xfrm>
            <a:off x="494729" y="1707654"/>
            <a:ext cx="7821687" cy="2677656"/>
          </a:xfrm>
          <a:prstGeom prst="rect">
            <a:avLst/>
          </a:prstGeom>
          <a:noFill/>
        </p:spPr>
        <p:txBody>
          <a:bodyPr wrap="square" rtlCol="0">
            <a:spAutoFit/>
          </a:bodyPr>
          <a:lstStyle/>
          <a:p>
            <a:r>
              <a:rPr lang="en-US" altLang="zh-CN" sz="2800" b="1" dirty="0">
                <a:latin typeface="楷体" panose="02010609060101010101" pitchFamily="49" charset="-122"/>
                <a:ea typeface="楷体" panose="02010609060101010101" pitchFamily="49" charset="-122"/>
                <a:sym typeface="+mn-ea"/>
              </a:rPr>
              <a:t>    </a:t>
            </a:r>
            <a:r>
              <a:rPr lang="zh-CN" altLang="en-US" sz="2800" b="1" dirty="0">
                <a:solidFill>
                  <a:srgbClr val="FF0000"/>
                </a:solidFill>
                <a:latin typeface="楷体" panose="02010609060101010101" pitchFamily="49" charset="-122"/>
                <a:ea typeface="楷体" panose="02010609060101010101" pitchFamily="49" charset="-122"/>
                <a:sym typeface="+mn-ea"/>
              </a:rPr>
              <a:t>“曾经”指的是火柴擦燃后的幻想。前一个“幸福”指小女孩临死前在美好的幻想中度过的，是幸福的；后一个“幸福”指小女孩死后就没有寒冷、饥饿和痛苦，就彻底幸福了。这句话表达了作者对穷苦人民的深切同情和对贫富悬殊的社会现实的强烈不满。</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4">
                                            <p:txEl>
                                              <p:pRg st="0" end="0"/>
                                            </p:txEl>
                                          </p:spTgt>
                                        </p:tgtEl>
                                        <p:attrNameLst>
                                          <p:attrName>style.visibility</p:attrName>
                                        </p:attrNameLst>
                                      </p:cBhvr>
                                      <p:to>
                                        <p:strVal val="visible"/>
                                      </p:to>
                                    </p:set>
                                    <p:anim calcmode="lin" valueType="num">
                                      <p:cBhvr additive="base">
                                        <p:cTn id="7" dur="10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0412" y="555526"/>
            <a:ext cx="8438052" cy="477054"/>
          </a:xfrm>
          <a:prstGeom prst="rect">
            <a:avLst/>
          </a:prstGeom>
          <a:noFill/>
        </p:spPr>
        <p:txBody>
          <a:bodyPr wrap="square" rtlCol="0">
            <a:spAutoFit/>
          </a:bodyPr>
          <a:lstStyle/>
          <a:p>
            <a:r>
              <a:rPr lang="en-US" altLang="zh-CN" sz="2500" dirty="0">
                <a:solidFill>
                  <a:srgbClr val="FF0000"/>
                </a:solidFill>
                <a:latin typeface="+mj-ea"/>
                <a:ea typeface="+mj-ea"/>
                <a:cs typeface="黑体" panose="02010609060101010101" pitchFamily="49" charset="-122"/>
                <a:sym typeface="+mn-ea"/>
              </a:rPr>
              <a:t>●</a:t>
            </a:r>
            <a:r>
              <a:rPr lang="zh-CN" altLang="en-US" sz="2500" dirty="0">
                <a:latin typeface="+mj-ea"/>
                <a:ea typeface="+mj-ea"/>
                <a:cs typeface="黑体" panose="02010609060101010101" pitchFamily="49" charset="-122"/>
                <a:sym typeface="+mn-ea"/>
              </a:rPr>
              <a:t>小女孩一共几次擦燃火柴，每次看到了什么？说明了什么？</a:t>
            </a:r>
            <a:endParaRPr lang="en-US" altLang="zh-CN" sz="2500" dirty="0">
              <a:latin typeface="+mj-ea"/>
              <a:ea typeface="+mj-ea"/>
              <a:cs typeface="黑体" panose="02010609060101010101" pitchFamily="49" charset="-122"/>
              <a:sym typeface="+mn-ea"/>
            </a:endParaRPr>
          </a:p>
        </p:txBody>
      </p:sp>
      <p:sp>
        <p:nvSpPr>
          <p:cNvPr id="3" name="文本框 1"/>
          <p:cNvSpPr txBox="1"/>
          <p:nvPr/>
        </p:nvSpPr>
        <p:spPr>
          <a:xfrm>
            <a:off x="395536" y="1104588"/>
            <a:ext cx="8352928" cy="3170099"/>
          </a:xfrm>
          <a:prstGeom prst="rect">
            <a:avLst/>
          </a:prstGeom>
          <a:noFill/>
        </p:spPr>
        <p:txBody>
          <a:bodyPr wrap="square" rtlCol="0">
            <a:spAutoFit/>
          </a:bodyPr>
          <a:lstStyle/>
          <a:p>
            <a:r>
              <a:rPr lang="zh-CN" altLang="en-US" sz="25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    小女孩第一次擦燃火柴，看到了暖和的火炉，是因为她十分寒冷，渴望得到温暖；第二次擦燃火柴，她看到喷香的烤鹅，是因为她十分饥饿，渴望得到食物；第三次擦燃火柴，她看到美丽的圣诞树，是因为她很痛苦，渴望快乐；第四次擦燃火柴，她看到老奶奶，因为她受尽苦难，渴望被人关爱；最后擦燃整把火柴，她看到了慈祥的奶奶，是因为她想把奶奶留住，和奶奶一起飞走，远离寒冷、饥饿、痛苦（往来美好的生活）</a:t>
            </a:r>
            <a:r>
              <a:rPr lang="zh-CN" altLang="en-US" sz="2500" b="1" dirty="0" smtClean="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endParaRPr lang="zh-CN" altLang="en-US" sz="2500" b="1" dirty="0">
              <a:solidFill>
                <a:srgbClr val="FF0000"/>
              </a:solidFill>
              <a:latin typeface="楷体" panose="02010609060101010101" pitchFamily="49" charset="-122"/>
              <a:ea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2760" y="1536702"/>
            <a:ext cx="7821687" cy="2246769"/>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sym typeface="+mn-ea"/>
              </a:rPr>
              <a:t>    残酷</a:t>
            </a:r>
            <a:r>
              <a:rPr lang="zh-CN" altLang="en-US" sz="2800" b="1" dirty="0">
                <a:solidFill>
                  <a:srgbClr val="FF0000"/>
                </a:solidFill>
                <a:latin typeface="楷体" panose="02010609060101010101" pitchFamily="49" charset="-122"/>
                <a:ea typeface="楷体" panose="02010609060101010101" pitchFamily="49" charset="-122"/>
                <a:sym typeface="+mn-ea"/>
              </a:rPr>
              <a:t>的现实</a:t>
            </a:r>
            <a:r>
              <a:rPr lang="en-US" altLang="zh-CN" sz="2800" b="1" dirty="0">
                <a:solidFill>
                  <a:srgbClr val="FF0000"/>
                </a:solidFill>
                <a:latin typeface="楷体" panose="02010609060101010101" pitchFamily="49" charset="-122"/>
                <a:ea typeface="楷体" panose="02010609060101010101" pitchFamily="49" charset="-122"/>
                <a:sym typeface="+mn-ea"/>
              </a:rPr>
              <a:t>1-4</a:t>
            </a:r>
            <a:r>
              <a:rPr lang="zh-CN" altLang="en-US" sz="2800" b="1" dirty="0" smtClean="0">
                <a:solidFill>
                  <a:srgbClr val="FF0000"/>
                </a:solidFill>
                <a:latin typeface="楷体" panose="02010609060101010101" pitchFamily="49" charset="-122"/>
                <a:ea typeface="楷体" panose="02010609060101010101" pitchFamily="49" charset="-122"/>
                <a:sym typeface="+mn-ea"/>
              </a:rPr>
              <a:t>（一年的最后一夜下</a:t>
            </a:r>
            <a:r>
              <a:rPr lang="zh-CN" altLang="en-US" sz="2800" b="1" dirty="0">
                <a:solidFill>
                  <a:srgbClr val="FF0000"/>
                </a:solidFill>
                <a:latin typeface="楷体" panose="02010609060101010101" pitchFamily="49" charset="-122"/>
                <a:ea typeface="楷体" panose="02010609060101010101" pitchFamily="49" charset="-122"/>
                <a:sym typeface="+mn-ea"/>
              </a:rPr>
              <a:t>着雪赤着脚冷极蜷缩着）－美好幻想</a:t>
            </a:r>
            <a:r>
              <a:rPr lang="en-US" altLang="zh-CN" sz="2800" b="1" dirty="0">
                <a:solidFill>
                  <a:srgbClr val="FF0000"/>
                </a:solidFill>
                <a:latin typeface="楷体" panose="02010609060101010101" pitchFamily="49" charset="-122"/>
                <a:ea typeface="楷体" panose="02010609060101010101" pitchFamily="49" charset="-122"/>
                <a:sym typeface="+mn-ea"/>
              </a:rPr>
              <a:t>5-10</a:t>
            </a:r>
            <a:r>
              <a:rPr lang="zh-CN" altLang="en-US" sz="2800" b="1" dirty="0">
                <a:solidFill>
                  <a:srgbClr val="FF0000"/>
                </a:solidFill>
                <a:latin typeface="楷体" panose="02010609060101010101" pitchFamily="49" charset="-122"/>
                <a:ea typeface="楷体" panose="02010609060101010101" pitchFamily="49" charset="-122"/>
                <a:sym typeface="+mn-ea"/>
              </a:rPr>
              <a:t>（四次擦光</a:t>
            </a:r>
            <a:r>
              <a:rPr lang="zh-CN" altLang="en-US" sz="2800" b="1" dirty="0" smtClean="0">
                <a:solidFill>
                  <a:srgbClr val="FF0000"/>
                </a:solidFill>
                <a:latin typeface="楷体" panose="02010609060101010101" pitchFamily="49" charset="-122"/>
                <a:ea typeface="楷体" panose="02010609060101010101" pitchFamily="49" charset="-122"/>
                <a:sym typeface="+mn-ea"/>
              </a:rPr>
              <a:t>火柴</a:t>
            </a:r>
            <a:r>
              <a:rPr lang="zh-CN" altLang="en-US" sz="2800" b="1" dirty="0">
                <a:solidFill>
                  <a:srgbClr val="FF0000"/>
                </a:solidFill>
                <a:latin typeface="楷体" panose="02010609060101010101" pitchFamily="49" charset="-122"/>
                <a:ea typeface="楷体" panose="02010609060101010101" pitchFamily="49" charset="-122"/>
                <a:sym typeface="+mn-ea"/>
              </a:rPr>
              <a:t>）－悲惨死去</a:t>
            </a:r>
            <a:r>
              <a:rPr lang="en-US" altLang="zh-CN" sz="2800" b="1" dirty="0">
                <a:solidFill>
                  <a:srgbClr val="FF0000"/>
                </a:solidFill>
                <a:latin typeface="楷体" panose="02010609060101010101" pitchFamily="49" charset="-122"/>
                <a:ea typeface="楷体" panose="02010609060101010101" pitchFamily="49" charset="-122"/>
                <a:sym typeface="+mn-ea"/>
              </a:rPr>
              <a:t>11-12</a:t>
            </a:r>
            <a:r>
              <a:rPr lang="zh-CN" altLang="en-US" sz="2800" b="1" dirty="0">
                <a:solidFill>
                  <a:srgbClr val="FF0000"/>
                </a:solidFill>
                <a:latin typeface="楷体" panose="02010609060101010101" pitchFamily="49" charset="-122"/>
                <a:ea typeface="楷体" panose="02010609060101010101" pitchFamily="49" charset="-122"/>
                <a:sym typeface="+mn-ea"/>
              </a:rPr>
              <a:t>（当时社会冷漠和残酷，而我们现在生活的社会充满关爱，让我们学会伸出援助之手，帮助每一个需要帮助的人）。</a:t>
            </a:r>
            <a:endParaRPr lang="zh-CN" altLang="en-US" sz="28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395536" y="843558"/>
            <a:ext cx="8352928" cy="523220"/>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卖火柴的小女孩</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一文的写作线索是怎样的？</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699542"/>
            <a:ext cx="8352928" cy="3323987"/>
          </a:xfrm>
          <a:prstGeom prst="rect">
            <a:avLst/>
          </a:prstGeom>
          <a:noFill/>
        </p:spPr>
        <p:txBody>
          <a:bodyPr wrap="square" rtlCol="0">
            <a:spAutoFit/>
          </a:bodyPr>
          <a:lstStyle/>
          <a:p>
            <a:pPr>
              <a:lnSpc>
                <a:spcPct val="150000"/>
              </a:lnSpc>
            </a:pPr>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读</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那一定会很好</a:t>
            </a:r>
            <a:r>
              <a:rPr lang="en-US" altLang="zh-CN" sz="28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主要讲了一粒被泥土包裹的种子努力长成了一棵大树，然后从</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大树变成</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了手推车、椅子，最后变成了美丽的木地板。作者满含浪漫情怀，讲述了木头</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的各种</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变化，告诉了</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我们的</a:t>
            </a:r>
            <a:r>
              <a:rPr lang="en-US" altLang="zh-CN" sz="2800" dirty="0" smtClean="0">
                <a:solidFill>
                  <a:srgbClr val="00B0F0"/>
                </a:solidFill>
                <a:latin typeface="黑体" panose="02010609060101010101" pitchFamily="49" charset="-122"/>
                <a:ea typeface="黑体" panose="02010609060101010101" pitchFamily="49" charset="-122"/>
                <a:cs typeface="黑体" panose="02010609060101010101" pitchFamily="49" charset="-122"/>
                <a:sym typeface="+mn-ea"/>
              </a:rPr>
              <a:t>________________________</a:t>
            </a:r>
            <a:r>
              <a:rPr lang="zh-CN" altLang="en-US" sz="2800" dirty="0" smtClean="0">
                <a:latin typeface="黑体" panose="02010609060101010101" pitchFamily="49" charset="-122"/>
                <a:ea typeface="黑体" panose="02010609060101010101" pitchFamily="49" charset="-122"/>
                <a:cs typeface="黑体" panose="02010609060101010101" pitchFamily="49" charset="-122"/>
                <a:sym typeface="+mn-ea"/>
              </a:rPr>
              <a:t>道理</a:t>
            </a:r>
            <a:r>
              <a:rPr lang="zh-CN" altLang="en-US" sz="2800" dirty="0">
                <a:latin typeface="黑体" panose="02010609060101010101" pitchFamily="49" charset="-122"/>
                <a:ea typeface="黑体" panose="02010609060101010101" pitchFamily="49" charset="-122"/>
                <a:cs typeface="黑体" panose="02010609060101010101" pitchFamily="49" charset="-122"/>
                <a:sym typeface="+mn-ea"/>
              </a:rPr>
              <a:t>。</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
        <p:nvSpPr>
          <p:cNvPr id="10" name="TextBox 9"/>
          <p:cNvSpPr txBox="1"/>
          <p:nvPr/>
        </p:nvSpPr>
        <p:spPr>
          <a:xfrm>
            <a:off x="527504" y="3374654"/>
            <a:ext cx="4536504" cy="523220"/>
          </a:xfrm>
          <a:prstGeom prst="rect">
            <a:avLst/>
          </a:prstGeom>
          <a:noFill/>
        </p:spPr>
        <p:txBody>
          <a:bodyPr wrap="square" rtlCol="0">
            <a:spAutoFit/>
          </a:bodyPr>
          <a:lstStyle/>
          <a:p>
            <a:r>
              <a:rPr lang="zh-CN" altLang="en-US" sz="28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“阶段不同，追求也不同”</a:t>
            </a:r>
            <a:endParaRPr lang="zh-CN" altLang="en-US" sz="2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3040" y="2056656"/>
            <a:ext cx="8280920" cy="255454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sym typeface="+mn-ea"/>
              </a:rPr>
              <a:t>    作者把一颗种子到树、手推车、椅子、木地板的变化生动有趣的呈现在读者面前，即神奇又有趣，写出了种子追逐梦想的历程。可文字背后却是种子那颗无私奉献，不甘平庸的奉献精神</a:t>
            </a:r>
            <a:r>
              <a:rPr lang="zh-CN" altLang="en-US" sz="3200" b="1" dirty="0" smtClean="0">
                <a:solidFill>
                  <a:srgbClr val="FF0000"/>
                </a:solidFill>
                <a:latin typeface="楷体" panose="02010609060101010101" pitchFamily="49" charset="-122"/>
                <a:ea typeface="楷体" panose="02010609060101010101" pitchFamily="49" charset="-122"/>
                <a:sym typeface="+mn-ea"/>
              </a:rPr>
              <a:t>。</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395536" y="394667"/>
            <a:ext cx="8604448" cy="1569660"/>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a:t>默读</a:t>
            </a:r>
            <a:r>
              <a:rPr lang="en-US" altLang="zh-CN" sz="3200" dirty="0"/>
              <a:t>《</a:t>
            </a:r>
            <a:r>
              <a:rPr lang="zh-CN" altLang="en-US" sz="3200" dirty="0"/>
              <a:t>那一定会很好</a:t>
            </a:r>
            <a:r>
              <a:rPr lang="en-US" altLang="zh-CN" sz="3200" dirty="0" smtClean="0"/>
              <a:t>》</a:t>
            </a:r>
            <a:r>
              <a:rPr lang="zh-CN" altLang="en-US" sz="3200" dirty="0" smtClean="0"/>
              <a:t>，</a:t>
            </a:r>
            <a:r>
              <a:rPr lang="zh-CN" altLang="en-US" sz="3200" dirty="0"/>
              <a:t>画出课文中含有“舒服”这个词语的句子，想一想：舒服在每句话中是什么意思？</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1059582"/>
            <a:ext cx="8064896" cy="2554545"/>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在牛肚子里旅行</a:t>
            </a:r>
            <a:r>
              <a:rPr lang="en-US" altLang="zh-CN" sz="3200" dirty="0">
                <a:latin typeface="黑体" panose="02010609060101010101" pitchFamily="49" charset="-122"/>
                <a:ea typeface="黑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记叙了红头不小心被牛吃到肚子里后，被好朋友青头救出来的故事，告诉</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我们当遇到困难和危险的时候，朋友的作用是非常大的，同时教育我们要</a:t>
            </a:r>
            <a:r>
              <a:rPr lang="zh-CN" altLang="en-US" sz="3200" dirty="0" smtClean="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真心</a:t>
            </a:r>
            <a:r>
              <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sym typeface="+mn-ea"/>
              </a:rPr>
              <a:t>去帮助他人。</a:t>
            </a:r>
            <a:endParaRPr lang="zh-CN" altLang="en-US" sz="3200" dirty="0">
              <a:solidFill>
                <a:srgbClr val="FF0000"/>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874330"/>
            <a:ext cx="8424936" cy="3785652"/>
          </a:xfrm>
          <a:prstGeom prst="rect">
            <a:avLst/>
          </a:prstGeom>
          <a:noFill/>
        </p:spPr>
        <p:txBody>
          <a:bodyPr wrap="square" rtlCol="0">
            <a:spAutoFit/>
          </a:bodyPr>
          <a:lstStyle/>
          <a:p>
            <a:pPr indent="630555"/>
            <a:r>
              <a:rPr lang="zh-CN" altLang="en-US" sz="2400" b="1" dirty="0" smtClean="0">
                <a:solidFill>
                  <a:srgbClr val="FF0000"/>
                </a:solidFill>
                <a:latin typeface="楷体" panose="02010609060101010101" pitchFamily="49" charset="-122"/>
                <a:ea typeface="楷体" panose="02010609060101010101" pitchFamily="49" charset="-122"/>
                <a:sym typeface="+mn-ea"/>
              </a:rPr>
              <a:t>如</a:t>
            </a:r>
            <a:r>
              <a:rPr lang="zh-CN" altLang="en-US" sz="2400" b="1" dirty="0">
                <a:solidFill>
                  <a:srgbClr val="FF0000"/>
                </a:solidFill>
                <a:latin typeface="楷体" panose="02010609060101010101" pitchFamily="49" charset="-122"/>
                <a:ea typeface="楷体" panose="02010609060101010101" pitchFamily="49" charset="-122"/>
                <a:sym typeface="+mn-ea"/>
              </a:rPr>
              <a:t>：青头大吃一惊，它一下子蹦到牛身上，可是那头牛用尾巴轻轻一扫，青头就给摔到地上了。青头不顾身上的疼痛，一骨碌爬起来大声喊：“躲过它的牙齿，牛在这时候不会仔细嚼的，它会把你和草一起吞到肚子里去</a:t>
            </a:r>
            <a:r>
              <a:rPr lang="en-US" altLang="zh-CN" sz="2400" b="1" dirty="0" smtClean="0">
                <a:solidFill>
                  <a:srgbClr val="FF0000"/>
                </a:solidFill>
                <a:latin typeface="楷体" panose="02010609060101010101" pitchFamily="49" charset="-122"/>
                <a:ea typeface="楷体" panose="02010609060101010101" pitchFamily="49" charset="-122"/>
                <a:sym typeface="+mn-ea"/>
              </a:rPr>
              <a:t>……”</a:t>
            </a:r>
            <a:r>
              <a:rPr lang="zh-CN" altLang="en-US" sz="2400" b="1" dirty="0" smtClean="0">
                <a:solidFill>
                  <a:srgbClr val="FF0000"/>
                </a:solidFill>
                <a:latin typeface="楷体" panose="02010609060101010101" pitchFamily="49" charset="-122"/>
                <a:ea typeface="楷体" panose="02010609060101010101" pitchFamily="49" charset="-122"/>
                <a:sym typeface="+mn-ea"/>
              </a:rPr>
              <a:t>从</a:t>
            </a:r>
            <a:r>
              <a:rPr lang="zh-CN" altLang="en-US" sz="2400" b="1" dirty="0">
                <a:solidFill>
                  <a:srgbClr val="FF0000"/>
                </a:solidFill>
                <a:latin typeface="楷体" panose="02010609060101010101" pitchFamily="49" charset="-122"/>
                <a:ea typeface="楷体" panose="02010609060101010101" pitchFamily="49" charset="-122"/>
                <a:sym typeface="+mn-ea"/>
              </a:rPr>
              <a:t>“一下子、不顾、一骨碌”感受青头的着急</a:t>
            </a:r>
            <a:r>
              <a:rPr lang="zh-CN" altLang="en-US" sz="2400" b="1" dirty="0" smtClean="0">
                <a:solidFill>
                  <a:srgbClr val="FF0000"/>
                </a:solidFill>
                <a:latin typeface="楷体" panose="02010609060101010101" pitchFamily="49" charset="-122"/>
                <a:ea typeface="楷体" panose="02010609060101010101" pitchFamily="49" charset="-122"/>
                <a:sym typeface="+mn-ea"/>
              </a:rPr>
              <a:t>。</a:t>
            </a:r>
            <a:endParaRPr lang="en-US" altLang="zh-CN" sz="2400" b="1" dirty="0" smtClean="0">
              <a:solidFill>
                <a:srgbClr val="FF0000"/>
              </a:solidFill>
              <a:latin typeface="楷体" panose="02010609060101010101" pitchFamily="49" charset="-122"/>
              <a:ea typeface="楷体" panose="02010609060101010101" pitchFamily="49" charset="-122"/>
              <a:sym typeface="+mn-ea"/>
            </a:endParaRPr>
          </a:p>
          <a:p>
            <a:pPr indent="630555"/>
            <a:r>
              <a:rPr lang="zh-CN" altLang="en-US" sz="2400" b="1" dirty="0" smtClean="0">
                <a:solidFill>
                  <a:srgbClr val="FF0000"/>
                </a:solidFill>
                <a:latin typeface="楷体" panose="02010609060101010101" pitchFamily="49" charset="-122"/>
                <a:ea typeface="楷体" panose="02010609060101010101" pitchFamily="49" charset="-122"/>
                <a:sym typeface="+mn-ea"/>
              </a:rPr>
              <a:t>青</a:t>
            </a:r>
            <a:r>
              <a:rPr lang="zh-CN" altLang="en-US" sz="2400" b="1" dirty="0">
                <a:solidFill>
                  <a:srgbClr val="FF0000"/>
                </a:solidFill>
                <a:latin typeface="楷体" panose="02010609060101010101" pitchFamily="49" charset="-122"/>
                <a:ea typeface="楷体" panose="02010609060101010101" pitchFamily="49" charset="-122"/>
                <a:sym typeface="+mn-ea"/>
              </a:rPr>
              <a:t>头又跳到牛身上，隔着肚皮和红头说话：“红头！不要怕，你会出来的。我听说牛肚子里一共有四个胃，前三个胃是贮藏食物的，只有第四个胃才是管消化的！”这里写出了青头运用自己丰富的知识指导红头自救</a:t>
            </a:r>
            <a:r>
              <a:rPr lang="en-US" altLang="zh-CN" sz="2400" b="1" dirty="0">
                <a:solidFill>
                  <a:srgbClr val="FF0000"/>
                </a:solidFill>
                <a:latin typeface="楷体" panose="02010609060101010101" pitchFamily="49" charset="-122"/>
                <a:ea typeface="楷体" panose="02010609060101010101" pitchFamily="49" charset="-122"/>
                <a:sym typeface="+mn-ea"/>
              </a:rPr>
              <a:t>……</a:t>
            </a:r>
            <a:r>
              <a:rPr lang="zh-CN" altLang="en-US" sz="2400" b="1" dirty="0">
                <a:solidFill>
                  <a:srgbClr val="FF0000"/>
                </a:solidFill>
                <a:latin typeface="楷体" panose="02010609060101010101" pitchFamily="49" charset="-122"/>
                <a:ea typeface="楷体" panose="02010609060101010101" pitchFamily="49" charset="-122"/>
                <a:sym typeface="+mn-ea"/>
              </a:rPr>
              <a:t>从这里能看出青头一直在鼓励红头不要失去信心</a:t>
            </a:r>
            <a:r>
              <a:rPr lang="zh-CN" altLang="en-US" sz="2400" b="1" dirty="0" smtClean="0">
                <a:solidFill>
                  <a:srgbClr val="FF0000"/>
                </a:solidFill>
                <a:latin typeface="楷体" panose="02010609060101010101" pitchFamily="49" charset="-122"/>
                <a:ea typeface="楷体" panose="02010609060101010101" pitchFamily="49" charset="-122"/>
                <a:sym typeface="+mn-ea"/>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54680" y="320338"/>
            <a:ext cx="8693784" cy="523220"/>
          </a:xfrm>
          <a:prstGeom prst="rect">
            <a:avLst/>
          </a:prstGeom>
          <a:noFill/>
        </p:spPr>
        <p:txBody>
          <a:bodyPr wrap="square" rtlCol="0">
            <a:spAutoFit/>
          </a:bodyPr>
          <a:lstStyle/>
          <a:p>
            <a:r>
              <a:rPr lang="en-US" altLang="zh-CN" sz="2800" b="1"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a:t>从</a:t>
            </a:r>
            <a:r>
              <a:rPr lang="zh-CN" altLang="en-US" sz="2800" dirty="0" smtClean="0"/>
              <a:t>哪里</a:t>
            </a:r>
            <a:r>
              <a:rPr lang="zh-CN" altLang="en-US" sz="2800" dirty="0"/>
              <a:t>可以</a:t>
            </a:r>
            <a:r>
              <a:rPr lang="zh-CN" altLang="en-US" sz="2800" dirty="0" smtClean="0"/>
              <a:t>看出</a:t>
            </a:r>
            <a:r>
              <a:rPr lang="zh-CN" altLang="en-US" sz="2800" dirty="0"/>
              <a:t>青头和红头是非常要好的朋友？</a:t>
            </a:r>
            <a:endParaRPr lang="zh-CN" altLang="en-US" sz="2800" b="1" dirty="0">
              <a:latin typeface="黑体" panose="02010609060101010101" pitchFamily="49" charset="-122"/>
              <a:ea typeface="黑体" panose="02010609060101010101" pitchFamily="49" charset="-122"/>
              <a:cs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827584" y="1914967"/>
            <a:ext cx="7740352"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sym typeface="+mn-ea"/>
              </a:rPr>
              <a:t>牛嘴</a:t>
            </a:r>
            <a:r>
              <a:rPr lang="en-US" altLang="zh-CN" sz="3200" b="1" dirty="0">
                <a:solidFill>
                  <a:srgbClr val="FF0000"/>
                </a:solidFill>
                <a:latin typeface="楷体" panose="02010609060101010101" pitchFamily="49" charset="-122"/>
                <a:ea typeface="楷体" panose="02010609060101010101" pitchFamily="49" charset="-122"/>
                <a:sym typeface="+mn-ea"/>
              </a:rPr>
              <a:t>——</a:t>
            </a:r>
            <a:r>
              <a:rPr lang="zh-CN" altLang="en-US" sz="3200" b="1" dirty="0">
                <a:solidFill>
                  <a:srgbClr val="FF0000"/>
                </a:solidFill>
                <a:latin typeface="楷体" panose="02010609060101010101" pitchFamily="49" charset="-122"/>
                <a:ea typeface="楷体" panose="02010609060101010101" pitchFamily="49" charset="-122"/>
                <a:sym typeface="+mn-ea"/>
              </a:rPr>
              <a:t>第一个胃</a:t>
            </a:r>
            <a:r>
              <a:rPr lang="en-US" altLang="zh-CN" sz="3200" b="1" dirty="0">
                <a:solidFill>
                  <a:srgbClr val="FF0000"/>
                </a:solidFill>
                <a:latin typeface="楷体" panose="02010609060101010101" pitchFamily="49" charset="-122"/>
                <a:ea typeface="楷体" panose="02010609060101010101" pitchFamily="49" charset="-122"/>
                <a:sym typeface="+mn-ea"/>
              </a:rPr>
              <a:t>——</a:t>
            </a:r>
            <a:r>
              <a:rPr lang="zh-CN" altLang="en-US" sz="3200" b="1" dirty="0">
                <a:solidFill>
                  <a:srgbClr val="FF0000"/>
                </a:solidFill>
                <a:latin typeface="楷体" panose="02010609060101010101" pitchFamily="49" charset="-122"/>
                <a:ea typeface="楷体" panose="02010609060101010101" pitchFamily="49" charset="-122"/>
                <a:sym typeface="+mn-ea"/>
              </a:rPr>
              <a:t>第二个胃</a:t>
            </a:r>
            <a:r>
              <a:rPr lang="en-US" altLang="zh-CN" sz="3200" b="1" dirty="0">
                <a:solidFill>
                  <a:srgbClr val="FF0000"/>
                </a:solidFill>
                <a:latin typeface="楷体" panose="02010609060101010101" pitchFamily="49" charset="-122"/>
                <a:ea typeface="楷体" panose="02010609060101010101" pitchFamily="49" charset="-122"/>
                <a:sym typeface="+mn-ea"/>
              </a:rPr>
              <a:t>——</a:t>
            </a:r>
            <a:r>
              <a:rPr lang="zh-CN" altLang="en-US" sz="3200" b="1" dirty="0">
                <a:solidFill>
                  <a:srgbClr val="FF0000"/>
                </a:solidFill>
                <a:latin typeface="楷体" panose="02010609060101010101" pitchFamily="49" charset="-122"/>
                <a:ea typeface="楷体" panose="02010609060101010101" pitchFamily="49" charset="-122"/>
                <a:sym typeface="+mn-ea"/>
              </a:rPr>
              <a:t>牛嘴</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179512" y="608370"/>
            <a:ext cx="8712968" cy="584775"/>
          </a:xfrm>
          <a:prstGeom prst="rect">
            <a:avLst/>
          </a:prstGeom>
          <a:noFill/>
        </p:spPr>
        <p:txBody>
          <a:bodyPr wrap="square" rtlCol="0">
            <a:spAutoFit/>
          </a:bodyPr>
          <a:lstStyle/>
          <a:p>
            <a:pPr latinLnBrk="1"/>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a:t>画出红头在牛肚子里的旅行线路。</a:t>
            </a:r>
            <a:endParaRPr lang="zh-CN" altLang="en-US" sz="3200" b="1"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04056" y="1601381"/>
            <a:ext cx="8316416" cy="255454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sym typeface="+mn-ea"/>
              </a:rPr>
              <a:t>    红头刚被卷进牛嘴里时，非常着急、害怕；被吞进牛肚子里后以为自己必死无疑感到悲哀；最后在青头的鼓励下变得坚强起来，按照青头的嘱咐努力保持清醒；从牛嘴里逃出来以后，非常高兴、激动，十分感激青头。</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349188" y="486420"/>
            <a:ext cx="8327268" cy="1077218"/>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a:t>红头从被大黄牛吃草时卷到嘴里到被救出来，心情发生了什么变化</a:t>
            </a:r>
            <a:r>
              <a:rPr lang="en-US" altLang="zh-CN" sz="3200" dirty="0"/>
              <a:t>?</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07304" y="1589767"/>
            <a:ext cx="7754062" cy="2062103"/>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sym typeface="+mn-ea"/>
              </a:rPr>
              <a:t>    主要讲了蚂蚁队长在禁止偷吃的命令下，将不小心拽掉的奶酪分给</a:t>
            </a:r>
            <a:r>
              <a:rPr lang="zh-CN" altLang="en-US" sz="3200" b="1" dirty="0" smtClean="0">
                <a:solidFill>
                  <a:srgbClr val="FF0000"/>
                </a:solidFill>
                <a:latin typeface="楷体" panose="02010609060101010101" pitchFamily="49" charset="-122"/>
                <a:ea typeface="楷体" panose="02010609060101010101" pitchFamily="49" charset="-122"/>
                <a:sym typeface="+mn-ea"/>
              </a:rPr>
              <a:t>年龄最小</a:t>
            </a:r>
            <a:r>
              <a:rPr lang="zh-CN" altLang="en-US" sz="3200" b="1" dirty="0">
                <a:solidFill>
                  <a:srgbClr val="FF0000"/>
                </a:solidFill>
                <a:latin typeface="楷体" panose="02010609060101010101" pitchFamily="49" charset="-122"/>
                <a:ea typeface="楷体" panose="02010609060101010101" pitchFamily="49" charset="-122"/>
                <a:sym typeface="+mn-ea"/>
              </a:rPr>
              <a:t>的一只蚂蚁的故事，表现了蚂蚁队长平等相待、严于律己、关爱幼小的美好品德。</a:t>
            </a:r>
            <a:endParaRPr lang="zh-CN" altLang="en-US" sz="3200" b="1" dirty="0">
              <a:solidFill>
                <a:srgbClr val="FF0000"/>
              </a:solidFill>
              <a:latin typeface="楷体" panose="02010609060101010101" pitchFamily="49" charset="-122"/>
              <a:ea typeface="楷体" panose="02010609060101010101" pitchFamily="49" charset="-122"/>
              <a:sym typeface="+mn-ea"/>
            </a:endParaRPr>
          </a:p>
        </p:txBody>
      </p:sp>
      <p:sp>
        <p:nvSpPr>
          <p:cNvPr id="3" name="文本框 2"/>
          <p:cNvSpPr txBox="1"/>
          <p:nvPr/>
        </p:nvSpPr>
        <p:spPr>
          <a:xfrm>
            <a:off x="539552" y="843558"/>
            <a:ext cx="7870825" cy="584775"/>
          </a:xfrm>
          <a:prstGeom prst="rect">
            <a:avLst/>
          </a:prstGeom>
          <a:noFill/>
        </p:spPr>
        <p:txBody>
          <a:bodyPr wrap="square" rtlCol="0">
            <a:spAutoFit/>
          </a:bodyPr>
          <a:lstStyle/>
          <a:p>
            <a:r>
              <a:rPr lang="en-US" altLang="zh-CN" sz="32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3200" dirty="0">
                <a:latin typeface="黑体" panose="02010609060101010101" pitchFamily="49" charset="-122"/>
                <a:ea typeface="黑体" panose="02010609060101010101" pitchFamily="49" charset="-122"/>
                <a:cs typeface="黑体" panose="02010609060101010101" pitchFamily="49" charset="-122"/>
                <a:sym typeface="+mn-ea"/>
              </a:rPr>
              <a:t>《一块奶酪》一文的主要内容是什么</a:t>
            </a:r>
            <a:r>
              <a:rPr lang="zh-CN" altLang="en-US" sz="3200" dirty="0"/>
              <a:t>？</a:t>
            </a:r>
            <a:endParaRPr lang="zh-CN" altLang="en-US" sz="32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17761" y="1884769"/>
            <a:ext cx="9144000" cy="830997"/>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离</a:t>
            </a:r>
            <a:r>
              <a:rPr lang="zh-CN" altLang="en-US" sz="24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①相距，隔开</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离开，分开</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。③</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缺少</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。④</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八卦之一</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符号</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是“☲”，代表火。</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⑤形容</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草木</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茂盛</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。⑥</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姓</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417761" y="1029965"/>
            <a:ext cx="9144000" cy="461665"/>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富</a:t>
            </a:r>
            <a:r>
              <a:rPr lang="zh-CN" altLang="en-US" sz="24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①财产</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多。②</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使变富</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。③</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资源；财产</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。④</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丰富；多</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。⑤</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姓。</a:t>
            </a:r>
            <a:endParaRPr lang="zh-CN" altLang="en-US" sz="2400" b="1" dirty="0">
              <a:latin typeface="楷体" panose="02010609060101010101" pitchFamily="49" charset="-122"/>
              <a:ea typeface="楷体" panose="02010609060101010101" pitchFamily="49" charset="-122"/>
              <a:cs typeface="楷体" panose="02010609060101010101" pitchFamily="49" charset="-122"/>
              <a:sym typeface="+mn-ea"/>
            </a:endParaRPr>
          </a:p>
        </p:txBody>
      </p:sp>
      <p:grpSp>
        <p:nvGrpSpPr>
          <p:cNvPr id="4" name="组合 4"/>
          <p:cNvGrpSpPr/>
          <p:nvPr/>
        </p:nvGrpSpPr>
        <p:grpSpPr>
          <a:xfrm>
            <a:off x="0" y="311839"/>
            <a:ext cx="2174875" cy="509751"/>
            <a:chOff x="458" y="988"/>
            <a:chExt cx="4134" cy="914"/>
          </a:xfrm>
          <a:effectLst>
            <a:outerShdw blurRad="50800" dist="38100" dir="2700000" algn="tl" rotWithShape="0">
              <a:prstClr val="black">
                <a:alpha val="40000"/>
              </a:prstClr>
            </a:outerShdw>
          </a:effectLst>
        </p:grpSpPr>
        <p:sp>
          <p:nvSpPr>
            <p:cNvPr id="7" name="流程图: 延期 6"/>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8"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多义字</a:t>
              </a:r>
              <a:endParaRPr lang="zh-CN" altLang="en-US" sz="2800" b="1" dirty="0">
                <a:solidFill>
                  <a:schemeClr val="tx1"/>
                </a:solidFill>
                <a:latin typeface="楷体" panose="02010609060101010101" pitchFamily="49" charset="-122"/>
                <a:ea typeface="楷体" panose="02010609060101010101" pitchFamily="49" charset="-122"/>
              </a:endParaRPr>
            </a:p>
          </p:txBody>
        </p:sp>
      </p:grpSp>
      <p:sp>
        <p:nvSpPr>
          <p:cNvPr id="9" name="文本框 1"/>
          <p:cNvSpPr txBox="1"/>
          <p:nvPr/>
        </p:nvSpPr>
        <p:spPr>
          <a:xfrm>
            <a:off x="407864" y="3099613"/>
            <a:ext cx="9144000" cy="1200329"/>
          </a:xfrm>
          <a:prstGeom prst="rect">
            <a:avLst/>
          </a:prstGeom>
          <a:noFill/>
        </p:spPr>
        <p:txBody>
          <a:bodyPr wrap="square" rtlCol="0">
            <a:spAutoFit/>
          </a:bodyPr>
          <a:lstStyle/>
          <a:p>
            <a:r>
              <a:rPr lang="zh-CN" altLang="en-US" sz="2400" dirty="0">
                <a:solidFill>
                  <a:srgbClr val="FF0000"/>
                </a:solidFill>
                <a:latin typeface="黑体" panose="02010609060101010101" pitchFamily="49" charset="-122"/>
                <a:ea typeface="黑体" panose="02010609060101010101" pitchFamily="49" charset="-122"/>
                <a:cs typeface="楷体" panose="02010609060101010101" pitchFamily="49" charset="-122"/>
                <a:sym typeface="+mn-ea"/>
              </a:rPr>
              <a:t>管</a:t>
            </a:r>
            <a:r>
              <a:rPr lang="zh-CN" altLang="en-US" sz="2400"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①管子</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。②</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吹奏的乐器</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。③用于</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细长圆筒形的东西</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④</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姓。 </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⑤管理</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；看管</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。⑥</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管教</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。⑦</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担任（</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工作）。⑧</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过问</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endParaRPr>
          </a:p>
          <a:p>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⑨</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保证；负责供给</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。⑩</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不管；无论</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en-US" altLang="zh-CN" sz="2400" b="1" dirty="0" smtClean="0">
                <a:latin typeface="楷体" panose="02010609060101010101" pitchFamily="49" charset="-122"/>
                <a:ea typeface="楷体" panose="02010609060101010101" pitchFamily="49" charset="-122"/>
                <a:cs typeface="楷体" panose="02010609060101010101" pitchFamily="49" charset="-122"/>
                <a:sym typeface="+mn-ea"/>
              </a:rPr>
              <a:t>⑪</a:t>
            </a:r>
            <a:r>
              <a:rPr lang="zh-CN" altLang="en-US" sz="2400" b="1" dirty="0" smtClean="0">
                <a:latin typeface="楷体" panose="02010609060101010101" pitchFamily="49" charset="-122"/>
                <a:ea typeface="楷体" panose="02010609060101010101" pitchFamily="49" charset="-122"/>
                <a:cs typeface="楷体" panose="02010609060101010101" pitchFamily="49" charset="-122"/>
                <a:sym typeface="+mn-ea"/>
              </a:rPr>
              <a:t>关涉</a:t>
            </a:r>
            <a:r>
              <a:rPr lang="zh-CN" altLang="en-US" sz="2400" b="1" dirty="0">
                <a:latin typeface="楷体" panose="02010609060101010101" pitchFamily="49" charset="-122"/>
                <a:ea typeface="楷体" panose="02010609060101010101" pitchFamily="49" charset="-122"/>
                <a:cs typeface="楷体" panose="02010609060101010101" pitchFamily="49" charset="-122"/>
                <a:sym typeface="+mn-ea"/>
              </a:rPr>
              <a:t>；牵涉。</a:t>
            </a:r>
            <a:endParaRPr lang="zh-CN" altLang="en-US" sz="24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67544" y="1335415"/>
            <a:ext cx="8208912" cy="2677656"/>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cs typeface="黑体" panose="02010609060101010101" pitchFamily="49" charset="-122"/>
              </a:rPr>
              <a:t>    蚂蚁队长第一次下命令是想让蚂蚁们离开，自己吃了这点儿奶酪渣，因为他实在抵制不了美食的诱惑。可是经过激烈的思想斗争，他改变了自己的想法，决定把这点儿奶酪渣留给年龄最小的蚂蚁吃。从这里可以看出蚂蚁队长具有抵制诱惑的勇气，能够以身作则，也反映了蚂蚁队长关爱弱小的品质。</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 name="文本框 2"/>
          <p:cNvSpPr txBox="1"/>
          <p:nvPr/>
        </p:nvSpPr>
        <p:spPr>
          <a:xfrm>
            <a:off x="179512" y="646426"/>
            <a:ext cx="8496944" cy="523220"/>
          </a:xfrm>
          <a:prstGeom prst="rect">
            <a:avLst/>
          </a:prstGeom>
          <a:noFill/>
        </p:spPr>
        <p:txBody>
          <a:bodyPr wrap="square" rtlCol="0">
            <a:spAutoFit/>
          </a:bodyPr>
          <a:lstStyle/>
          <a:p>
            <a:r>
              <a:rPr lang="en-US" altLang="zh-CN" sz="2800" dirty="0">
                <a:solidFill>
                  <a:srgbClr val="FF0000"/>
                </a:solidFill>
                <a:latin typeface="楷体" panose="02010609060101010101" pitchFamily="49" charset="-122"/>
                <a:ea typeface="楷体" panose="02010609060101010101" pitchFamily="49" charset="-122"/>
                <a:cs typeface="黑体" panose="02010609060101010101" pitchFamily="49" charset="-122"/>
                <a:sym typeface="+mn-ea"/>
              </a:rPr>
              <a:t>●</a:t>
            </a:r>
            <a:r>
              <a:rPr lang="zh-CN" altLang="en-US" sz="2800" dirty="0"/>
              <a:t>蚂蚁队长为什么两次下了同样的命令</a:t>
            </a:r>
            <a:r>
              <a:rPr lang="zh-CN" altLang="en-US" sz="2800" dirty="0" smtClean="0"/>
              <a:t>？它想</a:t>
            </a:r>
            <a:r>
              <a:rPr lang="zh-CN" altLang="en-US" sz="2800" dirty="0"/>
              <a:t>干什么？</a:t>
            </a:r>
            <a:endParaRPr lang="zh-CN" altLang="en-US" sz="2800" dirty="0">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000" fill="hold">
                                          <p:stCondLst>
                                            <p:cond delay="0"/>
                                          </p:stCondLst>
                                        </p:cTn>
                                        <p:tgtEl>
                                          <p:spTgt spid="2">
                                            <p:txEl>
                                              <p:pRg st="0" end="0"/>
                                            </p:txEl>
                                          </p:spTgt>
                                        </p:tgtEl>
                                        <p:attrNameLst>
                                          <p:attrName>style.visibility</p:attrName>
                                        </p:attrNameLst>
                                      </p:cBhvr>
                                      <p:to>
                                        <p:strVal val="visible"/>
                                      </p:to>
                                    </p:set>
                                    <p:anim calcmode="lin" valueType="num">
                                      <p:cBhvr additive="base">
                                        <p:cTn id="7"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23528" y="978862"/>
            <a:ext cx="5544616" cy="584775"/>
          </a:xfrm>
          <a:prstGeom prst="rect">
            <a:avLst/>
          </a:prstGeom>
          <a:noFill/>
        </p:spPr>
        <p:txBody>
          <a:bodyPr wrap="square" rtlCol="0">
            <a:spAutoFit/>
          </a:bodyPr>
          <a:lstStyle/>
          <a:p>
            <a:r>
              <a:rPr lang="zh-CN" altLang="en-US" sz="3200" dirty="0">
                <a:latin typeface="+mn-ea"/>
              </a:rPr>
              <a:t>一、根据课文内容，填空</a:t>
            </a:r>
            <a:r>
              <a:rPr lang="zh-CN" altLang="en-US" sz="3200" dirty="0"/>
              <a:t>。</a:t>
            </a:r>
            <a:endParaRPr lang="zh-CN" altLang="en-US" sz="3200" dirty="0"/>
          </a:p>
        </p:txBody>
      </p:sp>
      <p:sp>
        <p:nvSpPr>
          <p:cNvPr id="6" name="TextBox 5"/>
          <p:cNvSpPr txBox="1"/>
          <p:nvPr/>
        </p:nvSpPr>
        <p:spPr>
          <a:xfrm>
            <a:off x="295622" y="1628095"/>
            <a:ext cx="8452842" cy="2554545"/>
          </a:xfrm>
          <a:prstGeom prst="rect">
            <a:avLst/>
          </a:prstGeom>
          <a:noFill/>
        </p:spPr>
        <p:txBody>
          <a:bodyPr wrap="square" rtlCol="0">
            <a:spAutoFit/>
          </a:bodyPr>
          <a:lstStyle/>
          <a:p>
            <a:pPr indent="449580"/>
            <a:r>
              <a:rPr lang="en-US" altLang="zh-CN" sz="3200" b="1" dirty="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回忆</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那一定会很好</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，写出故事中种子</a:t>
            </a:r>
            <a:r>
              <a:rPr lang="zh-CN" altLang="en-US" sz="3200" b="1" dirty="0" smtClean="0">
                <a:latin typeface="楷体" panose="02010609060101010101" pitchFamily="49" charset="-122"/>
                <a:ea typeface="楷体" panose="02010609060101010101" pitchFamily="49" charset="-122"/>
              </a:rPr>
              <a:t>的变化。</a:t>
            </a:r>
            <a:endParaRPr lang="en-US" altLang="zh-CN" sz="3200" b="1" dirty="0" smtClean="0">
              <a:latin typeface="楷体" panose="02010609060101010101" pitchFamily="49" charset="-122"/>
              <a:ea typeface="楷体" panose="02010609060101010101" pitchFamily="49" charset="-122"/>
            </a:endParaRPr>
          </a:p>
          <a:p>
            <a:pPr indent="449580"/>
            <a:r>
              <a:rPr lang="zh-CN" altLang="en-US" sz="3200" b="1" dirty="0" smtClean="0">
                <a:latin typeface="楷体" panose="02010609060101010101" pitchFamily="49" charset="-122"/>
                <a:ea typeface="楷体" panose="02010609060101010101" pitchFamily="49" charset="-122"/>
              </a:rPr>
              <a:t>种子</a:t>
            </a:r>
            <a:r>
              <a:rPr lang="zh-CN" altLang="en-US" sz="3200" b="1" dirty="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_______</a:t>
            </a:r>
            <a:r>
              <a:rPr lang="en-US" altLang="zh-CN" sz="3200" b="1" dirty="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_______</a:t>
            </a:r>
            <a:r>
              <a:rPr lang="en-US" altLang="zh-CN" sz="3200" b="1" dirty="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______</a:t>
            </a:r>
            <a:r>
              <a:rPr lang="en-US" altLang="zh-CN" sz="3200" b="1" dirty="0">
                <a:latin typeface="楷体" panose="02010609060101010101" pitchFamily="49" charset="-122"/>
                <a:ea typeface="楷体" panose="02010609060101010101" pitchFamily="49" charset="-122"/>
              </a:rPr>
              <a:t>→</a:t>
            </a:r>
            <a:r>
              <a:rPr lang="en-US" altLang="zh-CN" sz="3200" b="1" dirty="0" smtClean="0">
                <a:latin typeface="楷体" panose="02010609060101010101" pitchFamily="49" charset="-122"/>
                <a:ea typeface="楷体" panose="02010609060101010101" pitchFamily="49" charset="-122"/>
              </a:rPr>
              <a:t>______</a:t>
            </a:r>
            <a:r>
              <a:rPr lang="en-US" altLang="zh-CN" sz="3200" b="1" dirty="0">
                <a:latin typeface="楷体" panose="02010609060101010101" pitchFamily="49" charset="-122"/>
                <a:ea typeface="楷体" panose="02010609060101010101" pitchFamily="49" charset="-122"/>
              </a:rPr>
              <a:t> </a:t>
            </a:r>
            <a:endParaRPr lang="en-US" altLang="zh-CN" sz="3200" b="1" dirty="0">
              <a:latin typeface="楷体" panose="02010609060101010101" pitchFamily="49" charset="-122"/>
              <a:ea typeface="楷体" panose="02010609060101010101" pitchFamily="49" charset="-122"/>
            </a:endParaRPr>
          </a:p>
          <a:p>
            <a:pPr indent="449580"/>
            <a:r>
              <a:rPr lang="en-US" altLang="zh-CN" sz="3200" b="1" dirty="0" smtClean="0">
                <a:latin typeface="楷体" panose="02010609060101010101" pitchFamily="49" charset="-122"/>
                <a:ea typeface="楷体" panose="02010609060101010101" pitchFamily="49" charset="-122"/>
              </a:rPr>
              <a:t>2.</a:t>
            </a:r>
            <a:r>
              <a:rPr lang="zh-CN" altLang="en-US" sz="3200" b="1" dirty="0" smtClean="0">
                <a:latin typeface="楷体" panose="02010609060101010101" pitchFamily="49" charset="-122"/>
                <a:ea typeface="楷体" panose="02010609060101010101" pitchFamily="49" charset="-122"/>
              </a:rPr>
              <a:t>牛</a:t>
            </a:r>
            <a:r>
              <a:rPr lang="zh-CN" altLang="en-US" sz="3200" b="1" dirty="0">
                <a:latin typeface="楷体" panose="02010609060101010101" pitchFamily="49" charset="-122"/>
                <a:ea typeface="楷体" panose="02010609060101010101" pitchFamily="49" charset="-122"/>
              </a:rPr>
              <a:t>的肚子里</a:t>
            </a:r>
            <a:r>
              <a:rPr lang="zh-CN" altLang="en-US" sz="3200" b="1" dirty="0" smtClean="0">
                <a:latin typeface="楷体" panose="02010609060101010101" pitchFamily="49" charset="-122"/>
                <a:ea typeface="楷体" panose="02010609060101010101" pitchFamily="49" charset="-122"/>
              </a:rPr>
              <a:t>有</a:t>
            </a:r>
            <a:r>
              <a:rPr lang="en-US" altLang="zh-CN" sz="3200" b="1" dirty="0" smtClean="0">
                <a:latin typeface="楷体" panose="02010609060101010101" pitchFamily="49" charset="-122"/>
                <a:ea typeface="楷体" panose="02010609060101010101" pitchFamily="49" charset="-122"/>
              </a:rPr>
              <a:t>_____</a:t>
            </a:r>
            <a:r>
              <a:rPr lang="zh-CN" altLang="en-US" sz="3200" b="1" dirty="0" smtClean="0">
                <a:latin typeface="楷体" panose="02010609060101010101" pitchFamily="49" charset="-122"/>
                <a:ea typeface="楷体" panose="02010609060101010101" pitchFamily="49" charset="-122"/>
              </a:rPr>
              <a:t>个</a:t>
            </a:r>
            <a:r>
              <a:rPr lang="zh-CN" altLang="en-US" sz="3200" b="1" dirty="0">
                <a:latin typeface="楷体" panose="02010609060101010101" pitchFamily="49" charset="-122"/>
                <a:ea typeface="楷体" panose="02010609060101010101" pitchFamily="49" charset="-122"/>
              </a:rPr>
              <a:t>胃，前</a:t>
            </a:r>
            <a:r>
              <a:rPr lang="en-US" altLang="zh-CN" sz="3200" b="1" dirty="0" smtClean="0">
                <a:latin typeface="楷体" panose="02010609060101010101" pitchFamily="49" charset="-122"/>
                <a:ea typeface="楷体" panose="02010609060101010101" pitchFamily="49" charset="-122"/>
              </a:rPr>
              <a:t>_____</a:t>
            </a:r>
            <a:r>
              <a:rPr lang="zh-CN" altLang="en-US" sz="3200" b="1" dirty="0" smtClean="0">
                <a:latin typeface="楷体" panose="02010609060101010101" pitchFamily="49" charset="-122"/>
                <a:ea typeface="楷体" panose="02010609060101010101" pitchFamily="49" charset="-122"/>
              </a:rPr>
              <a:t>个胃是贮藏</a:t>
            </a:r>
            <a:r>
              <a:rPr lang="zh-CN" altLang="en-US" sz="3200" b="1" dirty="0">
                <a:latin typeface="楷体" panose="02010609060101010101" pitchFamily="49" charset="-122"/>
                <a:ea typeface="楷体" panose="02010609060101010101" pitchFamily="49" charset="-122"/>
              </a:rPr>
              <a:t>食物的，第</a:t>
            </a:r>
            <a:r>
              <a:rPr lang="en-US" altLang="zh-CN" sz="3200" b="1" dirty="0" smtClean="0">
                <a:latin typeface="楷体" panose="02010609060101010101" pitchFamily="49" charset="-122"/>
                <a:ea typeface="楷体" panose="02010609060101010101" pitchFamily="49" charset="-122"/>
              </a:rPr>
              <a:t>_____</a:t>
            </a:r>
            <a:r>
              <a:rPr lang="zh-CN" altLang="en-US" sz="3200" b="1" dirty="0" smtClean="0">
                <a:latin typeface="楷体" panose="02010609060101010101" pitchFamily="49" charset="-122"/>
                <a:ea typeface="楷体" panose="02010609060101010101" pitchFamily="49" charset="-122"/>
              </a:rPr>
              <a:t>个</a:t>
            </a:r>
            <a:r>
              <a:rPr lang="zh-CN" altLang="en-US" sz="3200" b="1" dirty="0">
                <a:latin typeface="楷体" panose="02010609060101010101" pitchFamily="49" charset="-122"/>
                <a:ea typeface="楷体" panose="02010609060101010101" pitchFamily="49" charset="-122"/>
              </a:rPr>
              <a:t>胃是管消化的。</a:t>
            </a:r>
            <a:endParaRPr lang="zh-CN" altLang="en-US" sz="3200" b="1" dirty="0">
              <a:latin typeface="楷体" panose="02010609060101010101" pitchFamily="49" charset="-122"/>
              <a:ea typeface="楷体" panose="02010609060101010101" pitchFamily="49" charset="-122"/>
            </a:endParaRPr>
          </a:p>
        </p:txBody>
      </p:sp>
      <p:sp>
        <p:nvSpPr>
          <p:cNvPr id="7" name="TextBox 6"/>
          <p:cNvSpPr txBox="1"/>
          <p:nvPr/>
        </p:nvSpPr>
        <p:spPr>
          <a:xfrm>
            <a:off x="1938983" y="2639584"/>
            <a:ext cx="165618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高大的树</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TextBox 7"/>
          <p:cNvSpPr txBox="1"/>
          <p:nvPr/>
        </p:nvSpPr>
        <p:spPr>
          <a:xfrm>
            <a:off x="3851920" y="3124113"/>
            <a:ext cx="789182"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四</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0" name="文本框 8"/>
          <p:cNvSpPr txBox="1"/>
          <p:nvPr/>
        </p:nvSpPr>
        <p:spPr>
          <a:xfrm>
            <a:off x="324544" y="267494"/>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11" name="TextBox 10"/>
          <p:cNvSpPr txBox="1"/>
          <p:nvPr/>
        </p:nvSpPr>
        <p:spPr>
          <a:xfrm>
            <a:off x="3923928" y="2658747"/>
            <a:ext cx="165618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手推车</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5903640" y="2658748"/>
            <a:ext cx="165618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椅子</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3" name="TextBox 12"/>
          <p:cNvSpPr txBox="1"/>
          <p:nvPr/>
        </p:nvSpPr>
        <p:spPr>
          <a:xfrm>
            <a:off x="7380312" y="2651632"/>
            <a:ext cx="1656184"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木地板</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TextBox 13"/>
          <p:cNvSpPr txBox="1"/>
          <p:nvPr/>
        </p:nvSpPr>
        <p:spPr>
          <a:xfrm>
            <a:off x="6525042" y="3109741"/>
            <a:ext cx="789182"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三</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5" name="TextBox 14"/>
          <p:cNvSpPr txBox="1"/>
          <p:nvPr/>
        </p:nvSpPr>
        <p:spPr>
          <a:xfrm>
            <a:off x="3456384" y="3585755"/>
            <a:ext cx="755576"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四</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3" grpId="0"/>
      <p:bldP spid="14" grpId="0"/>
      <p:bldP spid="1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24036" y="279683"/>
            <a:ext cx="8460432" cy="4524315"/>
          </a:xfrm>
          <a:prstGeom prst="rect">
            <a:avLst/>
          </a:prstGeom>
          <a:noFill/>
        </p:spPr>
        <p:txBody>
          <a:bodyPr wrap="square" rtlCol="0">
            <a:spAutoFit/>
          </a:bodyPr>
          <a:lstStyle/>
          <a:p>
            <a:r>
              <a:rPr lang="zh-CN" altLang="en-US" sz="3200" b="1" dirty="0">
                <a:latin typeface="+mj-ea"/>
                <a:ea typeface="+mj-ea"/>
              </a:rPr>
              <a:t>二、根据课文内容判断正误，对的打“√”，错</a:t>
            </a:r>
            <a:r>
              <a:rPr lang="zh-CN" altLang="en-US" sz="3200" b="1" dirty="0" smtClean="0">
                <a:latin typeface="+mj-ea"/>
                <a:ea typeface="+mj-ea"/>
              </a:rPr>
              <a:t>的打</a:t>
            </a:r>
            <a:r>
              <a:rPr lang="zh-CN" altLang="en-US" sz="3200" b="1" dirty="0">
                <a:latin typeface="+mj-ea"/>
                <a:ea typeface="+mj-ea"/>
              </a:rPr>
              <a:t>“</a:t>
            </a:r>
            <a:r>
              <a:rPr lang="en-US" altLang="zh-CN" sz="3200" b="1" dirty="0">
                <a:latin typeface="+mj-ea"/>
                <a:ea typeface="+mj-ea"/>
              </a:rPr>
              <a:t>×”</a:t>
            </a:r>
            <a:r>
              <a:rPr lang="zh-CN" altLang="en-US" sz="3200" b="1" dirty="0" smtClean="0">
                <a:latin typeface="+mj-ea"/>
                <a:ea typeface="+mj-ea"/>
              </a:rPr>
              <a:t>。</a:t>
            </a:r>
            <a:endParaRPr lang="en-US" altLang="zh-CN" sz="3200" b="1" dirty="0">
              <a:latin typeface="+mj-ea"/>
              <a:ea typeface="+mj-ea"/>
            </a:endParaRPr>
          </a:p>
          <a:p>
            <a:pPr indent="539750"/>
            <a:r>
              <a:rPr lang="en-US" altLang="zh-CN" sz="3200" b="1" dirty="0" smtClean="0">
                <a:latin typeface="楷体" panose="02010609060101010101" pitchFamily="49" charset="-122"/>
                <a:ea typeface="楷体" panose="02010609060101010101" pitchFamily="49" charset="-122"/>
              </a:rPr>
              <a:t>1.《</a:t>
            </a:r>
            <a:r>
              <a:rPr lang="zh-CN" altLang="en-US" sz="3200" b="1" dirty="0">
                <a:latin typeface="楷体" panose="02010609060101010101" pitchFamily="49" charset="-122"/>
                <a:ea typeface="楷体" panose="02010609060101010101" pitchFamily="49" charset="-122"/>
              </a:rPr>
              <a:t>在牛肚子里旅行</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这个故事说明，蟋蟀被吃</a:t>
            </a:r>
            <a:r>
              <a:rPr lang="zh-CN" altLang="en-US" sz="3200" b="1" dirty="0" smtClean="0">
                <a:latin typeface="楷体" panose="02010609060101010101" pitchFamily="49" charset="-122"/>
                <a:ea typeface="楷体" panose="02010609060101010101" pitchFamily="49" charset="-122"/>
              </a:rPr>
              <a:t>进牛肚</a:t>
            </a:r>
            <a:r>
              <a:rPr lang="zh-CN" altLang="en-US" sz="3200" b="1" dirty="0">
                <a:latin typeface="楷体" panose="02010609060101010101" pitchFamily="49" charset="-122"/>
                <a:ea typeface="楷体" panose="02010609060101010101" pitchFamily="49" charset="-122"/>
              </a:rPr>
              <a:t>子里，一定能活着出来。</a:t>
            </a:r>
            <a:r>
              <a:rPr lang="en-US" altLang="zh-CN" sz="3200" b="1" dirty="0">
                <a:latin typeface="楷体" panose="02010609060101010101" pitchFamily="49" charset="-122"/>
                <a:ea typeface="楷体" panose="02010609060101010101" pitchFamily="49" charset="-122"/>
              </a:rPr>
              <a:t>(  ) </a:t>
            </a:r>
            <a:endParaRPr lang="en-US" altLang="zh-CN" sz="3200" b="1" dirty="0">
              <a:latin typeface="楷体" panose="02010609060101010101" pitchFamily="49" charset="-122"/>
              <a:ea typeface="楷体" panose="02010609060101010101" pitchFamily="49" charset="-122"/>
            </a:endParaRPr>
          </a:p>
          <a:p>
            <a:pPr indent="539750"/>
            <a:r>
              <a:rPr lang="en-US" altLang="zh-CN" sz="3200" b="1" dirty="0" smtClean="0">
                <a:latin typeface="楷体" panose="02010609060101010101" pitchFamily="49" charset="-122"/>
                <a:ea typeface="楷体" panose="02010609060101010101" pitchFamily="49" charset="-122"/>
              </a:rPr>
              <a:t>2.《</a:t>
            </a:r>
            <a:r>
              <a:rPr lang="zh-CN" altLang="en-US" sz="3200" b="1" dirty="0">
                <a:latin typeface="楷体" panose="02010609060101010101" pitchFamily="49" charset="-122"/>
                <a:ea typeface="楷体" panose="02010609060101010101" pitchFamily="49" charset="-122"/>
              </a:rPr>
              <a:t>一块奶酪</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中的蚂蚁队长让年龄最小的蚂蚁</a:t>
            </a:r>
            <a:r>
              <a:rPr lang="zh-CN" altLang="en-US" sz="3200" b="1" dirty="0" smtClean="0">
                <a:latin typeface="楷体" panose="02010609060101010101" pitchFamily="49" charset="-122"/>
                <a:ea typeface="楷体" panose="02010609060101010101" pitchFamily="49" charset="-122"/>
              </a:rPr>
              <a:t>吃掉</a:t>
            </a:r>
            <a:r>
              <a:rPr lang="zh-CN" altLang="en-US" sz="3200" b="1" dirty="0">
                <a:latin typeface="楷体" panose="02010609060101010101" pitchFamily="49" charset="-122"/>
                <a:ea typeface="楷体" panose="02010609060101010101" pitchFamily="49" charset="-122"/>
              </a:rPr>
              <a:t>奶酪渣是故意引诱小蚂蚁违反纪律。</a:t>
            </a:r>
            <a:r>
              <a:rPr lang="en-US" altLang="zh-CN" sz="3200" b="1" dirty="0">
                <a:latin typeface="楷体" panose="02010609060101010101" pitchFamily="49" charset="-122"/>
                <a:ea typeface="楷体" panose="02010609060101010101" pitchFamily="49" charset="-122"/>
              </a:rPr>
              <a:t>(  ) </a:t>
            </a:r>
            <a:endParaRPr lang="en-US" altLang="zh-CN" sz="3200" b="1" dirty="0">
              <a:latin typeface="楷体" panose="02010609060101010101" pitchFamily="49" charset="-122"/>
              <a:ea typeface="楷体" panose="02010609060101010101" pitchFamily="49" charset="-122"/>
            </a:endParaRPr>
          </a:p>
          <a:p>
            <a:pPr indent="539750"/>
            <a:r>
              <a:rPr lang="en-US" altLang="zh-CN" sz="3200" b="1" dirty="0" smtClean="0">
                <a:latin typeface="楷体" panose="02010609060101010101" pitchFamily="49" charset="-122"/>
                <a:ea typeface="楷体" panose="02010609060101010101" pitchFamily="49" charset="-122"/>
              </a:rPr>
              <a:t>3.</a:t>
            </a:r>
            <a:r>
              <a:rPr lang="zh-CN" altLang="en-US" sz="3200" b="1" dirty="0" smtClean="0">
                <a:latin typeface="楷体" panose="02010609060101010101" pitchFamily="49" charset="-122"/>
                <a:ea typeface="楷体" panose="02010609060101010101" pitchFamily="49" charset="-122"/>
              </a:rPr>
              <a:t>没有</a:t>
            </a:r>
            <a:r>
              <a:rPr lang="zh-CN" altLang="en-US" sz="3200" b="1" dirty="0">
                <a:latin typeface="楷体" panose="02010609060101010101" pitchFamily="49" charset="-122"/>
                <a:ea typeface="楷体" panose="02010609060101010101" pitchFamily="49" charset="-122"/>
              </a:rPr>
              <a:t>丰富的想象，就写不出生动的童话故事。</a:t>
            </a:r>
            <a:r>
              <a:rPr lang="en-US" altLang="zh-CN" sz="3200" b="1" dirty="0">
                <a:latin typeface="楷体" panose="02010609060101010101" pitchFamily="49" charset="-122"/>
                <a:ea typeface="楷体" panose="02010609060101010101" pitchFamily="49" charset="-122"/>
              </a:rPr>
              <a:t>(  )</a:t>
            </a:r>
            <a:endParaRPr lang="zh-CN" altLang="en-US" sz="3200" b="1" dirty="0">
              <a:latin typeface="楷体" panose="02010609060101010101" pitchFamily="49" charset="-122"/>
              <a:ea typeface="楷体" panose="02010609060101010101" pitchFamily="49" charset="-122"/>
            </a:endParaRPr>
          </a:p>
        </p:txBody>
      </p:sp>
      <p:sp>
        <p:nvSpPr>
          <p:cNvPr id="10" name="TextBox 9"/>
          <p:cNvSpPr txBox="1"/>
          <p:nvPr/>
        </p:nvSpPr>
        <p:spPr>
          <a:xfrm>
            <a:off x="7467310" y="1770951"/>
            <a:ext cx="1224136" cy="584775"/>
          </a:xfrm>
          <a:prstGeom prst="rect">
            <a:avLst/>
          </a:prstGeom>
          <a:noFill/>
        </p:spPr>
        <p:txBody>
          <a:bodyPr wrap="square" rtlCol="0">
            <a:spAutoFit/>
          </a:bodyPr>
          <a:lstStyle/>
          <a:p>
            <a:r>
              <a:rPr lang="en-US" altLang="zh-CN"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1" name="TextBox 10"/>
          <p:cNvSpPr txBox="1"/>
          <p:nvPr/>
        </p:nvSpPr>
        <p:spPr>
          <a:xfrm>
            <a:off x="539552" y="3188539"/>
            <a:ext cx="1224136" cy="584775"/>
          </a:xfrm>
          <a:prstGeom prst="rect">
            <a:avLst/>
          </a:prstGeom>
          <a:noFill/>
        </p:spPr>
        <p:txBody>
          <a:bodyPr wrap="square" rtlCol="0">
            <a:spAutoFit/>
          </a:bodyPr>
          <a:lstStyle/>
          <a:p>
            <a:r>
              <a:rPr lang="en-US" altLang="zh-CN"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2" name="TextBox 11"/>
          <p:cNvSpPr txBox="1"/>
          <p:nvPr/>
        </p:nvSpPr>
        <p:spPr>
          <a:xfrm>
            <a:off x="1763688" y="4280778"/>
            <a:ext cx="1224136"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dissolve">
                                      <p:cBhvr>
                                        <p:cTn id="7" dur="500"/>
                                        <p:tgtEl>
                                          <p:spTgt spid="10"/>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dissolv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5736" y="123478"/>
            <a:ext cx="8843645" cy="4832092"/>
          </a:xfrm>
          <a:prstGeom prst="rect">
            <a:avLst/>
          </a:prstGeom>
          <a:noFill/>
        </p:spPr>
        <p:txBody>
          <a:bodyPr wrap="square" rtlCol="0">
            <a:spAutoFit/>
          </a:bodyPr>
          <a:lstStyle/>
          <a:p>
            <a:pPr>
              <a:lnSpc>
                <a:spcPct val="110000"/>
              </a:lnSpc>
            </a:pPr>
            <a:r>
              <a:rPr lang="zh-CN" altLang="en-US" sz="2800" dirty="0" smtClean="0">
                <a:latin typeface="黑体" panose="02010609060101010101" pitchFamily="49" charset="-122"/>
                <a:ea typeface="黑体" panose="02010609060101010101" pitchFamily="49" charset="-122"/>
                <a:cs typeface="楷体" panose="02010609060101010101" pitchFamily="49" charset="-122"/>
              </a:rPr>
              <a:t>三</a:t>
            </a:r>
            <a:r>
              <a:rPr lang="zh-CN" altLang="en-US" sz="2800" dirty="0">
                <a:latin typeface="黑体" panose="02010609060101010101" pitchFamily="49" charset="-122"/>
                <a:ea typeface="黑体" panose="02010609060101010101" pitchFamily="49" charset="-122"/>
                <a:cs typeface="楷体" panose="02010609060101010101" pitchFamily="49" charset="-122"/>
              </a:rPr>
              <a:t>、读片段，回答问题。</a:t>
            </a:r>
            <a:endParaRPr lang="zh-CN" altLang="en-US" sz="2800" dirty="0">
              <a:latin typeface="楷体" panose="02010609060101010101" pitchFamily="49" charset="-122"/>
              <a:ea typeface="楷体" panose="02010609060101010101" pitchFamily="49" charset="-122"/>
              <a:cs typeface="楷体" panose="02010609060101010101" pitchFamily="49" charset="-122"/>
            </a:endParaRPr>
          </a:p>
          <a:p>
            <a:pPr>
              <a:lnSpc>
                <a:spcPct val="11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    她</a:t>
            </a:r>
            <a:r>
              <a:rPr lang="zh-CN" altLang="en-US" sz="2800" b="1" dirty="0">
                <a:latin typeface="楷体" panose="02010609060101010101" pitchFamily="49" charset="-122"/>
                <a:ea typeface="楷体" panose="02010609060101010101" pitchFamily="49" charset="-122"/>
                <a:cs typeface="楷体" panose="02010609060101010101" pitchFamily="49" charset="-122"/>
              </a:rPr>
              <a:t>赶紧擦着了一大把火柴，要把奶奶留住。一大把火柴发出强烈的光，照得跟白天一样明亮。奶奶从来没有像现在这样高大，这样美丽。奶奶把小女孩抱起来，搂在怀里</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。她俩在光明和快乐中</a:t>
            </a:r>
            <a:r>
              <a:rPr lang="zh-CN" altLang="en-US" sz="2800" b="1" dirty="0">
                <a:latin typeface="楷体" panose="02010609060101010101" pitchFamily="49" charset="-122"/>
                <a:ea typeface="楷体" panose="02010609060101010101" pitchFamily="49" charset="-122"/>
                <a:cs typeface="楷体" panose="02010609060101010101" pitchFamily="49" charset="-122"/>
              </a:rPr>
              <a:t>飞走了，越飞越高，飞到那没有</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寒冷，</a:t>
            </a:r>
            <a:r>
              <a:rPr lang="zh-CN" altLang="en-US" sz="2800" b="1" dirty="0">
                <a:latin typeface="楷体" panose="02010609060101010101" pitchFamily="49" charset="-122"/>
                <a:ea typeface="楷体" panose="02010609060101010101" pitchFamily="49" charset="-122"/>
                <a:cs typeface="楷体" panose="02010609060101010101" pitchFamily="49" charset="-122"/>
              </a:rPr>
              <a:t>没有饥饿，也没有痛苦的地方地去了</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endParaRPr>
          </a:p>
          <a:p>
            <a:pPr>
              <a:lnSpc>
                <a:spcPct val="110000"/>
              </a:lnSpc>
            </a:pPr>
            <a:r>
              <a:rPr lang="en-US" altLang="zh-CN" sz="2800" b="1" dirty="0">
                <a:latin typeface="楷体" panose="02010609060101010101" pitchFamily="49" charset="-122"/>
                <a:ea typeface="楷体" panose="02010609060101010101" pitchFamily="49" charset="-122"/>
                <a:cs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第二天清晨</a:t>
            </a:r>
            <a:r>
              <a:rPr lang="zh-CN" altLang="en-US" sz="2800" b="1" dirty="0">
                <a:latin typeface="楷体" panose="02010609060101010101" pitchFamily="49" charset="-122"/>
                <a:ea typeface="楷体" panose="02010609060101010101" pitchFamily="49" charset="-122"/>
                <a:cs typeface="楷体" panose="02010609060101010101" pitchFamily="49" charset="-122"/>
              </a:rPr>
              <a:t>，这个小女孩</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坐在墙角</a:t>
            </a:r>
            <a:r>
              <a:rPr lang="zh-CN" altLang="en-US" sz="2800" b="1" dirty="0">
                <a:latin typeface="楷体" panose="02010609060101010101" pitchFamily="49" charset="-122"/>
                <a:ea typeface="楷体" panose="02010609060101010101" pitchFamily="49" charset="-122"/>
                <a:cs typeface="楷体" panose="02010609060101010101" pitchFamily="49" charset="-122"/>
              </a:rPr>
              <a:t>里，两腮通红，嘴上带着微笑。她死了，在旧年</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的最后一夜冻死</a:t>
            </a:r>
            <a:r>
              <a:rPr lang="zh-CN" altLang="en-US" sz="2800" b="1" dirty="0">
                <a:latin typeface="楷体" panose="02010609060101010101" pitchFamily="49" charset="-122"/>
                <a:ea typeface="楷体" panose="02010609060101010101" pitchFamily="49" charset="-122"/>
                <a:cs typeface="楷体" panose="02010609060101010101" pitchFamily="49" charset="-122"/>
              </a:rPr>
              <a:t>了。新年的太阳升起来了，照在她小小的尸体上。小女孩坐在那儿，手里还捏着一把烧过了的火柴梗。</a:t>
            </a:r>
            <a:endParaRPr lang="en-US" altLang="zh-CN" sz="2800"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09751" y="411510"/>
            <a:ext cx="8582729" cy="1456361"/>
          </a:xfrm>
          <a:prstGeom prst="rect">
            <a:avLst/>
          </a:prstGeom>
          <a:noFill/>
        </p:spPr>
        <p:txBody>
          <a:bodyPr wrap="square" rtlCol="0">
            <a:spAutoFit/>
          </a:bodyPr>
          <a:lstStyle/>
          <a:p>
            <a:pPr>
              <a:lnSpc>
                <a:spcPct val="110000"/>
              </a:lnSpc>
            </a:pPr>
            <a:r>
              <a:rPr lang="zh-CN" altLang="en-US" sz="2800" b="1" dirty="0">
                <a:latin typeface="楷体" panose="02010609060101010101" pitchFamily="49" charset="-122"/>
                <a:ea typeface="楷体" panose="02010609060101010101" pitchFamily="49" charset="-122"/>
                <a:cs typeface="楷体" panose="02010609060101010101" pitchFamily="49" charset="-122"/>
              </a:rPr>
              <a:t>    “她</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想给自己</a:t>
            </a:r>
            <a:r>
              <a:rPr lang="zh-CN" altLang="en-US" sz="2800" b="1" dirty="0">
                <a:latin typeface="楷体" panose="02010609060101010101" pitchFamily="49" charset="-122"/>
                <a:ea typeface="楷体" panose="02010609060101010101" pitchFamily="49" charset="-122"/>
                <a:cs typeface="楷体" panose="02010609060101010101" pitchFamily="49" charset="-122"/>
              </a:rPr>
              <a:t>暖和</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一下</a:t>
            </a:r>
            <a:r>
              <a:rPr lang="en-US" altLang="zh-CN"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a:t>
            </a:r>
            <a:r>
              <a:rPr lang="zh-CN" altLang="en-US" sz="2800" b="1" dirty="0">
                <a:latin typeface="楷体" panose="02010609060101010101" pitchFamily="49" charset="-122"/>
                <a:ea typeface="楷体" panose="02010609060101010101" pitchFamily="49" charset="-122"/>
                <a:cs typeface="楷体" panose="02010609060101010101" pitchFamily="49" charset="-122"/>
              </a:rPr>
              <a:t>人们说。谁也不知道她曾经看到过多么美丽的东西，她曾经多么幸福，跟着她奶奶</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一起向</a:t>
            </a:r>
            <a:r>
              <a:rPr lang="zh-CN" altLang="en-US" sz="2800" b="1" dirty="0">
                <a:latin typeface="楷体" panose="02010609060101010101" pitchFamily="49" charset="-122"/>
                <a:ea typeface="楷体" panose="02010609060101010101" pitchFamily="49" charset="-122"/>
                <a:cs typeface="楷体" panose="02010609060101010101" pitchFamily="49" charset="-122"/>
              </a:rPr>
              <a:t>新年的幸福</a:t>
            </a:r>
            <a:r>
              <a:rPr lang="zh-CN" altLang="en-US" sz="2800" b="1" dirty="0" smtClean="0">
                <a:latin typeface="楷体" panose="02010609060101010101" pitchFamily="49" charset="-122"/>
                <a:ea typeface="楷体" panose="02010609060101010101" pitchFamily="49" charset="-122"/>
                <a:cs typeface="楷体" panose="02010609060101010101" pitchFamily="49" charset="-122"/>
              </a:rPr>
              <a:t>中走去</a:t>
            </a:r>
            <a:r>
              <a:rPr lang="zh-CN" altLang="en-US" sz="2800" b="1" dirty="0">
                <a:latin typeface="楷体" panose="02010609060101010101" pitchFamily="49" charset="-122"/>
                <a:ea typeface="楷体" panose="02010609060101010101" pitchFamily="49" charset="-122"/>
                <a:cs typeface="楷体" panose="02010609060101010101" pitchFamily="49" charset="-122"/>
              </a:rPr>
              <a:t>。 </a:t>
            </a:r>
            <a:endParaRPr lang="en-US" altLang="zh-CN" sz="2800" dirty="0">
              <a:latin typeface="楷体" panose="02010609060101010101" pitchFamily="49" charset="-122"/>
              <a:ea typeface="楷体" panose="02010609060101010101" pitchFamily="49" charset="-122"/>
              <a:cs typeface="楷体" panose="02010609060101010101" pitchFamily="49" charset="-122"/>
            </a:endParaRPr>
          </a:p>
        </p:txBody>
      </p:sp>
      <p:sp>
        <p:nvSpPr>
          <p:cNvPr id="3" name="文本框 2"/>
          <p:cNvSpPr txBox="1"/>
          <p:nvPr/>
        </p:nvSpPr>
        <p:spPr>
          <a:xfrm>
            <a:off x="395536" y="1995686"/>
            <a:ext cx="8172400" cy="1988237"/>
          </a:xfrm>
          <a:prstGeom prst="rect">
            <a:avLst/>
          </a:prstGeom>
          <a:noFill/>
        </p:spPr>
        <p:txBody>
          <a:bodyPr wrap="square" rtlCol="0" anchor="t">
            <a:spAutoFit/>
          </a:bodyPr>
          <a:lstStyle/>
          <a:p>
            <a:pPr indent="630555">
              <a:lnSpc>
                <a:spcPct val="110000"/>
              </a:lnSpc>
            </a:pPr>
            <a:r>
              <a:rPr lang="en-US" altLang="zh-CN" sz="2800" b="1" dirty="0">
                <a:latin typeface="宋体" panose="02010600030101010101" pitchFamily="2" charset="-122"/>
                <a:ea typeface="宋体" panose="02010600030101010101" pitchFamily="2" charset="-122"/>
                <a:cs typeface="新宋体" panose="02010609030101010101" charset="-122"/>
              </a:rPr>
              <a:t>1.</a:t>
            </a:r>
            <a:r>
              <a:rPr lang="zh-CN" altLang="en-US" sz="2800" b="1" dirty="0">
                <a:latin typeface="宋体" panose="02010600030101010101" pitchFamily="2" charset="-122"/>
                <a:ea typeface="宋体" panose="02010600030101010101" pitchFamily="2" charset="-122"/>
                <a:cs typeface="新宋体" panose="02010609030101010101" charset="-122"/>
              </a:rPr>
              <a:t>在文中找出两组意思相反的词。 </a:t>
            </a:r>
            <a:endParaRPr lang="en-US" altLang="zh-CN" sz="2800" b="1" dirty="0">
              <a:latin typeface="宋体" panose="02010600030101010101" pitchFamily="2" charset="-122"/>
              <a:ea typeface="宋体" panose="02010600030101010101" pitchFamily="2" charset="-122"/>
              <a:cs typeface="新宋体" panose="02010609030101010101" charset="-122"/>
            </a:endParaRPr>
          </a:p>
          <a:p>
            <a:pPr indent="630555">
              <a:lnSpc>
                <a:spcPct val="110000"/>
              </a:lnSpc>
            </a:pPr>
            <a:r>
              <a:rPr lang="en-US" altLang="zh-CN" sz="2800" b="1" dirty="0">
                <a:latin typeface="宋体" panose="02010600030101010101" pitchFamily="2" charset="-122"/>
                <a:ea typeface="宋体" panose="02010600030101010101" pitchFamily="2" charset="-122"/>
                <a:cs typeface="新宋体" panose="02010609030101010101" charset="-122"/>
              </a:rPr>
              <a:t>(    )—(    )   (    </a:t>
            </a:r>
            <a:r>
              <a:rPr lang="en-US" altLang="zh-CN" sz="2800" b="1" dirty="0" smtClean="0">
                <a:latin typeface="宋体" panose="02010600030101010101" pitchFamily="2" charset="-122"/>
                <a:ea typeface="宋体" panose="02010600030101010101" pitchFamily="2" charset="-122"/>
                <a:cs typeface="新宋体" panose="02010609030101010101" charset="-122"/>
              </a:rPr>
              <a:t>)—( </a:t>
            </a:r>
            <a:r>
              <a:rPr lang="en-US" altLang="zh-CN" sz="2800" b="1" dirty="0">
                <a:latin typeface="宋体" panose="02010600030101010101" pitchFamily="2" charset="-122"/>
                <a:ea typeface="宋体" panose="02010600030101010101" pitchFamily="2" charset="-122"/>
                <a:cs typeface="新宋体" panose="02010609030101010101" charset="-122"/>
              </a:rPr>
              <a:t>    )</a:t>
            </a:r>
            <a:endParaRPr lang="en-US" altLang="zh-CN" sz="2800" b="1" dirty="0">
              <a:latin typeface="宋体" panose="02010600030101010101" pitchFamily="2" charset="-122"/>
              <a:ea typeface="宋体" panose="02010600030101010101" pitchFamily="2" charset="-122"/>
              <a:cs typeface="新宋体" panose="02010609030101010101" charset="-122"/>
            </a:endParaRPr>
          </a:p>
          <a:p>
            <a:pPr indent="630555">
              <a:lnSpc>
                <a:spcPct val="110000"/>
              </a:lnSpc>
            </a:pPr>
            <a:r>
              <a:rPr lang="en-US" altLang="zh-CN" sz="2800" b="1" dirty="0">
                <a:latin typeface="宋体" panose="02010600030101010101" pitchFamily="2" charset="-122"/>
                <a:ea typeface="宋体" panose="02010600030101010101" pitchFamily="2" charset="-122"/>
                <a:cs typeface="新宋体" panose="02010609030101010101" charset="-122"/>
              </a:rPr>
              <a:t>2.</a:t>
            </a:r>
            <a:r>
              <a:rPr lang="zh-CN" altLang="en-US" sz="2800" b="1" dirty="0">
                <a:latin typeface="宋体" panose="02010600030101010101" pitchFamily="2" charset="-122"/>
                <a:ea typeface="宋体" panose="02010600030101010101" pitchFamily="2" charset="-122"/>
                <a:cs typeface="新宋体" panose="02010609030101010101" charset="-122"/>
              </a:rPr>
              <a:t>她赶紧擦着了一大把火柴，要把奶奶留住。从中你体会到什么？</a:t>
            </a:r>
            <a:endParaRPr lang="zh-CN" altLang="en-US" sz="2800" b="1" dirty="0">
              <a:latin typeface="宋体" panose="02010600030101010101" pitchFamily="2" charset="-122"/>
              <a:ea typeface="宋体" panose="02010600030101010101" pitchFamily="2" charset="-122"/>
              <a:sym typeface="+mn-ea"/>
            </a:endParaRPr>
          </a:p>
        </p:txBody>
      </p:sp>
      <p:sp>
        <p:nvSpPr>
          <p:cNvPr id="4" name="文本框 5"/>
          <p:cNvSpPr txBox="1"/>
          <p:nvPr/>
        </p:nvSpPr>
        <p:spPr>
          <a:xfrm>
            <a:off x="1043608" y="3920738"/>
            <a:ext cx="655272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她想让奶奶把她带走</a:t>
            </a:r>
            <a:r>
              <a:rPr lang="en-US" altLang="zh-CN" sz="2800" b="1" dirty="0">
                <a:solidFill>
                  <a:srgbClr val="FF0000"/>
                </a:solidFill>
                <a:latin typeface="楷体" panose="02010609060101010101" pitchFamily="49" charset="-122"/>
                <a:ea typeface="楷体" panose="02010609060101010101" pitchFamily="49" charset="-122"/>
              </a:rPr>
              <a:t>,</a:t>
            </a:r>
            <a:r>
              <a:rPr lang="zh-CN" altLang="en-US" sz="2800" b="1" dirty="0">
                <a:solidFill>
                  <a:srgbClr val="FF0000"/>
                </a:solidFill>
                <a:latin typeface="楷体" panose="02010609060101010101" pitchFamily="49" charset="-122"/>
                <a:ea typeface="楷体" panose="02010609060101010101" pitchFamily="49" charset="-122"/>
              </a:rPr>
              <a:t>因为她</a:t>
            </a:r>
            <a:r>
              <a:rPr lang="zh-CN" altLang="en-US" sz="2800" b="1" dirty="0" smtClean="0">
                <a:solidFill>
                  <a:srgbClr val="FF0000"/>
                </a:solidFill>
                <a:latin typeface="楷体" panose="02010609060101010101" pitchFamily="49" charset="-122"/>
                <a:ea typeface="楷体" panose="02010609060101010101" pitchFamily="49" charset="-122"/>
              </a:rPr>
              <a:t>又冷又饿。</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5" name="文本框 5"/>
          <p:cNvSpPr txBox="1"/>
          <p:nvPr/>
        </p:nvSpPr>
        <p:spPr>
          <a:xfrm>
            <a:off x="1244642" y="2442724"/>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痛苦</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6" name="文本框 5"/>
          <p:cNvSpPr txBox="1"/>
          <p:nvPr/>
        </p:nvSpPr>
        <p:spPr>
          <a:xfrm>
            <a:off x="4256930" y="2442724"/>
            <a:ext cx="18722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寒冷</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7" name="文本框 5"/>
          <p:cNvSpPr txBox="1"/>
          <p:nvPr/>
        </p:nvSpPr>
        <p:spPr>
          <a:xfrm>
            <a:off x="2684802" y="2442724"/>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幸福</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5"/>
          <p:cNvSpPr txBox="1"/>
          <p:nvPr/>
        </p:nvSpPr>
        <p:spPr>
          <a:xfrm>
            <a:off x="5808184" y="2457714"/>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暖和</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ppt_x"/>
                                          </p:val>
                                        </p:tav>
                                        <p:tav tm="100000">
                                          <p:val>
                                            <p:strVal val="#ppt_x"/>
                                          </p:val>
                                        </p:tav>
                                      </p:tavLst>
                                    </p:anim>
                                    <p:anim calcmode="lin" valueType="num">
                                      <p:cBhvr additive="base">
                                        <p:cTn id="2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0020" y="339502"/>
            <a:ext cx="8460432" cy="4493538"/>
          </a:xfrm>
          <a:prstGeom prst="rect">
            <a:avLst/>
          </a:prstGeom>
          <a:noFill/>
        </p:spPr>
        <p:txBody>
          <a:bodyPr wrap="square" rtlCol="0">
            <a:spAutoFit/>
          </a:bodyPr>
          <a:lstStyle/>
          <a:p>
            <a:pPr indent="449580"/>
            <a:r>
              <a:rPr lang="en-US" altLang="zh-CN" sz="2600" b="1" dirty="0" smtClean="0">
                <a:latin typeface="宋体" panose="02010600030101010101" pitchFamily="2" charset="-122"/>
                <a:ea typeface="宋体" panose="02010600030101010101" pitchFamily="2" charset="-122"/>
                <a:cs typeface="楷体" panose="02010609060101010101" pitchFamily="49" charset="-122"/>
                <a:sym typeface="+mn-ea"/>
              </a:rPr>
              <a:t>3</a:t>
            </a:r>
            <a:r>
              <a:rPr lang="en-US" altLang="zh-CN" sz="2600" b="1" dirty="0">
                <a:latin typeface="宋体" panose="02010600030101010101" pitchFamily="2" charset="-122"/>
                <a:ea typeface="宋体" panose="02010600030101010101" pitchFamily="2" charset="-122"/>
                <a:cs typeface="楷体" panose="02010609060101010101" pitchFamily="49" charset="-122"/>
                <a:sym typeface="+mn-ea"/>
              </a:rPr>
              <a:t>.</a:t>
            </a:r>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小</a:t>
            </a:r>
            <a:r>
              <a:rPr lang="zh-CN" altLang="en-US" sz="2600" b="1" dirty="0" smtClean="0">
                <a:latin typeface="宋体" panose="02010600030101010101" pitchFamily="2" charset="-122"/>
                <a:ea typeface="宋体" panose="02010600030101010101" pitchFamily="2" charset="-122"/>
                <a:cs typeface="楷体" panose="02010609060101010101" pitchFamily="49" charset="-122"/>
                <a:sym typeface="+mn-ea"/>
              </a:rPr>
              <a:t>女孩在一年的最后一夜悲惨</a:t>
            </a:r>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地冻死在街头，作者为什么写她“带着微笑死去呢？”读</a:t>
            </a:r>
            <a:r>
              <a:rPr lang="zh-CN" altLang="en-US" sz="2600" b="1" dirty="0" smtClean="0">
                <a:latin typeface="宋体" panose="02010600030101010101" pitchFamily="2" charset="-122"/>
                <a:ea typeface="宋体" panose="02010600030101010101" pitchFamily="2" charset="-122"/>
                <a:cs typeface="楷体" panose="02010609060101010101" pitchFamily="49" charset="-122"/>
                <a:sym typeface="+mn-ea"/>
              </a:rPr>
              <a:t>下面句子</a:t>
            </a:r>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，哪一个解析得最恰当，在括号里打“√”。 </a:t>
            </a:r>
            <a:endParaRPr lang="zh-CN" altLang="en-US" sz="2600" b="1" dirty="0">
              <a:latin typeface="宋体" panose="02010600030101010101" pitchFamily="2" charset="-122"/>
              <a:ea typeface="宋体" panose="02010600030101010101" pitchFamily="2" charset="-122"/>
              <a:cs typeface="楷体" panose="02010609060101010101" pitchFamily="49" charset="-122"/>
              <a:sym typeface="+mn-ea"/>
            </a:endParaRPr>
          </a:p>
          <a:p>
            <a:pPr indent="449580"/>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a:t>
            </a:r>
            <a:r>
              <a:rPr lang="en-US" altLang="zh-CN" sz="2600" b="1" dirty="0">
                <a:latin typeface="宋体" panose="02010600030101010101" pitchFamily="2" charset="-122"/>
                <a:ea typeface="宋体" panose="02010600030101010101" pitchFamily="2" charset="-122"/>
                <a:cs typeface="楷体" panose="02010609060101010101" pitchFamily="49" charset="-122"/>
                <a:sym typeface="+mn-ea"/>
              </a:rPr>
              <a:t>A</a:t>
            </a:r>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）小女孩把死去认为是跟着她奶奶一起飞到天堂去，说明了小女孩死前还这么天真、幼稚，这样渴求幸福。（    ） </a:t>
            </a:r>
            <a:endParaRPr lang="zh-CN" altLang="en-US" sz="2600" b="1" dirty="0">
              <a:latin typeface="宋体" panose="02010600030101010101" pitchFamily="2" charset="-122"/>
              <a:ea typeface="宋体" panose="02010600030101010101" pitchFamily="2" charset="-122"/>
              <a:cs typeface="楷体" panose="02010609060101010101" pitchFamily="49" charset="-122"/>
              <a:sym typeface="+mn-ea"/>
            </a:endParaRPr>
          </a:p>
          <a:p>
            <a:pPr indent="449580"/>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a:t>
            </a:r>
            <a:r>
              <a:rPr lang="en-US" altLang="zh-CN" sz="2600" b="1" dirty="0">
                <a:latin typeface="宋体" panose="02010600030101010101" pitchFamily="2" charset="-122"/>
                <a:ea typeface="宋体" panose="02010600030101010101" pitchFamily="2" charset="-122"/>
                <a:cs typeface="楷体" panose="02010609060101010101" pitchFamily="49" charset="-122"/>
                <a:sym typeface="+mn-ea"/>
              </a:rPr>
              <a:t>B</a:t>
            </a:r>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）小女孩无知、迷信，不知道她的幻想会落空，说明她死得悲惨。（  ） </a:t>
            </a:r>
            <a:endParaRPr lang="zh-CN" altLang="en-US" sz="2600" b="1" dirty="0">
              <a:latin typeface="宋体" panose="02010600030101010101" pitchFamily="2" charset="-122"/>
              <a:ea typeface="宋体" panose="02010600030101010101" pitchFamily="2" charset="-122"/>
              <a:cs typeface="楷体" panose="02010609060101010101" pitchFamily="49" charset="-122"/>
              <a:sym typeface="+mn-ea"/>
            </a:endParaRPr>
          </a:p>
          <a:p>
            <a:pPr indent="449580"/>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a:t>
            </a:r>
            <a:r>
              <a:rPr lang="en-US" altLang="zh-CN" sz="2600" b="1" dirty="0">
                <a:latin typeface="宋体" panose="02010600030101010101" pitchFamily="2" charset="-122"/>
                <a:ea typeface="宋体" panose="02010600030101010101" pitchFamily="2" charset="-122"/>
                <a:cs typeface="楷体" panose="02010609060101010101" pitchFamily="49" charset="-122"/>
                <a:sym typeface="+mn-ea"/>
              </a:rPr>
              <a:t>C</a:t>
            </a:r>
            <a:r>
              <a:rPr lang="zh-CN" altLang="en-US" sz="2600" b="1" dirty="0">
                <a:latin typeface="宋体" panose="02010600030101010101" pitchFamily="2" charset="-122"/>
                <a:ea typeface="宋体" panose="02010600030101010101" pitchFamily="2" charset="-122"/>
                <a:cs typeface="楷体" panose="02010609060101010101" pitchFamily="49" charset="-122"/>
                <a:sym typeface="+mn-ea"/>
              </a:rPr>
              <a:t>）小女孩在现实生活中没有一点儿幸福、快乐，她只有把对幸福的追求寄托在死去的奶奶和根本不存在的天堂。她死得这样悲惨，这样令人同情。（  ） </a:t>
            </a:r>
            <a:r>
              <a:rPr lang="zh-CN" altLang="en-US" sz="2600" b="1" dirty="0">
                <a:latin typeface="楷体" panose="02010609060101010101" pitchFamily="49" charset="-122"/>
                <a:ea typeface="楷体" panose="02010609060101010101" pitchFamily="49" charset="-122"/>
                <a:cs typeface="楷体" panose="02010609060101010101" pitchFamily="49" charset="-122"/>
                <a:sym typeface="+mn-ea"/>
              </a:rPr>
              <a:t>                 </a:t>
            </a:r>
            <a:endParaRPr lang="zh-CN" altLang="en-US" sz="2600" b="1" u="sng" dirty="0">
              <a:latin typeface="楷体" panose="02010609060101010101" pitchFamily="49" charset="-122"/>
              <a:ea typeface="楷体" panose="02010609060101010101" pitchFamily="49" charset="-122"/>
              <a:cs typeface="楷体" panose="02010609060101010101" pitchFamily="49" charset="-122"/>
            </a:endParaRPr>
          </a:p>
        </p:txBody>
      </p:sp>
      <p:sp>
        <p:nvSpPr>
          <p:cNvPr id="4" name="文本框 3"/>
          <p:cNvSpPr txBox="1"/>
          <p:nvPr/>
        </p:nvSpPr>
        <p:spPr>
          <a:xfrm>
            <a:off x="6696744" y="4299942"/>
            <a:ext cx="899592" cy="492443"/>
          </a:xfrm>
          <a:prstGeom prst="rect">
            <a:avLst/>
          </a:prstGeom>
          <a:noFill/>
        </p:spPr>
        <p:txBody>
          <a:bodyPr wrap="square" rtlCol="0">
            <a:spAutoFit/>
          </a:bodyPr>
          <a:lstStyle/>
          <a:p>
            <a:r>
              <a:rPr lang="zh-CN" altLang="en-US" sz="2600" b="1" dirty="0">
                <a:solidFill>
                  <a:srgbClr val="FF0000"/>
                </a:solidFill>
                <a:latin typeface="楷体" panose="02010609060101010101" pitchFamily="49" charset="-122"/>
                <a:ea typeface="楷体" panose="02010609060101010101" pitchFamily="49" charset="-122"/>
              </a:rPr>
              <a:t>√</a:t>
            </a:r>
            <a:endParaRPr lang="zh-CN" altLang="en-US" sz="26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066547"/>
            <a:ext cx="7272808" cy="2585323"/>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复习完课文的知识点后，我们一起来看看本单元有哪些需要背诵的语句吧！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1753528"/>
            <a:ext cx="7992888" cy="1754326"/>
          </a:xfrm>
          <a:prstGeom prst="rect">
            <a:avLst/>
          </a:prstGeom>
          <a:noFill/>
        </p:spPr>
        <p:txBody>
          <a:bodyPr wrap="square" rtlCol="0">
            <a:spAutoFit/>
          </a:bodyPr>
          <a:lstStyle/>
          <a:p>
            <a:pPr marL="571500" indent="-571500">
              <a:buFont typeface="Arial" panose="020B0604020202020204" pitchFamily="34" charset="0"/>
              <a:buChar char="•"/>
            </a:pPr>
            <a:r>
              <a:rPr lang="zh-CN" altLang="en-US" sz="3600" b="1" dirty="0">
                <a:latin typeface="楷体" panose="02010609060101010101" pitchFamily="49" charset="-122"/>
                <a:ea typeface="楷体" panose="02010609060101010101" pitchFamily="49" charset="-122"/>
              </a:rPr>
              <a:t>灯不拨不亮，理不辩不明。</a:t>
            </a:r>
            <a:endParaRPr lang="zh-CN" altLang="en-US" sz="3600" b="1" dirty="0">
              <a:latin typeface="楷体" panose="02010609060101010101" pitchFamily="49" charset="-122"/>
              <a:ea typeface="楷体" panose="02010609060101010101" pitchFamily="49" charset="-122"/>
            </a:endParaRPr>
          </a:p>
          <a:p>
            <a:pPr marL="571500" indent="-571500">
              <a:buFont typeface="Arial" panose="020B0604020202020204" pitchFamily="34" charset="0"/>
              <a:buChar char="•"/>
            </a:pPr>
            <a:r>
              <a:rPr lang="zh-CN" altLang="en-US" sz="3600" b="1" dirty="0">
                <a:latin typeface="楷体" panose="02010609060101010101" pitchFamily="49" charset="-122"/>
                <a:ea typeface="楷体" panose="02010609060101010101" pitchFamily="49" charset="-122"/>
              </a:rPr>
              <a:t>有理走遍天下，无理寸步难行。</a:t>
            </a:r>
            <a:endParaRPr lang="zh-CN" altLang="en-US" sz="3600" b="1" dirty="0">
              <a:latin typeface="楷体" panose="02010609060101010101" pitchFamily="49" charset="-122"/>
              <a:ea typeface="楷体" panose="02010609060101010101" pitchFamily="49" charset="-122"/>
            </a:endParaRPr>
          </a:p>
          <a:p>
            <a:pPr marL="571500" indent="-571500">
              <a:buFont typeface="Arial" panose="020B0604020202020204" pitchFamily="34" charset="0"/>
              <a:buChar char="•"/>
            </a:pPr>
            <a:r>
              <a:rPr lang="zh-CN" altLang="en-US" sz="3600" b="1" dirty="0">
                <a:latin typeface="楷体" panose="02010609060101010101" pitchFamily="49" charset="-122"/>
                <a:ea typeface="楷体" panose="02010609060101010101" pitchFamily="49" charset="-122"/>
              </a:rPr>
              <a:t>一时强弱在于力，万古胜负在于理。</a:t>
            </a:r>
            <a:endParaRPr lang="zh-CN" altLang="en-US" sz="3600" b="1" dirty="0">
              <a:latin typeface="楷体" panose="02010609060101010101" pitchFamily="49" charset="-122"/>
              <a:ea typeface="楷体" panose="02010609060101010101" pitchFamily="49" charset="-122"/>
            </a:endParaRPr>
          </a:p>
        </p:txBody>
      </p:sp>
      <p:sp>
        <p:nvSpPr>
          <p:cNvPr id="2" name="文本框 1"/>
          <p:cNvSpPr txBox="1"/>
          <p:nvPr/>
        </p:nvSpPr>
        <p:spPr>
          <a:xfrm>
            <a:off x="496343" y="961440"/>
            <a:ext cx="1620957"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日积月累</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grpSp>
        <p:nvGrpSpPr>
          <p:cNvPr id="5" name="组合 4"/>
          <p:cNvGrpSpPr/>
          <p:nvPr/>
        </p:nvGrpSpPr>
        <p:grpSpPr>
          <a:xfrm>
            <a:off x="0" y="195486"/>
            <a:ext cx="2513330" cy="509438"/>
            <a:chOff x="458" y="988"/>
            <a:chExt cx="4134" cy="914"/>
          </a:xfrm>
          <a:effectLst>
            <a:outerShdw blurRad="50800" dist="38100" dir="2700000" algn="tl" rotWithShape="0">
              <a:prstClr val="black">
                <a:alpha val="40000"/>
              </a:prstClr>
            </a:outerShdw>
          </a:effectLst>
        </p:grpSpPr>
        <p:sp>
          <p:nvSpPr>
            <p:cNvPr id="6" name="流程图: 延期 5"/>
            <p:cNvSpPr/>
            <p:nvPr/>
          </p:nvSpPr>
          <p:spPr>
            <a:xfrm>
              <a:off x="623" y="988"/>
              <a:ext cx="3969" cy="908"/>
            </a:xfrm>
            <a:prstGeom prst="flowChartDelay">
              <a:avLst/>
            </a:prstGeom>
            <a:solidFill>
              <a:srgbClr val="FFC000"/>
            </a:solidFill>
          </p:spPr>
          <p:style>
            <a:lnRef idx="1">
              <a:schemeClr val="accent5"/>
            </a:lnRef>
            <a:fillRef idx="2">
              <a:schemeClr val="accent5"/>
            </a:fillRef>
            <a:effectRef idx="1">
              <a:schemeClr val="accent5"/>
            </a:effectRef>
            <a:fontRef idx="minor">
              <a:schemeClr val="dk1"/>
            </a:fontRef>
          </p:style>
          <p:txBody>
            <a:bodyPr rtlCol="0" anchor="ctr"/>
            <a:lstStyle/>
            <a:p>
              <a:pPr algn="ctr"/>
              <a:endParaRPr lang="zh-CN" altLang="en-US"/>
            </a:p>
          </p:txBody>
        </p:sp>
        <p:sp>
          <p:nvSpPr>
            <p:cNvPr id="7" name="文本框 14">
              <a:hlinkClick r:id="rId1" action="ppaction://hlinkfile"/>
            </p:cNvPr>
            <p:cNvSpPr txBox="1"/>
            <p:nvPr/>
          </p:nvSpPr>
          <p:spPr>
            <a:xfrm>
              <a:off x="458" y="1005"/>
              <a:ext cx="3688" cy="897"/>
            </a:xfrm>
            <a:prstGeom prst="rect">
              <a:avLst/>
            </a:prstGeom>
            <a:noFill/>
          </p:spPr>
          <p:txBody>
            <a:bodyPr wrap="square" lIns="68580" tIns="34290" rIns="68580" bIns="34290" rtlCol="0">
              <a:spAutoFit/>
            </a:bodyPr>
            <a:lstStyle/>
            <a:p>
              <a:pPr algn="ctr"/>
              <a:r>
                <a:rPr lang="zh-CN" altLang="en-US" sz="2800" b="1" dirty="0">
                  <a:solidFill>
                    <a:schemeClr val="tx1"/>
                  </a:solidFill>
                  <a:latin typeface="楷体" panose="02010609060101010101" pitchFamily="49" charset="-122"/>
                  <a:ea typeface="楷体" panose="02010609060101010101" pitchFamily="49" charset="-122"/>
                </a:rPr>
                <a:t>积累背诵</a:t>
              </a:r>
              <a:endParaRPr lang="zh-CN" altLang="en-US" sz="2800" b="1" dirty="0">
                <a:solidFill>
                  <a:schemeClr val="tx1"/>
                </a:solidFill>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50837" y="689108"/>
            <a:ext cx="902811" cy="523220"/>
          </a:xfrm>
          <a:prstGeom prst="rect">
            <a:avLst/>
          </a:prstGeom>
          <a:solidFill>
            <a:srgbClr val="00B050"/>
          </a:solidFill>
          <a:effectLst>
            <a:outerShdw blurRad="50800" dist="38100" dir="2700000" algn="tl" rotWithShape="0">
              <a:prstClr val="black">
                <a:alpha val="40000"/>
              </a:prstClr>
            </a:outerShdw>
          </a:effectLst>
        </p:spPr>
        <p:txBody>
          <a:bodyPr wrap="none" rtlCol="0" anchor="t">
            <a:spAutoFit/>
          </a:bodyPr>
          <a:lstStyle/>
          <a:p>
            <a:r>
              <a:rPr lang="zh-CN" altLang="en-US" sz="2800" dirty="0">
                <a:solidFill>
                  <a:schemeClr val="lt1"/>
                </a:solidFill>
                <a:latin typeface="黑体" panose="02010609060101010101" pitchFamily="49" charset="-122"/>
                <a:ea typeface="黑体" panose="02010609060101010101" pitchFamily="49" charset="-122"/>
                <a:sym typeface="+mn-ea"/>
              </a:rPr>
              <a:t>拓展</a:t>
            </a:r>
            <a:endParaRPr lang="zh-CN" altLang="en-US" sz="2800" dirty="0">
              <a:solidFill>
                <a:schemeClr val="lt1"/>
              </a:solidFill>
              <a:latin typeface="黑体" panose="02010609060101010101" pitchFamily="49" charset="-122"/>
              <a:ea typeface="黑体" panose="02010609060101010101" pitchFamily="49" charset="-122"/>
              <a:sym typeface="+mn-ea"/>
            </a:endParaRPr>
          </a:p>
        </p:txBody>
      </p:sp>
      <p:sp>
        <p:nvSpPr>
          <p:cNvPr id="10" name="文本框 1"/>
          <p:cNvSpPr txBox="1"/>
          <p:nvPr/>
        </p:nvSpPr>
        <p:spPr>
          <a:xfrm>
            <a:off x="350837" y="1465496"/>
            <a:ext cx="8829675" cy="1754326"/>
          </a:xfrm>
          <a:prstGeom prst="rect">
            <a:avLst/>
          </a:prstGeom>
          <a:noFill/>
        </p:spPr>
        <p:txBody>
          <a:bodyPr wrap="square" rtlCol="0">
            <a:spAutoFit/>
          </a:bodyPr>
          <a:lstStyle/>
          <a:p>
            <a:r>
              <a:rPr lang="en-US" altLang="zh-CN" sz="3600" b="1" dirty="0">
                <a:latin typeface="楷体" panose="02010609060101010101" pitchFamily="49" charset="-122"/>
                <a:ea typeface="楷体" panose="02010609060101010101" pitchFamily="49" charset="-122"/>
              </a:rPr>
              <a:t>1.</a:t>
            </a:r>
            <a:r>
              <a:rPr lang="zh-CN" altLang="en-US" sz="3600" b="1" dirty="0">
                <a:latin typeface="楷体" panose="02010609060101010101" pitchFamily="49" charset="-122"/>
                <a:ea typeface="楷体" panose="02010609060101010101" pitchFamily="49" charset="-122"/>
              </a:rPr>
              <a:t>君子坦荡荡，小人长戚戚。  </a:t>
            </a:r>
            <a:endParaRPr lang="en-US" altLang="zh-CN" sz="3600" b="1" dirty="0">
              <a:latin typeface="楷体" panose="02010609060101010101" pitchFamily="49" charset="-122"/>
              <a:ea typeface="楷体" panose="02010609060101010101" pitchFamily="49" charset="-122"/>
            </a:endParaRPr>
          </a:p>
          <a:p>
            <a:r>
              <a:rPr lang="en-US" altLang="zh-CN" sz="3600" b="1" dirty="0">
                <a:latin typeface="楷体" panose="02010609060101010101" pitchFamily="49" charset="-122"/>
                <a:ea typeface="楷体" panose="02010609060101010101" pitchFamily="49" charset="-122"/>
              </a:rPr>
              <a:t>2.</a:t>
            </a:r>
            <a:r>
              <a:rPr lang="zh-CN" altLang="en-US" sz="3600" b="1" dirty="0">
                <a:latin typeface="楷体" panose="02010609060101010101" pitchFamily="49" charset="-122"/>
                <a:ea typeface="楷体" panose="02010609060101010101" pitchFamily="49" charset="-122"/>
              </a:rPr>
              <a:t>口说不如身到，耳闻不如目赌。  </a:t>
            </a:r>
            <a:endParaRPr lang="en-US" altLang="zh-CN" sz="3600" b="1" dirty="0">
              <a:latin typeface="楷体" panose="02010609060101010101" pitchFamily="49" charset="-122"/>
              <a:ea typeface="楷体" panose="02010609060101010101" pitchFamily="49" charset="-122"/>
            </a:endParaRPr>
          </a:p>
          <a:p>
            <a:r>
              <a:rPr lang="en-US" altLang="zh-CN" sz="3600" b="1" dirty="0">
                <a:latin typeface="楷体" panose="02010609060101010101" pitchFamily="49" charset="-122"/>
                <a:ea typeface="楷体" panose="02010609060101010101" pitchFamily="49" charset="-122"/>
              </a:rPr>
              <a:t>3.</a:t>
            </a:r>
            <a:r>
              <a:rPr lang="zh-CN" altLang="en-US" sz="3600" b="1" dirty="0">
                <a:latin typeface="楷体" panose="02010609060101010101" pitchFamily="49" charset="-122"/>
                <a:ea typeface="楷体" panose="02010609060101010101" pitchFamily="49" charset="-122"/>
              </a:rPr>
              <a:t>天上无云不下雨，世间无理事不成。</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6024" y="771550"/>
            <a:ext cx="8676456" cy="4093428"/>
          </a:xfrm>
          <a:prstGeom prst="rect">
            <a:avLst/>
          </a:prstGeom>
          <a:noFill/>
        </p:spPr>
        <p:txBody>
          <a:bodyPr wrap="square" rtlCol="0">
            <a:spAutoFit/>
          </a:bodyPr>
          <a:lstStyle/>
          <a:p>
            <a:r>
              <a:rPr lang="zh-CN" altLang="en-US" sz="2600" b="1" dirty="0">
                <a:latin typeface="黑体" panose="02010609060101010101" pitchFamily="49" charset="-122"/>
                <a:ea typeface="黑体" panose="02010609060101010101" pitchFamily="49" charset="-122"/>
              </a:rPr>
              <a:t>一、积累我在行。</a:t>
            </a:r>
            <a:endParaRPr lang="en-US" altLang="zh-CN" sz="2600" b="1" dirty="0">
              <a:latin typeface="黑体" panose="02010609060101010101" pitchFamily="49" charset="-122"/>
              <a:ea typeface="黑体" panose="02010609060101010101" pitchFamily="49" charset="-122"/>
            </a:endParaRPr>
          </a:p>
          <a:p>
            <a:r>
              <a:rPr lang="en-US" altLang="zh-CN" sz="2600" b="1" dirty="0" smtClean="0">
                <a:latin typeface="楷体" panose="02010609060101010101" pitchFamily="49" charset="-122"/>
                <a:ea typeface="楷体" panose="02010609060101010101" pitchFamily="49" charset="-122"/>
              </a:rPr>
              <a:t>    1</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煤油灯需要拨一下，然后光才会明亮一些。如果有些事情，你不去辨别是非，你是不会明白其中道理的。这让我想起我们学过的</a:t>
            </a:r>
            <a:r>
              <a:rPr lang="zh-CN" altLang="en-US" sz="2600" b="1" dirty="0" smtClean="0">
                <a:latin typeface="楷体" panose="02010609060101010101" pitchFamily="49" charset="-122"/>
                <a:ea typeface="楷体" panose="02010609060101010101" pitchFamily="49" charset="-122"/>
              </a:rPr>
              <a:t>俗语“</a:t>
            </a:r>
            <a:r>
              <a:rPr lang="en-US" altLang="zh-CN" sz="2600" b="1" dirty="0" smtClean="0">
                <a:latin typeface="楷体" panose="02010609060101010101" pitchFamily="49" charset="-122"/>
                <a:ea typeface="楷体" panose="02010609060101010101" pitchFamily="49" charset="-122"/>
              </a:rPr>
              <a:t>________________________</a:t>
            </a:r>
            <a:r>
              <a:rPr lang="zh-CN" altLang="en-US" sz="2600" b="1" dirty="0" smtClean="0">
                <a:latin typeface="楷体" panose="02010609060101010101" pitchFamily="49" charset="-122"/>
                <a:ea typeface="楷体" panose="02010609060101010101" pitchFamily="49" charset="-122"/>
              </a:rPr>
              <a:t>”</a:t>
            </a:r>
            <a:endParaRPr lang="en-US" altLang="zh-CN" sz="2600" b="1" dirty="0" smtClean="0">
              <a:latin typeface="楷体" panose="02010609060101010101" pitchFamily="49" charset="-122"/>
              <a:ea typeface="楷体" panose="02010609060101010101" pitchFamily="49" charset="-122"/>
            </a:endParaRPr>
          </a:p>
          <a:p>
            <a:r>
              <a:rPr lang="en-US" altLang="zh-CN" sz="2600" b="1" dirty="0" smtClean="0">
                <a:latin typeface="楷体" panose="02010609060101010101" pitchFamily="49" charset="-122"/>
                <a:ea typeface="楷体" panose="02010609060101010101" pitchFamily="49" charset="-122"/>
              </a:rPr>
              <a:t>    2</a:t>
            </a:r>
            <a:r>
              <a:rPr lang="en-US" altLang="zh-CN" sz="2600" b="1" dirty="0">
                <a:latin typeface="楷体" panose="02010609060101010101" pitchFamily="49" charset="-122"/>
                <a:ea typeface="楷体" panose="02010609060101010101" pitchFamily="49" charset="-122"/>
              </a:rPr>
              <a:t>.</a:t>
            </a:r>
            <a:r>
              <a:rPr lang="zh-CN" altLang="en-US" sz="2600" b="1" dirty="0">
                <a:latin typeface="楷体" panose="02010609060101010101" pitchFamily="49" charset="-122"/>
                <a:ea typeface="楷体" panose="02010609060101010101" pitchFamily="49" charset="-122"/>
              </a:rPr>
              <a:t>无论做什么事情，都要以理服人，用理性解决事情。“</a:t>
            </a:r>
            <a:r>
              <a:rPr lang="en-US" altLang="zh-CN" sz="2600" b="1" dirty="0" smtClean="0">
                <a:latin typeface="楷体" panose="02010609060101010101" pitchFamily="49" charset="-122"/>
                <a:ea typeface="楷体" panose="02010609060101010101" pitchFamily="49" charset="-122"/>
              </a:rPr>
              <a:t>____________________________</a:t>
            </a:r>
            <a:r>
              <a:rPr lang="zh-CN" altLang="en-US" sz="2600" b="1" dirty="0" smtClean="0">
                <a:latin typeface="楷体" panose="02010609060101010101" pitchFamily="49" charset="-122"/>
                <a:ea typeface="楷体" panose="02010609060101010101" pitchFamily="49" charset="-122"/>
              </a:rPr>
              <a:t>”说</a:t>
            </a:r>
            <a:r>
              <a:rPr lang="zh-CN" altLang="en-US" sz="2600" b="1" dirty="0">
                <a:latin typeface="楷体" panose="02010609060101010101" pitchFamily="49" charset="-122"/>
                <a:ea typeface="楷体" panose="02010609060101010101" pitchFamily="49" charset="-122"/>
              </a:rPr>
              <a:t>的就是这个道理。 </a:t>
            </a:r>
            <a:endParaRPr lang="zh-CN" altLang="en-US" sz="2600" b="1" dirty="0">
              <a:latin typeface="楷体" panose="02010609060101010101" pitchFamily="49" charset="-122"/>
              <a:ea typeface="楷体" panose="02010609060101010101" pitchFamily="49" charset="-122"/>
            </a:endParaRPr>
          </a:p>
          <a:p>
            <a:r>
              <a:rPr lang="en-US" altLang="zh-CN" sz="2600" b="1" dirty="0" smtClean="0">
                <a:latin typeface="楷体" panose="02010609060101010101" pitchFamily="49" charset="-122"/>
                <a:ea typeface="楷体" panose="02010609060101010101" pitchFamily="49" charset="-122"/>
              </a:rPr>
              <a:t>    3.</a:t>
            </a:r>
            <a:r>
              <a:rPr lang="zh-CN" altLang="en-US" sz="2600" b="1" dirty="0" smtClean="0">
                <a:latin typeface="楷体" panose="02010609060101010101" pitchFamily="49" charset="-122"/>
                <a:ea typeface="楷体" panose="02010609060101010101" pitchFamily="49" charset="-122"/>
              </a:rPr>
              <a:t>一时</a:t>
            </a:r>
            <a:r>
              <a:rPr lang="zh-CN" altLang="en-US" sz="2600" b="1" dirty="0">
                <a:latin typeface="楷体" panose="02010609060101010101" pitchFamily="49" charset="-122"/>
                <a:ea typeface="楷体" panose="02010609060101010101" pitchFamily="49" charset="-122"/>
              </a:rPr>
              <a:t>的胜负得失可能靠平常谁更强势，但长期的胜负还是看谁顺应潮流谁更在理。正所谓“</a:t>
            </a:r>
            <a:r>
              <a:rPr lang="en-US" altLang="zh-CN" sz="2600" b="1" dirty="0" smtClean="0">
                <a:latin typeface="楷体" panose="02010609060101010101" pitchFamily="49" charset="-122"/>
                <a:ea typeface="楷体" panose="02010609060101010101" pitchFamily="49" charset="-122"/>
              </a:rPr>
              <a:t>_________________________________</a:t>
            </a:r>
            <a:r>
              <a:rPr lang="zh-CN" altLang="en-US" sz="2600" b="1" dirty="0">
                <a:latin typeface="楷体" panose="02010609060101010101" pitchFamily="49" charset="-122"/>
                <a:ea typeface="楷体" panose="02010609060101010101" pitchFamily="49" charset="-122"/>
              </a:rPr>
              <a:t>”</a:t>
            </a:r>
            <a:endParaRPr lang="en-US" altLang="zh-CN" sz="2600" b="1" dirty="0">
              <a:latin typeface="楷体" panose="02010609060101010101" pitchFamily="49" charset="-122"/>
              <a:ea typeface="楷体" panose="02010609060101010101" pitchFamily="49" charset="-122"/>
            </a:endParaRPr>
          </a:p>
          <a:p>
            <a:endParaRPr lang="en-US" altLang="zh-CN" sz="2600" b="1" dirty="0">
              <a:latin typeface="楷体" panose="02010609060101010101" pitchFamily="49" charset="-122"/>
              <a:ea typeface="楷体" panose="02010609060101010101" pitchFamily="49" charset="-122"/>
            </a:endParaRPr>
          </a:p>
        </p:txBody>
      </p:sp>
      <p:sp>
        <p:nvSpPr>
          <p:cNvPr id="3" name="TextBox 2"/>
          <p:cNvSpPr txBox="1"/>
          <p:nvPr/>
        </p:nvSpPr>
        <p:spPr>
          <a:xfrm>
            <a:off x="674198" y="2745135"/>
            <a:ext cx="4644516" cy="492443"/>
          </a:xfrm>
          <a:prstGeom prst="rect">
            <a:avLst/>
          </a:prstGeom>
          <a:noFill/>
        </p:spPr>
        <p:txBody>
          <a:bodyPr wrap="square" rtlCol="0">
            <a:spAutoFit/>
          </a:bodyPr>
          <a:lstStyle/>
          <a:p>
            <a:r>
              <a:rPr lang="zh-CN" altLang="en-US" sz="2600" b="1" dirty="0">
                <a:solidFill>
                  <a:srgbClr val="FF0000"/>
                </a:solidFill>
                <a:latin typeface="楷体" panose="02010609060101010101" pitchFamily="49" charset="-122"/>
                <a:ea typeface="楷体" panose="02010609060101010101" pitchFamily="49" charset="-122"/>
              </a:rPr>
              <a:t>有理走遍天下，</a:t>
            </a:r>
            <a:r>
              <a:rPr lang="zh-CN" altLang="en-US" sz="2600" b="1" dirty="0" smtClean="0">
                <a:solidFill>
                  <a:srgbClr val="FF0000"/>
                </a:solidFill>
                <a:latin typeface="楷体" panose="02010609060101010101" pitchFamily="49" charset="-122"/>
                <a:ea typeface="楷体" panose="02010609060101010101" pitchFamily="49" charset="-122"/>
              </a:rPr>
              <a:t>无理寸步难行</a:t>
            </a:r>
            <a:endParaRPr lang="zh-CN" altLang="en-US" sz="2600" b="1" dirty="0">
              <a:solidFill>
                <a:srgbClr val="FF0000"/>
              </a:solidFill>
              <a:latin typeface="楷体" panose="02010609060101010101" pitchFamily="49" charset="-122"/>
              <a:ea typeface="楷体" panose="02010609060101010101" pitchFamily="49" charset="-122"/>
            </a:endParaRPr>
          </a:p>
        </p:txBody>
      </p:sp>
      <p:sp>
        <p:nvSpPr>
          <p:cNvPr id="5" name="矩形 4"/>
          <p:cNvSpPr/>
          <p:nvPr/>
        </p:nvSpPr>
        <p:spPr>
          <a:xfrm>
            <a:off x="4320464" y="1961925"/>
            <a:ext cx="4968552" cy="492443"/>
          </a:xfrm>
          <a:prstGeom prst="rect">
            <a:avLst/>
          </a:prstGeom>
        </p:spPr>
        <p:txBody>
          <a:bodyPr wrap="square">
            <a:spAutoFit/>
          </a:bodyPr>
          <a:lstStyle/>
          <a:p>
            <a:pPr lvl="0"/>
            <a:r>
              <a:rPr lang="zh-CN" altLang="en-US" sz="2600" b="1" dirty="0">
                <a:solidFill>
                  <a:srgbClr val="FF0000"/>
                </a:solidFill>
                <a:latin typeface="楷体" panose="02010609060101010101" pitchFamily="49" charset="-122"/>
                <a:ea typeface="楷体" panose="02010609060101010101" pitchFamily="49" charset="-122"/>
              </a:rPr>
              <a:t>灯不拨不亮，理不辩不明。</a:t>
            </a:r>
            <a:endParaRPr lang="zh-CN" altLang="en-US" sz="2600" b="1" dirty="0">
              <a:solidFill>
                <a:srgbClr val="FF0000"/>
              </a:solidFill>
              <a:latin typeface="楷体" panose="02010609060101010101" pitchFamily="49" charset="-122"/>
              <a:ea typeface="楷体" panose="02010609060101010101" pitchFamily="49" charset="-122"/>
            </a:endParaRPr>
          </a:p>
        </p:txBody>
      </p:sp>
      <p:sp>
        <p:nvSpPr>
          <p:cNvPr id="6" name="文本框 8"/>
          <p:cNvSpPr txBox="1"/>
          <p:nvPr/>
        </p:nvSpPr>
        <p:spPr>
          <a:xfrm>
            <a:off x="179512" y="123478"/>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dirty="0">
                <a:solidFill>
                  <a:schemeClr val="tx1"/>
                </a:solidFill>
                <a:latin typeface="黑体" panose="02010609060101010101" pitchFamily="49" charset="-122"/>
                <a:ea typeface="黑体" panose="02010609060101010101" pitchFamily="49" charset="-122"/>
              </a:rPr>
              <a:t>巩固练习</a:t>
            </a:r>
            <a:endParaRPr lang="zh-CN" altLang="en-US" sz="2800" dirty="0">
              <a:solidFill>
                <a:schemeClr val="tx1"/>
              </a:solidFill>
              <a:latin typeface="黑体" panose="02010609060101010101" pitchFamily="49" charset="-122"/>
              <a:ea typeface="黑体" panose="02010609060101010101" pitchFamily="49" charset="-122"/>
            </a:endParaRPr>
          </a:p>
        </p:txBody>
      </p:sp>
      <p:sp>
        <p:nvSpPr>
          <p:cNvPr id="8" name="TextBox 7"/>
          <p:cNvSpPr txBox="1"/>
          <p:nvPr/>
        </p:nvSpPr>
        <p:spPr>
          <a:xfrm>
            <a:off x="701324" y="3931024"/>
            <a:ext cx="5688632" cy="492443"/>
          </a:xfrm>
          <a:prstGeom prst="rect">
            <a:avLst/>
          </a:prstGeom>
          <a:noFill/>
        </p:spPr>
        <p:txBody>
          <a:bodyPr wrap="square" rtlCol="0">
            <a:spAutoFit/>
          </a:bodyPr>
          <a:lstStyle/>
          <a:p>
            <a:r>
              <a:rPr lang="zh-CN" altLang="en-US" sz="2600" b="1" dirty="0">
                <a:solidFill>
                  <a:srgbClr val="FF0000"/>
                </a:solidFill>
                <a:latin typeface="楷体" panose="02010609060101010101" pitchFamily="49" charset="-122"/>
                <a:ea typeface="楷体" panose="02010609060101010101" pitchFamily="49" charset="-122"/>
              </a:rPr>
              <a:t>一时强弱在于力，万古胜负在于理。</a:t>
            </a:r>
            <a:endParaRPr lang="zh-CN" altLang="en-US" sz="26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1208823"/>
            <a:ext cx="8999984" cy="523220"/>
          </a:xfrm>
          <a:prstGeom prst="rect">
            <a:avLst/>
          </a:prstGeom>
          <a:noFill/>
        </p:spPr>
        <p:txBody>
          <a:bodyPr wrap="square" rtlCol="0">
            <a:spAutoFit/>
          </a:bodyPr>
          <a:lstStyle/>
          <a:p>
            <a:r>
              <a:rPr lang="zh-CN" altLang="en-US" sz="2800" dirty="0">
                <a:latin typeface="+mn-ea"/>
              </a:rPr>
              <a:t>一、选择正确的拼音，画“√</a:t>
            </a:r>
            <a:r>
              <a:rPr lang="en-US" altLang="zh-CN" sz="2800" dirty="0">
                <a:latin typeface="+mn-ea"/>
              </a:rPr>
              <a:t>”</a:t>
            </a:r>
            <a:endParaRPr lang="zh-CN" altLang="en-US" sz="2800" dirty="0">
              <a:latin typeface="+mn-ea"/>
            </a:endParaRPr>
          </a:p>
        </p:txBody>
      </p:sp>
      <p:sp>
        <p:nvSpPr>
          <p:cNvPr id="6" name="TextBox 5"/>
          <p:cNvSpPr txBox="1"/>
          <p:nvPr/>
        </p:nvSpPr>
        <p:spPr>
          <a:xfrm>
            <a:off x="1044624" y="1767174"/>
            <a:ext cx="9144000" cy="1947649"/>
          </a:xfrm>
          <a:prstGeom prst="rect">
            <a:avLst/>
          </a:prstGeom>
          <a:noFill/>
        </p:spPr>
        <p:txBody>
          <a:bodyPr wrap="square" rtlCol="0">
            <a:spAutoFit/>
          </a:bodyPr>
          <a:lstStyle/>
          <a:p>
            <a:pPr>
              <a:lnSpc>
                <a:spcPct val="150000"/>
              </a:lnSpc>
              <a:tabLst>
                <a:tab pos="3674745" algn="l"/>
              </a:tabLst>
            </a:pPr>
            <a:r>
              <a:rPr lang="zh-CN" altLang="en-US" sz="2800" b="1" dirty="0">
                <a:latin typeface="楷体" panose="02010609060101010101" pitchFamily="49" charset="-122"/>
                <a:ea typeface="楷体" panose="02010609060101010101" pitchFamily="49" charset="-122"/>
              </a:rPr>
              <a:t>稍</a:t>
            </a:r>
            <a:r>
              <a:rPr lang="en-US" altLang="zh-CN" sz="2800" b="1" dirty="0">
                <a:latin typeface="楷体" panose="02010609060101010101" pitchFamily="49" charset="-122"/>
                <a:ea typeface="楷体" panose="02010609060101010101" pitchFamily="49" charset="-122"/>
              </a:rPr>
              <a:t>(</a:t>
            </a:r>
            <a:r>
              <a:rPr lang="en-US" altLang="zh-CN" sz="2800" b="1" dirty="0" err="1">
                <a:latin typeface="汉语拼音" pitchFamily="34" charset="0"/>
                <a:ea typeface="楷体" panose="02010609060101010101" pitchFamily="49" charset="-122"/>
                <a:cs typeface="汉语拼音" pitchFamily="34" charset="0"/>
              </a:rPr>
              <a:t>shào</a:t>
            </a:r>
            <a:r>
              <a:rPr lang="en-US" altLang="zh-CN" sz="2800" b="1" dirty="0">
                <a:latin typeface="汉语拼音" pitchFamily="34" charset="0"/>
                <a:ea typeface="楷体" panose="02010609060101010101" pitchFamily="49" charset="-122"/>
                <a:cs typeface="汉语拼音" pitchFamily="34" charset="0"/>
              </a:rPr>
              <a:t> </a:t>
            </a:r>
            <a:r>
              <a:rPr lang="en-US" altLang="zh-CN" sz="2800" b="1" dirty="0" smtClean="0">
                <a:latin typeface="汉语拼音" pitchFamily="34" charset="0"/>
                <a:ea typeface="楷体" panose="02010609060101010101" pitchFamily="49" charset="-122"/>
                <a:cs typeface="汉语拼音" pitchFamily="34" charset="0"/>
              </a:rPr>
              <a:t> </a:t>
            </a:r>
            <a:r>
              <a:rPr lang="en-US" altLang="zh-CN" sz="2800" b="1" dirty="0" err="1" smtClean="0">
                <a:latin typeface="汉语拼音" pitchFamily="34" charset="0"/>
                <a:ea typeface="楷体" panose="02010609060101010101" pitchFamily="49" charset="-122"/>
                <a:cs typeface="汉语拼音" pitchFamily="34" charset="0"/>
              </a:rPr>
              <a:t>shāo</a:t>
            </a:r>
            <a:r>
              <a:rPr lang="en-US" altLang="zh-CN" sz="2800" b="1" dirty="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息</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处</a:t>
            </a:r>
            <a:r>
              <a:rPr lang="en-US" altLang="zh-CN" sz="2800" b="1" dirty="0">
                <a:latin typeface="楷体" panose="02010609060101010101" pitchFamily="49" charset="-122"/>
                <a:ea typeface="楷体" panose="02010609060101010101" pitchFamily="49" charset="-122"/>
              </a:rPr>
              <a:t>(</a:t>
            </a:r>
            <a:r>
              <a:rPr lang="en-US" altLang="zh-CN" sz="2800" b="1" dirty="0" err="1">
                <a:latin typeface="汉语拼音" pitchFamily="34" charset="0"/>
                <a:ea typeface="楷体" panose="02010609060101010101" pitchFamily="49" charset="-122"/>
                <a:cs typeface="汉语拼音" pitchFamily="34" charset="0"/>
              </a:rPr>
              <a:t>chǔ</a:t>
            </a:r>
            <a:r>
              <a:rPr lang="en-US" altLang="zh-CN" sz="2800" b="1" dirty="0">
                <a:latin typeface="汉语拼音" pitchFamily="34" charset="0"/>
                <a:ea typeface="楷体" panose="02010609060101010101" pitchFamily="49" charset="-122"/>
                <a:cs typeface="汉语拼音" pitchFamily="34" charset="0"/>
              </a:rPr>
              <a:t> </a:t>
            </a:r>
            <a:r>
              <a:rPr lang="en-US" altLang="zh-CN" sz="2800" b="1" dirty="0" smtClean="0">
                <a:latin typeface="汉语拼音" pitchFamily="34" charset="0"/>
                <a:ea typeface="楷体" panose="02010609060101010101" pitchFamily="49" charset="-122"/>
                <a:cs typeface="汉语拼音" pitchFamily="34" charset="0"/>
              </a:rPr>
              <a:t> </a:t>
            </a:r>
            <a:r>
              <a:rPr lang="en-US" altLang="zh-CN" sz="2800" b="1" dirty="0" err="1" smtClean="0">
                <a:latin typeface="汉语拼音" pitchFamily="34" charset="0"/>
                <a:ea typeface="楷体" panose="02010609060101010101" pitchFamily="49" charset="-122"/>
                <a:cs typeface="汉语拼音" pitchFamily="34" charset="0"/>
              </a:rPr>
              <a:t>chù</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理   </a:t>
            </a:r>
            <a:endParaRPr lang="en-US" altLang="zh-CN" sz="2800" b="1" dirty="0">
              <a:latin typeface="楷体" panose="02010609060101010101" pitchFamily="49" charset="-122"/>
              <a:ea typeface="楷体" panose="02010609060101010101" pitchFamily="49" charset="-122"/>
            </a:endParaRPr>
          </a:p>
          <a:p>
            <a:pPr>
              <a:lnSpc>
                <a:spcPct val="150000"/>
              </a:lnSpc>
              <a:tabLst>
                <a:tab pos="3674745" algn="l"/>
              </a:tabLst>
            </a:pPr>
            <a:r>
              <a:rPr lang="zh-CN" altLang="en-US" sz="2800" b="1" dirty="0">
                <a:latin typeface="楷体" panose="02010609060101010101" pitchFamily="49" charset="-122"/>
                <a:ea typeface="楷体" panose="02010609060101010101" pitchFamily="49" charset="-122"/>
              </a:rPr>
              <a:t>几</a:t>
            </a:r>
            <a:r>
              <a:rPr lang="en-US" altLang="zh-CN" sz="2800" b="1" dirty="0">
                <a:latin typeface="楷体" panose="02010609060101010101" pitchFamily="49" charset="-122"/>
                <a:ea typeface="楷体" panose="02010609060101010101" pitchFamily="49" charset="-122"/>
              </a:rPr>
              <a:t>(</a:t>
            </a:r>
            <a:r>
              <a:rPr lang="en-US" altLang="zh-CN" sz="2800" b="1" dirty="0" err="1">
                <a:latin typeface="汉语拼音" pitchFamily="34" charset="0"/>
                <a:ea typeface="楷体" panose="02010609060101010101" pitchFamily="49" charset="-122"/>
                <a:cs typeface="汉语拼音" pitchFamily="34" charset="0"/>
              </a:rPr>
              <a:t>jǐ</a:t>
            </a:r>
            <a:r>
              <a:rPr lang="en-US" altLang="zh-CN" sz="2800" b="1" dirty="0">
                <a:latin typeface="汉语拼音" pitchFamily="34" charset="0"/>
                <a:ea typeface="楷体" panose="02010609060101010101" pitchFamily="49" charset="-122"/>
                <a:cs typeface="汉语拼音" pitchFamily="34" charset="0"/>
              </a:rPr>
              <a:t> </a:t>
            </a:r>
            <a:r>
              <a:rPr lang="en-US" altLang="zh-CN" sz="2800" b="1" dirty="0" smtClean="0">
                <a:latin typeface="汉语拼音" pitchFamily="34" charset="0"/>
                <a:ea typeface="楷体" panose="02010609060101010101" pitchFamily="49" charset="-122"/>
                <a:cs typeface="汉语拼音" pitchFamily="34" charset="0"/>
              </a:rPr>
              <a:t>  </a:t>
            </a:r>
            <a:r>
              <a:rPr lang="en-US" altLang="zh-CN" sz="2800" b="1" dirty="0" err="1" smtClean="0">
                <a:latin typeface="汉语拼音" pitchFamily="34" charset="0"/>
                <a:ea typeface="楷体" panose="02010609060101010101" pitchFamily="49" charset="-122"/>
                <a:cs typeface="汉语拼音" pitchFamily="34" charset="0"/>
              </a:rPr>
              <a:t>jī</a:t>
            </a:r>
            <a:r>
              <a:rPr lang="en-US" altLang="zh-CN" sz="2800" b="1" dirty="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乎</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答</a:t>
            </a:r>
            <a:r>
              <a:rPr lang="en-US" altLang="zh-CN" sz="2800" b="1" dirty="0">
                <a:latin typeface="楷体" panose="02010609060101010101" pitchFamily="49" charset="-122"/>
                <a:ea typeface="楷体" panose="02010609060101010101" pitchFamily="49" charset="-122"/>
              </a:rPr>
              <a:t>(</a:t>
            </a:r>
            <a:r>
              <a:rPr lang="en-US" altLang="zh-CN" sz="2800" b="1" dirty="0" err="1">
                <a:latin typeface="汉语拼音" pitchFamily="34" charset="0"/>
                <a:ea typeface="楷体" panose="02010609060101010101" pitchFamily="49" charset="-122"/>
                <a:cs typeface="汉语拼音" pitchFamily="34" charset="0"/>
              </a:rPr>
              <a:t>dā</a:t>
            </a:r>
            <a:r>
              <a:rPr lang="en-US" altLang="zh-CN" sz="2800" b="1" dirty="0">
                <a:latin typeface="汉语拼音" pitchFamily="34" charset="0"/>
                <a:ea typeface="楷体" panose="02010609060101010101" pitchFamily="49" charset="-122"/>
                <a:cs typeface="汉语拼音" pitchFamily="34" charset="0"/>
              </a:rPr>
              <a:t> </a:t>
            </a:r>
            <a:r>
              <a:rPr lang="en-US" altLang="zh-CN" sz="2800" b="1" dirty="0" smtClean="0">
                <a:latin typeface="汉语拼音" pitchFamily="34" charset="0"/>
                <a:ea typeface="楷体" panose="02010609060101010101" pitchFamily="49" charset="-122"/>
                <a:cs typeface="汉语拼音" pitchFamily="34" charset="0"/>
              </a:rPr>
              <a:t> </a:t>
            </a:r>
            <a:r>
              <a:rPr lang="en-US" altLang="zh-CN" sz="2800" b="1" dirty="0" err="1" smtClean="0">
                <a:latin typeface="汉语拼音" pitchFamily="34" charset="0"/>
                <a:ea typeface="楷体" panose="02010609060101010101" pitchFamily="49" charset="-122"/>
                <a:cs typeface="汉语拼音" pitchFamily="34" charset="0"/>
              </a:rPr>
              <a:t>dá</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应</a:t>
            </a:r>
            <a:endParaRPr lang="en-US" altLang="zh-CN" sz="2800" b="1" dirty="0">
              <a:latin typeface="楷体" panose="02010609060101010101" pitchFamily="49" charset="-122"/>
              <a:ea typeface="楷体" panose="02010609060101010101" pitchFamily="49" charset="-122"/>
            </a:endParaRPr>
          </a:p>
          <a:p>
            <a:pPr>
              <a:lnSpc>
                <a:spcPct val="150000"/>
              </a:lnSpc>
              <a:tabLst>
                <a:tab pos="3674745" algn="l"/>
              </a:tabLst>
            </a:pPr>
            <a:r>
              <a:rPr lang="zh-CN" altLang="en-US" sz="2800" b="1" dirty="0">
                <a:latin typeface="楷体" panose="02010609060101010101" pitchFamily="49" charset="-122"/>
                <a:ea typeface="楷体" panose="02010609060101010101" pitchFamily="49" charset="-122"/>
              </a:rPr>
              <a:t>喷（</a:t>
            </a:r>
            <a:r>
              <a:rPr lang="en-US" altLang="zh-CN" sz="2800" b="1" dirty="0" err="1">
                <a:latin typeface="汉语拼音" pitchFamily="34" charset="0"/>
                <a:ea typeface="楷体" panose="02010609060101010101" pitchFamily="49" charset="-122"/>
                <a:cs typeface="汉语拼音" pitchFamily="34" charset="0"/>
              </a:rPr>
              <a:t>pēn</a:t>
            </a:r>
            <a:r>
              <a:rPr lang="en-US" altLang="zh-CN" sz="2800" b="1" dirty="0">
                <a:latin typeface="汉语拼音" pitchFamily="34" charset="0"/>
                <a:ea typeface="楷体" panose="02010609060101010101" pitchFamily="49" charset="-122"/>
                <a:cs typeface="汉语拼音" pitchFamily="34" charset="0"/>
              </a:rPr>
              <a:t>  </a:t>
            </a:r>
            <a:r>
              <a:rPr lang="en-US" altLang="zh-CN" sz="2800" b="1" dirty="0" smtClean="0">
                <a:latin typeface="汉语拼音" pitchFamily="34" charset="0"/>
                <a:ea typeface="楷体" panose="02010609060101010101" pitchFamily="49" charset="-122"/>
                <a:cs typeface="汉语拼音" pitchFamily="34" charset="0"/>
              </a:rPr>
              <a:t> </a:t>
            </a:r>
            <a:r>
              <a:rPr lang="en-US" altLang="zh-CN" sz="2800" b="1" dirty="0" err="1" smtClean="0">
                <a:latin typeface="汉语拼音" pitchFamily="34" charset="0"/>
                <a:ea typeface="楷体" panose="02010609060101010101" pitchFamily="49" charset="-122"/>
                <a:cs typeface="汉语拼音" pitchFamily="34" charset="0"/>
              </a:rPr>
              <a:t>pèn</a:t>
            </a:r>
            <a:r>
              <a:rPr lang="zh-CN" altLang="en-US" sz="2800" b="1" dirty="0">
                <a:latin typeface="楷体" panose="02010609060101010101" pitchFamily="49" charset="-122"/>
                <a:ea typeface="楷体" panose="02010609060101010101" pitchFamily="49" charset="-122"/>
              </a:rPr>
              <a:t>）</a:t>
            </a:r>
            <a:r>
              <a:rPr lang="zh-CN" altLang="en-US" sz="2800" b="1" dirty="0" smtClean="0">
                <a:latin typeface="楷体" panose="02010609060101010101" pitchFamily="49" charset="-122"/>
                <a:ea typeface="楷体" panose="02010609060101010101" pitchFamily="49" charset="-122"/>
              </a:rPr>
              <a:t>香</a:t>
            </a:r>
            <a:r>
              <a:rPr lang="en-US" altLang="zh-CN" sz="2800" b="1" dirty="0" smtClean="0">
                <a:latin typeface="楷体" panose="02010609060101010101" pitchFamily="49" charset="-122"/>
                <a:ea typeface="楷体" panose="02010609060101010101" pitchFamily="49" charset="-122"/>
              </a:rPr>
              <a:t>	</a:t>
            </a:r>
            <a:r>
              <a:rPr lang="zh-CN" altLang="en-US" sz="2800" b="1" dirty="0" smtClean="0">
                <a:latin typeface="楷体" panose="02010609060101010101" pitchFamily="49" charset="-122"/>
                <a:ea typeface="楷体" panose="02010609060101010101" pitchFamily="49" charset="-122"/>
              </a:rPr>
              <a:t>挣</a:t>
            </a:r>
            <a:r>
              <a:rPr lang="zh-CN" altLang="en-US" sz="2800" b="1" dirty="0">
                <a:latin typeface="楷体" panose="02010609060101010101" pitchFamily="49" charset="-122"/>
                <a:ea typeface="楷体" panose="02010609060101010101" pitchFamily="49" charset="-122"/>
              </a:rPr>
              <a:t>（</a:t>
            </a:r>
            <a:r>
              <a:rPr lang="en-US" altLang="zh-CN" sz="2800" b="1" dirty="0" err="1">
                <a:latin typeface="汉语拼音" pitchFamily="34" charset="0"/>
                <a:ea typeface="楷体" panose="02010609060101010101" pitchFamily="49" charset="-122"/>
                <a:cs typeface="汉语拼音" pitchFamily="34" charset="0"/>
              </a:rPr>
              <a:t>zhèng</a:t>
            </a:r>
            <a:r>
              <a:rPr lang="en-US" altLang="zh-CN" sz="2800" b="1" dirty="0">
                <a:latin typeface="汉语拼音" pitchFamily="34" charset="0"/>
                <a:ea typeface="楷体" panose="02010609060101010101" pitchFamily="49" charset="-122"/>
                <a:cs typeface="汉语拼音" pitchFamily="34" charset="0"/>
              </a:rPr>
              <a:t>  </a:t>
            </a:r>
            <a:r>
              <a:rPr lang="en-US" altLang="zh-CN" sz="2800" b="1" dirty="0" err="1">
                <a:latin typeface="汉语拼音" pitchFamily="34" charset="0"/>
                <a:ea typeface="楷体" panose="02010609060101010101" pitchFamily="49" charset="-122"/>
                <a:cs typeface="汉语拼音" pitchFamily="34" charset="0"/>
              </a:rPr>
              <a:t>zhēng</a:t>
            </a:r>
            <a:r>
              <a:rPr lang="zh-CN" altLang="en-US" sz="2800" b="1" dirty="0">
                <a:latin typeface="楷体" panose="02010609060101010101" pitchFamily="49" charset="-122"/>
                <a:ea typeface="楷体" panose="02010609060101010101" pitchFamily="49" charset="-122"/>
              </a:rPr>
              <a:t>）钱</a:t>
            </a:r>
            <a:endParaRPr lang="zh-CN" altLang="en-US" sz="2800" b="1" dirty="0">
              <a:latin typeface="楷体" panose="02010609060101010101" pitchFamily="49" charset="-122"/>
              <a:ea typeface="楷体" panose="02010609060101010101" pitchFamily="49" charset="-122"/>
            </a:endParaRPr>
          </a:p>
        </p:txBody>
      </p:sp>
      <p:sp>
        <p:nvSpPr>
          <p:cNvPr id="7" name="TextBox 6"/>
          <p:cNvSpPr txBox="1"/>
          <p:nvPr/>
        </p:nvSpPr>
        <p:spPr>
          <a:xfrm>
            <a:off x="1688604" y="2004450"/>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8" name="文本框 8"/>
          <p:cNvSpPr txBox="1"/>
          <p:nvPr/>
        </p:nvSpPr>
        <p:spPr>
          <a:xfrm>
            <a:off x="324544" y="411510"/>
            <a:ext cx="1668780" cy="52322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2800">
                <a:solidFill>
                  <a:schemeClr val="tx1"/>
                </a:solidFill>
                <a:latin typeface="黑体" panose="02010609060101010101" pitchFamily="49" charset="-122"/>
                <a:ea typeface="黑体" panose="02010609060101010101" pitchFamily="49" charset="-122"/>
              </a:rPr>
              <a:t>巩固练习</a:t>
            </a:r>
            <a:endParaRPr lang="zh-CN" altLang="en-US" sz="2800">
              <a:solidFill>
                <a:schemeClr val="tx1"/>
              </a:solidFill>
              <a:latin typeface="黑体" panose="02010609060101010101" pitchFamily="49" charset="-122"/>
              <a:ea typeface="黑体" panose="02010609060101010101" pitchFamily="49" charset="-122"/>
            </a:endParaRPr>
          </a:p>
        </p:txBody>
      </p:sp>
      <p:sp>
        <p:nvSpPr>
          <p:cNvPr id="9" name="TextBox 8"/>
          <p:cNvSpPr txBox="1"/>
          <p:nvPr/>
        </p:nvSpPr>
        <p:spPr>
          <a:xfrm>
            <a:off x="4866209" y="2787774"/>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1" name="TextBox 10"/>
          <p:cNvSpPr txBox="1"/>
          <p:nvPr/>
        </p:nvSpPr>
        <p:spPr>
          <a:xfrm>
            <a:off x="4866209" y="2161724"/>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2" name="TextBox 11"/>
          <p:cNvSpPr txBox="1"/>
          <p:nvPr/>
        </p:nvSpPr>
        <p:spPr>
          <a:xfrm>
            <a:off x="1155748" y="2100367"/>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3" name="TextBox 12"/>
          <p:cNvSpPr txBox="1"/>
          <p:nvPr/>
        </p:nvSpPr>
        <p:spPr>
          <a:xfrm>
            <a:off x="1175492" y="2795831"/>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4" name="TextBox 13"/>
          <p:cNvSpPr txBox="1"/>
          <p:nvPr/>
        </p:nvSpPr>
        <p:spPr>
          <a:xfrm>
            <a:off x="1175492" y="3363838"/>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5" name="TextBox 14"/>
          <p:cNvSpPr txBox="1"/>
          <p:nvPr/>
        </p:nvSpPr>
        <p:spPr>
          <a:xfrm>
            <a:off x="4866209" y="3364180"/>
            <a:ext cx="576064" cy="584775"/>
          </a:xfrm>
          <a:prstGeom prst="rect">
            <a:avLst/>
          </a:prstGeom>
          <a:noFill/>
        </p:spPr>
        <p:txBody>
          <a:bodyPr wrap="square" rtlCol="0">
            <a:spAutoFit/>
          </a:bodyPr>
          <a:lstStyle/>
          <a:p>
            <a:r>
              <a:rPr lang="en-US" altLang="zh-CN" sz="3200" b="1" dirty="0">
                <a:solidFill>
                  <a:srgbClr val="FF0000"/>
                </a:solidFill>
              </a:rPr>
              <a:t>·</a:t>
            </a:r>
            <a:endParaRPr lang="zh-CN" altLang="en-US" sz="3200" b="1" dirty="0">
              <a:solidFill>
                <a:srgbClr val="FF0000"/>
              </a:solidFill>
            </a:endParaRPr>
          </a:p>
        </p:txBody>
      </p:sp>
      <p:sp>
        <p:nvSpPr>
          <p:cNvPr id="16" name="TextBox 15"/>
          <p:cNvSpPr txBox="1"/>
          <p:nvPr/>
        </p:nvSpPr>
        <p:spPr>
          <a:xfrm>
            <a:off x="5436418" y="1995686"/>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7" name="TextBox 16"/>
          <p:cNvSpPr txBox="1"/>
          <p:nvPr/>
        </p:nvSpPr>
        <p:spPr>
          <a:xfrm>
            <a:off x="2123728" y="2707055"/>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8" name="TextBox 17"/>
          <p:cNvSpPr txBox="1"/>
          <p:nvPr/>
        </p:nvSpPr>
        <p:spPr>
          <a:xfrm>
            <a:off x="5292080" y="2635047"/>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19" name="TextBox 18"/>
          <p:cNvSpPr txBox="1"/>
          <p:nvPr/>
        </p:nvSpPr>
        <p:spPr>
          <a:xfrm>
            <a:off x="2699792" y="3283119"/>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20" name="TextBox 19"/>
          <p:cNvSpPr txBox="1"/>
          <p:nvPr/>
        </p:nvSpPr>
        <p:spPr>
          <a:xfrm>
            <a:off x="5724128" y="3279253"/>
            <a:ext cx="576064"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6" grpId="0"/>
      <p:bldP spid="17" grpId="0"/>
      <p:bldP spid="18" grpId="0"/>
      <p:bldP spid="19"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68958" y="820906"/>
            <a:ext cx="8235490" cy="3046988"/>
          </a:xfrm>
          <a:prstGeom prst="rect">
            <a:avLst/>
          </a:prstGeom>
          <a:noFill/>
        </p:spPr>
        <p:txBody>
          <a:bodyPr wrap="square" rtlCol="0">
            <a:spAutoFit/>
          </a:bodyPr>
          <a:lstStyle/>
          <a:p>
            <a:r>
              <a:rPr lang="zh-CN" altLang="en-US" sz="3200" dirty="0"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mn-ea"/>
              </a:rPr>
              <a:t>二</a:t>
            </a:r>
            <a:r>
              <a:rPr lang="zh-CN" altLang="en-US" sz="3200" dirty="0">
                <a:latin typeface="黑体" panose="02010609060101010101" pitchFamily="49" charset="-122"/>
                <a:ea typeface="黑体" panose="02010609060101010101" pitchFamily="49" charset="-122"/>
                <a:cs typeface="楷体" panose="02010609060101010101" pitchFamily="49" charset="-122"/>
                <a:sym typeface="+mn-ea"/>
              </a:rPr>
              <a:t>、照样子加一加、减一减并组词</a:t>
            </a:r>
            <a:r>
              <a:rPr lang="zh-CN" altLang="en-US" sz="3200" dirty="0" smtClean="0">
                <a:latin typeface="黑体" panose="02010609060101010101" pitchFamily="49" charset="-122"/>
                <a:ea typeface="黑体" panose="02010609060101010101" pitchFamily="49" charset="-122"/>
                <a:cs typeface="楷体" panose="02010609060101010101" pitchFamily="49" charset="-122"/>
                <a:sym typeface="+mn-ea"/>
              </a:rPr>
              <a:t>。</a:t>
            </a:r>
            <a:endParaRPr lang="en-US" altLang="zh-CN" sz="3200" dirty="0" smtClean="0">
              <a:latin typeface="黑体" panose="02010609060101010101" pitchFamily="49" charset="-122"/>
              <a:ea typeface="黑体" panose="02010609060101010101" pitchFamily="49" charset="-122"/>
              <a:cs typeface="楷体" panose="02010609060101010101" pitchFamily="49" charset="-122"/>
              <a:sym typeface="+mn-ea"/>
            </a:endParaRPr>
          </a:p>
          <a:p>
            <a:pPr indent="719455"/>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例</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青</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请</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请坐</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pPr indent="719455"/>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自</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—_____(</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昔</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—_____(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pPr indent="719455"/>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pPr indent="719455"/>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例：</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踪</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宗</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祖宗</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3200" b="1" dirty="0">
              <a:latin typeface="楷体" panose="02010609060101010101" pitchFamily="49" charset="-122"/>
              <a:ea typeface="楷体" panose="02010609060101010101" pitchFamily="49" charset="-122"/>
              <a:cs typeface="楷体" panose="02010609060101010101" pitchFamily="49" charset="-122"/>
              <a:sym typeface="+mn-ea"/>
            </a:endParaRPr>
          </a:p>
          <a:p>
            <a:pPr indent="719455"/>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谓</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—_____(</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smtClean="0">
                <a:latin typeface="楷体" panose="02010609060101010101" pitchFamily="49" charset="-122"/>
                <a:ea typeface="楷体" panose="02010609060101010101" pitchFamily="49" charset="-122"/>
                <a:cs typeface="楷体" panose="02010609060101010101" pitchFamily="49" charset="-122"/>
                <a:sym typeface="+mn-ea"/>
              </a:rPr>
              <a:t>呼</a:t>
            </a:r>
            <a:r>
              <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rPr>
              <a:t>—_____(  </a:t>
            </a:r>
            <a:r>
              <a:rPr lang="en-US" altLang="zh-CN" sz="3200" b="1" dirty="0">
                <a:latin typeface="楷体" panose="02010609060101010101" pitchFamily="49" charset="-122"/>
                <a:ea typeface="楷体" panose="02010609060101010101" pitchFamily="49" charset="-122"/>
                <a:cs typeface="楷体" panose="02010609060101010101" pitchFamily="49" charset="-122"/>
                <a:sym typeface="+mn-ea"/>
              </a:rPr>
              <a:t>  )  </a:t>
            </a:r>
            <a:endParaRPr lang="en-US" altLang="zh-CN" sz="3200" b="1" dirty="0" smtClean="0">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4" name="文本框 3"/>
          <p:cNvSpPr txBox="1"/>
          <p:nvPr/>
        </p:nvSpPr>
        <p:spPr>
          <a:xfrm>
            <a:off x="2180959" y="1841864"/>
            <a:ext cx="577497"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咱</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8" name="文本框 7"/>
          <p:cNvSpPr txBox="1"/>
          <p:nvPr/>
        </p:nvSpPr>
        <p:spPr>
          <a:xfrm>
            <a:off x="3294596" y="1873465"/>
            <a:ext cx="115212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咱们</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4" name="文本框 7"/>
          <p:cNvSpPr txBox="1"/>
          <p:nvPr/>
        </p:nvSpPr>
        <p:spPr>
          <a:xfrm>
            <a:off x="5907081" y="1815174"/>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蜡</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5" name="文本框 7"/>
          <p:cNvSpPr txBox="1"/>
          <p:nvPr/>
        </p:nvSpPr>
        <p:spPr>
          <a:xfrm>
            <a:off x="3268328" y="3305102"/>
            <a:ext cx="100811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胃口</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6" name="文本框 7"/>
          <p:cNvSpPr txBox="1"/>
          <p:nvPr/>
        </p:nvSpPr>
        <p:spPr>
          <a:xfrm>
            <a:off x="5886884" y="3272666"/>
            <a:ext cx="563085"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乎</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17" name="文本框 7"/>
          <p:cNvSpPr txBox="1"/>
          <p:nvPr/>
        </p:nvSpPr>
        <p:spPr>
          <a:xfrm>
            <a:off x="6822988" y="1815174"/>
            <a:ext cx="115212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蜡烛</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0" name="文本框 7"/>
          <p:cNvSpPr txBox="1"/>
          <p:nvPr/>
        </p:nvSpPr>
        <p:spPr>
          <a:xfrm>
            <a:off x="6822988" y="3291830"/>
            <a:ext cx="1368152" cy="523220"/>
          </a:xfrm>
          <a:prstGeom prst="rect">
            <a:avLst/>
          </a:prstGeom>
          <a:noFill/>
        </p:spPr>
        <p:txBody>
          <a:bodyPr wrap="square" rtlCol="0">
            <a:spAutoFit/>
          </a:bodyPr>
          <a:lstStyle/>
          <a:p>
            <a:r>
              <a:rPr lang="zh-CN" altLang="en-US" sz="2800" b="1" dirty="0" smtClean="0">
                <a:solidFill>
                  <a:srgbClr val="FF0000"/>
                </a:solidFill>
                <a:latin typeface="楷体" panose="02010609060101010101" pitchFamily="49" charset="-122"/>
                <a:ea typeface="楷体" panose="02010609060101010101" pitchFamily="49" charset="-122"/>
              </a:rPr>
              <a:t>几乎</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4" name="文本框 7"/>
          <p:cNvSpPr txBox="1"/>
          <p:nvPr/>
        </p:nvSpPr>
        <p:spPr>
          <a:xfrm>
            <a:off x="2149364" y="3308178"/>
            <a:ext cx="563085"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胃</a:t>
            </a:r>
            <a:endParaRPr lang="zh-CN" altLang="en-US" sz="28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 calcmode="lin" valueType="num">
                                      <p:cBhvr additive="base">
                                        <p:cTn id="29" dur="500" fill="hold"/>
                                        <p:tgtEl>
                                          <p:spTgt spid="15"/>
                                        </p:tgtEl>
                                        <p:attrNameLst>
                                          <p:attrName>ppt_x</p:attrName>
                                        </p:attrNameLst>
                                      </p:cBhvr>
                                      <p:tavLst>
                                        <p:tav tm="0">
                                          <p:val>
                                            <p:strVal val="#ppt_x"/>
                                          </p:val>
                                        </p:tav>
                                        <p:tav tm="100000">
                                          <p:val>
                                            <p:strVal val="#ppt_x"/>
                                          </p:val>
                                        </p:tav>
                                      </p:tavLst>
                                    </p:anim>
                                    <p:anim calcmode="lin" valueType="num">
                                      <p:cBhvr additive="base">
                                        <p:cTn id="30" dur="500" fill="hold"/>
                                        <p:tgtEl>
                                          <p:spTgt spid="15"/>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14" grpId="0"/>
      <p:bldP spid="15" grpId="0"/>
      <p:bldP spid="16" grpId="0"/>
      <p:bldP spid="17" grpId="0"/>
      <p:bldP spid="20"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88032" y="431132"/>
            <a:ext cx="8604448" cy="4228850"/>
          </a:xfrm>
          <a:prstGeom prst="rect">
            <a:avLst/>
          </a:prstGeom>
          <a:noFill/>
        </p:spPr>
        <p:txBody>
          <a:bodyPr wrap="square" rtlCol="0">
            <a:spAutoFit/>
          </a:bodyPr>
          <a:lstStyle/>
          <a:p>
            <a:pPr>
              <a:lnSpc>
                <a:spcPct val="120000"/>
              </a:lnSpc>
            </a:pPr>
            <a:r>
              <a:rPr lang="zh-CN" altLang="en-US" sz="2800" dirty="0" smtClean="0">
                <a:latin typeface="+mn-ea"/>
              </a:rPr>
              <a:t>三</a:t>
            </a:r>
            <a:r>
              <a:rPr lang="zh-CN" altLang="en-US" sz="2800" dirty="0">
                <a:latin typeface="+mn-ea"/>
              </a:rPr>
              <a:t>、给红色字选择正确的解释。</a:t>
            </a:r>
            <a:endParaRPr lang="en-US" altLang="zh-CN" sz="2800" dirty="0">
              <a:latin typeface="+mn-ea"/>
            </a:endParaRPr>
          </a:p>
          <a:p>
            <a:pPr>
              <a:lnSpc>
                <a:spcPct val="120000"/>
              </a:lnSpc>
            </a:pPr>
            <a:r>
              <a:rPr lang="zh-CN" altLang="en-US" sz="2800"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    </a:t>
            </a:r>
            <a:r>
              <a:rPr lang="zh-CN" altLang="en-US" sz="2800" b="1" dirty="0" smtClean="0">
                <a:solidFill>
                  <a:srgbClr val="FF0000"/>
                </a:solidFill>
                <a:latin typeface="宋体" panose="02010600030101010101" pitchFamily="2" charset="-122"/>
                <a:ea typeface="宋体" panose="02010600030101010101" pitchFamily="2" charset="-122"/>
                <a:cs typeface="楷体" panose="02010609060101010101" pitchFamily="49" charset="-122"/>
                <a:sym typeface="+mn-ea"/>
              </a:rPr>
              <a:t>富</a:t>
            </a:r>
            <a:r>
              <a:rPr lang="zh-CN" altLang="en-US" sz="2800" dirty="0">
                <a:latin typeface="宋体" panose="02010600030101010101" pitchFamily="2" charset="-122"/>
                <a:ea typeface="宋体" panose="02010600030101010101" pitchFamily="2" charset="-122"/>
                <a:cs typeface="楷体" panose="02010609060101010101" pitchFamily="49" charset="-122"/>
                <a:sym typeface="+mn-ea"/>
              </a:rPr>
              <a:t>：</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①财产多（跟“贫、穷”相对）</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。②</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使变富</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en-US" altLang="zh-CN" sz="2800" b="1" dirty="0" smtClean="0">
              <a:latin typeface="宋体" panose="02010600030101010101" pitchFamily="2" charset="-122"/>
              <a:ea typeface="宋体" panose="02010600030101010101" pitchFamily="2" charset="-122"/>
              <a:cs typeface="楷体" panose="02010609060101010101" pitchFamily="49" charset="-122"/>
              <a:sym typeface="+mn-ea"/>
            </a:endParaRPr>
          </a:p>
          <a:p>
            <a:pPr>
              <a:lnSpc>
                <a:spcPct val="120000"/>
              </a:lnSpc>
            </a:pPr>
            <a:r>
              <a:rPr lang="en-US" altLang="zh-CN" sz="2800" b="1" dirty="0">
                <a:latin typeface="宋体" panose="02010600030101010101" pitchFamily="2" charset="-122"/>
                <a:ea typeface="宋体" panose="02010600030101010101" pitchFamily="2" charset="-122"/>
                <a:cs typeface="楷体" panose="02010609060101010101" pitchFamily="49" charset="-122"/>
                <a:sym typeface="+mn-ea"/>
              </a:rPr>
              <a:t> </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③</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资源；财产</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。④</a:t>
            </a:r>
            <a:r>
              <a:rPr lang="zh-CN" altLang="en-US" sz="2800" b="1" dirty="0">
                <a:latin typeface="宋体" panose="02010600030101010101" pitchFamily="2" charset="-122"/>
                <a:ea typeface="宋体" panose="02010600030101010101" pitchFamily="2" charset="-122"/>
                <a:cs typeface="楷体" panose="02010609060101010101" pitchFamily="49" charset="-122"/>
                <a:sym typeface="+mn-ea"/>
              </a:rPr>
              <a:t>丰富；多</a:t>
            </a:r>
            <a:r>
              <a:rPr lang="zh-CN" altLang="en-US" sz="2800" b="1" dirty="0" smtClean="0">
                <a:latin typeface="宋体" panose="02010600030101010101" pitchFamily="2" charset="-122"/>
                <a:ea typeface="宋体" panose="02010600030101010101" pitchFamily="2" charset="-122"/>
                <a:cs typeface="楷体" panose="02010609060101010101" pitchFamily="49" charset="-122"/>
                <a:sym typeface="+mn-ea"/>
              </a:rPr>
              <a:t>。</a:t>
            </a:r>
            <a:endParaRPr lang="en-US" altLang="zh-CN"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en-US" altLang="zh-CN"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1</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亚马逊的热带雨林是世界上最为</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富</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饶的</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地方。</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en-US" altLang="zh-CN" sz="2800" b="1" dirty="0" smtClean="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2</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财</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富</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是劳动所创造的。</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   ）</a:t>
            </a:r>
            <a:endParaRPr lang="en-US" altLang="zh-CN" sz="2800" b="1" dirty="0">
              <a:latin typeface="楷体" panose="02010609060101010101" pitchFamily="49" charset="-122"/>
              <a:ea typeface="楷体" panose="02010609060101010101" pitchFamily="49" charset="-122"/>
              <a:cs typeface="楷体" panose="02010609060101010101" pitchFamily="49" charset="-122"/>
              <a:sym typeface="+mn-ea"/>
            </a:endParaRPr>
          </a:p>
          <a:p>
            <a:pPr>
              <a:lnSpc>
                <a:spcPct val="120000"/>
              </a:lnSpc>
            </a:pPr>
            <a:r>
              <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rPr>
              <a:t>  3</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今日的中国</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国</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sym typeface="+mn-ea"/>
              </a:rPr>
              <a:t>富</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民强</a:t>
            </a:r>
            <a:r>
              <a:rPr lang="en-US" altLang="zh-CN" sz="2800" b="1" dirty="0">
                <a:latin typeface="楷体" panose="02010609060101010101" pitchFamily="49" charset="-122"/>
                <a:ea typeface="楷体" panose="02010609060101010101" pitchFamily="49" charset="-122"/>
                <a:cs typeface="楷体" panose="02010609060101010101" pitchFamily="49" charset="-122"/>
                <a:sym typeface="+mn-ea"/>
              </a:rPr>
              <a:t>,</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连敌人也不能否认这一点</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en-US" altLang="zh-CN" sz="2800" b="1" dirty="0" smtClean="0">
              <a:latin typeface="楷体" panose="02010609060101010101" pitchFamily="49" charset="-122"/>
              <a:ea typeface="楷体" panose="02010609060101010101" pitchFamily="49" charset="-122"/>
              <a:cs typeface="楷体" panose="02010609060101010101" pitchFamily="49" charset="-122"/>
              <a:sym typeface="+mn-ea"/>
            </a:endParaRPr>
          </a:p>
          <a:p>
            <a:pPr algn="r">
              <a:lnSpc>
                <a:spcPct val="120000"/>
              </a:lnSpc>
            </a:pP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2800" b="1" dirty="0" smtClean="0">
                <a:latin typeface="楷体" panose="02010609060101010101" pitchFamily="49" charset="-122"/>
                <a:ea typeface="楷体" panose="02010609060101010101" pitchFamily="49" charset="-122"/>
                <a:cs typeface="楷体" panose="02010609060101010101" pitchFamily="49" charset="-122"/>
                <a:sym typeface="+mn-ea"/>
              </a:rPr>
              <a:t>）</a:t>
            </a:r>
            <a:endParaRPr lang="zh-CN" altLang="en-US" sz="3600" dirty="0"/>
          </a:p>
        </p:txBody>
      </p:sp>
      <p:sp>
        <p:nvSpPr>
          <p:cNvPr id="5" name="TextBox 4"/>
          <p:cNvSpPr txBox="1"/>
          <p:nvPr/>
        </p:nvSpPr>
        <p:spPr>
          <a:xfrm>
            <a:off x="5368439" y="2979523"/>
            <a:ext cx="72008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③</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6" name="TextBox 5"/>
          <p:cNvSpPr txBox="1"/>
          <p:nvPr/>
        </p:nvSpPr>
        <p:spPr>
          <a:xfrm>
            <a:off x="7884368" y="2436779"/>
            <a:ext cx="72008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④</a:t>
            </a:r>
            <a:endParaRPr lang="zh-CN" altLang="en-US" sz="3200" b="1" dirty="0">
              <a:solidFill>
                <a:srgbClr val="FF0000"/>
              </a:solidFill>
              <a:latin typeface="楷体" panose="02010609060101010101" pitchFamily="49" charset="-122"/>
              <a:ea typeface="楷体" panose="02010609060101010101" pitchFamily="49" charset="-122"/>
            </a:endParaRPr>
          </a:p>
        </p:txBody>
      </p:sp>
      <p:sp>
        <p:nvSpPr>
          <p:cNvPr id="7" name="TextBox 6"/>
          <p:cNvSpPr txBox="1"/>
          <p:nvPr/>
        </p:nvSpPr>
        <p:spPr>
          <a:xfrm>
            <a:off x="7911002" y="3994321"/>
            <a:ext cx="720080" cy="584775"/>
          </a:xfrm>
          <a:prstGeom prst="rect">
            <a:avLst/>
          </a:prstGeom>
          <a:noFill/>
        </p:spPr>
        <p:txBody>
          <a:bodyPr wrap="square" rtlCol="0">
            <a:spAutoFit/>
          </a:bodyPr>
          <a:lstStyle/>
          <a:p>
            <a:r>
              <a:rPr lang="zh-CN" altLang="en-US" sz="3200" b="1" dirty="0">
                <a:solidFill>
                  <a:srgbClr val="FF0000"/>
                </a:solidFill>
                <a:latin typeface="楷体" panose="02010609060101010101" pitchFamily="49" charset="-122"/>
                <a:ea typeface="楷体" panose="02010609060101010101" pitchFamily="49" charset="-122"/>
              </a:rPr>
              <a:t>②</a:t>
            </a:r>
            <a:endParaRPr lang="zh-CN" altLang="en-US" sz="3200" b="1" dirty="0">
              <a:solidFill>
                <a:srgbClr val="FF0000"/>
              </a:solidFill>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plus(in)">
                                      <p:cBhvr>
                                        <p:cTn id="7" dur="500"/>
                                        <p:tgtEl>
                                          <p:spTgt spid="5"/>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plus(in)">
                                      <p:cBhvr>
                                        <p:cTn id="10" dur="500"/>
                                        <p:tgtEl>
                                          <p:spTgt spid="6"/>
                                        </p:tgtEl>
                                      </p:cBhvr>
                                    </p:animEffect>
                                  </p:childTnLst>
                                </p:cTn>
                              </p:par>
                              <p:par>
                                <p:cTn id="11" presetID="13"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plus(in)">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43608" y="1275606"/>
            <a:ext cx="7056784" cy="2455480"/>
          </a:xfrm>
          <a:prstGeom prst="rect">
            <a:avLst/>
          </a:prstGeom>
          <a:noFill/>
        </p:spPr>
        <p:txBody>
          <a:bodyPr wrap="square" rtlCol="0">
            <a:spAutoFit/>
          </a:bodyPr>
          <a:lstStyle/>
          <a:p>
            <a:pPr>
              <a:lnSpc>
                <a:spcPct val="150000"/>
              </a:lnSpc>
            </a:pPr>
            <a:r>
              <a:rPr lang="en-US" altLang="zh-CN" sz="3600" b="1" dirty="0">
                <a:latin typeface="楷体" panose="02010609060101010101" pitchFamily="49" charset="-122"/>
                <a:ea typeface="楷体" panose="02010609060101010101" pitchFamily="49" charset="-122"/>
              </a:rPr>
              <a:t>     </a:t>
            </a:r>
            <a:r>
              <a:rPr lang="zh-CN" altLang="en-US" sz="3600" b="1" dirty="0">
                <a:latin typeface="楷体" panose="02010609060101010101" pitchFamily="49" charset="-122"/>
                <a:ea typeface="楷体" panose="02010609060101010101" pitchFamily="49" charset="-122"/>
              </a:rPr>
              <a:t>掌握了这一单元的生字后，我们再一起看一看本单元有哪些需要掌握的词语吧！</a:t>
            </a:r>
            <a:endParaRPr lang="zh-CN" altLang="en-US" sz="3600" b="1" dirty="0">
              <a:latin typeface="楷体" panose="02010609060101010101" pitchFamily="49" charset="-122"/>
              <a:ea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ags/tag1.xml><?xml version="1.0" encoding="utf-8"?>
<p:tagLst xmlns:p="http://schemas.openxmlformats.org/presentationml/2006/main">
  <p:tag name="KSO_WPP_MARK_KEY" val="3fd230fc-f998-4396-a1d7-c1accd91b6b9"/>
  <p:tag name="COMMONDATA" val="eyJoZGlkIjoiMDUzMmRhYzhkNzM3Y2ZlODExZjhhYzliMDJjYzA0ZGIifQ=="/>
</p:tagLst>
</file>

<file path=ppt/theme/theme1.xml><?xml version="1.0" encoding="utf-8"?>
<a:theme xmlns:a="http://schemas.openxmlformats.org/drawingml/2006/main" name="卷草阳台">
  <a:themeElements>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卷草阳台">
      <a:majorFont>
        <a:latin typeface="Arial"/>
        <a:ea typeface="黑体"/>
        <a:cs typeface=""/>
      </a:majorFont>
      <a:minorFont>
        <a:latin typeface="Arial Rounded MT Bold"/>
        <a:ea typeface="黑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卷草阳台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卷草阳台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卷草阳台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卷草阳台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卷草阳台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卷草阳台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卷草阳台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卷草阳台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卷草阳台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卷草阳台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卷草阳台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卷草阳台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清香</Template>
  <TotalTime>0</TotalTime>
  <Words>6574</Words>
  <Application>WPS 演示</Application>
  <PresentationFormat>全屏显示(16:9)</PresentationFormat>
  <Paragraphs>570</Paragraphs>
  <Slides>59</Slides>
  <Notes>42</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59</vt:i4>
      </vt:variant>
    </vt:vector>
  </HeadingPairs>
  <TitlesOfParts>
    <vt:vector size="73" baseType="lpstr">
      <vt:lpstr>Arial</vt:lpstr>
      <vt:lpstr>宋体</vt:lpstr>
      <vt:lpstr>Wingdings</vt:lpstr>
      <vt:lpstr>黑体</vt:lpstr>
      <vt:lpstr>楷体</vt:lpstr>
      <vt:lpstr>汉语拼音</vt:lpstr>
      <vt:lpstr>Segoe Print</vt:lpstr>
      <vt:lpstr>Arial Rounded MT Bold</vt:lpstr>
      <vt:lpstr>微软雅黑</vt:lpstr>
      <vt:lpstr>Arial Unicode MS</vt:lpstr>
      <vt:lpstr>Calibri</vt:lpstr>
      <vt:lpstr>新宋体</vt:lpstr>
      <vt:lpstr>Xingkai SC</vt:lpstr>
      <vt:lpstr>卷草阳台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Rocket Girls</cp:lastModifiedBy>
  <cp:revision>758</cp:revision>
  <dcterms:created xsi:type="dcterms:W3CDTF">2019-08-10T12:25:00Z</dcterms:created>
  <dcterms:modified xsi:type="dcterms:W3CDTF">2022-11-29T18:24:52Z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61D57C8E5DF742A39D02BF11BC688E7B</vt:lpwstr>
  </property>
  <property fmtid="{D5CDD505-2E9C-101B-9397-08002B2CF9AE}" pid="3" name="KSOProductBuildVer">
    <vt:lpwstr>2052-11.1.0.12763</vt:lpwstr>
  </property>
</Properties>
</file>