
<file path=[Content_Types].xml><?xml version="1.0" encoding="utf-8"?>
<Types xmlns="http://schemas.openxmlformats.org/package/2006/content-types">
  <Default Extension="jpeg" ContentType="image/jpeg"/>
  <Default Extension="JPG" ContentType="image/.jpg"/>
  <Default Extension="wdp" ContentType="image/vnd.ms-photo"/>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58" r:id="rId3"/>
    <p:sldId id="322" r:id="rId5"/>
    <p:sldId id="305" r:id="rId6"/>
    <p:sldId id="259" r:id="rId7"/>
    <p:sldId id="260" r:id="rId8"/>
    <p:sldId id="308" r:id="rId9"/>
    <p:sldId id="331" r:id="rId10"/>
    <p:sldId id="323" r:id="rId11"/>
    <p:sldId id="333" r:id="rId12"/>
    <p:sldId id="261" r:id="rId13"/>
    <p:sldId id="262" r:id="rId14"/>
    <p:sldId id="293" r:id="rId15"/>
    <p:sldId id="294" r:id="rId16"/>
    <p:sldId id="265" r:id="rId17"/>
    <p:sldId id="332" r:id="rId18"/>
    <p:sldId id="317" r:id="rId19"/>
    <p:sldId id="365" r:id="rId20"/>
    <p:sldId id="337" r:id="rId21"/>
    <p:sldId id="264" r:id="rId22"/>
    <p:sldId id="321" r:id="rId23"/>
    <p:sldId id="295" r:id="rId24"/>
    <p:sldId id="263" r:id="rId25"/>
    <p:sldId id="358" r:id="rId26"/>
    <p:sldId id="359" r:id="rId27"/>
    <p:sldId id="360" r:id="rId28"/>
    <p:sldId id="361" r:id="rId29"/>
    <p:sldId id="366" r:id="rId30"/>
    <p:sldId id="266" r:id="rId31"/>
    <p:sldId id="296" r:id="rId32"/>
    <p:sldId id="362" r:id="rId33"/>
    <p:sldId id="267" r:id="rId34"/>
    <p:sldId id="302" r:id="rId35"/>
    <p:sldId id="303" r:id="rId36"/>
    <p:sldId id="268" r:id="rId37"/>
    <p:sldId id="318" r:id="rId38"/>
    <p:sldId id="325" r:id="rId39"/>
    <p:sldId id="334" r:id="rId40"/>
    <p:sldId id="336" r:id="rId41"/>
    <p:sldId id="338" r:id="rId42"/>
    <p:sldId id="269" r:id="rId43"/>
    <p:sldId id="270" r:id="rId44"/>
    <p:sldId id="271" r:id="rId45"/>
    <p:sldId id="272" r:id="rId46"/>
    <p:sldId id="273" r:id="rId47"/>
    <p:sldId id="274" r:id="rId48"/>
    <p:sldId id="299" r:id="rId49"/>
    <p:sldId id="275" r:id="rId50"/>
    <p:sldId id="278" r:id="rId51"/>
    <p:sldId id="346" r:id="rId52"/>
    <p:sldId id="347" r:id="rId53"/>
    <p:sldId id="348" r:id="rId54"/>
    <p:sldId id="349" r:id="rId55"/>
    <p:sldId id="350" r:id="rId56"/>
    <p:sldId id="351" r:id="rId57"/>
    <p:sldId id="352" r:id="rId58"/>
    <p:sldId id="353" r:id="rId59"/>
    <p:sldId id="354" r:id="rId60"/>
    <p:sldId id="355" r:id="rId61"/>
    <p:sldId id="356" r:id="rId62"/>
    <p:sldId id="357" r:id="rId63"/>
    <p:sldId id="319" r:id="rId64"/>
    <p:sldId id="340" r:id="rId65"/>
    <p:sldId id="341" r:id="rId66"/>
    <p:sldId id="342" r:id="rId67"/>
    <p:sldId id="343" r:id="rId68"/>
    <p:sldId id="339" r:id="rId69"/>
    <p:sldId id="279" r:id="rId70"/>
    <p:sldId id="344" r:id="rId71"/>
    <p:sldId id="345" r:id="rId72"/>
    <p:sldId id="282" r:id="rId73"/>
    <p:sldId id="283" r:id="rId74"/>
    <p:sldId id="329" r:id="rId75"/>
    <p:sldId id="367" r:id="rId76"/>
  </p:sldIdLst>
  <p:sldSz cx="9144000" cy="5143500" type="screen16x9"/>
  <p:notesSz cx="6858000" cy="9144000"/>
  <p:custDataLst>
    <p:tags r:id="rId8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X" initials="X"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FFCC66"/>
    <a:srgbClr val="FFCC99"/>
    <a:srgbClr val="FF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342" autoAdjust="0"/>
    <p:restoredTop sz="94635" autoAdjust="0"/>
  </p:normalViewPr>
  <p:slideViewPr>
    <p:cSldViewPr>
      <p:cViewPr>
        <p:scale>
          <a:sx n="100" d="100"/>
          <a:sy n="100" d="100"/>
        </p:scale>
        <p:origin x="-630" y="-216"/>
      </p:cViewPr>
      <p:guideLst>
        <p:guide orient="horz" pos="162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1" Type="http://schemas.openxmlformats.org/officeDocument/2006/relationships/tags" Target="tags/tag1.xml"/><Relationship Id="rId80" Type="http://schemas.openxmlformats.org/officeDocument/2006/relationships/commentAuthors" Target="commentAuthors.xml"/><Relationship Id="rId8" Type="http://schemas.openxmlformats.org/officeDocument/2006/relationships/slide" Target="slides/slide5.xml"/><Relationship Id="rId79" Type="http://schemas.openxmlformats.org/officeDocument/2006/relationships/tableStyles" Target="tableStyles.xml"/><Relationship Id="rId78" Type="http://schemas.openxmlformats.org/officeDocument/2006/relationships/viewProps" Target="viewProps.xml"/><Relationship Id="rId77" Type="http://schemas.openxmlformats.org/officeDocument/2006/relationships/presProps" Target="presProps.xml"/><Relationship Id="rId76" Type="http://schemas.openxmlformats.org/officeDocument/2006/relationships/slide" Target="slides/slide73.xml"/><Relationship Id="rId75" Type="http://schemas.openxmlformats.org/officeDocument/2006/relationships/slide" Target="slides/slide72.xml"/><Relationship Id="rId74" Type="http://schemas.openxmlformats.org/officeDocument/2006/relationships/slide" Target="slides/slide71.xml"/><Relationship Id="rId73" Type="http://schemas.openxmlformats.org/officeDocument/2006/relationships/slide" Target="slides/slide70.xml"/><Relationship Id="rId72" Type="http://schemas.openxmlformats.org/officeDocument/2006/relationships/slide" Target="slides/slide69.xml"/><Relationship Id="rId71" Type="http://schemas.openxmlformats.org/officeDocument/2006/relationships/slide" Target="slides/slide68.xml"/><Relationship Id="rId70" Type="http://schemas.openxmlformats.org/officeDocument/2006/relationships/slide" Target="slides/slide67.xml"/><Relationship Id="rId7" Type="http://schemas.openxmlformats.org/officeDocument/2006/relationships/slide" Target="slides/slide4.xml"/><Relationship Id="rId69" Type="http://schemas.openxmlformats.org/officeDocument/2006/relationships/slide" Target="slides/slide66.xml"/><Relationship Id="rId68" Type="http://schemas.openxmlformats.org/officeDocument/2006/relationships/slide" Target="slides/slide65.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8DDC685-8E46-41E9-8CE0-2B15ED923F81}"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2D75F12-C34E-4694-8D92-AAF6C7DCF180}"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7.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9.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0.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1.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7.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8.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9.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1.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2D75F12-C34E-4694-8D92-AAF6C7DCF180}"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E1CD010-A9A3-4117-BFBF-9C1583B3E142}" type="slidenum">
              <a:rPr lang="zh-CN" altLang="en-US" smtClean="0"/>
            </a:fld>
            <a:endParaRPr lang="zh-CN"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22D75F12-C34E-4694-8D92-AAF6C7DCF180}"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内页">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6" Type="http://schemas.openxmlformats.org/officeDocument/2006/relationships/theme" Target="../theme/theme1.xml"/><Relationship Id="rId5" Type="http://schemas.openxmlformats.org/officeDocument/2006/relationships/image" Target="../media/image3.png"/><Relationship Id="rId4" Type="http://schemas.microsoft.com/office/2007/relationships/hdphoto" Target="../media/image2.wdp"/><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 name="圆角矩形 1"/>
          <p:cNvSpPr/>
          <p:nvPr userDrawn="1"/>
        </p:nvSpPr>
        <p:spPr>
          <a:xfrm>
            <a:off x="107504" y="3219822"/>
            <a:ext cx="2592288" cy="172819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descr="9c6e66273ca4b0495995df0609bc723f.jpeg"/>
          <p:cNvPicPr>
            <a:picLocks noChangeAspect="1"/>
          </p:cNvPicPr>
          <p:nvPr userDrawn="1"/>
        </p:nvPicPr>
        <p:blipFill>
          <a:blip r:embed="rId3" cstate="print">
            <a:extLst>
              <a:ext uri="{BEBA8EAE-BF5A-486C-A8C5-ECC9F3942E4B}">
                <a14:imgProps xmlns:a14="http://schemas.microsoft.com/office/drawing/2010/main">
                  <a14:imgLayer r:embed="rId4">
                    <a14:imgEffect>
                      <a14:artisticBlur/>
                    </a14:imgEffect>
                  </a14:imgLayer>
                </a14:imgProps>
              </a:ext>
            </a:extLst>
          </a:blip>
          <a:stretch>
            <a:fillRect/>
          </a:stretch>
        </p:blipFill>
        <p:spPr>
          <a:xfrm>
            <a:off x="-6578" y="0"/>
            <a:ext cx="9144000" cy="5143500"/>
          </a:xfrm>
          <a:prstGeom prst="rect">
            <a:avLst/>
          </a:prstGeom>
        </p:spPr>
      </p:pic>
      <p:pic>
        <p:nvPicPr>
          <p:cNvPr id="4" name="图片 3"/>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028384" y="123478"/>
            <a:ext cx="915984" cy="36004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Lst>
  <mc:AlternateContent xmlns:mc="http://schemas.openxmlformats.org/markup-compatibility/2006">
    <mc:Choice xmlns:p14="http://schemas.microsoft.com/office/powerpoint/2010/main" Requires="p14">
      <p:transition p14:dur="0"/>
    </mc:Choice>
    <mc:Fallback>
      <p:transition/>
    </mc:Fallback>
  </mc:AlternateContent>
  <p:txStyles>
    <p:titleStyle>
      <a:lvl1pPr algn="ctr" rtl="0" eaLnBrk="1" fontAlgn="base" hangingPunct="1">
        <a:spcBef>
          <a:spcPct val="0"/>
        </a:spcBef>
        <a:spcAft>
          <a:spcPct val="0"/>
        </a:spcAft>
        <a:defRPr sz="4000" b="1">
          <a:solidFill>
            <a:schemeClr val="tx2"/>
          </a:solidFill>
          <a:latin typeface="+mj-lt"/>
          <a:ea typeface="+mj-ea"/>
          <a:cs typeface="+mj-cs"/>
        </a:defRPr>
      </a:lvl1pPr>
      <a:lvl2pPr algn="ctr" rtl="0" eaLnBrk="1" fontAlgn="base" hangingPunct="1">
        <a:spcBef>
          <a:spcPct val="0"/>
        </a:spcBef>
        <a:spcAft>
          <a:spcPct val="0"/>
        </a:spcAft>
        <a:defRPr sz="4000" b="1">
          <a:solidFill>
            <a:schemeClr val="tx2"/>
          </a:solidFill>
          <a:latin typeface="Arial" panose="020B0604020202020204" pitchFamily="34" charset="0"/>
          <a:ea typeface="黑体" panose="02010609060101010101" pitchFamily="49" charset="-122"/>
        </a:defRPr>
      </a:lvl2pPr>
      <a:lvl3pPr algn="ctr" rtl="0" eaLnBrk="1" fontAlgn="base" hangingPunct="1">
        <a:spcBef>
          <a:spcPct val="0"/>
        </a:spcBef>
        <a:spcAft>
          <a:spcPct val="0"/>
        </a:spcAft>
        <a:defRPr sz="4000" b="1">
          <a:solidFill>
            <a:schemeClr val="tx2"/>
          </a:solidFill>
          <a:latin typeface="Arial" panose="020B0604020202020204" pitchFamily="34" charset="0"/>
          <a:ea typeface="黑体" panose="02010609060101010101" pitchFamily="49" charset="-122"/>
        </a:defRPr>
      </a:lvl3pPr>
      <a:lvl4pPr algn="ctr" rtl="0" eaLnBrk="1" fontAlgn="base" hangingPunct="1">
        <a:spcBef>
          <a:spcPct val="0"/>
        </a:spcBef>
        <a:spcAft>
          <a:spcPct val="0"/>
        </a:spcAft>
        <a:defRPr sz="4000" b="1">
          <a:solidFill>
            <a:schemeClr val="tx2"/>
          </a:solidFill>
          <a:latin typeface="Arial" panose="020B0604020202020204" pitchFamily="34" charset="0"/>
          <a:ea typeface="黑体" panose="02010609060101010101" pitchFamily="49" charset="-122"/>
        </a:defRPr>
      </a:lvl4pPr>
      <a:lvl5pPr algn="ctr" rtl="0" eaLnBrk="1" fontAlgn="base" hangingPunct="1">
        <a:spcBef>
          <a:spcPct val="0"/>
        </a:spcBef>
        <a:spcAft>
          <a:spcPct val="0"/>
        </a:spcAft>
        <a:defRPr sz="4000" b="1">
          <a:solidFill>
            <a:schemeClr val="tx2"/>
          </a:solidFill>
          <a:latin typeface="Arial" panose="020B0604020202020204" pitchFamily="34" charset="0"/>
          <a:ea typeface="黑体" panose="02010609060101010101" pitchFamily="49" charset="-122"/>
        </a:defRPr>
      </a:lvl5pPr>
      <a:lvl6pPr marL="457200" algn="ctr" rtl="0" eaLnBrk="1" fontAlgn="base" hangingPunct="1">
        <a:spcBef>
          <a:spcPct val="0"/>
        </a:spcBef>
        <a:spcAft>
          <a:spcPct val="0"/>
        </a:spcAft>
        <a:defRPr sz="4000" b="1">
          <a:solidFill>
            <a:schemeClr val="tx2"/>
          </a:solidFill>
          <a:latin typeface="Arial" panose="020B0604020202020204" pitchFamily="34" charset="0"/>
          <a:ea typeface="黑体" panose="02010609060101010101" pitchFamily="49" charset="-122"/>
        </a:defRPr>
      </a:lvl6pPr>
      <a:lvl7pPr marL="914400" algn="ctr" rtl="0" eaLnBrk="1" fontAlgn="base" hangingPunct="1">
        <a:spcBef>
          <a:spcPct val="0"/>
        </a:spcBef>
        <a:spcAft>
          <a:spcPct val="0"/>
        </a:spcAft>
        <a:defRPr sz="4000" b="1">
          <a:solidFill>
            <a:schemeClr val="tx2"/>
          </a:solidFill>
          <a:latin typeface="Arial" panose="020B0604020202020204" pitchFamily="34" charset="0"/>
          <a:ea typeface="黑体" panose="02010609060101010101" pitchFamily="49" charset="-122"/>
        </a:defRPr>
      </a:lvl7pPr>
      <a:lvl8pPr marL="1371600" algn="ctr" rtl="0" eaLnBrk="1" fontAlgn="base" hangingPunct="1">
        <a:spcBef>
          <a:spcPct val="0"/>
        </a:spcBef>
        <a:spcAft>
          <a:spcPct val="0"/>
        </a:spcAft>
        <a:defRPr sz="4000" b="1">
          <a:solidFill>
            <a:schemeClr val="tx2"/>
          </a:solidFill>
          <a:latin typeface="Arial" panose="020B0604020202020204" pitchFamily="34" charset="0"/>
          <a:ea typeface="黑体" panose="02010609060101010101" pitchFamily="49" charset="-122"/>
        </a:defRPr>
      </a:lvl8pPr>
      <a:lvl9pPr marL="1828800" algn="ctr" rtl="0" eaLnBrk="1" fontAlgn="base" hangingPunct="1">
        <a:spcBef>
          <a:spcPct val="0"/>
        </a:spcBef>
        <a:spcAft>
          <a:spcPct val="0"/>
        </a:spcAft>
        <a:defRPr sz="4000" b="1">
          <a:solidFill>
            <a:schemeClr val="tx2"/>
          </a:solidFill>
          <a:latin typeface="Arial" panose="020B0604020202020204" pitchFamily="34" charset="0"/>
          <a:ea typeface="黑体" panose="02010609060101010101" pitchFamily="49" charset="-122"/>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ea typeface="+mn-ea"/>
        </a:defRPr>
      </a:lvl2pPr>
      <a:lvl3pPr marL="1143000" indent="-228600" algn="l" rtl="0" eaLnBrk="1" fontAlgn="base" hangingPunct="1">
        <a:spcBef>
          <a:spcPct val="20000"/>
        </a:spcBef>
        <a:spcAft>
          <a:spcPct val="0"/>
        </a:spcAft>
        <a:buChar char="•"/>
        <a:defRPr sz="2400">
          <a:solidFill>
            <a:schemeClr val="tx1"/>
          </a:solidFill>
          <a:latin typeface="+mn-lt"/>
          <a:ea typeface="+mn-ea"/>
        </a:defRPr>
      </a:lvl3pPr>
      <a:lvl4pPr marL="1600200" indent="-228600" algn="l" rtl="0" eaLnBrk="1" fontAlgn="base" hangingPunct="1">
        <a:spcBef>
          <a:spcPct val="20000"/>
        </a:spcBef>
        <a:spcAft>
          <a:spcPct val="0"/>
        </a:spcAft>
        <a:buChar char="–"/>
        <a:defRPr sz="2000">
          <a:solidFill>
            <a:schemeClr val="tx1"/>
          </a:solidFill>
          <a:latin typeface="+mn-lt"/>
          <a:ea typeface="+mn-ea"/>
        </a:defRPr>
      </a:lvl4pPr>
      <a:lvl5pPr marL="2057400" indent="-228600" algn="l" rtl="0" eaLnBrk="1" fontAlgn="base" hangingPunct="1">
        <a:spcBef>
          <a:spcPct val="20000"/>
        </a:spcBef>
        <a:spcAft>
          <a:spcPct val="0"/>
        </a:spcAft>
        <a:buChar char="»"/>
        <a:defRPr sz="2000">
          <a:solidFill>
            <a:schemeClr val="tx1"/>
          </a:solidFill>
          <a:latin typeface="+mn-lt"/>
          <a:ea typeface="+mn-ea"/>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xml"/><Relationship Id="rId1" Type="http://schemas.openxmlformats.org/officeDocument/2006/relationships/hyperlink" Target="&#19971;&#24425;-&#35838;&#25991;&#26391;&#35835;-2%20&#26690;&#26519;&#23665;&#27700;.mp4" TargetMode="Externa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xml"/><Relationship Id="rId1" Type="http://schemas.openxmlformats.org/officeDocument/2006/relationships/hyperlink" Target="&#19971;&#24425;-&#35838;&#25991;&#26391;&#35835;-2%20&#26690;&#26519;&#23665;&#27700;.mp4"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xml"/><Relationship Id="rId1" Type="http://schemas.openxmlformats.org/officeDocument/2006/relationships/hyperlink" Target="&#19971;&#24425;-&#35838;&#25991;&#26391;&#35835;-2%20&#26690;&#26519;&#23665;&#27700;.mp4" TargetMode="Externa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hyperlink" Target="&#19971;&#24425;-&#35838;&#25991;&#26391;&#35835;-2%20&#26690;&#26519;&#23665;&#27700;.mp4" TargetMode="Externa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xml"/><Relationship Id="rId1" Type="http://schemas.openxmlformats.org/officeDocument/2006/relationships/hyperlink" Target="&#19971;&#24425;-&#35838;&#25991;&#26391;&#35835;-2%20&#26690;&#26519;&#23665;&#27700;.mp4" TargetMode="Externa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xml"/><Relationship Id="rId1" Type="http://schemas.openxmlformats.org/officeDocument/2006/relationships/hyperlink" Target="&#19971;&#24425;-&#35838;&#25991;&#26391;&#35835;-2%20&#26690;&#26519;&#23665;&#27700;.mp4" TargetMode="Externa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hyperlink" Target="&#19971;&#24425;-&#35838;&#25991;&#26391;&#35835;-2%20&#26690;&#26519;&#23665;&#27700;.mp4" TargetMode="Externa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2.xml"/><Relationship Id="rId1" Type="http://schemas.openxmlformats.org/officeDocument/2006/relationships/hyperlink" Target="&#19971;&#24425;-&#35838;&#25991;&#26391;&#35835;-2%20&#26690;&#26519;&#23665;&#27700;.mp4" TargetMode="Externa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hyperlink" Target="&#19971;&#24425;-&#35838;&#25991;&#26391;&#35835;-2%20&#26690;&#26519;&#23665;&#27700;.mp4" TargetMode="Externa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4" Type="http://schemas.openxmlformats.org/officeDocument/2006/relationships/notesSlide" Target="../notesSlides/notesSlide52.xml"/><Relationship Id="rId3" Type="http://schemas.openxmlformats.org/officeDocument/2006/relationships/slideLayout" Target="../slideLayouts/slideLayout1.xml"/><Relationship Id="rId2" Type="http://schemas.openxmlformats.org/officeDocument/2006/relationships/hyperlink" Target="&#19971;&#24425;-&#35838;&#25991;&#26391;&#35835;-2%20&#26690;&#26519;&#23665;&#27700;.mp4" TargetMode="External"/><Relationship Id="rId1" Type="http://schemas.openxmlformats.org/officeDocument/2006/relationships/image" Target="../media/image4.jpeg"/></Relationships>
</file>

<file path=ppt/slides/_rels/slide68.xml.rels><?xml version="1.0" encoding="UTF-8" standalone="yes"?>
<Relationships xmlns="http://schemas.openxmlformats.org/package/2006/relationships"><Relationship Id="rId3" Type="http://schemas.openxmlformats.org/officeDocument/2006/relationships/notesSlide" Target="../notesSlides/notesSlide53.xml"/><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69.xml.rels><?xml version="1.0" encoding="UTF-8" standalone="yes"?>
<Relationships xmlns="http://schemas.openxmlformats.org/package/2006/relationships"><Relationship Id="rId3" Type="http://schemas.openxmlformats.org/officeDocument/2006/relationships/notesSlide" Target="../notesSlides/notesSlide54.xml"/><Relationship Id="rId2" Type="http://schemas.openxmlformats.org/officeDocument/2006/relationships/slideLayout" Target="../slideLayouts/slideLayout1.xml"/><Relationship Id="rId1" Type="http://schemas.openxmlformats.org/officeDocument/2006/relationships/image" Target="../media/image6.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7.jpeg"/></Relationships>
</file>

<file path=ppt/slides/_rels/slide71.xml.rels><?xml version="1.0" encoding="UTF-8" standalone="yes"?>
<Relationships xmlns="http://schemas.openxmlformats.org/package/2006/relationships"><Relationship Id="rId3" Type="http://schemas.openxmlformats.org/officeDocument/2006/relationships/notesSlide" Target="../notesSlides/notesSlide55.xml"/><Relationship Id="rId2" Type="http://schemas.openxmlformats.org/officeDocument/2006/relationships/slideLayout" Target="../slideLayouts/slideLayout1.xml"/><Relationship Id="rId1" Type="http://schemas.openxmlformats.org/officeDocument/2006/relationships/image" Target="../media/image8.jpeg"/></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文本框 18"/>
          <p:cNvSpPr txBox="1"/>
          <p:nvPr/>
        </p:nvSpPr>
        <p:spPr>
          <a:xfrm>
            <a:off x="1547663" y="1419622"/>
            <a:ext cx="6340197" cy="1323439"/>
          </a:xfrm>
          <a:prstGeom prst="rect">
            <a:avLst/>
          </a:prstGeom>
          <a:noFill/>
        </p:spPr>
        <p:txBody>
          <a:bodyPr wrap="none" rtlCol="0">
            <a:spAutoFit/>
          </a:bodyPr>
          <a:lstStyle/>
          <a:p>
            <a:pPr algn="l"/>
            <a:r>
              <a:rPr lang="zh-CN" altLang="en-US" sz="8000" dirty="0" smtClean="0">
                <a:latin typeface="黑体" panose="02010609060101010101" pitchFamily="49" charset="-122"/>
                <a:ea typeface="黑体" panose="02010609060101010101" pitchFamily="49" charset="-122"/>
                <a:cs typeface="黑体" panose="02010609060101010101" pitchFamily="49" charset="-122"/>
                <a:sym typeface="+mn-ea"/>
              </a:rPr>
              <a:t>第六单元复习</a:t>
            </a:r>
            <a:endParaRPr lang="zh-CN" altLang="en-US" sz="8000" dirty="0">
              <a:latin typeface="黑体" panose="02010609060101010101" pitchFamily="49" charset="-122"/>
              <a:ea typeface="黑体" panose="02010609060101010101" pitchFamily="49" charset="-122"/>
              <a:cs typeface="黑体" panose="02010609060101010101" pitchFamily="49" charset="-122"/>
              <a:sym typeface="+mn-ea"/>
            </a:endParaRPr>
          </a:p>
        </p:txBody>
      </p:sp>
      <p:sp>
        <p:nvSpPr>
          <p:cNvPr id="4" name="矩形 3"/>
          <p:cNvSpPr/>
          <p:nvPr/>
        </p:nvSpPr>
        <p:spPr>
          <a:xfrm flipH="1">
            <a:off x="277" y="109038"/>
            <a:ext cx="3203575" cy="252095"/>
          </a:xfrm>
          <a:prstGeom prst="rect">
            <a:avLst/>
          </a:prstGeom>
          <a:gradFill flip="none" rotWithShape="1">
            <a:gsLst>
              <a:gs pos="40000">
                <a:schemeClr val="bg1"/>
              </a:gs>
              <a:gs pos="99000">
                <a:schemeClr val="bg1">
                  <a:alpha val="0"/>
                </a:schemeClr>
              </a:gs>
              <a:gs pos="77000">
                <a:schemeClr val="bg1">
                  <a:alpha val="59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5" name="TextBox 2"/>
          <p:cNvSpPr txBox="1"/>
          <p:nvPr/>
        </p:nvSpPr>
        <p:spPr>
          <a:xfrm>
            <a:off x="189166" y="109163"/>
            <a:ext cx="1620957" cy="276999"/>
          </a:xfrm>
          <a:prstGeom prst="rect">
            <a:avLst/>
          </a:prstGeom>
          <a:noFill/>
        </p:spPr>
        <p:txBody>
          <a:bodyPr wrap="none" rtlCol="0">
            <a:spAutoFit/>
          </a:bodyPr>
          <a:lstStyle/>
          <a:p>
            <a:r>
              <a:rPr lang="zh-CN" altLang="en-US" sz="1200" dirty="0"/>
              <a:t>语文    三年级    上册</a:t>
            </a:r>
            <a:endParaRPr lang="zh-CN" altLang="en-US" sz="1200" dirty="0"/>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323528" y="699542"/>
            <a:ext cx="8640959" cy="3623052"/>
          </a:xfrm>
          <a:prstGeom prst="roundRect">
            <a:avLst/>
          </a:prstGeom>
          <a:effectLst>
            <a:outerShdw blurRad="50800" dist="38100" dir="10800000" algn="r" rotWithShape="0">
              <a:prstClr val="black">
                <a:alpha val="40000"/>
              </a:prstClr>
            </a:outerShdw>
          </a:effectLst>
        </p:spPr>
        <p:style>
          <a:lnRef idx="1">
            <a:schemeClr val="accent6"/>
          </a:lnRef>
          <a:fillRef idx="2">
            <a:schemeClr val="accent6"/>
          </a:fillRef>
          <a:effectRef idx="1">
            <a:schemeClr val="accent6"/>
          </a:effectRef>
          <a:fontRef idx="minor">
            <a:schemeClr val="dk1"/>
          </a:fontRef>
        </p:style>
        <p:txBody>
          <a:bodyPr rtlCol="0" anchor="ctr"/>
          <a:lstStyle/>
          <a:p>
            <a:pPr algn="ctr"/>
            <a:endParaRPr lang="zh-CN" altLang="en-US" dirty="0"/>
          </a:p>
        </p:txBody>
      </p:sp>
      <p:sp>
        <p:nvSpPr>
          <p:cNvPr id="5" name="文本框 4"/>
          <p:cNvSpPr txBox="1"/>
          <p:nvPr/>
        </p:nvSpPr>
        <p:spPr>
          <a:xfrm>
            <a:off x="323215" y="771525"/>
            <a:ext cx="8569325" cy="3634740"/>
          </a:xfrm>
          <a:prstGeom prst="rect">
            <a:avLst/>
          </a:prstGeom>
          <a:noFill/>
        </p:spPr>
        <p:txBody>
          <a:bodyPr wrap="square" rtlCol="0">
            <a:spAutoFit/>
          </a:bodyPr>
          <a:lstStyle/>
          <a:p>
            <a:pPr>
              <a:lnSpc>
                <a:spcPct val="120000"/>
              </a:lnSpc>
            </a:pP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位于  部分  风景  优美  物产  丰富  相互    </a:t>
            </a:r>
            <a:endParaRPr lang="zh-CN" altLang="en-US" sz="3200" b="1" dirty="0">
              <a:latin typeface="楷体" panose="02010609060101010101" pitchFamily="49" charset="-122"/>
              <a:ea typeface="楷体" panose="02010609060101010101" pitchFamily="49" charset="-122"/>
              <a:cs typeface="楷体" panose="02010609060101010101" pitchFamily="49" charset="-122"/>
              <a:sym typeface="+mn-ea"/>
            </a:endParaRPr>
          </a:p>
          <a:p>
            <a:pPr>
              <a:lnSpc>
                <a:spcPct val="120000"/>
              </a:lnSpc>
            </a:pP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交错  游动  堆积  宝贵  肥料  祖国  事业</a:t>
            </a:r>
            <a:endParaRPr lang="zh-CN" altLang="en-US" sz="3200" b="1" dirty="0">
              <a:latin typeface="楷体" panose="02010609060101010101" pitchFamily="49" charset="-122"/>
              <a:ea typeface="楷体" panose="02010609060101010101" pitchFamily="49" charset="-122"/>
              <a:cs typeface="楷体" panose="02010609060101010101" pitchFamily="49" charset="-122"/>
              <a:sym typeface="+mn-ea"/>
            </a:endParaRPr>
          </a:p>
          <a:p>
            <a:pPr>
              <a:lnSpc>
                <a:spcPct val="120000"/>
              </a:lnSpc>
            </a:pPr>
            <a:r>
              <a:rPr lang="zh-CN" altLang="en-US" sz="3200" b="1" dirty="0" smtClean="0">
                <a:latin typeface="楷体" panose="02010609060101010101" pitchFamily="49" charset="-122"/>
                <a:ea typeface="楷体" panose="02010609060101010101" pitchFamily="49" charset="-122"/>
                <a:cs typeface="楷体" panose="02010609060101010101" pitchFamily="49" charset="-122"/>
              </a:rPr>
              <a:t>发展  海滨  街道  交界  渔民  遍地  远处</a:t>
            </a:r>
            <a:endParaRPr lang="en-US" altLang="zh-CN" sz="3200" b="1" dirty="0" smtClean="0">
              <a:latin typeface="楷体" panose="02010609060101010101" pitchFamily="49" charset="-122"/>
              <a:ea typeface="楷体" panose="02010609060101010101" pitchFamily="49" charset="-122"/>
              <a:cs typeface="楷体" panose="02010609060101010101" pitchFamily="49" charset="-122"/>
            </a:endParaRPr>
          </a:p>
          <a:p>
            <a:pPr>
              <a:lnSpc>
                <a:spcPct val="120000"/>
              </a:lnSpc>
            </a:pPr>
            <a:r>
              <a:rPr lang="zh-CN" altLang="en-US" sz="3200" b="1" dirty="0" smtClean="0">
                <a:latin typeface="楷体" panose="02010609060101010101" pitchFamily="49" charset="-122"/>
                <a:ea typeface="楷体" panose="02010609060101010101" pitchFamily="49" charset="-122"/>
                <a:cs typeface="楷体" panose="02010609060101010101" pitchFamily="49" charset="-122"/>
              </a:rPr>
              <a:t>汽笛  船队  满载  靠岸  初夏  散发  除了</a:t>
            </a:r>
            <a:endParaRPr lang="en-US" altLang="zh-CN" sz="3200" b="1" dirty="0" smtClean="0">
              <a:latin typeface="楷体" panose="02010609060101010101" pitchFamily="49" charset="-122"/>
              <a:ea typeface="楷体" panose="02010609060101010101" pitchFamily="49" charset="-122"/>
              <a:cs typeface="楷体" panose="02010609060101010101" pitchFamily="49" charset="-122"/>
            </a:endParaRPr>
          </a:p>
          <a:p>
            <a:pPr>
              <a:lnSpc>
                <a:spcPct val="120000"/>
              </a:lnSpc>
            </a:pPr>
            <a:r>
              <a:rPr lang="zh-CN" altLang="en-US" sz="3200" b="1" dirty="0" smtClean="0">
                <a:latin typeface="楷体" panose="02010609060101010101" pitchFamily="49" charset="-122"/>
                <a:ea typeface="楷体" panose="02010609060101010101" pitchFamily="49" charset="-122"/>
                <a:cs typeface="楷体" panose="02010609060101010101" pitchFamily="49" charset="-122"/>
              </a:rPr>
              <a:t>整洁  东北  脑袋  挡住  视线  花坛  显得</a:t>
            </a:r>
            <a:endParaRPr lang="en-US" altLang="zh-CN" sz="3200" b="1" dirty="0" smtClean="0">
              <a:latin typeface="楷体" panose="02010609060101010101" pitchFamily="49" charset="-122"/>
              <a:ea typeface="楷体" panose="02010609060101010101" pitchFamily="49" charset="-122"/>
              <a:cs typeface="楷体" panose="02010609060101010101" pitchFamily="49" charset="-122"/>
            </a:endParaRPr>
          </a:p>
          <a:p>
            <a:pPr>
              <a:lnSpc>
                <a:spcPct val="120000"/>
              </a:lnSpc>
            </a:pPr>
            <a:r>
              <a:rPr lang="zh-CN" altLang="en-US" sz="3200" b="1" dirty="0" smtClean="0">
                <a:latin typeface="楷体" panose="02010609060101010101" pitchFamily="49" charset="-122"/>
                <a:ea typeface="楷体" panose="02010609060101010101" pitchFamily="49" charset="-122"/>
                <a:cs typeface="楷体" panose="02010609060101010101" pitchFamily="49" charset="-122"/>
              </a:rPr>
              <a:t>苍翠  飞舞  名贵  药材  雪花  巨大  宝库</a:t>
            </a:r>
            <a:endParaRPr lang="zh-CN" altLang="en-US" sz="3200" b="1" dirty="0">
              <a:latin typeface="楷体" panose="02010609060101010101" pitchFamily="49" charset="-122"/>
              <a:ea typeface="楷体" panose="02010609060101010101" pitchFamily="49" charset="-122"/>
              <a:cs typeface="楷体" panose="02010609060101010101" pitchFamily="49" charset="-122"/>
            </a:endParaRPr>
          </a:p>
        </p:txBody>
      </p:sp>
      <p:grpSp>
        <p:nvGrpSpPr>
          <p:cNvPr id="3" name="组合 3"/>
          <p:cNvGrpSpPr/>
          <p:nvPr/>
        </p:nvGrpSpPr>
        <p:grpSpPr>
          <a:xfrm>
            <a:off x="0" y="0"/>
            <a:ext cx="2513330" cy="509438"/>
            <a:chOff x="458" y="988"/>
            <a:chExt cx="4134" cy="914"/>
          </a:xfrm>
          <a:effectLst>
            <a:outerShdw blurRad="50800" dist="38100" dir="2700000" algn="tl" rotWithShape="0">
              <a:prstClr val="black">
                <a:alpha val="40000"/>
              </a:prstClr>
            </a:outerShdw>
          </a:effectLst>
        </p:grpSpPr>
        <p:sp>
          <p:nvSpPr>
            <p:cNvPr id="7" name="流程图: 延期 6"/>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8" name="文本框 14">
              <a:hlinkClick r:id="rId1" action="ppaction://hlinkfile"/>
            </p:cNvPr>
            <p:cNvSpPr txBox="1"/>
            <p:nvPr/>
          </p:nvSpPr>
          <p:spPr>
            <a:xfrm>
              <a:off x="458" y="1005"/>
              <a:ext cx="3688" cy="897"/>
            </a:xfrm>
            <a:prstGeom prst="rect">
              <a:avLst/>
            </a:prstGeom>
            <a:noFill/>
          </p:spPr>
          <p:txBody>
            <a:bodyPr wrap="square" lIns="68580" tIns="34290" rIns="68580" bIns="34290" rtlCol="0">
              <a:spAutoFit/>
            </a:bodyPr>
            <a:lstStyle/>
            <a:p>
              <a:pPr algn="ctr"/>
              <a:r>
                <a:rPr lang="zh-CN" altLang="en-US" sz="2800" b="1" dirty="0">
                  <a:solidFill>
                    <a:schemeClr val="tx1"/>
                  </a:solidFill>
                  <a:latin typeface="楷体" panose="02010609060101010101" pitchFamily="49" charset="-122"/>
                  <a:ea typeface="楷体" panose="02010609060101010101" pitchFamily="49" charset="-122"/>
                </a:rPr>
                <a:t>词语积累</a:t>
              </a:r>
              <a:endParaRPr lang="zh-CN" altLang="en-US" sz="2800" b="1" dirty="0">
                <a:solidFill>
                  <a:schemeClr val="tx1"/>
                </a:solidFill>
                <a:latin typeface="楷体" panose="02010609060101010101" pitchFamily="49" charset="-122"/>
                <a:ea typeface="楷体" panose="02010609060101010101" pitchFamily="49" charset="-122"/>
              </a:endParaRPr>
            </a:p>
          </p:txBody>
        </p:sp>
      </p:grpSp>
      <p:sp>
        <p:nvSpPr>
          <p:cNvPr id="11" name="横卷形 10"/>
          <p:cNvSpPr/>
          <p:nvPr/>
        </p:nvSpPr>
        <p:spPr>
          <a:xfrm>
            <a:off x="179512" y="4371950"/>
            <a:ext cx="8784976" cy="576064"/>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zh-CN" altLang="en-US" sz="2400" dirty="0" smtClean="0">
                <a:solidFill>
                  <a:srgbClr val="FF0000"/>
                </a:solidFill>
              </a:rPr>
              <a:t>解析：进行词语积累时要注意读准字音，熟记字形，理解词意。</a:t>
            </a:r>
            <a:endParaRPr lang="zh-CN" altLang="en-US" sz="2400" dirty="0">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inVertical)">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2339752" y="411510"/>
            <a:ext cx="3877985" cy="584775"/>
          </a:xfrm>
          <a:prstGeom prst="rect">
            <a:avLst/>
          </a:prstGeom>
          <a:noFill/>
        </p:spPr>
        <p:txBody>
          <a:bodyPr wrap="none" rtlCol="0">
            <a:spAutoFit/>
          </a:bodyPr>
          <a:lstStyle/>
          <a:p>
            <a:pPr algn="l"/>
            <a:r>
              <a:rPr lang="zh-CN" altLang="en-US" sz="3200" dirty="0" smtClean="0">
                <a:solidFill>
                  <a:srgbClr val="FF0000"/>
                </a:solidFill>
                <a:latin typeface="黑体" panose="02010609060101010101" pitchFamily="49" charset="-122"/>
                <a:ea typeface="黑体" panose="02010609060101010101" pitchFamily="49" charset="-122"/>
                <a:sym typeface="+mn-ea"/>
              </a:rPr>
              <a:t>《富饶的西沙群岛》</a:t>
            </a:r>
            <a:endParaRPr lang="zh-CN" altLang="en-US" sz="3200" dirty="0">
              <a:latin typeface="黑体" panose="02010609060101010101" pitchFamily="49" charset="-122"/>
              <a:ea typeface="黑体" panose="02010609060101010101" pitchFamily="49" charset="-122"/>
            </a:endParaRPr>
          </a:p>
        </p:txBody>
      </p:sp>
      <p:sp>
        <p:nvSpPr>
          <p:cNvPr id="4" name="文本框 3"/>
          <p:cNvSpPr txBox="1"/>
          <p:nvPr/>
        </p:nvSpPr>
        <p:spPr>
          <a:xfrm>
            <a:off x="432048" y="1092780"/>
            <a:ext cx="8244408" cy="954107"/>
          </a:xfrm>
          <a:prstGeom prst="rect">
            <a:avLst/>
          </a:prstGeom>
          <a:noFill/>
        </p:spPr>
        <p:txBody>
          <a:bodyPr wrap="square" rtlCol="0">
            <a:spAutoFit/>
          </a:bodyPr>
          <a:lstStyle/>
          <a:p>
            <a:r>
              <a:rPr lang="zh-CN" altLang="en-US" sz="2800" dirty="0" smtClean="0">
                <a:solidFill>
                  <a:srgbClr val="0000FF"/>
                </a:solidFill>
                <a:latin typeface="黑体" panose="02010609060101010101" pitchFamily="49" charset="-122"/>
                <a:ea typeface="黑体" panose="02010609060101010101" pitchFamily="49" charset="-122"/>
                <a:sym typeface="+mn-ea"/>
              </a:rPr>
              <a:t>五光十色：</a:t>
            </a:r>
            <a:r>
              <a:rPr lang="zh-CN" altLang="en-US" sz="2800" b="1" dirty="0" smtClean="0">
                <a:latin typeface="楷体" panose="02010609060101010101" pitchFamily="49" charset="-122"/>
                <a:ea typeface="楷体" panose="02010609060101010101" pitchFamily="49" charset="-122"/>
                <a:sym typeface="+mn-ea"/>
              </a:rPr>
              <a:t>形容色彩鲜艳，花样繁多，颜色光彩鲜艳多色。</a:t>
            </a:r>
            <a:endParaRPr lang="zh-CN" altLang="en-US" sz="2800" b="1" dirty="0">
              <a:latin typeface="楷体" panose="02010609060101010101" pitchFamily="49" charset="-122"/>
              <a:ea typeface="楷体" panose="02010609060101010101" pitchFamily="49" charset="-122"/>
            </a:endParaRPr>
          </a:p>
        </p:txBody>
      </p:sp>
      <p:sp>
        <p:nvSpPr>
          <p:cNvPr id="5" name="文本框 3"/>
          <p:cNvSpPr txBox="1"/>
          <p:nvPr/>
        </p:nvSpPr>
        <p:spPr>
          <a:xfrm>
            <a:off x="432048" y="2050851"/>
            <a:ext cx="8244408" cy="1384995"/>
          </a:xfrm>
          <a:prstGeom prst="rect">
            <a:avLst/>
          </a:prstGeom>
          <a:noFill/>
        </p:spPr>
        <p:txBody>
          <a:bodyPr wrap="square" rtlCol="0">
            <a:spAutoFit/>
          </a:bodyPr>
          <a:lstStyle/>
          <a:p>
            <a:r>
              <a:rPr lang="zh-CN" altLang="en-US" sz="2800" dirty="0" smtClean="0">
                <a:solidFill>
                  <a:srgbClr val="0000FF"/>
                </a:solidFill>
                <a:latin typeface="黑体" panose="02010609060101010101" pitchFamily="49" charset="-122"/>
                <a:ea typeface="黑体" panose="02010609060101010101" pitchFamily="49" charset="-122"/>
                <a:sym typeface="+mn-ea"/>
              </a:rPr>
              <a:t>成群结队：</a:t>
            </a:r>
            <a:r>
              <a:rPr lang="zh-CN" altLang="en-US" sz="2800" b="1" dirty="0" smtClean="0">
                <a:latin typeface="楷体" panose="02010609060101010101" pitchFamily="49" charset="-122"/>
                <a:ea typeface="楷体" panose="02010609060101010101" pitchFamily="49" charset="-122"/>
                <a:sym typeface="+mn-ea"/>
              </a:rPr>
              <a:t>众多的人或动物结成一群群、一队队。形容人或动物很多，自然地聚集在一起，后来也比喻团结一致。 </a:t>
            </a:r>
            <a:endParaRPr lang="zh-CN" altLang="en-US" sz="2800" b="1" dirty="0">
              <a:latin typeface="楷体" panose="02010609060101010101" pitchFamily="49" charset="-122"/>
              <a:ea typeface="楷体" panose="02010609060101010101" pitchFamily="49" charset="-122"/>
            </a:endParaRPr>
          </a:p>
        </p:txBody>
      </p:sp>
      <p:sp>
        <p:nvSpPr>
          <p:cNvPr id="6" name="文本框 3"/>
          <p:cNvSpPr txBox="1"/>
          <p:nvPr/>
        </p:nvSpPr>
        <p:spPr>
          <a:xfrm>
            <a:off x="432048" y="3417843"/>
            <a:ext cx="8244408" cy="954107"/>
          </a:xfrm>
          <a:prstGeom prst="rect">
            <a:avLst/>
          </a:prstGeom>
          <a:noFill/>
        </p:spPr>
        <p:txBody>
          <a:bodyPr wrap="square" rtlCol="0">
            <a:spAutoFit/>
          </a:bodyPr>
          <a:lstStyle/>
          <a:p>
            <a:r>
              <a:rPr lang="zh-CN" altLang="en-US" sz="2800" dirty="0" smtClean="0">
                <a:solidFill>
                  <a:srgbClr val="0000FF"/>
                </a:solidFill>
                <a:latin typeface="黑体" panose="02010609060101010101" pitchFamily="49" charset="-122"/>
                <a:ea typeface="黑体" panose="02010609060101010101" pitchFamily="49" charset="-122"/>
                <a:sym typeface="+mn-ea"/>
              </a:rPr>
              <a:t>各种各样：</a:t>
            </a:r>
            <a:r>
              <a:rPr lang="zh-CN" altLang="en-US" sz="2800" b="1" dirty="0" smtClean="0">
                <a:latin typeface="楷体" panose="02010609060101010101" pitchFamily="49" charset="-122"/>
                <a:ea typeface="楷体" panose="02010609060101010101" pitchFamily="49" charset="-122"/>
                <a:sym typeface="+mn-ea"/>
              </a:rPr>
              <a:t>具有多种多样的特征或具有各不相同的种类。</a:t>
            </a:r>
            <a:endParaRPr lang="zh-CN" altLang="en-US" sz="2800" b="1"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3597275" y="584651"/>
            <a:ext cx="2646878" cy="584775"/>
          </a:xfrm>
          <a:prstGeom prst="rect">
            <a:avLst/>
          </a:prstGeom>
          <a:noFill/>
        </p:spPr>
        <p:txBody>
          <a:bodyPr wrap="none" rtlCol="0">
            <a:spAutoFit/>
          </a:bodyPr>
          <a:lstStyle/>
          <a:p>
            <a:pPr algn="l"/>
            <a:r>
              <a:rPr lang="zh-CN" altLang="en-US" sz="3200" dirty="0" smtClean="0">
                <a:solidFill>
                  <a:srgbClr val="FF0000"/>
                </a:solidFill>
                <a:latin typeface="黑体" panose="02010609060101010101" pitchFamily="49" charset="-122"/>
                <a:ea typeface="黑体" panose="02010609060101010101" pitchFamily="49" charset="-122"/>
                <a:sym typeface="+mn-ea"/>
              </a:rPr>
              <a:t>《海滨小城》</a:t>
            </a:r>
            <a:endParaRPr lang="zh-CN" altLang="en-US" sz="3200" dirty="0">
              <a:latin typeface="黑体" panose="02010609060101010101" pitchFamily="49" charset="-122"/>
              <a:ea typeface="黑体" panose="02010609060101010101" pitchFamily="49" charset="-122"/>
            </a:endParaRPr>
          </a:p>
        </p:txBody>
      </p:sp>
      <p:sp>
        <p:nvSpPr>
          <p:cNvPr id="4" name="文本框 3"/>
          <p:cNvSpPr txBox="1"/>
          <p:nvPr/>
        </p:nvSpPr>
        <p:spPr>
          <a:xfrm>
            <a:off x="854243" y="1400458"/>
            <a:ext cx="7390165" cy="523220"/>
          </a:xfrm>
          <a:prstGeom prst="rect">
            <a:avLst/>
          </a:prstGeom>
          <a:noFill/>
        </p:spPr>
        <p:txBody>
          <a:bodyPr wrap="square" rtlCol="0">
            <a:spAutoFit/>
          </a:bodyPr>
          <a:lstStyle/>
          <a:p>
            <a:r>
              <a:rPr lang="zh-CN" altLang="en-US" sz="2800" dirty="0" smtClean="0">
                <a:solidFill>
                  <a:srgbClr val="0000FF"/>
                </a:solidFill>
                <a:latin typeface="黑体" panose="02010609060101010101" pitchFamily="49" charset="-122"/>
                <a:ea typeface="黑体" panose="02010609060101010101" pitchFamily="49" charset="-122"/>
                <a:sym typeface="+mn-ea"/>
              </a:rPr>
              <a:t>来来往往：</a:t>
            </a:r>
            <a:r>
              <a:rPr lang="zh-CN" altLang="en-US" sz="2800" b="1" dirty="0" smtClean="0">
                <a:latin typeface="楷体" panose="02010609060101010101" pitchFamily="49" charset="-122"/>
                <a:ea typeface="楷体" panose="02010609060101010101" pitchFamily="49" charset="-122"/>
                <a:sym typeface="+mn-ea"/>
              </a:rPr>
              <a:t>指来来去去的人很多</a:t>
            </a:r>
            <a:r>
              <a:rPr lang="en-US" altLang="zh-CN" sz="2800" b="1" dirty="0" smtClean="0">
                <a:latin typeface="楷体" panose="02010609060101010101" pitchFamily="49" charset="-122"/>
                <a:ea typeface="楷体" panose="02010609060101010101" pitchFamily="49" charset="-122"/>
                <a:sym typeface="+mn-ea"/>
              </a:rPr>
              <a:t>,</a:t>
            </a:r>
            <a:r>
              <a:rPr lang="zh-CN" altLang="en-US" sz="2800" b="1" dirty="0" smtClean="0">
                <a:latin typeface="楷体" panose="02010609060101010101" pitchFamily="49" charset="-122"/>
                <a:ea typeface="楷体" panose="02010609060101010101" pitchFamily="49" charset="-122"/>
                <a:sym typeface="+mn-ea"/>
              </a:rPr>
              <a:t>很繁华。</a:t>
            </a:r>
            <a:endParaRPr lang="zh-CN" altLang="en-US" sz="2800" b="1" dirty="0" smtClean="0">
              <a:latin typeface="楷体" panose="02010609060101010101" pitchFamily="49" charset="-122"/>
              <a:ea typeface="楷体" panose="02010609060101010101" pitchFamily="49" charset="-122"/>
              <a:sym typeface="+mn-ea"/>
            </a:endParaRPr>
          </a:p>
        </p:txBody>
      </p:sp>
      <p:sp>
        <p:nvSpPr>
          <p:cNvPr id="6" name="文本框 3"/>
          <p:cNvSpPr txBox="1"/>
          <p:nvPr/>
        </p:nvSpPr>
        <p:spPr>
          <a:xfrm>
            <a:off x="875763" y="2427734"/>
            <a:ext cx="4865434" cy="523220"/>
          </a:xfrm>
          <a:prstGeom prst="rect">
            <a:avLst/>
          </a:prstGeom>
          <a:noFill/>
        </p:spPr>
        <p:txBody>
          <a:bodyPr wrap="none" rtlCol="0">
            <a:spAutoFit/>
          </a:bodyPr>
          <a:lstStyle/>
          <a:p>
            <a:r>
              <a:rPr lang="zh-CN" altLang="en-US" sz="2800" dirty="0" smtClean="0">
                <a:solidFill>
                  <a:srgbClr val="0000FF"/>
                </a:solidFill>
                <a:latin typeface="黑体" panose="02010609060101010101" pitchFamily="49" charset="-122"/>
                <a:ea typeface="黑体" panose="02010609060101010101" pitchFamily="49" charset="-122"/>
                <a:sym typeface="+mn-ea"/>
              </a:rPr>
              <a:t>银光闪闪：</a:t>
            </a:r>
            <a:r>
              <a:rPr lang="zh-CN" altLang="en-US" sz="2800" b="1" dirty="0" smtClean="0">
                <a:latin typeface="楷体" panose="02010609060101010101" pitchFamily="49" charset="-122"/>
                <a:ea typeface="楷体" panose="02010609060101010101" pitchFamily="49" charset="-122"/>
                <a:sym typeface="+mn-ea"/>
              </a:rPr>
              <a:t>指银光闪烁耀眼。</a:t>
            </a:r>
            <a:endParaRPr lang="zh-CN" altLang="en-US" sz="2800" b="1"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2411760" y="483518"/>
            <a:ext cx="3877985" cy="584775"/>
          </a:xfrm>
          <a:prstGeom prst="rect">
            <a:avLst/>
          </a:prstGeom>
          <a:noFill/>
        </p:spPr>
        <p:txBody>
          <a:bodyPr wrap="none" rtlCol="0">
            <a:spAutoFit/>
          </a:bodyPr>
          <a:lstStyle/>
          <a:p>
            <a:pPr algn="l"/>
            <a:r>
              <a:rPr lang="zh-CN" altLang="en-US" sz="3200" dirty="0" smtClean="0">
                <a:solidFill>
                  <a:srgbClr val="FF0000"/>
                </a:solidFill>
                <a:latin typeface="黑体" panose="02010609060101010101" pitchFamily="49" charset="-122"/>
                <a:ea typeface="黑体" panose="02010609060101010101" pitchFamily="49" charset="-122"/>
                <a:sym typeface="+mn-ea"/>
              </a:rPr>
              <a:t>《美丽的小兴安岭》</a:t>
            </a:r>
            <a:endParaRPr lang="zh-CN" altLang="en-US" sz="3200" dirty="0">
              <a:latin typeface="黑体" panose="02010609060101010101" pitchFamily="49" charset="-122"/>
              <a:ea typeface="黑体" panose="02010609060101010101" pitchFamily="49" charset="-122"/>
            </a:endParaRPr>
          </a:p>
        </p:txBody>
      </p:sp>
      <p:sp>
        <p:nvSpPr>
          <p:cNvPr id="4" name="文本框 3"/>
          <p:cNvSpPr txBox="1"/>
          <p:nvPr/>
        </p:nvSpPr>
        <p:spPr>
          <a:xfrm>
            <a:off x="806064" y="1236796"/>
            <a:ext cx="8041747" cy="523220"/>
          </a:xfrm>
          <a:prstGeom prst="rect">
            <a:avLst/>
          </a:prstGeom>
          <a:noFill/>
        </p:spPr>
        <p:txBody>
          <a:bodyPr wrap="square" rtlCol="0">
            <a:spAutoFit/>
          </a:bodyPr>
          <a:lstStyle/>
          <a:p>
            <a:r>
              <a:rPr lang="zh-CN" altLang="en-US" sz="2800" dirty="0" smtClean="0">
                <a:solidFill>
                  <a:srgbClr val="0000FF"/>
                </a:solidFill>
                <a:latin typeface="黑体" panose="02010609060101010101" pitchFamily="49" charset="-122"/>
                <a:ea typeface="黑体" panose="02010609060101010101" pitchFamily="49" charset="-122"/>
                <a:sym typeface="+mn-ea"/>
              </a:rPr>
              <a:t>葱葱茏茏：</a:t>
            </a:r>
            <a:r>
              <a:rPr lang="zh-CN" altLang="en-US" sz="2800" b="1" dirty="0" smtClean="0">
                <a:latin typeface="楷体" panose="02010609060101010101" pitchFamily="49" charset="-122"/>
                <a:ea typeface="楷体" panose="02010609060101010101" pitchFamily="49" charset="-122"/>
                <a:sym typeface="+mn-ea"/>
              </a:rPr>
              <a:t>形容草木茂盛。</a:t>
            </a:r>
            <a:endParaRPr lang="zh-CN" altLang="en-US" sz="2800" b="1" dirty="0">
              <a:latin typeface="楷体" panose="02010609060101010101" pitchFamily="49" charset="-122"/>
              <a:ea typeface="楷体" panose="02010609060101010101" pitchFamily="49" charset="-122"/>
            </a:endParaRPr>
          </a:p>
        </p:txBody>
      </p:sp>
      <p:sp>
        <p:nvSpPr>
          <p:cNvPr id="6" name="文本框 3"/>
          <p:cNvSpPr txBox="1"/>
          <p:nvPr/>
        </p:nvSpPr>
        <p:spPr>
          <a:xfrm>
            <a:off x="755576" y="2120538"/>
            <a:ext cx="8041747" cy="523220"/>
          </a:xfrm>
          <a:prstGeom prst="rect">
            <a:avLst/>
          </a:prstGeom>
          <a:noFill/>
        </p:spPr>
        <p:txBody>
          <a:bodyPr wrap="square" rtlCol="0">
            <a:spAutoFit/>
          </a:bodyPr>
          <a:lstStyle/>
          <a:p>
            <a:r>
              <a:rPr lang="zh-CN" altLang="en-US" sz="2800" dirty="0" smtClean="0">
                <a:solidFill>
                  <a:srgbClr val="0000FF"/>
                </a:solidFill>
                <a:latin typeface="黑体" panose="02010609060101010101" pitchFamily="49" charset="-122"/>
                <a:ea typeface="黑体" panose="02010609060101010101" pitchFamily="49" charset="-122"/>
                <a:sym typeface="+mn-ea"/>
              </a:rPr>
              <a:t>密密层层：</a:t>
            </a:r>
            <a:r>
              <a:rPr lang="zh-CN" altLang="en-US" sz="2800" b="1" dirty="0" smtClean="0">
                <a:latin typeface="楷体" panose="02010609060101010101" pitchFamily="49" charset="-122"/>
                <a:ea typeface="楷体" panose="02010609060101010101" pitchFamily="49" charset="-122"/>
                <a:sym typeface="+mn-ea"/>
              </a:rPr>
              <a:t>比喻满布的没有空隙。</a:t>
            </a:r>
            <a:endParaRPr lang="zh-CN" altLang="en-US" sz="2800" b="1" dirty="0">
              <a:latin typeface="楷体" panose="02010609060101010101" pitchFamily="49" charset="-122"/>
              <a:ea typeface="楷体" panose="02010609060101010101" pitchFamily="49" charset="-122"/>
            </a:endParaRPr>
          </a:p>
        </p:txBody>
      </p:sp>
      <p:sp>
        <p:nvSpPr>
          <p:cNvPr id="5" name="文本框 3"/>
          <p:cNvSpPr txBox="1"/>
          <p:nvPr/>
        </p:nvSpPr>
        <p:spPr>
          <a:xfrm>
            <a:off x="755576" y="3003798"/>
            <a:ext cx="8041747" cy="523220"/>
          </a:xfrm>
          <a:prstGeom prst="rect">
            <a:avLst/>
          </a:prstGeom>
          <a:noFill/>
        </p:spPr>
        <p:txBody>
          <a:bodyPr wrap="square" rtlCol="0">
            <a:spAutoFit/>
          </a:bodyPr>
          <a:lstStyle/>
          <a:p>
            <a:r>
              <a:rPr lang="zh-CN" altLang="en-US" sz="2800" dirty="0" smtClean="0">
                <a:solidFill>
                  <a:srgbClr val="0000FF"/>
                </a:solidFill>
                <a:latin typeface="黑体" panose="02010609060101010101" pitchFamily="49" charset="-122"/>
                <a:ea typeface="黑体" panose="02010609060101010101" pitchFamily="49" charset="-122"/>
                <a:sym typeface="+mn-ea"/>
              </a:rPr>
              <a:t>严严实实：</a:t>
            </a:r>
            <a:r>
              <a:rPr lang="zh-CN" altLang="en-US" sz="2800" b="1" dirty="0" smtClean="0">
                <a:latin typeface="楷体" panose="02010609060101010101" pitchFamily="49" charset="-122"/>
                <a:ea typeface="楷体" panose="02010609060101010101" pitchFamily="49" charset="-122"/>
                <a:sym typeface="+mn-ea"/>
              </a:rPr>
              <a:t>形容非常严密整齐。</a:t>
            </a:r>
            <a:endParaRPr lang="zh-CN" altLang="en-US" sz="2800" b="1"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611560" y="555526"/>
            <a:ext cx="1800000" cy="584775"/>
          </a:xfrm>
          <a:prstGeom prst="rect">
            <a:avLst/>
          </a:prstGeom>
          <a:solidFill>
            <a:srgbClr val="92D050"/>
          </a:solidFill>
          <a:ln>
            <a:solidFill>
              <a:schemeClr val="bg1"/>
            </a:solidFill>
          </a:ln>
        </p:spPr>
        <p:txBody>
          <a:bodyPr wrap="square" rtlCol="0">
            <a:spAutoFit/>
          </a:bodyPr>
          <a:lstStyle/>
          <a:p>
            <a:pPr algn="ctr"/>
            <a:r>
              <a:rPr lang="en-US" altLang="zh-CN" sz="3200" dirty="0" smtClean="0">
                <a:latin typeface="黑体" panose="02010609060101010101" pitchFamily="49" charset="-122"/>
                <a:ea typeface="黑体" panose="02010609060101010101" pitchFamily="49" charset="-122"/>
                <a:cs typeface="黑体" panose="02010609060101010101" pitchFamily="49" charset="-122"/>
                <a:sym typeface="+mn-ea"/>
              </a:rPr>
              <a:t>AABB</a:t>
            </a:r>
            <a:r>
              <a:rPr lang="zh-CN" altLang="en-US" sz="3200" dirty="0" smtClean="0">
                <a:latin typeface="黑体" panose="02010609060101010101" pitchFamily="49" charset="-122"/>
                <a:ea typeface="黑体" panose="02010609060101010101" pitchFamily="49" charset="-122"/>
                <a:cs typeface="黑体" panose="02010609060101010101" pitchFamily="49" charset="-122"/>
                <a:sym typeface="+mn-ea"/>
              </a:rPr>
              <a:t>式</a:t>
            </a:r>
            <a:endParaRPr lang="zh-CN" altLang="en-US" sz="3200" dirty="0">
              <a:sym typeface="+mn-ea"/>
            </a:endParaRPr>
          </a:p>
        </p:txBody>
      </p:sp>
      <p:sp>
        <p:nvSpPr>
          <p:cNvPr id="4" name="文本框 3"/>
          <p:cNvSpPr txBox="1"/>
          <p:nvPr/>
        </p:nvSpPr>
        <p:spPr>
          <a:xfrm>
            <a:off x="2555776" y="546815"/>
            <a:ext cx="1832553" cy="584775"/>
          </a:xfrm>
          <a:prstGeom prst="rect">
            <a:avLst/>
          </a:prstGeom>
          <a:noFill/>
        </p:spPr>
        <p:txBody>
          <a:bodyPr wrap="none" rtlCol="0">
            <a:spAutoFit/>
          </a:bodyPr>
          <a:lstStyle/>
          <a:p>
            <a:pPr algn="l"/>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来来往往</a:t>
            </a:r>
            <a:endParaRPr lang="zh-CN" altLang="en-US" sz="3200" b="1" dirty="0">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10" name="文本框 9"/>
          <p:cNvSpPr txBox="1"/>
          <p:nvPr/>
        </p:nvSpPr>
        <p:spPr>
          <a:xfrm>
            <a:off x="2555776" y="1131590"/>
            <a:ext cx="1832553" cy="584775"/>
          </a:xfrm>
          <a:prstGeom prst="rect">
            <a:avLst/>
          </a:prstGeom>
          <a:noFill/>
        </p:spPr>
        <p:txBody>
          <a:bodyPr wrap="none" rtlCol="0">
            <a:spAutoFit/>
          </a:bodyPr>
          <a:lstStyle/>
          <a:p>
            <a:pPr algn="l"/>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葱葱茏茏</a:t>
            </a:r>
            <a:endParaRPr lang="zh-CN" altLang="en-US" sz="3200" b="1" dirty="0">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14" name="文本框 13"/>
          <p:cNvSpPr txBox="1"/>
          <p:nvPr/>
        </p:nvSpPr>
        <p:spPr>
          <a:xfrm>
            <a:off x="4716016" y="1131590"/>
            <a:ext cx="1832553" cy="584775"/>
          </a:xfrm>
          <a:prstGeom prst="rect">
            <a:avLst/>
          </a:prstGeom>
          <a:noFill/>
        </p:spPr>
        <p:txBody>
          <a:bodyPr wrap="none" rtlCol="0">
            <a:spAutoFit/>
          </a:bodyPr>
          <a:lstStyle/>
          <a:p>
            <a:pPr algn="l"/>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密密层层</a:t>
            </a:r>
            <a:endParaRPr lang="zh-CN" altLang="en-US" sz="3200" b="1" dirty="0">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13" name="TextBox 12"/>
          <p:cNvSpPr txBox="1"/>
          <p:nvPr/>
        </p:nvSpPr>
        <p:spPr>
          <a:xfrm>
            <a:off x="611560" y="2067694"/>
            <a:ext cx="1800000" cy="584775"/>
          </a:xfrm>
          <a:prstGeom prst="rect">
            <a:avLst/>
          </a:prstGeom>
          <a:solidFill>
            <a:srgbClr val="92D050"/>
          </a:solidFill>
          <a:ln>
            <a:solidFill>
              <a:schemeClr val="bg1"/>
            </a:solidFill>
          </a:ln>
        </p:spPr>
        <p:txBody>
          <a:bodyPr wrap="square" rtlCol="0">
            <a:spAutoFit/>
          </a:bodyPr>
          <a:lstStyle/>
          <a:p>
            <a:pPr algn="ctr"/>
            <a:r>
              <a:rPr lang="en-US" altLang="zh-CN" sz="3200" dirty="0" smtClean="0">
                <a:latin typeface="+mj-ea"/>
                <a:ea typeface="+mj-ea"/>
              </a:rPr>
              <a:t>ABCC</a:t>
            </a:r>
            <a:r>
              <a:rPr lang="zh-CN" altLang="en-US" sz="3200" dirty="0" smtClean="0">
                <a:latin typeface="+mj-ea"/>
                <a:ea typeface="+mj-ea"/>
              </a:rPr>
              <a:t>式</a:t>
            </a:r>
            <a:endParaRPr lang="zh-CN" altLang="en-US" sz="3200" dirty="0">
              <a:latin typeface="+mj-ea"/>
              <a:ea typeface="+mj-ea"/>
            </a:endParaRPr>
          </a:p>
        </p:txBody>
      </p:sp>
      <p:sp>
        <p:nvSpPr>
          <p:cNvPr id="15" name="文本框 9"/>
          <p:cNvSpPr txBox="1"/>
          <p:nvPr/>
        </p:nvSpPr>
        <p:spPr>
          <a:xfrm>
            <a:off x="2627784" y="2067694"/>
            <a:ext cx="1832553" cy="584775"/>
          </a:xfrm>
          <a:prstGeom prst="rect">
            <a:avLst/>
          </a:prstGeom>
          <a:noFill/>
        </p:spPr>
        <p:txBody>
          <a:bodyPr wrap="none" rtlCol="0">
            <a:spAutoFit/>
          </a:bodyPr>
          <a:lstStyle/>
          <a:p>
            <a:pPr algn="l"/>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银光闪闪</a:t>
            </a:r>
            <a:endParaRPr lang="zh-CN" altLang="en-US" sz="3200" b="1" dirty="0">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16" name="文本框 2"/>
          <p:cNvSpPr txBox="1"/>
          <p:nvPr/>
        </p:nvSpPr>
        <p:spPr>
          <a:xfrm>
            <a:off x="611560" y="2973818"/>
            <a:ext cx="2520280" cy="584775"/>
          </a:xfrm>
          <a:prstGeom prst="rect">
            <a:avLst/>
          </a:prstGeom>
          <a:solidFill>
            <a:srgbClr val="92D050"/>
          </a:solidFill>
          <a:ln>
            <a:solidFill>
              <a:schemeClr val="bg1"/>
            </a:solidFill>
          </a:ln>
        </p:spPr>
        <p:txBody>
          <a:bodyPr wrap="square" rtlCol="0">
            <a:spAutoFit/>
          </a:bodyPr>
          <a:lstStyle/>
          <a:p>
            <a:pPr algn="ctr"/>
            <a:r>
              <a:rPr lang="zh-CN" altLang="en-US" sz="3200" dirty="0" smtClean="0">
                <a:sym typeface="+mn-ea"/>
              </a:rPr>
              <a:t>含有数字的</a:t>
            </a:r>
            <a:endParaRPr lang="zh-CN" altLang="en-US" sz="3200" dirty="0">
              <a:sym typeface="+mn-ea"/>
            </a:endParaRPr>
          </a:p>
        </p:txBody>
      </p:sp>
      <p:sp>
        <p:nvSpPr>
          <p:cNvPr id="17" name="文本框 9"/>
          <p:cNvSpPr txBox="1"/>
          <p:nvPr/>
        </p:nvSpPr>
        <p:spPr>
          <a:xfrm>
            <a:off x="3459527" y="2931790"/>
            <a:ext cx="1832553" cy="584775"/>
          </a:xfrm>
          <a:prstGeom prst="rect">
            <a:avLst/>
          </a:prstGeom>
          <a:noFill/>
        </p:spPr>
        <p:txBody>
          <a:bodyPr wrap="none" rtlCol="0">
            <a:spAutoFit/>
          </a:bodyPr>
          <a:lstStyle/>
          <a:p>
            <a:pPr algn="l"/>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五光十色</a:t>
            </a:r>
            <a:endParaRPr lang="zh-CN" altLang="en-US" sz="3200" b="1" dirty="0">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19" name="文本框 13"/>
          <p:cNvSpPr txBox="1"/>
          <p:nvPr/>
        </p:nvSpPr>
        <p:spPr>
          <a:xfrm>
            <a:off x="4716016" y="546815"/>
            <a:ext cx="1832553" cy="584775"/>
          </a:xfrm>
          <a:prstGeom prst="rect">
            <a:avLst/>
          </a:prstGeom>
          <a:noFill/>
        </p:spPr>
        <p:txBody>
          <a:bodyPr wrap="none" rtlCol="0">
            <a:spAutoFit/>
          </a:bodyPr>
          <a:lstStyle/>
          <a:p>
            <a:pPr algn="l"/>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严严实实</a:t>
            </a:r>
            <a:endParaRPr lang="zh-CN" altLang="en-US" sz="3200" b="1" dirty="0">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24" name="横卷形 23"/>
          <p:cNvSpPr/>
          <p:nvPr/>
        </p:nvSpPr>
        <p:spPr>
          <a:xfrm>
            <a:off x="713026" y="3645045"/>
            <a:ext cx="7789956" cy="1302969"/>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r>
              <a:rPr lang="zh-CN" altLang="en-US" sz="2400" dirty="0" smtClean="0">
                <a:solidFill>
                  <a:srgbClr val="FF0000"/>
                </a:solidFill>
              </a:rPr>
              <a:t>         四</a:t>
            </a:r>
            <a:r>
              <a:rPr lang="zh-CN" altLang="en-US" sz="2400" dirty="0">
                <a:solidFill>
                  <a:srgbClr val="FF0000"/>
                </a:solidFill>
              </a:rPr>
              <a:t>字词语常以仿写词语、根据意思写词语等题型出现，这需要我们掌握词语特点并理解词语意思。</a:t>
            </a:r>
            <a:endParaRPr lang="zh-CN" altLang="en-US" sz="2400" dirty="0">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40061" y="1230770"/>
            <a:ext cx="8494395" cy="2160591"/>
          </a:xfrm>
          <a:prstGeom prst="rect">
            <a:avLst/>
          </a:prstGeom>
          <a:noFill/>
        </p:spPr>
        <p:txBody>
          <a:bodyPr wrap="square" rtlCol="0">
            <a:spAutoFit/>
          </a:bodyPr>
          <a:lstStyle/>
          <a:p>
            <a:pPr>
              <a:lnSpc>
                <a:spcPct val="140000"/>
              </a:lnSpc>
            </a:pPr>
            <a:r>
              <a:rPr lang="zh-CN" altLang="en-US" sz="2400" b="1" dirty="0" smtClean="0">
                <a:latin typeface="楷体" panose="02010609060101010101" pitchFamily="49" charset="-122"/>
                <a:ea typeface="楷体" panose="02010609060101010101" pitchFamily="49" charset="-122"/>
                <a:sym typeface="+mn-ea"/>
              </a:rPr>
              <a:t>例：眼睛</a:t>
            </a:r>
            <a:r>
              <a:rPr lang="en-US" altLang="zh-CN" sz="2400" b="1" dirty="0" smtClean="0">
                <a:latin typeface="楷体" panose="02010609060101010101" pitchFamily="49" charset="-122"/>
                <a:ea typeface="楷体" panose="02010609060101010101" pitchFamily="49" charset="-122"/>
                <a:sym typeface="+mn-ea"/>
              </a:rPr>
              <a:t>——</a:t>
            </a:r>
            <a:r>
              <a:rPr lang="zh-CN" altLang="en-US" sz="2400" b="1" dirty="0" smtClean="0">
                <a:latin typeface="楷体" panose="02010609060101010101" pitchFamily="49" charset="-122"/>
                <a:ea typeface="楷体" panose="02010609060101010101" pitchFamily="49" charset="-122"/>
                <a:sym typeface="+mn-ea"/>
              </a:rPr>
              <a:t>圆溜溜 </a:t>
            </a:r>
            <a:endParaRPr lang="zh-CN" altLang="en-US" sz="2400" b="1" dirty="0" smtClean="0">
              <a:latin typeface="楷体" panose="02010609060101010101" pitchFamily="49" charset="-122"/>
              <a:ea typeface="楷体" panose="02010609060101010101" pitchFamily="49" charset="-122"/>
              <a:sym typeface="+mn-ea"/>
            </a:endParaRPr>
          </a:p>
          <a:p>
            <a:pPr>
              <a:lnSpc>
                <a:spcPct val="140000"/>
              </a:lnSpc>
            </a:pPr>
            <a:r>
              <a:rPr lang="zh-CN" altLang="en-US" sz="2400" b="1" dirty="0" smtClean="0">
                <a:latin typeface="楷体" panose="02010609060101010101" pitchFamily="49" charset="-122"/>
                <a:ea typeface="楷体" panose="02010609060101010101" pitchFamily="49" charset="-122"/>
                <a:sym typeface="+mn-ea"/>
              </a:rPr>
              <a:t>星星</a:t>
            </a:r>
            <a:r>
              <a:rPr lang="en-US" altLang="zh-CN" sz="2400" b="1" dirty="0" smtClean="0">
                <a:latin typeface="楷体" panose="02010609060101010101" pitchFamily="49" charset="-122"/>
                <a:ea typeface="楷体" panose="02010609060101010101" pitchFamily="49" charset="-122"/>
                <a:sym typeface="+mn-ea"/>
              </a:rPr>
              <a:t>——</a:t>
            </a:r>
            <a:r>
              <a:rPr lang="zh-CN" altLang="en-US" sz="2400" b="1" dirty="0" smtClean="0">
                <a:latin typeface="楷体" panose="02010609060101010101" pitchFamily="49" charset="-122"/>
                <a:ea typeface="楷体" panose="02010609060101010101" pitchFamily="49" charset="-122"/>
                <a:sym typeface="+mn-ea"/>
              </a:rPr>
              <a:t>（    ）晶晶     海参</a:t>
            </a:r>
            <a:r>
              <a:rPr lang="en-US" altLang="zh-CN" sz="2400" b="1" dirty="0" smtClean="0">
                <a:latin typeface="楷体" panose="02010609060101010101" pitchFamily="49" charset="-122"/>
                <a:ea typeface="楷体" panose="02010609060101010101" pitchFamily="49" charset="-122"/>
                <a:sym typeface="+mn-ea"/>
              </a:rPr>
              <a:t>——</a:t>
            </a:r>
            <a:r>
              <a:rPr lang="zh-CN" altLang="en-US" sz="2400" b="1" dirty="0" smtClean="0">
                <a:latin typeface="楷体" panose="02010609060101010101" pitchFamily="49" charset="-122"/>
                <a:ea typeface="楷体" panose="02010609060101010101" pitchFamily="49" charset="-122"/>
                <a:sym typeface="+mn-ea"/>
              </a:rPr>
              <a:t>懒（      ） </a:t>
            </a:r>
            <a:endParaRPr lang="en-US" altLang="zh-CN" sz="2400" b="1" dirty="0" smtClean="0">
              <a:latin typeface="楷体" panose="02010609060101010101" pitchFamily="49" charset="-122"/>
              <a:ea typeface="楷体" panose="02010609060101010101" pitchFamily="49" charset="-122"/>
              <a:sym typeface="+mn-ea"/>
            </a:endParaRPr>
          </a:p>
          <a:p>
            <a:pPr>
              <a:lnSpc>
                <a:spcPct val="140000"/>
              </a:lnSpc>
            </a:pPr>
            <a:r>
              <a:rPr lang="zh-CN" altLang="en-US" sz="2400" b="1" dirty="0" smtClean="0">
                <a:latin typeface="楷体" panose="02010609060101010101" pitchFamily="49" charset="-122"/>
                <a:ea typeface="楷体" panose="02010609060101010101" pitchFamily="49" charset="-122"/>
                <a:sym typeface="+mn-ea"/>
              </a:rPr>
              <a:t>大厅</a:t>
            </a:r>
            <a:r>
              <a:rPr lang="en-US" altLang="zh-CN" sz="2400" b="1" dirty="0" smtClean="0">
                <a:latin typeface="楷体" panose="02010609060101010101" pitchFamily="49" charset="-122"/>
                <a:ea typeface="楷体" panose="02010609060101010101" pitchFamily="49" charset="-122"/>
                <a:sym typeface="+mn-ea"/>
              </a:rPr>
              <a:t>——</a:t>
            </a:r>
            <a:r>
              <a:rPr lang="zh-CN" altLang="en-US" sz="2400" b="1" dirty="0" smtClean="0">
                <a:latin typeface="楷体" panose="02010609060101010101" pitchFamily="49" charset="-122"/>
                <a:ea typeface="楷体" panose="02010609060101010101" pitchFamily="49" charset="-122"/>
                <a:sym typeface="+mn-ea"/>
              </a:rPr>
              <a:t>（    ）荡荡     镜子</a:t>
            </a:r>
            <a:r>
              <a:rPr lang="en-US" altLang="zh-CN" sz="2400" b="1" dirty="0" smtClean="0">
                <a:latin typeface="楷体" panose="02010609060101010101" pitchFamily="49" charset="-122"/>
                <a:ea typeface="楷体" panose="02010609060101010101" pitchFamily="49" charset="-122"/>
                <a:sym typeface="+mn-ea"/>
              </a:rPr>
              <a:t>——</a:t>
            </a:r>
            <a:r>
              <a:rPr lang="zh-CN" altLang="en-US" sz="2400" b="1" dirty="0" smtClean="0">
                <a:latin typeface="楷体" panose="02010609060101010101" pitchFamily="49" charset="-122"/>
                <a:ea typeface="楷体" panose="02010609060101010101" pitchFamily="49" charset="-122"/>
                <a:sym typeface="+mn-ea"/>
              </a:rPr>
              <a:t>明（     </a:t>
            </a:r>
            <a:r>
              <a:rPr lang="zh-CN" altLang="en-US" sz="2400" b="1" dirty="0" smtClean="0">
                <a:latin typeface="楷体" panose="02010609060101010101" pitchFamily="49" charset="-122"/>
                <a:ea typeface="楷体" panose="02010609060101010101" pitchFamily="49" charset="-122"/>
                <a:sym typeface="+mn-ea"/>
              </a:rPr>
              <a:t> ）</a:t>
            </a:r>
            <a:r>
              <a:rPr lang="zh-CN" altLang="en-US" sz="2400" b="1" dirty="0" smtClean="0">
                <a:latin typeface="楷体" panose="02010609060101010101" pitchFamily="49" charset="-122"/>
                <a:ea typeface="楷体" panose="02010609060101010101" pitchFamily="49" charset="-122"/>
                <a:sym typeface="+mn-ea"/>
              </a:rPr>
              <a:t> </a:t>
            </a:r>
            <a:endParaRPr lang="en-US" altLang="zh-CN" sz="2400" b="1" dirty="0" smtClean="0">
              <a:latin typeface="楷体" panose="02010609060101010101" pitchFamily="49" charset="-122"/>
              <a:ea typeface="楷体" panose="02010609060101010101" pitchFamily="49" charset="-122"/>
              <a:sym typeface="+mn-ea"/>
            </a:endParaRPr>
          </a:p>
          <a:p>
            <a:pPr>
              <a:lnSpc>
                <a:spcPct val="140000"/>
              </a:lnSpc>
            </a:pPr>
            <a:r>
              <a:rPr lang="zh-CN" altLang="en-US" sz="2400" b="1" dirty="0" smtClean="0">
                <a:latin typeface="楷体" panose="02010609060101010101" pitchFamily="49" charset="-122"/>
                <a:ea typeface="楷体" panose="02010609060101010101" pitchFamily="49" charset="-122"/>
                <a:sym typeface="+mn-ea"/>
              </a:rPr>
              <a:t>乌龟</a:t>
            </a:r>
            <a:r>
              <a:rPr lang="en-US" altLang="zh-CN" sz="2400" b="1" dirty="0" smtClean="0">
                <a:latin typeface="楷体" panose="02010609060101010101" pitchFamily="49" charset="-122"/>
                <a:ea typeface="楷体" panose="02010609060101010101" pitchFamily="49" charset="-122"/>
                <a:sym typeface="+mn-ea"/>
              </a:rPr>
              <a:t>——</a:t>
            </a:r>
            <a:r>
              <a:rPr lang="zh-CN" altLang="en-US" sz="2400" b="1" dirty="0" smtClean="0">
                <a:latin typeface="楷体" panose="02010609060101010101" pitchFamily="49" charset="-122"/>
                <a:ea typeface="楷体" panose="02010609060101010101" pitchFamily="49" charset="-122"/>
                <a:sym typeface="+mn-ea"/>
              </a:rPr>
              <a:t>（    ）吞吞     图书馆</a:t>
            </a:r>
            <a:r>
              <a:rPr lang="en-US" altLang="zh-CN" sz="2400" b="1" dirty="0" smtClean="0">
                <a:latin typeface="楷体" panose="02010609060101010101" pitchFamily="49" charset="-122"/>
                <a:ea typeface="楷体" panose="02010609060101010101" pitchFamily="49" charset="-122"/>
                <a:sym typeface="+mn-ea"/>
              </a:rPr>
              <a:t>——</a:t>
            </a:r>
            <a:r>
              <a:rPr lang="zh-CN" altLang="en-US" sz="2400" b="1" dirty="0" smtClean="0">
                <a:latin typeface="楷体" panose="02010609060101010101" pitchFamily="49" charset="-122"/>
                <a:ea typeface="楷体" panose="02010609060101010101" pitchFamily="49" charset="-122"/>
                <a:sym typeface="+mn-ea"/>
              </a:rPr>
              <a:t>（   </a:t>
            </a:r>
            <a:r>
              <a:rPr lang="zh-CN" altLang="en-US" sz="2400" b="1" dirty="0" smtClean="0">
                <a:latin typeface="楷体" panose="02010609060101010101" pitchFamily="49" charset="-122"/>
                <a:ea typeface="楷体" panose="02010609060101010101" pitchFamily="49" charset="-122"/>
                <a:sym typeface="+mn-ea"/>
              </a:rPr>
              <a:t> ）</a:t>
            </a:r>
            <a:r>
              <a:rPr lang="zh-CN" altLang="en-US" sz="2400" b="1" dirty="0" smtClean="0">
                <a:latin typeface="楷体" panose="02010609060101010101" pitchFamily="49" charset="-122"/>
                <a:ea typeface="楷体" panose="02010609060101010101" pitchFamily="49" charset="-122"/>
                <a:sym typeface="+mn-ea"/>
              </a:rPr>
              <a:t>悄悄 </a:t>
            </a:r>
            <a:endParaRPr lang="en-US" altLang="zh-CN" sz="2400" b="1" dirty="0" smtClean="0">
              <a:latin typeface="黑体" panose="02010609060101010101" pitchFamily="49" charset="-122"/>
              <a:ea typeface="黑体" panose="02010609060101010101" pitchFamily="49" charset="-122"/>
              <a:cs typeface="楷体" panose="02010609060101010101" pitchFamily="49" charset="-122"/>
              <a:sym typeface="+mn-ea"/>
            </a:endParaRPr>
          </a:p>
        </p:txBody>
      </p:sp>
      <p:sp>
        <p:nvSpPr>
          <p:cNvPr id="6" name="文本框 5"/>
          <p:cNvSpPr txBox="1"/>
          <p:nvPr/>
        </p:nvSpPr>
        <p:spPr>
          <a:xfrm>
            <a:off x="2123728" y="1831353"/>
            <a:ext cx="864096" cy="461665"/>
          </a:xfrm>
          <a:prstGeom prst="rect">
            <a:avLst/>
          </a:prstGeom>
          <a:noFill/>
        </p:spPr>
        <p:txBody>
          <a:bodyPr wrap="square" rtlCol="0">
            <a:spAutoFit/>
          </a:bodyPr>
          <a:lstStyle/>
          <a:p>
            <a:r>
              <a:rPr lang="zh-CN" altLang="en-US" sz="2400" b="1" dirty="0" smtClean="0">
                <a:solidFill>
                  <a:srgbClr val="FF0000"/>
                </a:solidFill>
                <a:latin typeface="楷体" panose="02010609060101010101" pitchFamily="49" charset="-122"/>
                <a:ea typeface="楷体" panose="02010609060101010101" pitchFamily="49" charset="-122"/>
              </a:rPr>
              <a:t>亮</a:t>
            </a:r>
            <a:endParaRPr lang="zh-CN" altLang="en-US" sz="2400" b="1" dirty="0">
              <a:solidFill>
                <a:srgbClr val="FF0000"/>
              </a:solidFill>
              <a:latin typeface="楷体" panose="02010609060101010101" pitchFamily="49" charset="-122"/>
              <a:ea typeface="楷体" panose="02010609060101010101" pitchFamily="49" charset="-122"/>
            </a:endParaRPr>
          </a:p>
        </p:txBody>
      </p:sp>
      <p:sp>
        <p:nvSpPr>
          <p:cNvPr id="8" name="文本框 7"/>
          <p:cNvSpPr txBox="1"/>
          <p:nvPr/>
        </p:nvSpPr>
        <p:spPr>
          <a:xfrm>
            <a:off x="6300192" y="1845867"/>
            <a:ext cx="1512168" cy="461665"/>
          </a:xfrm>
          <a:prstGeom prst="rect">
            <a:avLst/>
          </a:prstGeom>
          <a:noFill/>
        </p:spPr>
        <p:txBody>
          <a:bodyPr wrap="square" rtlCol="0">
            <a:spAutoFit/>
          </a:bodyPr>
          <a:lstStyle/>
          <a:p>
            <a:r>
              <a:rPr lang="zh-CN" altLang="en-US" sz="2400" b="1" dirty="0" smtClean="0">
                <a:solidFill>
                  <a:srgbClr val="FF0000"/>
                </a:solidFill>
                <a:latin typeface="楷体" panose="02010609060101010101" pitchFamily="49" charset="-122"/>
                <a:ea typeface="楷体" panose="02010609060101010101" pitchFamily="49" charset="-122"/>
              </a:rPr>
              <a:t>洋洋</a:t>
            </a:r>
            <a:endParaRPr lang="zh-CN" altLang="en-US" sz="2400" b="1" dirty="0">
              <a:solidFill>
                <a:srgbClr val="FF0000"/>
              </a:solidFill>
              <a:latin typeface="楷体" panose="02010609060101010101" pitchFamily="49" charset="-122"/>
              <a:ea typeface="楷体" panose="02010609060101010101" pitchFamily="49" charset="-122"/>
            </a:endParaRPr>
          </a:p>
        </p:txBody>
      </p:sp>
      <p:sp>
        <p:nvSpPr>
          <p:cNvPr id="9" name="文本框 8"/>
          <p:cNvSpPr txBox="1"/>
          <p:nvPr/>
        </p:nvSpPr>
        <p:spPr>
          <a:xfrm>
            <a:off x="2123728" y="2326698"/>
            <a:ext cx="792088" cy="461665"/>
          </a:xfrm>
          <a:prstGeom prst="rect">
            <a:avLst/>
          </a:prstGeom>
          <a:noFill/>
        </p:spPr>
        <p:txBody>
          <a:bodyPr wrap="square" rtlCol="0">
            <a:spAutoFit/>
          </a:bodyPr>
          <a:lstStyle/>
          <a:p>
            <a:r>
              <a:rPr lang="zh-CN" altLang="en-US" sz="2400" b="1" dirty="0" smtClean="0">
                <a:solidFill>
                  <a:srgbClr val="FF0000"/>
                </a:solidFill>
                <a:latin typeface="楷体" panose="02010609060101010101" pitchFamily="49" charset="-122"/>
                <a:ea typeface="楷体" panose="02010609060101010101" pitchFamily="49" charset="-122"/>
              </a:rPr>
              <a:t>空</a:t>
            </a:r>
            <a:endParaRPr lang="zh-CN" altLang="en-US" sz="2400" b="1" dirty="0">
              <a:solidFill>
                <a:srgbClr val="FF0000"/>
              </a:solidFill>
              <a:latin typeface="楷体" panose="02010609060101010101" pitchFamily="49" charset="-122"/>
              <a:ea typeface="楷体" panose="02010609060101010101" pitchFamily="49" charset="-122"/>
            </a:endParaRPr>
          </a:p>
        </p:txBody>
      </p:sp>
      <p:sp>
        <p:nvSpPr>
          <p:cNvPr id="10" name="文本框 9"/>
          <p:cNvSpPr txBox="1"/>
          <p:nvPr/>
        </p:nvSpPr>
        <p:spPr>
          <a:xfrm>
            <a:off x="6300192" y="2312746"/>
            <a:ext cx="1080120" cy="461665"/>
          </a:xfrm>
          <a:prstGeom prst="rect">
            <a:avLst/>
          </a:prstGeom>
          <a:noFill/>
        </p:spPr>
        <p:txBody>
          <a:bodyPr wrap="square" rtlCol="0">
            <a:spAutoFit/>
          </a:bodyPr>
          <a:lstStyle/>
          <a:p>
            <a:r>
              <a:rPr lang="zh-CN" altLang="en-US" sz="2400" b="1" dirty="0" smtClean="0">
                <a:solidFill>
                  <a:srgbClr val="FF0000"/>
                </a:solidFill>
                <a:latin typeface="楷体" panose="02010609060101010101" pitchFamily="49" charset="-122"/>
                <a:ea typeface="楷体" panose="02010609060101010101" pitchFamily="49" charset="-122"/>
              </a:rPr>
              <a:t>晃晃</a:t>
            </a:r>
            <a:endParaRPr lang="zh-CN" altLang="en-US" sz="2400" b="1" dirty="0">
              <a:solidFill>
                <a:srgbClr val="FF0000"/>
              </a:solidFill>
              <a:latin typeface="楷体" panose="02010609060101010101" pitchFamily="49" charset="-122"/>
              <a:ea typeface="楷体" panose="02010609060101010101" pitchFamily="49" charset="-122"/>
            </a:endParaRPr>
          </a:p>
        </p:txBody>
      </p:sp>
      <p:sp>
        <p:nvSpPr>
          <p:cNvPr id="15" name="文本框 14"/>
          <p:cNvSpPr txBox="1"/>
          <p:nvPr/>
        </p:nvSpPr>
        <p:spPr>
          <a:xfrm>
            <a:off x="6285678" y="2845268"/>
            <a:ext cx="540060" cy="461665"/>
          </a:xfrm>
          <a:prstGeom prst="rect">
            <a:avLst/>
          </a:prstGeom>
          <a:noFill/>
        </p:spPr>
        <p:txBody>
          <a:bodyPr wrap="square" rtlCol="0">
            <a:spAutoFit/>
          </a:bodyPr>
          <a:lstStyle/>
          <a:p>
            <a:r>
              <a:rPr lang="zh-CN" altLang="en-US" sz="2400" b="1" dirty="0" smtClean="0">
                <a:solidFill>
                  <a:srgbClr val="FF0000"/>
                </a:solidFill>
                <a:latin typeface="楷体" panose="02010609060101010101" pitchFamily="49" charset="-122"/>
                <a:ea typeface="楷体" panose="02010609060101010101" pitchFamily="49" charset="-122"/>
              </a:rPr>
              <a:t>静</a:t>
            </a:r>
            <a:endParaRPr lang="zh-CN" altLang="en-US" sz="2400" b="1" dirty="0">
              <a:solidFill>
                <a:srgbClr val="FF0000"/>
              </a:solidFill>
              <a:latin typeface="楷体" panose="02010609060101010101" pitchFamily="49" charset="-122"/>
              <a:ea typeface="楷体" panose="02010609060101010101" pitchFamily="49" charset="-122"/>
            </a:endParaRPr>
          </a:p>
        </p:txBody>
      </p:sp>
      <p:sp>
        <p:nvSpPr>
          <p:cNvPr id="16" name="文本框 15"/>
          <p:cNvSpPr txBox="1"/>
          <p:nvPr/>
        </p:nvSpPr>
        <p:spPr>
          <a:xfrm>
            <a:off x="2152756" y="2844679"/>
            <a:ext cx="720080" cy="461665"/>
          </a:xfrm>
          <a:prstGeom prst="rect">
            <a:avLst/>
          </a:prstGeom>
          <a:noFill/>
        </p:spPr>
        <p:txBody>
          <a:bodyPr wrap="square" rtlCol="0">
            <a:spAutoFit/>
          </a:bodyPr>
          <a:lstStyle/>
          <a:p>
            <a:r>
              <a:rPr lang="zh-CN" altLang="en-US" sz="2400" b="1" dirty="0" smtClean="0">
                <a:solidFill>
                  <a:srgbClr val="FF0000"/>
                </a:solidFill>
                <a:latin typeface="楷体" panose="02010609060101010101" pitchFamily="49" charset="-122"/>
                <a:ea typeface="楷体" panose="02010609060101010101" pitchFamily="49" charset="-122"/>
              </a:rPr>
              <a:t>慢</a:t>
            </a:r>
            <a:endParaRPr lang="zh-CN" altLang="en-US" sz="2400" b="1" dirty="0">
              <a:solidFill>
                <a:srgbClr val="FF0000"/>
              </a:solidFill>
              <a:latin typeface="楷体" panose="02010609060101010101" pitchFamily="49" charset="-122"/>
              <a:ea typeface="楷体" panose="02010609060101010101" pitchFamily="49" charset="-122"/>
            </a:endParaRPr>
          </a:p>
        </p:txBody>
      </p:sp>
      <p:sp>
        <p:nvSpPr>
          <p:cNvPr id="18" name="文本框 17"/>
          <p:cNvSpPr txBox="1"/>
          <p:nvPr/>
        </p:nvSpPr>
        <p:spPr>
          <a:xfrm>
            <a:off x="468793" y="771550"/>
            <a:ext cx="8322601" cy="461665"/>
          </a:xfrm>
          <a:prstGeom prst="rect">
            <a:avLst/>
          </a:prstGeom>
          <a:noFill/>
        </p:spPr>
        <p:txBody>
          <a:bodyPr wrap="square" rtlCol="0">
            <a:spAutoFit/>
          </a:bodyPr>
          <a:lstStyle/>
          <a:p>
            <a:r>
              <a:rPr lang="zh-CN" altLang="en-US" sz="2400" dirty="0" smtClean="0">
                <a:latin typeface="黑体" panose="02010609060101010101" pitchFamily="49" charset="-122"/>
                <a:ea typeface="黑体" panose="02010609060101010101" pitchFamily="49" charset="-122"/>
              </a:rPr>
              <a:t>一、想一想，把词语补充完整，再选词填空</a:t>
            </a:r>
            <a:endParaRPr lang="zh-CN" altLang="en-US" sz="2400" dirty="0">
              <a:latin typeface="黑体" panose="02010609060101010101" pitchFamily="49" charset="-122"/>
              <a:ea typeface="黑体" panose="02010609060101010101" pitchFamily="49" charset="-122"/>
            </a:endParaRPr>
          </a:p>
        </p:txBody>
      </p:sp>
      <p:sp>
        <p:nvSpPr>
          <p:cNvPr id="14" name="文本框 8"/>
          <p:cNvSpPr txBox="1"/>
          <p:nvPr/>
        </p:nvSpPr>
        <p:spPr>
          <a:xfrm>
            <a:off x="324544" y="167611"/>
            <a:ext cx="1668780" cy="523220"/>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zh-CN" altLang="en-US" sz="2800">
                <a:solidFill>
                  <a:schemeClr val="tx1"/>
                </a:solidFill>
                <a:latin typeface="黑体" panose="02010609060101010101" pitchFamily="49" charset="-122"/>
                <a:ea typeface="黑体" panose="02010609060101010101" pitchFamily="49" charset="-122"/>
              </a:rPr>
              <a:t>巩固练习</a:t>
            </a:r>
            <a:endParaRPr lang="zh-CN" altLang="en-US" sz="2800">
              <a:solidFill>
                <a:schemeClr val="tx1"/>
              </a:solidFill>
              <a:latin typeface="黑体" panose="02010609060101010101" pitchFamily="49" charset="-122"/>
              <a:ea typeface="黑体" panose="02010609060101010101" pitchFamily="49" charset="-122"/>
            </a:endParaRPr>
          </a:p>
        </p:txBody>
      </p:sp>
      <p:sp>
        <p:nvSpPr>
          <p:cNvPr id="11" name="文本框 1"/>
          <p:cNvSpPr txBox="1"/>
          <p:nvPr/>
        </p:nvSpPr>
        <p:spPr>
          <a:xfrm>
            <a:off x="294451" y="3304023"/>
            <a:ext cx="8742045" cy="1643527"/>
          </a:xfrm>
          <a:prstGeom prst="rect">
            <a:avLst/>
          </a:prstGeom>
          <a:noFill/>
        </p:spPr>
        <p:txBody>
          <a:bodyPr wrap="square" rtlCol="0">
            <a:spAutoFit/>
          </a:bodyPr>
          <a:lstStyle/>
          <a:p>
            <a:pPr>
              <a:lnSpc>
                <a:spcPct val="140000"/>
              </a:lnSpc>
            </a:pPr>
            <a:r>
              <a:rPr lang="zh-CN" altLang="en-US" sz="2400" b="1" dirty="0" smtClean="0">
                <a:latin typeface="楷体" panose="02010609060101010101" pitchFamily="49" charset="-122"/>
                <a:ea typeface="楷体" panose="02010609060101010101" pitchFamily="49" charset="-122"/>
                <a:sym typeface="+mn-ea"/>
              </a:rPr>
              <a:t>（</a:t>
            </a:r>
            <a:r>
              <a:rPr lang="en-US" altLang="zh-CN" sz="2400" b="1" dirty="0" smtClean="0">
                <a:latin typeface="楷体" panose="02010609060101010101" pitchFamily="49" charset="-122"/>
                <a:ea typeface="楷体" panose="02010609060101010101" pitchFamily="49" charset="-122"/>
                <a:sym typeface="+mn-ea"/>
              </a:rPr>
              <a:t>1</a:t>
            </a:r>
            <a:r>
              <a:rPr lang="zh-CN" altLang="en-US" sz="2400" b="1" dirty="0" smtClean="0">
                <a:latin typeface="楷体" panose="02010609060101010101" pitchFamily="49" charset="-122"/>
                <a:ea typeface="楷体" panose="02010609060101010101" pitchFamily="49" charset="-122"/>
                <a:sym typeface="+mn-ea"/>
              </a:rPr>
              <a:t>） 夜晚，山里（        ），只能听见昆虫在窃窃私语。 </a:t>
            </a:r>
            <a:endParaRPr lang="en-US" altLang="zh-CN" sz="2400" b="1" dirty="0" smtClean="0">
              <a:latin typeface="楷体" panose="02010609060101010101" pitchFamily="49" charset="-122"/>
              <a:ea typeface="楷体" panose="02010609060101010101" pitchFamily="49" charset="-122"/>
              <a:sym typeface="+mn-ea"/>
            </a:endParaRPr>
          </a:p>
          <a:p>
            <a:pPr>
              <a:lnSpc>
                <a:spcPct val="140000"/>
              </a:lnSpc>
            </a:pPr>
            <a:r>
              <a:rPr lang="zh-CN" altLang="en-US" sz="2400" b="1" dirty="0" smtClean="0">
                <a:latin typeface="楷体" panose="02010609060101010101" pitchFamily="49" charset="-122"/>
                <a:ea typeface="楷体" panose="02010609060101010101" pitchFamily="49" charset="-122"/>
                <a:sym typeface="+mn-ea"/>
              </a:rPr>
              <a:t>（</a:t>
            </a:r>
            <a:r>
              <a:rPr lang="en-US" altLang="zh-CN" sz="2400" b="1" dirty="0" smtClean="0">
                <a:latin typeface="楷体" panose="02010609060101010101" pitchFamily="49" charset="-122"/>
                <a:ea typeface="楷体" panose="02010609060101010101" pitchFamily="49" charset="-122"/>
                <a:sym typeface="+mn-ea"/>
              </a:rPr>
              <a:t>2</a:t>
            </a:r>
            <a:r>
              <a:rPr lang="zh-CN" altLang="en-US" sz="2400" b="1" dirty="0" smtClean="0">
                <a:latin typeface="楷体" panose="02010609060101010101" pitchFamily="49" charset="-122"/>
                <a:ea typeface="楷体" panose="02010609060101010101" pitchFamily="49" charset="-122"/>
                <a:sym typeface="+mn-ea"/>
              </a:rPr>
              <a:t>） 小猫（        ）地打了个哈欠，继续呼呼睡大觉。 </a:t>
            </a:r>
            <a:endParaRPr lang="en-US" altLang="zh-CN" sz="2400" b="1" dirty="0" smtClean="0">
              <a:latin typeface="楷体" panose="02010609060101010101" pitchFamily="49" charset="-122"/>
              <a:ea typeface="楷体" panose="02010609060101010101" pitchFamily="49" charset="-122"/>
              <a:sym typeface="+mn-ea"/>
            </a:endParaRPr>
          </a:p>
          <a:p>
            <a:pPr>
              <a:lnSpc>
                <a:spcPct val="140000"/>
              </a:lnSpc>
            </a:pPr>
            <a:r>
              <a:rPr lang="zh-CN" altLang="en-US" sz="2400" b="1" dirty="0" smtClean="0">
                <a:latin typeface="楷体" panose="02010609060101010101" pitchFamily="49" charset="-122"/>
                <a:ea typeface="楷体" panose="02010609060101010101" pitchFamily="49" charset="-122"/>
                <a:sym typeface="+mn-ea"/>
              </a:rPr>
              <a:t>（</a:t>
            </a:r>
            <a:r>
              <a:rPr lang="en-US" altLang="zh-CN" sz="2400" b="1" dirty="0" smtClean="0">
                <a:latin typeface="楷体" panose="02010609060101010101" pitchFamily="49" charset="-122"/>
                <a:ea typeface="楷体" panose="02010609060101010101" pitchFamily="49" charset="-122"/>
                <a:sym typeface="+mn-ea"/>
              </a:rPr>
              <a:t>3</a:t>
            </a:r>
            <a:r>
              <a:rPr lang="zh-CN" altLang="en-US" sz="2400" b="1" dirty="0" smtClean="0">
                <a:latin typeface="楷体" panose="02010609060101010101" pitchFamily="49" charset="-122"/>
                <a:ea typeface="楷体" panose="02010609060101010101" pitchFamily="49" charset="-122"/>
                <a:sym typeface="+mn-ea"/>
              </a:rPr>
              <a:t>） 舞台上（         ）的灯光刺得人睁不开眼睛。</a:t>
            </a:r>
            <a:endParaRPr lang="en-US" altLang="zh-CN" sz="2400" b="1" dirty="0" smtClean="0">
              <a:latin typeface="黑体" panose="02010609060101010101" pitchFamily="49" charset="-122"/>
              <a:ea typeface="黑体" panose="02010609060101010101" pitchFamily="49" charset="-122"/>
              <a:cs typeface="楷体" panose="02010609060101010101" pitchFamily="49" charset="-122"/>
              <a:sym typeface="+mn-ea"/>
            </a:endParaRPr>
          </a:p>
        </p:txBody>
      </p:sp>
      <p:sp>
        <p:nvSpPr>
          <p:cNvPr id="12" name="文本框 5"/>
          <p:cNvSpPr txBox="1"/>
          <p:nvPr/>
        </p:nvSpPr>
        <p:spPr>
          <a:xfrm>
            <a:off x="3203848" y="3357636"/>
            <a:ext cx="1512168" cy="461665"/>
          </a:xfrm>
          <a:prstGeom prst="rect">
            <a:avLst/>
          </a:prstGeom>
          <a:noFill/>
        </p:spPr>
        <p:txBody>
          <a:bodyPr wrap="square" rtlCol="0">
            <a:spAutoFit/>
          </a:bodyPr>
          <a:lstStyle/>
          <a:p>
            <a:r>
              <a:rPr lang="zh-CN" altLang="en-US" sz="2400" b="1" dirty="0" smtClean="0">
                <a:solidFill>
                  <a:srgbClr val="FF0000"/>
                </a:solidFill>
                <a:latin typeface="楷体" panose="02010609060101010101" pitchFamily="49" charset="-122"/>
                <a:ea typeface="楷体" panose="02010609060101010101" pitchFamily="49" charset="-122"/>
              </a:rPr>
              <a:t>静悄悄</a:t>
            </a:r>
            <a:endParaRPr lang="zh-CN" altLang="en-US" sz="2400" b="1" dirty="0">
              <a:solidFill>
                <a:srgbClr val="FF0000"/>
              </a:solidFill>
              <a:latin typeface="楷体" panose="02010609060101010101" pitchFamily="49" charset="-122"/>
              <a:ea typeface="楷体" panose="02010609060101010101" pitchFamily="49" charset="-122"/>
            </a:endParaRPr>
          </a:p>
        </p:txBody>
      </p:sp>
      <p:sp>
        <p:nvSpPr>
          <p:cNvPr id="13" name="文本框 8"/>
          <p:cNvSpPr txBox="1"/>
          <p:nvPr/>
        </p:nvSpPr>
        <p:spPr>
          <a:xfrm>
            <a:off x="2325238" y="3867894"/>
            <a:ext cx="1584176" cy="461665"/>
          </a:xfrm>
          <a:prstGeom prst="rect">
            <a:avLst/>
          </a:prstGeom>
          <a:noFill/>
        </p:spPr>
        <p:txBody>
          <a:bodyPr wrap="square" rtlCol="0">
            <a:spAutoFit/>
          </a:bodyPr>
          <a:lstStyle/>
          <a:p>
            <a:r>
              <a:rPr lang="zh-CN" altLang="en-US" sz="2400" b="1" dirty="0" smtClean="0">
                <a:solidFill>
                  <a:srgbClr val="FF0000"/>
                </a:solidFill>
                <a:latin typeface="楷体" panose="02010609060101010101" pitchFamily="49" charset="-122"/>
                <a:ea typeface="楷体" panose="02010609060101010101" pitchFamily="49" charset="-122"/>
              </a:rPr>
              <a:t>懒洋洋</a:t>
            </a:r>
            <a:endParaRPr lang="zh-CN" altLang="en-US" sz="2400" b="1" dirty="0">
              <a:solidFill>
                <a:srgbClr val="FF0000"/>
              </a:solidFill>
              <a:latin typeface="楷体" panose="02010609060101010101" pitchFamily="49" charset="-122"/>
              <a:ea typeface="楷体" panose="02010609060101010101" pitchFamily="49" charset="-122"/>
            </a:endParaRPr>
          </a:p>
        </p:txBody>
      </p:sp>
      <p:sp>
        <p:nvSpPr>
          <p:cNvPr id="17" name="文本框 15"/>
          <p:cNvSpPr txBox="1"/>
          <p:nvPr/>
        </p:nvSpPr>
        <p:spPr>
          <a:xfrm>
            <a:off x="2700354" y="4386464"/>
            <a:ext cx="1259578" cy="461665"/>
          </a:xfrm>
          <a:prstGeom prst="rect">
            <a:avLst/>
          </a:prstGeom>
          <a:noFill/>
        </p:spPr>
        <p:txBody>
          <a:bodyPr wrap="square" rtlCol="0">
            <a:spAutoFit/>
          </a:bodyPr>
          <a:lstStyle/>
          <a:p>
            <a:r>
              <a:rPr lang="zh-CN" altLang="en-US" sz="2400" b="1" dirty="0" smtClean="0">
                <a:solidFill>
                  <a:srgbClr val="FF0000"/>
                </a:solidFill>
                <a:latin typeface="楷体" panose="02010609060101010101" pitchFamily="49" charset="-122"/>
                <a:ea typeface="楷体" panose="02010609060101010101" pitchFamily="49" charset="-122"/>
              </a:rPr>
              <a:t>明晃晃</a:t>
            </a:r>
            <a:endParaRPr lang="zh-CN" altLang="en-US" sz="2400" b="1" dirty="0">
              <a:solidFill>
                <a:srgbClr val="FF0000"/>
              </a:solidFill>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9" grpId="0"/>
      <p:bldP spid="10" grpId="0"/>
      <p:bldP spid="15" grpId="0"/>
      <p:bldP spid="16" grpId="0"/>
      <p:bldP spid="12" grpId="0"/>
      <p:bldP spid="13" grpId="0"/>
      <p:bldP spid="1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24544" y="987574"/>
            <a:ext cx="8207896" cy="523220"/>
          </a:xfrm>
          <a:prstGeom prst="rect">
            <a:avLst/>
          </a:prstGeom>
          <a:noFill/>
        </p:spPr>
        <p:txBody>
          <a:bodyPr wrap="square" rtlCol="0">
            <a:spAutoFit/>
          </a:bodyPr>
          <a:lstStyle/>
          <a:p>
            <a:r>
              <a:rPr lang="zh-CN" altLang="en-US" sz="2800" dirty="0" smtClean="0"/>
              <a:t>二、仿</a:t>
            </a:r>
            <a:r>
              <a:rPr lang="zh-CN" altLang="en-US" sz="2800" dirty="0" smtClean="0"/>
              <a:t>写（注意</a:t>
            </a:r>
            <a:r>
              <a:rPr lang="zh-CN" altLang="en-US" sz="2800" dirty="0" smtClean="0"/>
              <a:t>词语的组成特点，要求字数</a:t>
            </a:r>
            <a:r>
              <a:rPr lang="zh-CN" altLang="en-US" sz="2800" dirty="0"/>
              <a:t>相同</a:t>
            </a:r>
            <a:r>
              <a:rPr lang="zh-CN" altLang="en-US" sz="2800" dirty="0" smtClean="0"/>
              <a:t>）</a:t>
            </a:r>
            <a:endParaRPr lang="zh-CN" altLang="en-US" sz="2800" dirty="0"/>
          </a:p>
        </p:txBody>
      </p:sp>
      <p:sp>
        <p:nvSpPr>
          <p:cNvPr id="5" name="TextBox 4"/>
          <p:cNvSpPr txBox="1"/>
          <p:nvPr/>
        </p:nvSpPr>
        <p:spPr>
          <a:xfrm>
            <a:off x="467544" y="1644357"/>
            <a:ext cx="8424936" cy="1814830"/>
          </a:xfrm>
          <a:prstGeom prst="rect">
            <a:avLst/>
          </a:prstGeom>
          <a:noFill/>
        </p:spPr>
        <p:txBody>
          <a:bodyPr wrap="square" rtlCol="0">
            <a:spAutoFit/>
          </a:bodyPr>
          <a:lstStyle/>
          <a:p>
            <a:r>
              <a:rPr lang="en-US" altLang="zh-CN" sz="2800" b="1" dirty="0" smtClean="0">
                <a:latin typeface="楷体" panose="02010609060101010101" pitchFamily="49" charset="-122"/>
                <a:ea typeface="楷体" panose="02010609060101010101" pitchFamily="49" charset="-122"/>
                <a:sym typeface="+mn-ea"/>
              </a:rPr>
              <a:t>1.</a:t>
            </a:r>
            <a:r>
              <a:rPr lang="zh-CN" altLang="en-US" sz="2800" b="1" dirty="0" smtClean="0">
                <a:latin typeface="楷体" panose="02010609060101010101" pitchFamily="49" charset="-122"/>
                <a:ea typeface="楷体" panose="02010609060101010101" pitchFamily="49" charset="-122"/>
                <a:sym typeface="+mn-ea"/>
              </a:rPr>
              <a:t>有深有浅：有</a:t>
            </a:r>
            <a:r>
              <a:rPr lang="en-US" altLang="zh-CN" sz="2800" b="1" dirty="0" smtClean="0">
                <a:latin typeface="楷体" panose="02010609060101010101" pitchFamily="49" charset="-122"/>
                <a:ea typeface="楷体" panose="02010609060101010101" pitchFamily="49" charset="-122"/>
                <a:sym typeface="+mn-ea"/>
              </a:rPr>
              <a:t>____</a:t>
            </a:r>
            <a:r>
              <a:rPr lang="zh-CN" altLang="en-US" sz="2800" b="1" dirty="0" smtClean="0">
                <a:latin typeface="楷体" panose="02010609060101010101" pitchFamily="49" charset="-122"/>
                <a:ea typeface="楷体" panose="02010609060101010101" pitchFamily="49" charset="-122"/>
                <a:sym typeface="+mn-ea"/>
              </a:rPr>
              <a:t>有</a:t>
            </a:r>
            <a:r>
              <a:rPr lang="en-US" altLang="zh-CN" sz="2800" b="1" dirty="0" smtClean="0">
                <a:latin typeface="楷体" panose="02010609060101010101" pitchFamily="49" charset="-122"/>
                <a:ea typeface="楷体" panose="02010609060101010101" pitchFamily="49" charset="-122"/>
                <a:sym typeface="+mn-ea"/>
              </a:rPr>
              <a:t>_____</a:t>
            </a:r>
            <a:r>
              <a:rPr lang="en-US" altLang="zh-CN" sz="2800" b="1" dirty="0" smtClean="0">
                <a:latin typeface="楷体" panose="02010609060101010101" pitchFamily="49" charset="-122"/>
                <a:ea typeface="楷体" panose="02010609060101010101" pitchFamily="49" charset="-122"/>
                <a:sym typeface="+mn-ea"/>
              </a:rPr>
              <a:t>   </a:t>
            </a:r>
            <a:r>
              <a:rPr lang="zh-CN" altLang="en-US" sz="2800" b="1" dirty="0" smtClean="0">
                <a:latin typeface="楷体" panose="02010609060101010101" pitchFamily="49" charset="-122"/>
                <a:ea typeface="楷体" panose="02010609060101010101" pitchFamily="49" charset="-122"/>
                <a:sym typeface="+mn-ea"/>
              </a:rPr>
              <a:t>有</a:t>
            </a:r>
            <a:r>
              <a:rPr lang="en-US" altLang="zh-CN" sz="2800" b="1" dirty="0" smtClean="0">
                <a:latin typeface="楷体" panose="02010609060101010101" pitchFamily="49" charset="-122"/>
                <a:ea typeface="楷体" panose="02010609060101010101" pitchFamily="49" charset="-122"/>
                <a:sym typeface="+mn-ea"/>
              </a:rPr>
              <a:t>____</a:t>
            </a:r>
            <a:r>
              <a:rPr lang="zh-CN" altLang="en-US" sz="2800" b="1" dirty="0" smtClean="0">
                <a:latin typeface="楷体" panose="02010609060101010101" pitchFamily="49" charset="-122"/>
                <a:ea typeface="楷体" panose="02010609060101010101" pitchFamily="49" charset="-122"/>
                <a:sym typeface="+mn-ea"/>
              </a:rPr>
              <a:t>有</a:t>
            </a:r>
            <a:r>
              <a:rPr lang="en-US" altLang="zh-CN" sz="2800" b="1" dirty="0" smtClean="0">
                <a:latin typeface="楷体" panose="02010609060101010101" pitchFamily="49" charset="-122"/>
                <a:ea typeface="楷体" panose="02010609060101010101" pitchFamily="49" charset="-122"/>
                <a:sym typeface="+mn-ea"/>
              </a:rPr>
              <a:t>_____</a:t>
            </a:r>
            <a:r>
              <a:rPr lang="en-US" altLang="zh-CN" sz="2800" b="1" dirty="0" smtClean="0">
                <a:latin typeface="楷体" panose="02010609060101010101" pitchFamily="49" charset="-122"/>
                <a:ea typeface="楷体" panose="02010609060101010101" pitchFamily="49" charset="-122"/>
                <a:sym typeface="+mn-ea"/>
              </a:rPr>
              <a:t> </a:t>
            </a:r>
            <a:endParaRPr lang="en-US" altLang="zh-CN" sz="2800" b="1" dirty="0" smtClean="0">
              <a:latin typeface="楷体" panose="02010609060101010101" pitchFamily="49" charset="-122"/>
              <a:ea typeface="楷体" panose="02010609060101010101" pitchFamily="49" charset="-122"/>
              <a:sym typeface="+mn-ea"/>
            </a:endParaRPr>
          </a:p>
          <a:p>
            <a:r>
              <a:rPr lang="en-US" altLang="zh-CN" sz="2800" b="1" dirty="0" smtClean="0">
                <a:latin typeface="楷体" panose="02010609060101010101" pitchFamily="49" charset="-122"/>
                <a:ea typeface="楷体" panose="02010609060101010101" pitchFamily="49" charset="-122"/>
                <a:sym typeface="+mn-ea"/>
              </a:rPr>
              <a:t>2.</a:t>
            </a:r>
            <a:r>
              <a:rPr lang="zh-CN" altLang="en-US" sz="2800" b="1" dirty="0" smtClean="0">
                <a:latin typeface="楷体" panose="02010609060101010101" pitchFamily="49" charset="-122"/>
                <a:ea typeface="楷体" panose="02010609060101010101" pitchFamily="49" charset="-122"/>
                <a:sym typeface="+mn-ea"/>
              </a:rPr>
              <a:t>数不清：</a:t>
            </a:r>
            <a:r>
              <a:rPr lang="en-US" altLang="zh-CN" sz="2800" b="1" dirty="0" smtClean="0">
                <a:latin typeface="楷体" panose="02010609060101010101" pitchFamily="49" charset="-122"/>
                <a:ea typeface="楷体" panose="02010609060101010101" pitchFamily="49" charset="-122"/>
                <a:sym typeface="+mn-ea"/>
              </a:rPr>
              <a:t>______</a:t>
            </a:r>
            <a:r>
              <a:rPr lang="zh-CN" altLang="en-US" sz="2800" b="1" dirty="0" smtClean="0">
                <a:latin typeface="楷体" panose="02010609060101010101" pitchFamily="49" charset="-122"/>
                <a:ea typeface="楷体" panose="02010609060101010101" pitchFamily="49" charset="-122"/>
                <a:sym typeface="+mn-ea"/>
              </a:rPr>
              <a:t>不</a:t>
            </a:r>
            <a:r>
              <a:rPr lang="en-US" altLang="zh-CN" sz="2800" b="1" dirty="0" smtClean="0">
                <a:latin typeface="楷体" panose="02010609060101010101" pitchFamily="49" charset="-122"/>
                <a:ea typeface="楷体" panose="02010609060101010101" pitchFamily="49" charset="-122"/>
                <a:sym typeface="+mn-ea"/>
              </a:rPr>
              <a:t>______   ______</a:t>
            </a:r>
            <a:r>
              <a:rPr lang="zh-CN" altLang="en-US" sz="2800" b="1" dirty="0" smtClean="0">
                <a:latin typeface="楷体" panose="02010609060101010101" pitchFamily="49" charset="-122"/>
                <a:ea typeface="楷体" panose="02010609060101010101" pitchFamily="49" charset="-122"/>
                <a:sym typeface="+mn-ea"/>
              </a:rPr>
              <a:t>不</a:t>
            </a:r>
            <a:r>
              <a:rPr lang="en-US" altLang="zh-CN" sz="2800" b="1" dirty="0" smtClean="0">
                <a:latin typeface="楷体" panose="02010609060101010101" pitchFamily="49" charset="-122"/>
                <a:ea typeface="楷体" panose="02010609060101010101" pitchFamily="49" charset="-122"/>
                <a:sym typeface="+mn-ea"/>
              </a:rPr>
              <a:t>______ </a:t>
            </a:r>
            <a:endParaRPr lang="en-US" altLang="zh-CN" sz="2800" b="1" dirty="0" smtClean="0">
              <a:latin typeface="楷体" panose="02010609060101010101" pitchFamily="49" charset="-122"/>
              <a:ea typeface="楷体" panose="02010609060101010101" pitchFamily="49" charset="-122"/>
              <a:sym typeface="+mn-ea"/>
            </a:endParaRPr>
          </a:p>
          <a:p>
            <a:r>
              <a:rPr lang="en-US" altLang="zh-CN" sz="2800" b="1" dirty="0" smtClean="0">
                <a:latin typeface="楷体" panose="02010609060101010101" pitchFamily="49" charset="-122"/>
                <a:ea typeface="楷体" panose="02010609060101010101" pitchFamily="49" charset="-122"/>
                <a:sym typeface="+mn-ea"/>
              </a:rPr>
              <a:t>3.</a:t>
            </a:r>
            <a:r>
              <a:rPr lang="zh-CN" altLang="en-US" sz="2800" b="1" dirty="0" smtClean="0">
                <a:latin typeface="楷体" panose="02010609060101010101" pitchFamily="49" charset="-122"/>
                <a:ea typeface="楷体" panose="02010609060101010101" pitchFamily="49" charset="-122"/>
                <a:sym typeface="+mn-ea"/>
              </a:rPr>
              <a:t>舒舒服服</a:t>
            </a:r>
            <a:r>
              <a:rPr lang="en-US" altLang="zh-CN" sz="2800" b="1" dirty="0" smtClean="0">
                <a:latin typeface="楷体" panose="02010609060101010101" pitchFamily="49" charset="-122"/>
                <a:ea typeface="楷体" panose="02010609060101010101" pitchFamily="49" charset="-122"/>
                <a:sym typeface="+mn-ea"/>
              </a:rPr>
              <a:t>(AABB</a:t>
            </a:r>
            <a:r>
              <a:rPr lang="zh-CN" altLang="en-US" sz="2800" b="1" dirty="0" smtClean="0">
                <a:latin typeface="楷体" panose="02010609060101010101" pitchFamily="49" charset="-122"/>
                <a:ea typeface="楷体" panose="02010609060101010101" pitchFamily="49" charset="-122"/>
                <a:sym typeface="+mn-ea"/>
              </a:rPr>
              <a:t>式</a:t>
            </a:r>
            <a:r>
              <a:rPr lang="en-US" altLang="zh-CN" sz="2800" b="1" dirty="0" smtClean="0">
                <a:latin typeface="楷体" panose="02010609060101010101" pitchFamily="49" charset="-122"/>
                <a:ea typeface="楷体" panose="02010609060101010101" pitchFamily="49" charset="-122"/>
                <a:sym typeface="+mn-ea"/>
              </a:rPr>
              <a:t>)</a:t>
            </a:r>
            <a:r>
              <a:rPr lang="zh-CN" altLang="en-US" sz="2800" b="1" dirty="0" smtClean="0">
                <a:latin typeface="楷体" panose="02010609060101010101" pitchFamily="49" charset="-122"/>
                <a:ea typeface="楷体" panose="02010609060101010101" pitchFamily="49" charset="-122"/>
                <a:sym typeface="+mn-ea"/>
              </a:rPr>
              <a:t>：</a:t>
            </a:r>
            <a:r>
              <a:rPr lang="en-US" altLang="zh-CN" sz="2800" b="1" dirty="0" smtClean="0">
                <a:latin typeface="楷体" panose="02010609060101010101" pitchFamily="49" charset="-122"/>
                <a:ea typeface="楷体" panose="02010609060101010101" pitchFamily="49" charset="-122"/>
                <a:sym typeface="+mn-ea"/>
              </a:rPr>
              <a:t>__________</a:t>
            </a:r>
            <a:r>
              <a:rPr lang="en-US" altLang="zh-CN" sz="2800" b="1" dirty="0" smtClean="0">
                <a:latin typeface="楷体" panose="02010609060101010101" pitchFamily="49" charset="-122"/>
                <a:ea typeface="楷体" panose="02010609060101010101" pitchFamily="49" charset="-122"/>
                <a:sym typeface="+mn-ea"/>
              </a:rPr>
              <a:t>  </a:t>
            </a:r>
            <a:r>
              <a:rPr lang="en-US" altLang="zh-CN" sz="2800" b="1" dirty="0" smtClean="0">
                <a:latin typeface="楷体" panose="02010609060101010101" pitchFamily="49" charset="-122"/>
                <a:ea typeface="楷体" panose="02010609060101010101" pitchFamily="49" charset="-122"/>
                <a:sym typeface="+mn-ea"/>
              </a:rPr>
              <a:t>___________</a:t>
            </a:r>
            <a:r>
              <a:rPr lang="en-US" altLang="zh-CN" sz="2800" b="1" dirty="0" smtClean="0">
                <a:latin typeface="楷体" panose="02010609060101010101" pitchFamily="49" charset="-122"/>
                <a:ea typeface="楷体" panose="02010609060101010101" pitchFamily="49" charset="-122"/>
                <a:sym typeface="+mn-ea"/>
              </a:rPr>
              <a:t> </a:t>
            </a:r>
            <a:endParaRPr lang="en-US" altLang="zh-CN" sz="2800" b="1" dirty="0" smtClean="0">
              <a:latin typeface="楷体" panose="02010609060101010101" pitchFamily="49" charset="-122"/>
              <a:ea typeface="楷体" panose="02010609060101010101" pitchFamily="49" charset="-122"/>
              <a:sym typeface="+mn-ea"/>
            </a:endParaRPr>
          </a:p>
          <a:p>
            <a:r>
              <a:rPr lang="en-US" altLang="zh-CN" sz="2800" b="1" dirty="0" smtClean="0">
                <a:latin typeface="楷体" panose="02010609060101010101" pitchFamily="49" charset="-122"/>
                <a:ea typeface="楷体" panose="02010609060101010101" pitchFamily="49" charset="-122"/>
                <a:sym typeface="+mn-ea"/>
              </a:rPr>
              <a:t>4.</a:t>
            </a:r>
            <a:r>
              <a:rPr lang="zh-CN" altLang="en-US" sz="2800" b="1" dirty="0" smtClean="0">
                <a:latin typeface="楷体" panose="02010609060101010101" pitchFamily="49" charset="-122"/>
                <a:ea typeface="楷体" panose="02010609060101010101" pitchFamily="49" charset="-122"/>
                <a:sym typeface="+mn-ea"/>
              </a:rPr>
              <a:t>又松又软：又</a:t>
            </a:r>
            <a:r>
              <a:rPr lang="en-US" altLang="zh-CN" sz="2800" b="1" dirty="0" smtClean="0">
                <a:latin typeface="楷体" panose="02010609060101010101" pitchFamily="49" charset="-122"/>
                <a:ea typeface="楷体" panose="02010609060101010101" pitchFamily="49" charset="-122"/>
                <a:sym typeface="+mn-ea"/>
              </a:rPr>
              <a:t>____</a:t>
            </a:r>
            <a:r>
              <a:rPr lang="zh-CN" altLang="en-US" sz="2800" b="1" dirty="0" smtClean="0">
                <a:latin typeface="楷体" panose="02010609060101010101" pitchFamily="49" charset="-122"/>
                <a:ea typeface="楷体" panose="02010609060101010101" pitchFamily="49" charset="-122"/>
                <a:sym typeface="+mn-ea"/>
              </a:rPr>
              <a:t>又</a:t>
            </a:r>
            <a:r>
              <a:rPr lang="en-US" altLang="zh-CN" sz="2800" b="1" dirty="0" smtClean="0">
                <a:latin typeface="楷体" panose="02010609060101010101" pitchFamily="49" charset="-122"/>
                <a:ea typeface="楷体" panose="02010609060101010101" pitchFamily="49" charset="-122"/>
                <a:sym typeface="+mn-ea"/>
              </a:rPr>
              <a:t>_____</a:t>
            </a:r>
            <a:r>
              <a:rPr lang="en-US" altLang="zh-CN" sz="2800" b="1" dirty="0" smtClean="0">
                <a:latin typeface="楷体" panose="02010609060101010101" pitchFamily="49" charset="-122"/>
                <a:ea typeface="楷体" panose="02010609060101010101" pitchFamily="49" charset="-122"/>
                <a:sym typeface="+mn-ea"/>
              </a:rPr>
              <a:t>   </a:t>
            </a:r>
            <a:r>
              <a:rPr lang="zh-CN" altLang="en-US" sz="2800" b="1" dirty="0" smtClean="0">
                <a:latin typeface="楷体" panose="02010609060101010101" pitchFamily="49" charset="-122"/>
                <a:ea typeface="楷体" panose="02010609060101010101" pitchFamily="49" charset="-122"/>
                <a:sym typeface="+mn-ea"/>
              </a:rPr>
              <a:t>又</a:t>
            </a:r>
            <a:r>
              <a:rPr lang="en-US" altLang="zh-CN" sz="2800" b="1" dirty="0" smtClean="0">
                <a:latin typeface="楷体" panose="02010609060101010101" pitchFamily="49" charset="-122"/>
                <a:ea typeface="楷体" panose="02010609060101010101" pitchFamily="49" charset="-122"/>
                <a:sym typeface="+mn-ea"/>
              </a:rPr>
              <a:t>____</a:t>
            </a:r>
            <a:r>
              <a:rPr lang="zh-CN" altLang="en-US" sz="2800" b="1" dirty="0" smtClean="0">
                <a:latin typeface="楷体" panose="02010609060101010101" pitchFamily="49" charset="-122"/>
                <a:ea typeface="楷体" panose="02010609060101010101" pitchFamily="49" charset="-122"/>
                <a:sym typeface="+mn-ea"/>
              </a:rPr>
              <a:t>又</a:t>
            </a:r>
            <a:r>
              <a:rPr lang="en-US" altLang="zh-CN" sz="2800" b="1" dirty="0" smtClean="0">
                <a:latin typeface="楷体" panose="02010609060101010101" pitchFamily="49" charset="-122"/>
                <a:ea typeface="楷体" panose="02010609060101010101" pitchFamily="49" charset="-122"/>
                <a:sym typeface="+mn-ea"/>
              </a:rPr>
              <a:t>_____</a:t>
            </a:r>
            <a:r>
              <a:rPr lang="en-US" altLang="zh-CN" sz="2800" b="1" dirty="0" smtClean="0">
                <a:latin typeface="楷体" panose="02010609060101010101" pitchFamily="49" charset="-122"/>
                <a:ea typeface="楷体" panose="02010609060101010101" pitchFamily="49" charset="-122"/>
                <a:sym typeface="+mn-ea"/>
              </a:rPr>
              <a:t> </a:t>
            </a:r>
            <a:endParaRPr lang="zh-CN" altLang="en-US" sz="2800" b="1" dirty="0">
              <a:latin typeface="楷体" panose="02010609060101010101" pitchFamily="49" charset="-122"/>
              <a:ea typeface="楷体" panose="02010609060101010101" pitchFamily="49" charset="-122"/>
            </a:endParaRPr>
          </a:p>
        </p:txBody>
      </p:sp>
      <p:sp>
        <p:nvSpPr>
          <p:cNvPr id="7" name="TextBox 6"/>
          <p:cNvSpPr txBox="1"/>
          <p:nvPr/>
        </p:nvSpPr>
        <p:spPr>
          <a:xfrm>
            <a:off x="3073330" y="1635646"/>
            <a:ext cx="720080" cy="52322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长</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8" name="TextBox 7"/>
          <p:cNvSpPr txBox="1"/>
          <p:nvPr/>
        </p:nvSpPr>
        <p:spPr>
          <a:xfrm>
            <a:off x="4175448" y="2495092"/>
            <a:ext cx="1944216" cy="52322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闪闪烁烁</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9" name="TextBox 8"/>
          <p:cNvSpPr txBox="1"/>
          <p:nvPr/>
        </p:nvSpPr>
        <p:spPr>
          <a:xfrm>
            <a:off x="2626768" y="2063044"/>
            <a:ext cx="1008112" cy="52322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看</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10" name="TextBox 9"/>
          <p:cNvSpPr txBox="1"/>
          <p:nvPr/>
        </p:nvSpPr>
        <p:spPr>
          <a:xfrm>
            <a:off x="4282952" y="1635646"/>
            <a:ext cx="864096" cy="52322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短</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11" name="TextBox 10"/>
          <p:cNvSpPr txBox="1"/>
          <p:nvPr/>
        </p:nvSpPr>
        <p:spPr>
          <a:xfrm>
            <a:off x="6011144" y="1635646"/>
            <a:ext cx="864096" cy="52322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粗</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12" name="TextBox 11"/>
          <p:cNvSpPr txBox="1"/>
          <p:nvPr/>
        </p:nvSpPr>
        <p:spPr>
          <a:xfrm>
            <a:off x="7163272" y="1650160"/>
            <a:ext cx="864096" cy="52322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细</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13" name="TextBox 12"/>
          <p:cNvSpPr txBox="1"/>
          <p:nvPr/>
        </p:nvSpPr>
        <p:spPr>
          <a:xfrm>
            <a:off x="4138936" y="2053180"/>
            <a:ext cx="1008112" cy="52322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懂</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14" name="TextBox 13"/>
          <p:cNvSpPr txBox="1"/>
          <p:nvPr/>
        </p:nvSpPr>
        <p:spPr>
          <a:xfrm>
            <a:off x="5665056" y="2061891"/>
            <a:ext cx="1008112" cy="52322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听</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15" name="TextBox 14"/>
          <p:cNvSpPr txBox="1"/>
          <p:nvPr/>
        </p:nvSpPr>
        <p:spPr>
          <a:xfrm>
            <a:off x="7019256" y="2077558"/>
            <a:ext cx="1008112" cy="52322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见</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16" name="TextBox 15"/>
          <p:cNvSpPr txBox="1"/>
          <p:nvPr/>
        </p:nvSpPr>
        <p:spPr>
          <a:xfrm>
            <a:off x="6443192" y="2494500"/>
            <a:ext cx="1944216" cy="52322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来来往往</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17" name="TextBox 16"/>
          <p:cNvSpPr txBox="1"/>
          <p:nvPr/>
        </p:nvSpPr>
        <p:spPr>
          <a:xfrm>
            <a:off x="3059832" y="2912626"/>
            <a:ext cx="864096" cy="52322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大</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18" name="TextBox 17"/>
          <p:cNvSpPr txBox="1"/>
          <p:nvPr/>
        </p:nvSpPr>
        <p:spPr>
          <a:xfrm>
            <a:off x="4347184" y="2912626"/>
            <a:ext cx="1008112" cy="52322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圆</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19" name="TextBox 18"/>
          <p:cNvSpPr txBox="1"/>
          <p:nvPr/>
        </p:nvSpPr>
        <p:spPr>
          <a:xfrm>
            <a:off x="6011144" y="2897521"/>
            <a:ext cx="1008112" cy="52322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高</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20" name="TextBox 19"/>
          <p:cNvSpPr txBox="1"/>
          <p:nvPr/>
        </p:nvSpPr>
        <p:spPr>
          <a:xfrm>
            <a:off x="7149320" y="2917276"/>
            <a:ext cx="1008112" cy="52322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壮</a:t>
            </a:r>
            <a:endParaRPr lang="zh-CN" altLang="en-US" sz="2800" b="1" dirty="0">
              <a:solidFill>
                <a:srgbClr val="FF0000"/>
              </a:solidFill>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wipe(down)">
                                      <p:cBhvr>
                                        <p:cTn id="10" dur="500"/>
                                        <p:tgtEl>
                                          <p:spTgt spid="10"/>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wipe(down)">
                                      <p:cBhvr>
                                        <p:cTn id="13" dur="500"/>
                                        <p:tgtEl>
                                          <p:spTgt spid="11"/>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wipe(down)">
                                      <p:cBhvr>
                                        <p:cTn id="16" dur="500"/>
                                        <p:tgtEl>
                                          <p:spTgt spid="12"/>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4"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wipe(down)">
                                      <p:cBhvr>
                                        <p:cTn id="21" dur="500"/>
                                        <p:tgtEl>
                                          <p:spTgt spid="9"/>
                                        </p:tgtEl>
                                      </p:cBhvr>
                                    </p:animEffect>
                                  </p:childTnLst>
                                </p:cTn>
                              </p:par>
                              <p:par>
                                <p:cTn id="22" presetID="22" presetClass="entr" presetSubtype="4" fill="hold" grpId="0" nodeType="with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wipe(down)">
                                      <p:cBhvr>
                                        <p:cTn id="24" dur="500"/>
                                        <p:tgtEl>
                                          <p:spTgt spid="13"/>
                                        </p:tgtEl>
                                      </p:cBhvr>
                                    </p:animEffect>
                                  </p:childTnLst>
                                </p:cTn>
                              </p:par>
                              <p:par>
                                <p:cTn id="25" presetID="22" presetClass="entr" presetSubtype="4"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down)">
                                      <p:cBhvr>
                                        <p:cTn id="27" dur="500"/>
                                        <p:tgtEl>
                                          <p:spTgt spid="14"/>
                                        </p:tgtEl>
                                      </p:cBhvr>
                                    </p:animEffect>
                                  </p:childTnLst>
                                </p:cTn>
                              </p:par>
                              <p:par>
                                <p:cTn id="28" presetID="22" presetClass="entr" presetSubtype="4" fill="hold" grpId="0" nodeType="with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wipe(down)">
                                      <p:cBhvr>
                                        <p:cTn id="30" dur="500"/>
                                        <p:tgtEl>
                                          <p:spTgt spid="15"/>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4" fill="hold" grpId="0" nodeType="click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wipe(down)">
                                      <p:cBhvr>
                                        <p:cTn id="35" dur="500"/>
                                        <p:tgtEl>
                                          <p:spTgt spid="8"/>
                                        </p:tgtEl>
                                      </p:cBhvr>
                                    </p:animEffect>
                                  </p:childTnLst>
                                </p:cTn>
                              </p:par>
                              <p:par>
                                <p:cTn id="36" presetID="22" presetClass="entr" presetSubtype="4" fill="hold" grpId="0" nodeType="withEffect">
                                  <p:stCondLst>
                                    <p:cond delay="0"/>
                                  </p:stCondLst>
                                  <p:childTnLst>
                                    <p:set>
                                      <p:cBhvr>
                                        <p:cTn id="37" dur="1" fill="hold">
                                          <p:stCondLst>
                                            <p:cond delay="0"/>
                                          </p:stCondLst>
                                        </p:cTn>
                                        <p:tgtEl>
                                          <p:spTgt spid="16"/>
                                        </p:tgtEl>
                                        <p:attrNameLst>
                                          <p:attrName>style.visibility</p:attrName>
                                        </p:attrNameLst>
                                      </p:cBhvr>
                                      <p:to>
                                        <p:strVal val="visible"/>
                                      </p:to>
                                    </p:set>
                                    <p:animEffect transition="in" filter="wipe(down)">
                                      <p:cBhvr>
                                        <p:cTn id="38" dur="500"/>
                                        <p:tgtEl>
                                          <p:spTgt spid="16"/>
                                        </p:tgtEl>
                                      </p:cBhvr>
                                    </p:animEffect>
                                  </p:childTnLst>
                                </p:cTn>
                              </p:par>
                            </p:childTnLst>
                          </p:cTn>
                        </p:par>
                      </p:childTnLst>
                    </p:cTn>
                  </p:par>
                  <p:par>
                    <p:cTn id="39" fill="hold">
                      <p:stCondLst>
                        <p:cond delay="indefinite"/>
                      </p:stCondLst>
                      <p:childTnLst>
                        <p:par>
                          <p:cTn id="40" fill="hold">
                            <p:stCondLst>
                              <p:cond delay="0"/>
                            </p:stCondLst>
                            <p:childTnLst>
                              <p:par>
                                <p:cTn id="41" presetID="22" presetClass="entr" presetSubtype="4" fill="hold" grpId="0" nodeType="click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wipe(down)">
                                      <p:cBhvr>
                                        <p:cTn id="43" dur="500"/>
                                        <p:tgtEl>
                                          <p:spTgt spid="17"/>
                                        </p:tgtEl>
                                      </p:cBhvr>
                                    </p:animEffect>
                                  </p:childTnLst>
                                </p:cTn>
                              </p:par>
                              <p:par>
                                <p:cTn id="44" presetID="22" presetClass="entr" presetSubtype="4" fill="hold" grpId="0" nodeType="withEffect">
                                  <p:stCondLst>
                                    <p:cond delay="0"/>
                                  </p:stCondLst>
                                  <p:childTnLst>
                                    <p:set>
                                      <p:cBhvr>
                                        <p:cTn id="45" dur="1" fill="hold">
                                          <p:stCondLst>
                                            <p:cond delay="0"/>
                                          </p:stCondLst>
                                        </p:cTn>
                                        <p:tgtEl>
                                          <p:spTgt spid="18"/>
                                        </p:tgtEl>
                                        <p:attrNameLst>
                                          <p:attrName>style.visibility</p:attrName>
                                        </p:attrNameLst>
                                      </p:cBhvr>
                                      <p:to>
                                        <p:strVal val="visible"/>
                                      </p:to>
                                    </p:set>
                                    <p:animEffect transition="in" filter="wipe(down)">
                                      <p:cBhvr>
                                        <p:cTn id="46" dur="500"/>
                                        <p:tgtEl>
                                          <p:spTgt spid="18"/>
                                        </p:tgtEl>
                                      </p:cBhvr>
                                    </p:animEffect>
                                  </p:childTnLst>
                                </p:cTn>
                              </p:par>
                              <p:par>
                                <p:cTn id="47" presetID="22" presetClass="entr" presetSubtype="4" fill="hold" grpId="0" nodeType="withEffect">
                                  <p:stCondLst>
                                    <p:cond delay="0"/>
                                  </p:stCondLst>
                                  <p:childTnLst>
                                    <p:set>
                                      <p:cBhvr>
                                        <p:cTn id="48" dur="1" fill="hold">
                                          <p:stCondLst>
                                            <p:cond delay="0"/>
                                          </p:stCondLst>
                                        </p:cTn>
                                        <p:tgtEl>
                                          <p:spTgt spid="19"/>
                                        </p:tgtEl>
                                        <p:attrNameLst>
                                          <p:attrName>style.visibility</p:attrName>
                                        </p:attrNameLst>
                                      </p:cBhvr>
                                      <p:to>
                                        <p:strVal val="visible"/>
                                      </p:to>
                                    </p:set>
                                    <p:animEffect transition="in" filter="wipe(down)">
                                      <p:cBhvr>
                                        <p:cTn id="49" dur="500"/>
                                        <p:tgtEl>
                                          <p:spTgt spid="19"/>
                                        </p:tgtEl>
                                      </p:cBhvr>
                                    </p:animEffect>
                                  </p:childTnLst>
                                </p:cTn>
                              </p:par>
                              <p:par>
                                <p:cTn id="50" presetID="22" presetClass="entr" presetSubtype="4" fill="hold" grpId="0" nodeType="withEffect">
                                  <p:stCondLst>
                                    <p:cond delay="0"/>
                                  </p:stCondLst>
                                  <p:childTnLst>
                                    <p:set>
                                      <p:cBhvr>
                                        <p:cTn id="51" dur="1" fill="hold">
                                          <p:stCondLst>
                                            <p:cond delay="0"/>
                                          </p:stCondLst>
                                        </p:cTn>
                                        <p:tgtEl>
                                          <p:spTgt spid="20"/>
                                        </p:tgtEl>
                                        <p:attrNameLst>
                                          <p:attrName>style.visibility</p:attrName>
                                        </p:attrNameLst>
                                      </p:cBhvr>
                                      <p:to>
                                        <p:strVal val="visible"/>
                                      </p:to>
                                    </p:set>
                                    <p:animEffect transition="in" filter="wipe(down)">
                                      <p:cBhvr>
                                        <p:cTn id="52"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P spid="11" grpId="0"/>
      <p:bldP spid="12" grpId="0"/>
      <p:bldP spid="13" grpId="0"/>
      <p:bldP spid="14" grpId="0"/>
      <p:bldP spid="15" grpId="0"/>
      <p:bldP spid="16" grpId="0"/>
      <p:bldP spid="17" grpId="0"/>
      <p:bldP spid="18" grpId="0"/>
      <p:bldP spid="19" grpId="0"/>
      <p:bldP spid="2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4016" y="2093823"/>
            <a:ext cx="8820472" cy="2062103"/>
          </a:xfrm>
          <a:prstGeom prst="rect">
            <a:avLst/>
          </a:prstGeom>
          <a:noFill/>
        </p:spPr>
        <p:txBody>
          <a:bodyPr wrap="square" rtlCol="0">
            <a:spAutoFit/>
          </a:bodyPr>
          <a:lstStyle/>
          <a:p>
            <a:r>
              <a:rPr lang="en-US" altLang="zh-CN" sz="3200" b="1" dirty="0" smtClean="0">
                <a:latin typeface="楷体" panose="02010609060101010101" pitchFamily="49" charset="-122"/>
                <a:ea typeface="楷体" panose="02010609060101010101" pitchFamily="49" charset="-122"/>
              </a:rPr>
              <a:t>1.</a:t>
            </a:r>
            <a:r>
              <a:rPr lang="zh-CN" altLang="en-US" sz="3200" b="1" dirty="0" smtClean="0">
                <a:latin typeface="楷体" panose="02010609060101010101" pitchFamily="49" charset="-122"/>
                <a:ea typeface="楷体" panose="02010609060101010101" pitchFamily="49" charset="-122"/>
              </a:rPr>
              <a:t>妈妈的日记本里夹着一张</a:t>
            </a:r>
            <a:r>
              <a:rPr lang="en-US" altLang="zh-CN" sz="3200" b="1" dirty="0" smtClean="0">
                <a:latin typeface="楷体" panose="02010609060101010101" pitchFamily="49" charset="-122"/>
                <a:ea typeface="楷体" panose="02010609060101010101" pitchFamily="49" charset="-122"/>
              </a:rPr>
              <a:t>(    )</a:t>
            </a:r>
            <a:r>
              <a:rPr lang="zh-CN" altLang="en-US" sz="3200" b="1" dirty="0" smtClean="0">
                <a:latin typeface="楷体" panose="02010609060101010101" pitchFamily="49" charset="-122"/>
                <a:ea typeface="楷体" panose="02010609060101010101" pitchFamily="49" charset="-122"/>
              </a:rPr>
              <a:t>的照片。 </a:t>
            </a:r>
            <a:endParaRPr lang="zh-CN" altLang="en-US" sz="3200" b="1" dirty="0" smtClean="0">
              <a:latin typeface="楷体" panose="02010609060101010101" pitchFamily="49" charset="-122"/>
              <a:ea typeface="楷体" panose="02010609060101010101" pitchFamily="49" charset="-122"/>
            </a:endParaRPr>
          </a:p>
          <a:p>
            <a:r>
              <a:rPr lang="en-US" altLang="zh-CN" sz="3200" b="1" dirty="0" smtClean="0">
                <a:latin typeface="楷体" panose="02010609060101010101" pitchFamily="49" charset="-122"/>
                <a:ea typeface="楷体" panose="02010609060101010101" pitchFamily="49" charset="-122"/>
              </a:rPr>
              <a:t>2.</a:t>
            </a:r>
            <a:r>
              <a:rPr lang="zh-CN" altLang="en-US" sz="3200" b="1" dirty="0" smtClean="0">
                <a:latin typeface="楷体" panose="02010609060101010101" pitchFamily="49" charset="-122"/>
                <a:ea typeface="楷体" panose="02010609060101010101" pitchFamily="49" charset="-122"/>
              </a:rPr>
              <a:t>人参是非常</a:t>
            </a:r>
            <a:r>
              <a:rPr lang="en-US" altLang="zh-CN" sz="3200" b="1" dirty="0" smtClean="0">
                <a:latin typeface="楷体" panose="02010609060101010101" pitchFamily="49" charset="-122"/>
                <a:ea typeface="楷体" panose="02010609060101010101" pitchFamily="49" charset="-122"/>
              </a:rPr>
              <a:t>(    )</a:t>
            </a:r>
            <a:r>
              <a:rPr lang="zh-CN" altLang="en-US" sz="3200" b="1" dirty="0" smtClean="0">
                <a:latin typeface="楷体" panose="02010609060101010101" pitchFamily="49" charset="-122"/>
                <a:ea typeface="楷体" panose="02010609060101010101" pitchFamily="49" charset="-122"/>
              </a:rPr>
              <a:t>的药材。 </a:t>
            </a:r>
            <a:endParaRPr lang="zh-CN" altLang="en-US" sz="3200" b="1" dirty="0" smtClean="0">
              <a:latin typeface="楷体" panose="02010609060101010101" pitchFamily="49" charset="-122"/>
              <a:ea typeface="楷体" panose="02010609060101010101" pitchFamily="49" charset="-122"/>
            </a:endParaRPr>
          </a:p>
          <a:p>
            <a:r>
              <a:rPr lang="en-US" altLang="zh-CN" sz="3200" b="1" dirty="0" smtClean="0">
                <a:latin typeface="楷体" panose="02010609060101010101" pitchFamily="49" charset="-122"/>
                <a:ea typeface="楷体" panose="02010609060101010101" pitchFamily="49" charset="-122"/>
              </a:rPr>
              <a:t>3.</a:t>
            </a:r>
            <a:r>
              <a:rPr lang="zh-CN" altLang="en-US" sz="3200" b="1" dirty="0" smtClean="0">
                <a:latin typeface="楷体" panose="02010609060101010101" pitchFamily="49" charset="-122"/>
                <a:ea typeface="楷体" panose="02010609060101010101" pitchFamily="49" charset="-122"/>
              </a:rPr>
              <a:t>树下堆积着一层厚厚的鸟粪，这是非常</a:t>
            </a:r>
            <a:r>
              <a:rPr lang="en-US" altLang="zh-CN" sz="3200" b="1" dirty="0" smtClean="0">
                <a:latin typeface="楷体" panose="02010609060101010101" pitchFamily="49" charset="-122"/>
                <a:ea typeface="楷体" panose="02010609060101010101" pitchFamily="49" charset="-122"/>
              </a:rPr>
              <a:t>(   </a:t>
            </a:r>
            <a:r>
              <a:rPr lang="en-US" altLang="zh-CN" sz="3200" b="1" dirty="0" smtClean="0">
                <a:latin typeface="楷体" panose="02010609060101010101" pitchFamily="49" charset="-122"/>
                <a:ea typeface="楷体" panose="02010609060101010101" pitchFamily="49" charset="-122"/>
              </a:rPr>
              <a:t> )</a:t>
            </a:r>
            <a:r>
              <a:rPr lang="zh-CN" altLang="en-US" sz="3200" b="1" dirty="0" smtClean="0">
                <a:latin typeface="楷体" panose="02010609060101010101" pitchFamily="49" charset="-122"/>
                <a:ea typeface="楷体" panose="02010609060101010101" pitchFamily="49" charset="-122"/>
              </a:rPr>
              <a:t>的肥料。</a:t>
            </a:r>
            <a:endParaRPr lang="zh-CN" altLang="en-US" sz="3200" b="1" dirty="0">
              <a:latin typeface="楷体" panose="02010609060101010101" pitchFamily="49" charset="-122"/>
              <a:ea typeface="楷体" panose="02010609060101010101" pitchFamily="49" charset="-122"/>
            </a:endParaRPr>
          </a:p>
        </p:txBody>
      </p:sp>
      <p:sp>
        <p:nvSpPr>
          <p:cNvPr id="3" name="TextBox 2"/>
          <p:cNvSpPr txBox="1"/>
          <p:nvPr/>
        </p:nvSpPr>
        <p:spPr>
          <a:xfrm>
            <a:off x="179512" y="509647"/>
            <a:ext cx="8424936" cy="584775"/>
          </a:xfrm>
          <a:prstGeom prst="rect">
            <a:avLst/>
          </a:prstGeom>
          <a:noFill/>
        </p:spPr>
        <p:txBody>
          <a:bodyPr wrap="square" rtlCol="0">
            <a:spAutoFit/>
          </a:bodyPr>
          <a:lstStyle/>
          <a:p>
            <a:r>
              <a:rPr lang="zh-CN" altLang="en-US" sz="3200" dirty="0" smtClean="0"/>
              <a:t>三、选词填空。</a:t>
            </a:r>
            <a:endParaRPr lang="zh-CN" altLang="en-US" sz="3200" dirty="0"/>
          </a:p>
        </p:txBody>
      </p:sp>
      <p:sp>
        <p:nvSpPr>
          <p:cNvPr id="4" name="TextBox 3"/>
          <p:cNvSpPr txBox="1"/>
          <p:nvPr/>
        </p:nvSpPr>
        <p:spPr>
          <a:xfrm>
            <a:off x="7668344" y="3029927"/>
            <a:ext cx="1008112" cy="584775"/>
          </a:xfrm>
          <a:prstGeom prst="rect">
            <a:avLst/>
          </a:prstGeom>
          <a:noFill/>
        </p:spPr>
        <p:txBody>
          <a:bodyPr wrap="square" rtlCol="0">
            <a:spAutoFit/>
          </a:bodyPr>
          <a:lstStyle/>
          <a:p>
            <a:r>
              <a:rPr lang="zh-CN" altLang="en-US" sz="3200" b="1" dirty="0" smtClean="0">
                <a:solidFill>
                  <a:srgbClr val="FF0000"/>
                </a:solidFill>
                <a:latin typeface="楷体" panose="02010609060101010101" pitchFamily="49" charset="-122"/>
                <a:ea typeface="楷体" panose="02010609060101010101" pitchFamily="49" charset="-122"/>
              </a:rPr>
              <a:t>宝贵</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5" name="TextBox 4"/>
          <p:cNvSpPr txBox="1"/>
          <p:nvPr/>
        </p:nvSpPr>
        <p:spPr>
          <a:xfrm>
            <a:off x="2843808" y="2597879"/>
            <a:ext cx="1008112" cy="584775"/>
          </a:xfrm>
          <a:prstGeom prst="rect">
            <a:avLst/>
          </a:prstGeom>
          <a:noFill/>
        </p:spPr>
        <p:txBody>
          <a:bodyPr wrap="square" rtlCol="0">
            <a:spAutoFit/>
          </a:bodyPr>
          <a:lstStyle/>
          <a:p>
            <a:r>
              <a:rPr lang="zh-CN" altLang="en-US" sz="3200" b="1" dirty="0" smtClean="0">
                <a:solidFill>
                  <a:srgbClr val="FF0000"/>
                </a:solidFill>
                <a:latin typeface="楷体" panose="02010609060101010101" pitchFamily="49" charset="-122"/>
                <a:ea typeface="楷体" panose="02010609060101010101" pitchFamily="49" charset="-122"/>
              </a:rPr>
              <a:t>名贵</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6" name="TextBox 5"/>
          <p:cNvSpPr txBox="1"/>
          <p:nvPr/>
        </p:nvSpPr>
        <p:spPr>
          <a:xfrm>
            <a:off x="5292080" y="2093823"/>
            <a:ext cx="1008112" cy="584775"/>
          </a:xfrm>
          <a:prstGeom prst="rect">
            <a:avLst/>
          </a:prstGeom>
          <a:noFill/>
        </p:spPr>
        <p:txBody>
          <a:bodyPr wrap="square" rtlCol="0">
            <a:spAutoFit/>
          </a:bodyPr>
          <a:lstStyle/>
          <a:p>
            <a:r>
              <a:rPr lang="zh-CN" altLang="en-US" sz="3200" b="1" dirty="0" smtClean="0">
                <a:solidFill>
                  <a:srgbClr val="FF0000"/>
                </a:solidFill>
                <a:latin typeface="楷体" panose="02010609060101010101" pitchFamily="49" charset="-122"/>
                <a:ea typeface="楷体" panose="02010609060101010101" pitchFamily="49" charset="-122"/>
              </a:rPr>
              <a:t>珍贵</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7" name="圆角矩形 6"/>
          <p:cNvSpPr/>
          <p:nvPr/>
        </p:nvSpPr>
        <p:spPr>
          <a:xfrm>
            <a:off x="1547664" y="1336793"/>
            <a:ext cx="1426291" cy="541006"/>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zh-CN" altLang="en-US" sz="2800" dirty="0" smtClean="0">
                <a:solidFill>
                  <a:schemeClr val="tx1"/>
                </a:solidFill>
              </a:rPr>
              <a:t>宝贵</a:t>
            </a:r>
            <a:endParaRPr lang="zh-CN" altLang="en-US" sz="2800" dirty="0">
              <a:solidFill>
                <a:schemeClr val="tx1"/>
              </a:solidFill>
            </a:endParaRPr>
          </a:p>
        </p:txBody>
      </p:sp>
      <p:sp>
        <p:nvSpPr>
          <p:cNvPr id="8" name="圆角矩形 7"/>
          <p:cNvSpPr/>
          <p:nvPr/>
        </p:nvSpPr>
        <p:spPr>
          <a:xfrm>
            <a:off x="3923928" y="1336793"/>
            <a:ext cx="1426291" cy="541006"/>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zh-CN" altLang="en-US" sz="2800" dirty="0" smtClean="0">
                <a:solidFill>
                  <a:schemeClr val="tx1"/>
                </a:solidFill>
              </a:rPr>
              <a:t>名贵</a:t>
            </a:r>
            <a:endParaRPr lang="zh-CN" altLang="en-US" sz="2800" dirty="0">
              <a:solidFill>
                <a:schemeClr val="tx1"/>
              </a:solidFill>
            </a:endParaRPr>
          </a:p>
        </p:txBody>
      </p:sp>
      <p:sp>
        <p:nvSpPr>
          <p:cNvPr id="9" name="圆角矩形 8"/>
          <p:cNvSpPr/>
          <p:nvPr/>
        </p:nvSpPr>
        <p:spPr>
          <a:xfrm>
            <a:off x="6300192" y="1336793"/>
            <a:ext cx="1426291" cy="541006"/>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zh-CN" altLang="en-US" sz="2800" dirty="0" smtClean="0">
                <a:solidFill>
                  <a:schemeClr val="tx1"/>
                </a:solidFill>
              </a:rPr>
              <a:t>珍贵</a:t>
            </a:r>
            <a:endParaRPr lang="zh-CN" altLang="en-US" sz="2800" dirty="0">
              <a:solidFill>
                <a:schemeClr val="tx1"/>
              </a:solidFill>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71195" y="1288415"/>
            <a:ext cx="7602220" cy="1753235"/>
          </a:xfrm>
          <a:prstGeom prst="rect">
            <a:avLst/>
          </a:prstGeom>
          <a:noFill/>
        </p:spPr>
        <p:txBody>
          <a:bodyPr wrap="square" rtlCol="0">
            <a:spAutoFit/>
          </a:bodyPr>
          <a:lstStyle/>
          <a:p>
            <a:pPr>
              <a:lnSpc>
                <a:spcPct val="150000"/>
              </a:lnSpc>
            </a:pPr>
            <a:r>
              <a:rPr lang="zh-CN" altLang="en-US" sz="3600" b="1" dirty="0" smtClean="0">
                <a:latin typeface="楷体" panose="02010609060101010101" pitchFamily="49" charset="-122"/>
                <a:ea typeface="楷体" panose="02010609060101010101" pitchFamily="49" charset="-122"/>
              </a:rPr>
              <a:t>    本单元有很多描写充满画面感的句子，让我们一起来总结一下吧！</a:t>
            </a:r>
            <a:endParaRPr lang="zh-CN" altLang="en-US" sz="3600" b="1"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395615" y="1673860"/>
            <a:ext cx="6656705" cy="1124585"/>
          </a:xfrm>
          <a:prstGeom prst="rect">
            <a:avLst/>
          </a:prstGeom>
          <a:noFill/>
        </p:spPr>
        <p:txBody>
          <a:bodyPr wrap="square" rtlCol="0">
            <a:spAutoFit/>
          </a:bodyPr>
          <a:lstStyle/>
          <a:p>
            <a:pPr algn="r">
              <a:lnSpc>
                <a:spcPct val="120000"/>
              </a:lnSpc>
            </a:pPr>
            <a:r>
              <a:rPr lang="en-US" altLang="zh-CN" sz="2800" dirty="0">
                <a:latin typeface="楷体" panose="02010609060101010101" pitchFamily="49" charset="-122"/>
                <a:ea typeface="楷体" panose="02010609060101010101" pitchFamily="49" charset="-122"/>
                <a:cs typeface="楷体" panose="02010609060101010101" pitchFamily="49" charset="-122"/>
              </a:rPr>
              <a:t>    </a:t>
            </a:r>
            <a:r>
              <a:rPr lang="en-US" altLang="zh-CN" sz="2800" b="1" dirty="0">
                <a:latin typeface="楷体" panose="02010609060101010101" pitchFamily="49" charset="-122"/>
                <a:ea typeface="楷体" panose="02010609060101010101" pitchFamily="49" charset="-122"/>
                <a:cs typeface="楷体" panose="02010609060101010101" pitchFamily="49" charset="-122"/>
              </a:rPr>
              <a:t>1</a:t>
            </a:r>
            <a:r>
              <a:rPr lang="en-US" altLang="zh-CN" sz="2800" b="1" dirty="0" smtClean="0">
                <a:latin typeface="楷体" panose="02010609060101010101" pitchFamily="49" charset="-122"/>
                <a:ea typeface="楷体" panose="02010609060101010101" pitchFamily="49" charset="-122"/>
                <a:cs typeface="楷体" panose="02010609060101010101" pitchFamily="49" charset="-122"/>
              </a:rPr>
              <a:t>.</a:t>
            </a:r>
            <a:r>
              <a:rPr lang="zh-CN" altLang="en-US" sz="2800" b="1" dirty="0" smtClean="0">
                <a:latin typeface="楷体" panose="02010609060101010101" pitchFamily="49" charset="-122"/>
                <a:ea typeface="楷体" panose="02010609060101010101" pitchFamily="49" charset="-122"/>
                <a:cs typeface="楷体" panose="02010609060101010101" pitchFamily="49" charset="-122"/>
              </a:rPr>
              <a:t>欲把西湖比西子，淡妆浓抹总相宜。     </a:t>
            </a:r>
            <a:r>
              <a:rPr lang="zh-CN" altLang="en-US" sz="2800" b="1" dirty="0" smtClean="0">
                <a:solidFill>
                  <a:srgbClr val="0000FF"/>
                </a:solidFill>
                <a:latin typeface="楷体" panose="02010609060101010101" pitchFamily="49" charset="-122"/>
                <a:ea typeface="楷体" panose="02010609060101010101" pitchFamily="49" charset="-122"/>
                <a:cs typeface="楷体" panose="02010609060101010101" pitchFamily="49" charset="-122"/>
              </a:rPr>
              <a:t>（《饮湖上初晴后雨》）</a:t>
            </a:r>
            <a:r>
              <a:rPr lang="en-US" altLang="zh-CN" sz="2800" b="1" dirty="0" smtClean="0">
                <a:latin typeface="楷体" panose="02010609060101010101" pitchFamily="49" charset="-122"/>
                <a:ea typeface="楷体" panose="02010609060101010101" pitchFamily="49" charset="-122"/>
                <a:cs typeface="楷体" panose="02010609060101010101" pitchFamily="49" charset="-122"/>
              </a:rPr>
              <a:t>  </a:t>
            </a:r>
            <a:endParaRPr lang="zh-CN" altLang="en-US" sz="2800" b="1" dirty="0">
              <a:solidFill>
                <a:srgbClr val="0000FF"/>
              </a:solidFill>
              <a:latin typeface="楷体" panose="02010609060101010101" pitchFamily="49" charset="-122"/>
              <a:ea typeface="楷体" panose="02010609060101010101" pitchFamily="49" charset="-122"/>
              <a:cs typeface="楷体" panose="02010609060101010101" pitchFamily="49" charset="-122"/>
              <a:sym typeface="+mn-ea"/>
            </a:endParaRPr>
          </a:p>
        </p:txBody>
      </p:sp>
      <p:grpSp>
        <p:nvGrpSpPr>
          <p:cNvPr id="2" name="组合 3"/>
          <p:cNvGrpSpPr/>
          <p:nvPr/>
        </p:nvGrpSpPr>
        <p:grpSpPr>
          <a:xfrm>
            <a:off x="0" y="275406"/>
            <a:ext cx="2513330" cy="509438"/>
            <a:chOff x="458" y="988"/>
            <a:chExt cx="4134" cy="914"/>
          </a:xfrm>
          <a:effectLst>
            <a:outerShdw blurRad="50800" dist="38100" dir="2700000" algn="tl" rotWithShape="0">
              <a:prstClr val="black">
                <a:alpha val="40000"/>
              </a:prstClr>
            </a:outerShdw>
          </a:effectLst>
        </p:grpSpPr>
        <p:sp>
          <p:nvSpPr>
            <p:cNvPr id="7" name="流程图: 延期 6"/>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8" name="文本框 14">
              <a:hlinkClick r:id="rId1" action="ppaction://hlinkfile"/>
            </p:cNvPr>
            <p:cNvSpPr txBox="1"/>
            <p:nvPr/>
          </p:nvSpPr>
          <p:spPr>
            <a:xfrm>
              <a:off x="458" y="1005"/>
              <a:ext cx="3688" cy="897"/>
            </a:xfrm>
            <a:prstGeom prst="rect">
              <a:avLst/>
            </a:prstGeom>
            <a:noFill/>
          </p:spPr>
          <p:txBody>
            <a:bodyPr wrap="square" lIns="68580" tIns="34290" rIns="68580" bIns="34290" rtlCol="0">
              <a:spAutoFit/>
            </a:bodyPr>
            <a:lstStyle/>
            <a:p>
              <a:pPr algn="ctr"/>
              <a:r>
                <a:rPr lang="zh-CN" altLang="en-US" sz="2800" b="1" dirty="0" smtClean="0">
                  <a:solidFill>
                    <a:schemeClr val="tx1"/>
                  </a:solidFill>
                  <a:latin typeface="楷体" panose="02010609060101010101" pitchFamily="49" charset="-122"/>
                  <a:ea typeface="楷体" panose="02010609060101010101" pitchFamily="49" charset="-122"/>
                </a:rPr>
                <a:t>比喻句</a:t>
              </a:r>
              <a:endParaRPr lang="zh-CN" altLang="en-US" sz="2800" b="1" dirty="0">
                <a:solidFill>
                  <a:schemeClr val="tx1"/>
                </a:solidFill>
                <a:latin typeface="楷体" panose="02010609060101010101" pitchFamily="49" charset="-122"/>
                <a:ea typeface="楷体" panose="02010609060101010101" pitchFamily="49" charset="-122"/>
              </a:endParaRPr>
            </a:p>
          </p:txBody>
        </p:sp>
      </p:grpSp>
      <p:cxnSp>
        <p:nvCxnSpPr>
          <p:cNvPr id="5" name="直接连接符 4"/>
          <p:cNvCxnSpPr/>
          <p:nvPr/>
        </p:nvCxnSpPr>
        <p:spPr>
          <a:xfrm>
            <a:off x="3399931" y="2211710"/>
            <a:ext cx="648072"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16" name="椭圆 15"/>
          <p:cNvSpPr/>
          <p:nvPr/>
        </p:nvSpPr>
        <p:spPr>
          <a:xfrm>
            <a:off x="1176385" y="1073805"/>
            <a:ext cx="1656184" cy="600230"/>
          </a:xfrm>
          <a:prstGeom prst="ellipse">
            <a:avLst/>
          </a:prstGeom>
          <a:solidFill>
            <a:srgbClr val="FFCC66"/>
          </a:solidFill>
          <a:ln w="95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rgbClr val="FF0000"/>
                </a:solidFill>
              </a:rPr>
              <a:t>本体</a:t>
            </a:r>
            <a:endParaRPr lang="zh-CN" altLang="en-US" sz="2800" b="1" dirty="0">
              <a:solidFill>
                <a:srgbClr val="FF0000"/>
              </a:solidFill>
            </a:endParaRPr>
          </a:p>
        </p:txBody>
      </p:sp>
      <p:sp>
        <p:nvSpPr>
          <p:cNvPr id="17" name="椭圆 16"/>
          <p:cNvSpPr/>
          <p:nvPr/>
        </p:nvSpPr>
        <p:spPr>
          <a:xfrm>
            <a:off x="2923472" y="1074058"/>
            <a:ext cx="1656184" cy="600230"/>
          </a:xfrm>
          <a:prstGeom prst="ellipse">
            <a:avLst/>
          </a:prstGeom>
          <a:solidFill>
            <a:srgbClr val="FFCC66"/>
          </a:solidFill>
          <a:ln w="95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rgbClr val="FF0000"/>
                </a:solidFill>
              </a:rPr>
              <a:t>喻体</a:t>
            </a:r>
            <a:endParaRPr lang="zh-CN" altLang="en-US" sz="2800" b="1" dirty="0">
              <a:solidFill>
                <a:srgbClr val="FF0000"/>
              </a:solidFill>
            </a:endParaRPr>
          </a:p>
        </p:txBody>
      </p:sp>
      <p:cxnSp>
        <p:nvCxnSpPr>
          <p:cNvPr id="18" name="直接连接符 17"/>
          <p:cNvCxnSpPr/>
          <p:nvPr/>
        </p:nvCxnSpPr>
        <p:spPr>
          <a:xfrm>
            <a:off x="2319811" y="2211710"/>
            <a:ext cx="792088"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13" name="横卷形 12"/>
          <p:cNvSpPr/>
          <p:nvPr/>
        </p:nvSpPr>
        <p:spPr>
          <a:xfrm>
            <a:off x="869315" y="3279775"/>
            <a:ext cx="7406005" cy="1012190"/>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r>
              <a:rPr lang="en-US" altLang="zh-CN" sz="2400" dirty="0" smtClean="0">
                <a:solidFill>
                  <a:srgbClr val="FF0000"/>
                </a:solidFill>
              </a:rPr>
              <a:t>        </a:t>
            </a:r>
            <a:r>
              <a:rPr lang="zh-CN" altLang="en-US" sz="2400" dirty="0" smtClean="0">
                <a:solidFill>
                  <a:srgbClr val="FF0000"/>
                </a:solidFill>
              </a:rPr>
              <a:t>把“西湖”比作“西子”写出了西湖的神韵，表达了对西湖的喜爱和赞美之情。</a:t>
            </a:r>
            <a:endParaRPr lang="zh-CN" altLang="en-US" sz="2400" dirty="0">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down)">
                                      <p:cBhvr>
                                        <p:cTn id="7" dur="500"/>
                                        <p:tgtEl>
                                          <p:spTgt spid="18"/>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wipe(down)">
                                      <p:cBhvr>
                                        <p:cTn id="10" dur="500"/>
                                        <p:tgtEl>
                                          <p:spTgt spid="16"/>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down)">
                                      <p:cBhvr>
                                        <p:cTn id="15" dur="500"/>
                                        <p:tgtEl>
                                          <p:spTgt spid="17"/>
                                        </p:tgtEl>
                                      </p:cBhvr>
                                    </p:animEffect>
                                  </p:childTnLst>
                                </p:cTn>
                              </p:par>
                              <p:par>
                                <p:cTn id="16" presetID="22" presetClass="entr" presetSubtype="4" fill="hold"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ipe(down)">
                                      <p:cBhvr>
                                        <p:cTn id="18" dur="500"/>
                                        <p:tgtEl>
                                          <p:spTgt spid="5"/>
                                        </p:tgtEl>
                                      </p:cBhvr>
                                    </p:animEffect>
                                  </p:childTnLst>
                                </p:cTn>
                              </p:par>
                            </p:childTnLst>
                          </p:cTn>
                        </p:par>
                      </p:childTnLst>
                    </p:cTn>
                  </p:par>
                  <p:par>
                    <p:cTn id="19" fill="hold">
                      <p:stCondLst>
                        <p:cond delay="indefinite"/>
                      </p:stCondLst>
                      <p:childTnLst>
                        <p:par>
                          <p:cTn id="20" fill="hold">
                            <p:stCondLst>
                              <p:cond delay="0"/>
                            </p:stCondLst>
                            <p:childTnLst>
                              <p:par>
                                <p:cTn id="21" presetID="16" presetClass="entr" presetSubtype="21"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barn(inVertical)">
                                      <p:cBhvr>
                                        <p:cTn id="2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3568" y="771550"/>
            <a:ext cx="7693284" cy="3539430"/>
          </a:xfrm>
          <a:prstGeom prst="rect">
            <a:avLst/>
          </a:prstGeom>
          <a:noFill/>
        </p:spPr>
        <p:txBody>
          <a:bodyPr wrap="square" rtlCol="0">
            <a:spAutoFit/>
          </a:bodyPr>
          <a:lstStyle/>
          <a:p>
            <a:r>
              <a:rPr lang="en-US" altLang="zh-CN" sz="3200" b="1" dirty="0" smtClean="0">
                <a:latin typeface="楷体" panose="02010609060101010101" pitchFamily="49" charset="-122"/>
                <a:ea typeface="楷体" panose="02010609060101010101" pitchFamily="49" charset="-122"/>
              </a:rPr>
              <a:t>    </a:t>
            </a:r>
            <a:r>
              <a:rPr lang="zh-CN" altLang="en-US" sz="3200" b="1" dirty="0" smtClean="0">
                <a:latin typeface="楷体" panose="02010609060101010101" pitchFamily="49" charset="-122"/>
                <a:ea typeface="楷体" panose="02010609060101010101" pitchFamily="49" charset="-122"/>
              </a:rPr>
              <a:t>亲爱的同学们，在</a:t>
            </a:r>
            <a:r>
              <a:rPr lang="zh-CN" altLang="en-US" sz="3200" b="1" dirty="0" smtClean="0">
                <a:latin typeface="楷体" panose="02010609060101010101" pitchFamily="49" charset="-122"/>
                <a:ea typeface="楷体" panose="02010609060101010101" pitchFamily="49" charset="-122"/>
              </a:rPr>
              <a:t>第六单元</a:t>
            </a:r>
            <a:r>
              <a:rPr lang="zh-CN" altLang="en-US" sz="3200" b="1" dirty="0" smtClean="0">
                <a:latin typeface="楷体" panose="02010609060101010101" pitchFamily="49" charset="-122"/>
                <a:ea typeface="楷体" panose="02010609060101010101" pitchFamily="49" charset="-122"/>
              </a:rPr>
              <a:t>中，我们学习了</a:t>
            </a:r>
            <a:r>
              <a:rPr lang="en-US" altLang="zh-CN" sz="3200" b="1" dirty="0" smtClean="0">
                <a:latin typeface="楷体" panose="02010609060101010101" pitchFamily="49" charset="-122"/>
                <a:ea typeface="楷体" panose="02010609060101010101" pitchFamily="49" charset="-122"/>
              </a:rPr>
              <a:t>《</a:t>
            </a:r>
            <a:r>
              <a:rPr lang="zh-CN" altLang="en-US" sz="3200" b="1" dirty="0" smtClean="0">
                <a:latin typeface="楷体" panose="02010609060101010101" pitchFamily="49" charset="-122"/>
                <a:ea typeface="楷体" panose="02010609060101010101" pitchFamily="49" charset="-122"/>
              </a:rPr>
              <a:t>古诗三首</a:t>
            </a:r>
            <a:r>
              <a:rPr lang="en-US" altLang="zh-CN" sz="3200" b="1" dirty="0" smtClean="0">
                <a:latin typeface="楷体" panose="02010609060101010101" pitchFamily="49" charset="-122"/>
                <a:ea typeface="楷体" panose="02010609060101010101" pitchFamily="49" charset="-122"/>
              </a:rPr>
              <a:t>》《</a:t>
            </a:r>
            <a:r>
              <a:rPr lang="zh-CN" altLang="en-US" sz="3200" b="1" dirty="0" smtClean="0">
                <a:latin typeface="楷体" panose="02010609060101010101" pitchFamily="49" charset="-122"/>
                <a:ea typeface="楷体" panose="02010609060101010101" pitchFamily="49" charset="-122"/>
              </a:rPr>
              <a:t>富饶的西沙群岛</a:t>
            </a:r>
            <a:r>
              <a:rPr lang="en-US" altLang="zh-CN" sz="3200" b="1" dirty="0" smtClean="0">
                <a:latin typeface="楷体" panose="02010609060101010101" pitchFamily="49" charset="-122"/>
                <a:ea typeface="楷体" panose="02010609060101010101" pitchFamily="49" charset="-122"/>
              </a:rPr>
              <a:t>》《</a:t>
            </a:r>
            <a:r>
              <a:rPr lang="zh-CN" altLang="en-US" sz="3200" b="1" dirty="0" smtClean="0">
                <a:latin typeface="楷体" panose="02010609060101010101" pitchFamily="49" charset="-122"/>
                <a:ea typeface="楷体" panose="02010609060101010101" pitchFamily="49" charset="-122"/>
              </a:rPr>
              <a:t>海滨小城</a:t>
            </a:r>
            <a:r>
              <a:rPr lang="en-US" altLang="zh-CN" sz="3200" b="1" dirty="0" smtClean="0">
                <a:latin typeface="楷体" panose="02010609060101010101" pitchFamily="49" charset="-122"/>
                <a:ea typeface="楷体" panose="02010609060101010101" pitchFamily="49" charset="-122"/>
              </a:rPr>
              <a:t>》《</a:t>
            </a:r>
            <a:r>
              <a:rPr lang="zh-CN" altLang="en-US" sz="3200" b="1" dirty="0" smtClean="0">
                <a:latin typeface="楷体" panose="02010609060101010101" pitchFamily="49" charset="-122"/>
                <a:ea typeface="楷体" panose="02010609060101010101" pitchFamily="49" charset="-122"/>
              </a:rPr>
              <a:t>美丽的小兴安岭</a:t>
            </a:r>
            <a:r>
              <a:rPr lang="en-US" altLang="zh-CN" sz="3200" b="1" dirty="0" smtClean="0">
                <a:latin typeface="楷体" panose="02010609060101010101" pitchFamily="49" charset="-122"/>
                <a:ea typeface="楷体" panose="02010609060101010101" pitchFamily="49" charset="-122"/>
              </a:rPr>
              <a:t>》</a:t>
            </a:r>
            <a:r>
              <a:rPr lang="zh-CN" altLang="en-US" sz="3200" b="1" dirty="0" smtClean="0">
                <a:latin typeface="楷体" panose="02010609060101010101" pitchFamily="49" charset="-122"/>
                <a:ea typeface="楷体" panose="02010609060101010101" pitchFamily="49" charset="-122"/>
              </a:rPr>
              <a:t>以及</a:t>
            </a:r>
            <a:r>
              <a:rPr lang="en-US" altLang="zh-CN" sz="3200" b="1" dirty="0" smtClean="0">
                <a:latin typeface="楷体" panose="02010609060101010101" pitchFamily="49" charset="-122"/>
                <a:ea typeface="楷体" panose="02010609060101010101" pitchFamily="49" charset="-122"/>
              </a:rPr>
              <a:t>《</a:t>
            </a:r>
            <a:r>
              <a:rPr lang="zh-CN" altLang="en-US" sz="3200" b="1" dirty="0" smtClean="0">
                <a:latin typeface="楷体" panose="02010609060101010101" pitchFamily="49" charset="-122"/>
                <a:ea typeface="楷体" panose="02010609060101010101" pitchFamily="49" charset="-122"/>
              </a:rPr>
              <a:t>语文园地</a:t>
            </a:r>
            <a:r>
              <a:rPr lang="en-US" altLang="zh-CN" sz="3200" b="1" dirty="0" smtClean="0">
                <a:latin typeface="楷体" panose="02010609060101010101" pitchFamily="49" charset="-122"/>
                <a:ea typeface="楷体" panose="02010609060101010101" pitchFamily="49" charset="-122"/>
              </a:rPr>
              <a:t>》</a:t>
            </a:r>
            <a:r>
              <a:rPr lang="zh-CN" altLang="en-US" sz="3200" b="1" dirty="0" smtClean="0">
                <a:latin typeface="楷体" panose="02010609060101010101" pitchFamily="49" charset="-122"/>
                <a:ea typeface="楷体" panose="02010609060101010101" pitchFamily="49" charset="-122"/>
              </a:rPr>
              <a:t>，让我们一起来复习一下本单元的知识吧！</a:t>
            </a:r>
            <a:endParaRPr lang="en-US" altLang="zh-CN" sz="3200" b="1" dirty="0" smtClean="0">
              <a:latin typeface="楷体" panose="02010609060101010101" pitchFamily="49" charset="-122"/>
              <a:ea typeface="楷体" panose="02010609060101010101" pitchFamily="49" charset="-122"/>
            </a:endParaRPr>
          </a:p>
          <a:p>
            <a:r>
              <a:rPr lang="en-US" altLang="zh-CN" sz="3200" b="1" dirty="0">
                <a:latin typeface="楷体" panose="02010609060101010101" pitchFamily="49" charset="-122"/>
                <a:ea typeface="楷体" panose="02010609060101010101" pitchFamily="49" charset="-122"/>
              </a:rPr>
              <a:t> </a:t>
            </a:r>
            <a:r>
              <a:rPr lang="en-US" altLang="zh-CN" sz="3200" b="1" dirty="0" smtClean="0">
                <a:latin typeface="楷体" panose="02010609060101010101" pitchFamily="49" charset="-122"/>
                <a:ea typeface="楷体" panose="02010609060101010101" pitchFamily="49" charset="-122"/>
              </a:rPr>
              <a:t>   </a:t>
            </a:r>
            <a:r>
              <a:rPr lang="zh-CN" altLang="en-US" sz="3200" b="1" dirty="0" smtClean="0">
                <a:latin typeface="楷体" panose="02010609060101010101" pitchFamily="49" charset="-122"/>
                <a:ea typeface="楷体" panose="02010609060101010101" pitchFamily="49" charset="-122"/>
              </a:rPr>
              <a:t>首先让我们一起来看看本单元有哪些需要注意的生字。</a:t>
            </a:r>
            <a:endParaRPr lang="zh-CN" altLang="en-US" sz="3200" b="1"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410380" y="627534"/>
            <a:ext cx="8064896" cy="1124585"/>
          </a:xfrm>
          <a:prstGeom prst="rect">
            <a:avLst/>
          </a:prstGeom>
          <a:noFill/>
        </p:spPr>
        <p:txBody>
          <a:bodyPr wrap="square" rtlCol="0">
            <a:spAutoFit/>
          </a:bodyPr>
          <a:lstStyle/>
          <a:p>
            <a:pPr>
              <a:lnSpc>
                <a:spcPct val="120000"/>
              </a:lnSpc>
            </a:pPr>
            <a:r>
              <a:rPr lang="en-US" altLang="zh-CN" sz="2800" b="1" dirty="0" smtClean="0">
                <a:latin typeface="楷体" panose="02010609060101010101" pitchFamily="49" charset="-122"/>
                <a:ea typeface="楷体" panose="02010609060101010101" pitchFamily="49" charset="-122"/>
                <a:cs typeface="楷体" panose="02010609060101010101" pitchFamily="49" charset="-122"/>
              </a:rPr>
              <a:t>    2.</a:t>
            </a:r>
            <a:r>
              <a:rPr lang="zh-CN" altLang="en-US" sz="2800" b="1" dirty="0" smtClean="0">
                <a:latin typeface="楷体" panose="02010609060101010101" pitchFamily="49" charset="-122"/>
                <a:ea typeface="楷体" panose="02010609060101010101" pitchFamily="49" charset="-122"/>
                <a:cs typeface="楷体" panose="02010609060101010101" pitchFamily="49" charset="-122"/>
              </a:rPr>
              <a:t>遥望洞庭山水色，白银盘里一青螺。</a:t>
            </a:r>
            <a:endParaRPr lang="zh-CN" altLang="en-US" sz="2800" b="1" dirty="0" smtClean="0">
              <a:latin typeface="楷体" panose="02010609060101010101" pitchFamily="49" charset="-122"/>
              <a:ea typeface="楷体" panose="02010609060101010101" pitchFamily="49" charset="-122"/>
              <a:cs typeface="楷体" panose="02010609060101010101" pitchFamily="49" charset="-122"/>
            </a:endParaRPr>
          </a:p>
          <a:p>
            <a:pPr algn="r">
              <a:lnSpc>
                <a:spcPct val="120000"/>
              </a:lnSpc>
            </a:pPr>
            <a:r>
              <a:rPr lang="zh-CN" altLang="en-US" sz="2800" b="1" dirty="0" smtClean="0">
                <a:solidFill>
                  <a:srgbClr val="0000FF"/>
                </a:solidFill>
                <a:latin typeface="楷体" panose="02010609060101010101" pitchFamily="49" charset="-122"/>
                <a:ea typeface="楷体" panose="02010609060101010101" pitchFamily="49" charset="-122"/>
                <a:cs typeface="楷体" panose="02010609060101010101" pitchFamily="49" charset="-122"/>
              </a:rPr>
              <a:t>（《望洞庭》</a:t>
            </a:r>
            <a:r>
              <a:rPr lang="zh-CN" altLang="en-US" sz="2800" b="1" dirty="0" smtClean="0">
                <a:solidFill>
                  <a:srgbClr val="0000FF"/>
                </a:solidFill>
                <a:latin typeface="楷体" panose="02010609060101010101" pitchFamily="49" charset="-122"/>
                <a:ea typeface="楷体" panose="02010609060101010101" pitchFamily="49" charset="-122"/>
                <a:cs typeface="楷体" panose="02010609060101010101" pitchFamily="49" charset="-122"/>
                <a:sym typeface="+mn-ea"/>
              </a:rPr>
              <a:t>）</a:t>
            </a:r>
            <a:r>
              <a:rPr lang="en-US" altLang="zh-CN" sz="2800" b="1" dirty="0" smtClean="0">
                <a:solidFill>
                  <a:srgbClr val="0000FF"/>
                </a:solidFill>
                <a:latin typeface="楷体" panose="02010609060101010101" pitchFamily="49" charset="-122"/>
                <a:ea typeface="楷体" panose="02010609060101010101" pitchFamily="49" charset="-122"/>
                <a:cs typeface="楷体" panose="02010609060101010101" pitchFamily="49" charset="-122"/>
                <a:sym typeface="+mn-ea"/>
              </a:rPr>
              <a:t> </a:t>
            </a:r>
            <a:endParaRPr lang="zh-CN" altLang="en-US" sz="2800" b="1" dirty="0">
              <a:solidFill>
                <a:srgbClr val="0000FF"/>
              </a:solidFill>
              <a:latin typeface="楷体" panose="02010609060101010101" pitchFamily="49" charset="-122"/>
              <a:ea typeface="楷体" panose="02010609060101010101" pitchFamily="49" charset="-122"/>
              <a:cs typeface="楷体" panose="02010609060101010101" pitchFamily="49" charset="-122"/>
              <a:sym typeface="+mn-ea"/>
            </a:endParaRPr>
          </a:p>
        </p:txBody>
      </p:sp>
      <p:cxnSp>
        <p:nvCxnSpPr>
          <p:cNvPr id="5" name="直接连接符 4"/>
          <p:cNvCxnSpPr/>
          <p:nvPr/>
        </p:nvCxnSpPr>
        <p:spPr>
          <a:xfrm>
            <a:off x="2327052" y="1131590"/>
            <a:ext cx="1821802"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6" name="椭圆 5"/>
          <p:cNvSpPr/>
          <p:nvPr/>
        </p:nvSpPr>
        <p:spPr>
          <a:xfrm>
            <a:off x="4755615" y="1563636"/>
            <a:ext cx="1656184" cy="600230"/>
          </a:xfrm>
          <a:prstGeom prst="ellipse">
            <a:avLst/>
          </a:prstGeom>
          <a:solidFill>
            <a:srgbClr val="FFCC66"/>
          </a:solidFill>
          <a:ln w="95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rgbClr val="FF0000"/>
                </a:solidFill>
              </a:rPr>
              <a:t>喻体</a:t>
            </a:r>
            <a:endParaRPr lang="zh-CN" altLang="en-US" sz="2800" b="1" dirty="0">
              <a:solidFill>
                <a:srgbClr val="FF0000"/>
              </a:solidFill>
            </a:endParaRPr>
          </a:p>
        </p:txBody>
      </p:sp>
      <p:sp>
        <p:nvSpPr>
          <p:cNvPr id="7" name="横卷形 6"/>
          <p:cNvSpPr/>
          <p:nvPr/>
        </p:nvSpPr>
        <p:spPr>
          <a:xfrm>
            <a:off x="517589" y="2931790"/>
            <a:ext cx="7964805" cy="1062990"/>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r>
              <a:rPr lang="en-US" altLang="zh-CN" sz="2400" dirty="0" smtClean="0">
                <a:solidFill>
                  <a:srgbClr val="FF0000"/>
                </a:solidFill>
              </a:rPr>
              <a:t>        </a:t>
            </a:r>
            <a:r>
              <a:rPr lang="zh-CN" altLang="en-US" sz="2400" dirty="0" smtClean="0">
                <a:solidFill>
                  <a:srgbClr val="FF0000"/>
                </a:solidFill>
              </a:rPr>
              <a:t>诗歌巧妙地以“螺”作比，将皓月银辉下的山比做银盘里的青螺，色调淡雅，山水浑然一体。</a:t>
            </a:r>
            <a:endParaRPr lang="zh-CN" altLang="en-US" sz="2400" dirty="0">
              <a:solidFill>
                <a:srgbClr val="FF0000"/>
              </a:solidFill>
            </a:endParaRPr>
          </a:p>
        </p:txBody>
      </p:sp>
      <p:cxnSp>
        <p:nvCxnSpPr>
          <p:cNvPr id="9" name="直接连接符 8"/>
          <p:cNvCxnSpPr/>
          <p:nvPr/>
        </p:nvCxnSpPr>
        <p:spPr>
          <a:xfrm>
            <a:off x="5868144" y="1203598"/>
            <a:ext cx="1368152"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11" name="椭圆 10"/>
          <p:cNvSpPr/>
          <p:nvPr/>
        </p:nvSpPr>
        <p:spPr>
          <a:xfrm>
            <a:off x="2287792" y="1563383"/>
            <a:ext cx="1656184" cy="600230"/>
          </a:xfrm>
          <a:prstGeom prst="ellipse">
            <a:avLst/>
          </a:prstGeom>
          <a:solidFill>
            <a:srgbClr val="FFCC66"/>
          </a:solidFill>
          <a:ln w="95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rgbClr val="FF0000"/>
                </a:solidFill>
              </a:rPr>
              <a:t>本体</a:t>
            </a:r>
            <a:endParaRPr lang="zh-CN" altLang="en-US" sz="2800" b="1" dirty="0">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par>
                                <p:cTn id="8" presetID="22" presetClass="entr" presetSubtype="4"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ipe(down)">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down)">
                                      <p:cBhvr>
                                        <p:cTn id="15" dur="500"/>
                                        <p:tgtEl>
                                          <p:spTgt spid="6"/>
                                        </p:tgtEl>
                                      </p:cBhvr>
                                    </p:animEffect>
                                  </p:childTnLst>
                                </p:cTn>
                              </p:par>
                              <p:par>
                                <p:cTn id="16" presetID="22" presetClass="entr" presetSubtype="4" fill="hold"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wipe(down)">
                                      <p:cBhvr>
                                        <p:cTn id="18" dur="500"/>
                                        <p:tgtEl>
                                          <p:spTgt spid="9"/>
                                        </p:tgtEl>
                                      </p:cBhvr>
                                    </p:animEffect>
                                  </p:childTnLst>
                                </p:cTn>
                              </p:par>
                            </p:childTnLst>
                          </p:cTn>
                        </p:par>
                      </p:childTnLst>
                    </p:cTn>
                  </p:par>
                  <p:par>
                    <p:cTn id="19" fill="hold">
                      <p:stCondLst>
                        <p:cond delay="indefinite"/>
                      </p:stCondLst>
                      <p:childTnLst>
                        <p:par>
                          <p:cTn id="20" fill="hold">
                            <p:stCondLst>
                              <p:cond delay="0"/>
                            </p:stCondLst>
                            <p:childTnLst>
                              <p:par>
                                <p:cTn id="21" presetID="16" presetClass="entr" presetSubtype="21"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barn(inVertical)">
                                      <p:cBhvr>
                                        <p:cTn id="2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11"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252732" y="1033213"/>
            <a:ext cx="8637905" cy="1641475"/>
          </a:xfrm>
          <a:prstGeom prst="rect">
            <a:avLst/>
          </a:prstGeom>
          <a:noFill/>
        </p:spPr>
        <p:txBody>
          <a:bodyPr wrap="square" rtlCol="0">
            <a:spAutoFit/>
          </a:bodyPr>
          <a:lstStyle/>
          <a:p>
            <a:pPr>
              <a:lnSpc>
                <a:spcPct val="120000"/>
              </a:lnSpc>
            </a:pPr>
            <a:r>
              <a:rPr lang="en-US" altLang="zh-CN" sz="2800" dirty="0">
                <a:latin typeface="楷体" panose="02010609060101010101" pitchFamily="49" charset="-122"/>
                <a:ea typeface="楷体" panose="02010609060101010101" pitchFamily="49" charset="-122"/>
                <a:cs typeface="楷体" panose="02010609060101010101" pitchFamily="49" charset="-122"/>
              </a:rPr>
              <a:t>   </a:t>
            </a:r>
            <a:r>
              <a:rPr lang="en-US" altLang="zh-CN" sz="2800" dirty="0" smtClean="0">
                <a:latin typeface="楷体" panose="02010609060101010101" pitchFamily="49" charset="-122"/>
                <a:ea typeface="楷体" panose="02010609060101010101" pitchFamily="49" charset="-122"/>
                <a:cs typeface="楷体" panose="02010609060101010101" pitchFamily="49" charset="-122"/>
              </a:rPr>
              <a:t> 3</a:t>
            </a:r>
            <a:r>
              <a:rPr lang="en-US" altLang="zh-CN" sz="2800" b="1" dirty="0" smtClean="0">
                <a:latin typeface="楷体" panose="02010609060101010101" pitchFamily="49" charset="-122"/>
                <a:ea typeface="楷体" panose="02010609060101010101" pitchFamily="49" charset="-122"/>
                <a:cs typeface="楷体" panose="02010609060101010101" pitchFamily="49" charset="-122"/>
              </a:rPr>
              <a:t>.</a:t>
            </a:r>
            <a:r>
              <a:rPr lang="zh-CN" altLang="en-US" sz="2800" b="1" dirty="0" smtClean="0">
                <a:latin typeface="楷体" panose="02010609060101010101" pitchFamily="49" charset="-122"/>
                <a:ea typeface="楷体" panose="02010609060101010101" pitchFamily="49" charset="-122"/>
              </a:rPr>
              <a:t>海底的岩石上长着各种各样的珊瑚，有的像绽开的花朵，有的像分枝的鹿角。</a:t>
            </a:r>
            <a:r>
              <a:rPr lang="zh-CN" altLang="en-US" sz="2800" b="1" dirty="0" smtClean="0">
                <a:latin typeface="楷体" panose="02010609060101010101" pitchFamily="49" charset="-122"/>
                <a:ea typeface="楷体" panose="02010609060101010101" pitchFamily="49" charset="-122"/>
                <a:cs typeface="楷体" panose="02010609060101010101" pitchFamily="49" charset="-122"/>
              </a:rPr>
              <a:t>      </a:t>
            </a:r>
            <a:endParaRPr lang="zh-CN" altLang="en-US" sz="2800" b="1" dirty="0" smtClean="0">
              <a:latin typeface="楷体" panose="02010609060101010101" pitchFamily="49" charset="-122"/>
              <a:ea typeface="楷体" panose="02010609060101010101" pitchFamily="49" charset="-122"/>
              <a:cs typeface="楷体" panose="02010609060101010101" pitchFamily="49" charset="-122"/>
            </a:endParaRPr>
          </a:p>
          <a:p>
            <a:pPr algn="r">
              <a:lnSpc>
                <a:spcPct val="120000"/>
              </a:lnSpc>
            </a:pPr>
            <a:r>
              <a:rPr lang="zh-CN" altLang="en-US" sz="2800" b="1" dirty="0" smtClean="0">
                <a:solidFill>
                  <a:srgbClr val="0000FF"/>
                </a:solidFill>
                <a:latin typeface="楷体" panose="02010609060101010101" pitchFamily="49" charset="-122"/>
                <a:ea typeface="楷体" panose="02010609060101010101" pitchFamily="49" charset="-122"/>
                <a:cs typeface="楷体" panose="02010609060101010101" pitchFamily="49" charset="-122"/>
              </a:rPr>
              <a:t>（《富饶的西沙群岛》）</a:t>
            </a:r>
            <a:endParaRPr lang="en-US" altLang="zh-CN" sz="2800" b="1" dirty="0" smtClean="0">
              <a:solidFill>
                <a:srgbClr val="0000FF"/>
              </a:solidFill>
              <a:latin typeface="楷体" panose="02010609060101010101" pitchFamily="49" charset="-122"/>
              <a:ea typeface="楷体" panose="02010609060101010101" pitchFamily="49" charset="-122"/>
              <a:cs typeface="楷体" panose="02010609060101010101" pitchFamily="49" charset="-122"/>
            </a:endParaRPr>
          </a:p>
        </p:txBody>
      </p:sp>
      <p:cxnSp>
        <p:nvCxnSpPr>
          <p:cNvPr id="5" name="直接连接符 4"/>
          <p:cNvCxnSpPr/>
          <p:nvPr/>
        </p:nvCxnSpPr>
        <p:spPr>
          <a:xfrm>
            <a:off x="7956376" y="1563638"/>
            <a:ext cx="72008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flipV="1">
            <a:off x="5868144" y="1537269"/>
            <a:ext cx="1080120" cy="26369"/>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3153322" y="2139950"/>
            <a:ext cx="1922734"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323528" y="2139702"/>
            <a:ext cx="1584176"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17" name="椭圆 16"/>
          <p:cNvSpPr/>
          <p:nvPr/>
        </p:nvSpPr>
        <p:spPr>
          <a:xfrm>
            <a:off x="5364088" y="555526"/>
            <a:ext cx="1368152" cy="477685"/>
          </a:xfrm>
          <a:prstGeom prst="ellipse">
            <a:avLst/>
          </a:prstGeom>
          <a:solidFill>
            <a:srgbClr val="FFCC66"/>
          </a:solidFill>
          <a:ln w="95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rgbClr val="FF0000"/>
                </a:solidFill>
              </a:rPr>
              <a:t>本体</a:t>
            </a:r>
            <a:endParaRPr lang="zh-CN" altLang="en-US" sz="2800" b="1" dirty="0">
              <a:solidFill>
                <a:srgbClr val="FF0000"/>
              </a:solidFill>
            </a:endParaRPr>
          </a:p>
        </p:txBody>
      </p:sp>
      <p:sp>
        <p:nvSpPr>
          <p:cNvPr id="19" name="椭圆 18"/>
          <p:cNvSpPr/>
          <p:nvPr/>
        </p:nvSpPr>
        <p:spPr>
          <a:xfrm>
            <a:off x="3131840" y="2139950"/>
            <a:ext cx="1368152" cy="576065"/>
          </a:xfrm>
          <a:prstGeom prst="ellipse">
            <a:avLst/>
          </a:prstGeom>
          <a:solidFill>
            <a:srgbClr val="FFCC66"/>
          </a:solidFill>
          <a:ln w="95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rgbClr val="FF0000"/>
                </a:solidFill>
              </a:rPr>
              <a:t>喻体</a:t>
            </a:r>
            <a:endParaRPr lang="zh-CN" altLang="en-US" sz="2800" b="1" dirty="0">
              <a:solidFill>
                <a:srgbClr val="FF0000"/>
              </a:solidFill>
            </a:endParaRPr>
          </a:p>
        </p:txBody>
      </p:sp>
      <p:sp>
        <p:nvSpPr>
          <p:cNvPr id="20" name="椭圆 19"/>
          <p:cNvSpPr/>
          <p:nvPr/>
        </p:nvSpPr>
        <p:spPr>
          <a:xfrm>
            <a:off x="252790" y="2139950"/>
            <a:ext cx="1296144" cy="573860"/>
          </a:xfrm>
          <a:prstGeom prst="ellipse">
            <a:avLst/>
          </a:prstGeom>
          <a:solidFill>
            <a:srgbClr val="FFCC66"/>
          </a:solidFill>
          <a:ln w="95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rgbClr val="FF0000"/>
                </a:solidFill>
              </a:rPr>
              <a:t>喻体</a:t>
            </a:r>
            <a:endParaRPr lang="zh-CN" altLang="en-US" sz="2800" b="1" dirty="0">
              <a:solidFill>
                <a:srgbClr val="FF0000"/>
              </a:solidFill>
            </a:endParaRPr>
          </a:p>
        </p:txBody>
      </p:sp>
      <p:sp>
        <p:nvSpPr>
          <p:cNvPr id="14" name="横卷形 13"/>
          <p:cNvSpPr/>
          <p:nvPr/>
        </p:nvSpPr>
        <p:spPr>
          <a:xfrm>
            <a:off x="2019935" y="3306445"/>
            <a:ext cx="5551170" cy="1062990"/>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r>
              <a:rPr lang="zh-CN" altLang="en-US" sz="2400" dirty="0" smtClean="0">
                <a:solidFill>
                  <a:srgbClr val="FF0000"/>
                </a:solidFill>
              </a:rPr>
              <a:t>    这</a:t>
            </a:r>
            <a:r>
              <a:rPr lang="zh-CN" altLang="en-US" sz="2400" dirty="0">
                <a:solidFill>
                  <a:srgbClr val="FF0000"/>
                </a:solidFill>
              </a:rPr>
              <a:t>句</a:t>
            </a:r>
            <a:r>
              <a:rPr lang="zh-CN" altLang="en-US" sz="2400" dirty="0" smtClean="0">
                <a:solidFill>
                  <a:srgbClr val="FF0000"/>
                </a:solidFill>
              </a:rPr>
              <a:t>话形象地写出了珊瑚的样子。</a:t>
            </a:r>
            <a:endParaRPr lang="zh-CN" altLang="en-US" sz="2400" dirty="0">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wipe(down)">
                                      <p:cBhvr>
                                        <p:cTn id="10" dur="500"/>
                                        <p:tgtEl>
                                          <p:spTgt spid="17"/>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nodeType="click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down)">
                                      <p:cBhvr>
                                        <p:cTn id="15" dur="500"/>
                                        <p:tgtEl>
                                          <p:spTgt spid="16"/>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20"/>
                                        </p:tgtEl>
                                        <p:attrNameLst>
                                          <p:attrName>style.visibility</p:attrName>
                                        </p:attrNameLst>
                                      </p:cBhvr>
                                      <p:to>
                                        <p:strVal val="visible"/>
                                      </p:to>
                                    </p:set>
                                    <p:animEffect transition="in" filter="wipe(down)">
                                      <p:cBhvr>
                                        <p:cTn id="18" dur="500"/>
                                        <p:tgtEl>
                                          <p:spTgt spid="20"/>
                                        </p:tgtEl>
                                      </p:cBhvr>
                                    </p:animEffect>
                                  </p:childTnLst>
                                </p:cTn>
                              </p:par>
                              <p:par>
                                <p:cTn id="19" presetID="22" presetClass="entr" presetSubtype="4" fill="hold" nodeType="with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wipe(down)">
                                      <p:cBhvr>
                                        <p:cTn id="21" dur="500"/>
                                        <p:tgtEl>
                                          <p:spTgt spid="13"/>
                                        </p:tgtEl>
                                      </p:cBhvr>
                                    </p:animEffect>
                                  </p:childTnLst>
                                </p:cTn>
                              </p:par>
                              <p:par>
                                <p:cTn id="22" presetID="22" presetClass="entr" presetSubtype="4" fill="hold" grpId="0" nodeType="withEffect">
                                  <p:stCondLst>
                                    <p:cond delay="0"/>
                                  </p:stCondLst>
                                  <p:childTnLst>
                                    <p:set>
                                      <p:cBhvr>
                                        <p:cTn id="23" dur="1" fill="hold">
                                          <p:stCondLst>
                                            <p:cond delay="0"/>
                                          </p:stCondLst>
                                        </p:cTn>
                                        <p:tgtEl>
                                          <p:spTgt spid="19"/>
                                        </p:tgtEl>
                                        <p:attrNameLst>
                                          <p:attrName>style.visibility</p:attrName>
                                        </p:attrNameLst>
                                      </p:cBhvr>
                                      <p:to>
                                        <p:strVal val="visible"/>
                                      </p:to>
                                    </p:set>
                                    <p:animEffect transition="in" filter="wipe(down)">
                                      <p:cBhvr>
                                        <p:cTn id="24" dur="500"/>
                                        <p:tgtEl>
                                          <p:spTgt spid="19"/>
                                        </p:tgtEl>
                                      </p:cBhvr>
                                    </p:animEffect>
                                  </p:childTnLst>
                                </p:cTn>
                              </p:par>
                              <p:par>
                                <p:cTn id="25" presetID="22" presetClass="entr" presetSubtype="4" fill="hold" nodeType="with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wipe(down)">
                                      <p:cBhvr>
                                        <p:cTn id="27" dur="500"/>
                                        <p:tgtEl>
                                          <p:spTgt spid="5"/>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barn(inVertical)">
                                      <p:cBhvr>
                                        <p:cTn id="3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9" grpId="0" animBg="1"/>
      <p:bldP spid="20" grpId="0" animBg="1"/>
      <p:bldP spid="14"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252732" y="627534"/>
            <a:ext cx="8637905" cy="3192145"/>
          </a:xfrm>
          <a:prstGeom prst="rect">
            <a:avLst/>
          </a:prstGeom>
          <a:noFill/>
        </p:spPr>
        <p:txBody>
          <a:bodyPr wrap="square" rtlCol="0">
            <a:spAutoFit/>
          </a:bodyPr>
          <a:lstStyle/>
          <a:p>
            <a:pPr>
              <a:lnSpc>
                <a:spcPct val="120000"/>
              </a:lnSpc>
            </a:pPr>
            <a:r>
              <a:rPr lang="en-US" altLang="zh-CN" sz="2800" dirty="0">
                <a:latin typeface="楷体" panose="02010609060101010101" pitchFamily="49" charset="-122"/>
                <a:ea typeface="楷体" panose="02010609060101010101" pitchFamily="49" charset="-122"/>
                <a:cs typeface="楷体" panose="02010609060101010101" pitchFamily="49" charset="-122"/>
              </a:rPr>
              <a:t> </a:t>
            </a:r>
            <a:r>
              <a:rPr lang="en-US" altLang="zh-CN" sz="2800" dirty="0" smtClean="0">
                <a:latin typeface="楷体" panose="02010609060101010101" pitchFamily="49" charset="-122"/>
                <a:ea typeface="楷体" panose="02010609060101010101" pitchFamily="49" charset="-122"/>
                <a:cs typeface="楷体" panose="02010609060101010101" pitchFamily="49" charset="-122"/>
              </a:rPr>
              <a:t>   </a:t>
            </a:r>
            <a:r>
              <a:rPr lang="en-US" altLang="zh-CN" sz="2800" b="1" dirty="0" smtClean="0">
                <a:latin typeface="楷体" panose="02010609060101010101" pitchFamily="49" charset="-122"/>
                <a:ea typeface="楷体" panose="02010609060101010101" pitchFamily="49" charset="-122"/>
                <a:cs typeface="楷体" panose="02010609060101010101" pitchFamily="49" charset="-122"/>
              </a:rPr>
              <a:t>4.</a:t>
            </a:r>
            <a:r>
              <a:rPr lang="zh-CN" altLang="en-US" sz="2800" b="1" dirty="0" smtClean="0">
                <a:latin typeface="楷体" panose="02010609060101010101" pitchFamily="49" charset="-122"/>
                <a:ea typeface="楷体" panose="02010609060101010101" pitchFamily="49" charset="-122"/>
                <a:cs typeface="楷体" panose="02010609060101010101" pitchFamily="49" charset="-122"/>
              </a:rPr>
              <a:t>有的全身部布满彩色的条纹；有的头上长着一簇红缨；有的周身像插着好些扇子，游动的时候飘飘摇摇；有的眼睛圆溜溜的，身上长满了刺，鼓起气来像皮球一样圆。</a:t>
            </a:r>
            <a:endParaRPr lang="zh-CN" altLang="en-US" sz="2800" b="1" dirty="0" smtClean="0">
              <a:latin typeface="楷体" panose="02010609060101010101" pitchFamily="49" charset="-122"/>
              <a:ea typeface="楷体" panose="02010609060101010101" pitchFamily="49" charset="-122"/>
              <a:cs typeface="楷体" panose="02010609060101010101" pitchFamily="49" charset="-122"/>
            </a:endParaRPr>
          </a:p>
          <a:p>
            <a:pPr algn="r">
              <a:lnSpc>
                <a:spcPct val="120000"/>
              </a:lnSpc>
            </a:pPr>
            <a:r>
              <a:rPr lang="zh-CN" altLang="en-US" sz="2800" b="1" dirty="0" smtClean="0">
                <a:solidFill>
                  <a:srgbClr val="0000FF"/>
                </a:solidFill>
                <a:latin typeface="楷体" panose="02010609060101010101" pitchFamily="49" charset="-122"/>
                <a:ea typeface="楷体" panose="02010609060101010101" pitchFamily="49" charset="-122"/>
                <a:cs typeface="楷体" panose="02010609060101010101" pitchFamily="49" charset="-122"/>
              </a:rPr>
              <a:t>（《富饶的西沙群岛》）</a:t>
            </a:r>
            <a:endParaRPr lang="zh-CN" altLang="en-US" sz="2800" b="1" dirty="0">
              <a:latin typeface="楷体" panose="02010609060101010101" pitchFamily="49" charset="-122"/>
              <a:ea typeface="楷体" panose="02010609060101010101" pitchFamily="49" charset="-122"/>
              <a:cs typeface="楷体" panose="02010609060101010101" pitchFamily="49" charset="-122"/>
            </a:endParaRPr>
          </a:p>
          <a:p>
            <a:pPr>
              <a:lnSpc>
                <a:spcPct val="120000"/>
              </a:lnSpc>
            </a:pPr>
            <a:endParaRPr lang="en-US" altLang="zh-CN" sz="2800" b="1" dirty="0" smtClean="0">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16" name="椭圆 15"/>
          <p:cNvSpPr/>
          <p:nvPr/>
        </p:nvSpPr>
        <p:spPr>
          <a:xfrm>
            <a:off x="1094389" y="2777970"/>
            <a:ext cx="1656184" cy="600230"/>
          </a:xfrm>
          <a:prstGeom prst="ellipse">
            <a:avLst/>
          </a:prstGeom>
          <a:solidFill>
            <a:srgbClr val="FFCC66"/>
          </a:solidFill>
          <a:ln w="95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rgbClr val="FF0000"/>
                </a:solidFill>
              </a:rPr>
              <a:t>喻体</a:t>
            </a:r>
            <a:endParaRPr lang="zh-CN" altLang="en-US" sz="2800" b="1" dirty="0">
              <a:solidFill>
                <a:srgbClr val="FF0000"/>
              </a:solidFill>
            </a:endParaRPr>
          </a:p>
        </p:txBody>
      </p:sp>
      <p:sp>
        <p:nvSpPr>
          <p:cNvPr id="17" name="椭圆 16"/>
          <p:cNvSpPr/>
          <p:nvPr/>
        </p:nvSpPr>
        <p:spPr>
          <a:xfrm>
            <a:off x="3203848" y="123478"/>
            <a:ext cx="1656184" cy="600230"/>
          </a:xfrm>
          <a:prstGeom prst="ellipse">
            <a:avLst/>
          </a:prstGeom>
          <a:solidFill>
            <a:srgbClr val="FFCC66"/>
          </a:solidFill>
          <a:ln w="95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rgbClr val="FF0000"/>
                </a:solidFill>
              </a:rPr>
              <a:t>喻体</a:t>
            </a:r>
            <a:endParaRPr lang="zh-CN" altLang="en-US" sz="2800" b="1" dirty="0">
              <a:solidFill>
                <a:srgbClr val="FF0000"/>
              </a:solidFill>
            </a:endParaRPr>
          </a:p>
        </p:txBody>
      </p:sp>
      <p:cxnSp>
        <p:nvCxnSpPr>
          <p:cNvPr id="11" name="直接连接符 10"/>
          <p:cNvCxnSpPr/>
          <p:nvPr/>
        </p:nvCxnSpPr>
        <p:spPr>
          <a:xfrm>
            <a:off x="5004048" y="1635646"/>
            <a:ext cx="792088"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738070" y="2643758"/>
            <a:ext cx="697037"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9" name="横卷形 8"/>
          <p:cNvSpPr/>
          <p:nvPr/>
        </p:nvSpPr>
        <p:spPr>
          <a:xfrm>
            <a:off x="819150" y="3378200"/>
            <a:ext cx="7853680" cy="1062990"/>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r>
              <a:rPr lang="zh-CN" altLang="en-US" sz="2400" dirty="0" smtClean="0">
                <a:solidFill>
                  <a:srgbClr val="FF0000"/>
                </a:solidFill>
              </a:rPr>
              <a:t>这句话生动</a:t>
            </a:r>
            <a:r>
              <a:rPr lang="zh-CN" altLang="en-US" sz="2400" dirty="0">
                <a:solidFill>
                  <a:srgbClr val="FF0000"/>
                </a:solidFill>
              </a:rPr>
              <a:t>地写出</a:t>
            </a:r>
            <a:r>
              <a:rPr lang="zh-CN" altLang="en-US" sz="2400" dirty="0" smtClean="0">
                <a:solidFill>
                  <a:srgbClr val="FF0000"/>
                </a:solidFill>
              </a:rPr>
              <a:t>了西沙群岛了各种各样的鱼的样子。</a:t>
            </a:r>
            <a:endParaRPr lang="zh-CN" altLang="en-US" sz="2400" dirty="0">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wipe(down)">
                                      <p:cBhvr>
                                        <p:cTn id="10" dur="500"/>
                                        <p:tgtEl>
                                          <p:spTgt spid="17"/>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nodeType="click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down)">
                                      <p:cBhvr>
                                        <p:cTn id="15" dur="500"/>
                                        <p:tgtEl>
                                          <p:spTgt spid="13"/>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wipe(down)">
                                      <p:cBhvr>
                                        <p:cTn id="18" dur="500"/>
                                        <p:tgtEl>
                                          <p:spTgt spid="16"/>
                                        </p:tgtEl>
                                      </p:cBhvr>
                                    </p:animEffect>
                                  </p:childTnLst>
                                </p:cTn>
                              </p:par>
                            </p:childTnLst>
                          </p:cTn>
                        </p:par>
                      </p:childTnLst>
                    </p:cTn>
                  </p:par>
                  <p:par>
                    <p:cTn id="19" fill="hold">
                      <p:stCondLst>
                        <p:cond delay="indefinite"/>
                      </p:stCondLst>
                      <p:childTnLst>
                        <p:par>
                          <p:cTn id="20" fill="hold">
                            <p:stCondLst>
                              <p:cond delay="0"/>
                            </p:stCondLst>
                            <p:childTnLst>
                              <p:par>
                                <p:cTn id="21" presetID="16" presetClass="entr" presetSubtype="21"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barn(inVertical)">
                                      <p:cBhvr>
                                        <p:cTn id="2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9"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252732" y="627534"/>
            <a:ext cx="8637905" cy="2158365"/>
          </a:xfrm>
          <a:prstGeom prst="rect">
            <a:avLst/>
          </a:prstGeom>
          <a:noFill/>
        </p:spPr>
        <p:txBody>
          <a:bodyPr wrap="square" rtlCol="0">
            <a:spAutoFit/>
          </a:bodyPr>
          <a:lstStyle/>
          <a:p>
            <a:pPr>
              <a:lnSpc>
                <a:spcPct val="120000"/>
              </a:lnSpc>
            </a:pPr>
            <a:r>
              <a:rPr lang="en-US" altLang="zh-CN" sz="2800" dirty="0">
                <a:latin typeface="楷体" panose="02010609060101010101" pitchFamily="49" charset="-122"/>
                <a:ea typeface="楷体" panose="02010609060101010101" pitchFamily="49" charset="-122"/>
                <a:cs typeface="楷体" panose="02010609060101010101" pitchFamily="49" charset="-122"/>
              </a:rPr>
              <a:t>   </a:t>
            </a:r>
            <a:r>
              <a:rPr lang="en-US" altLang="zh-CN" sz="2800" dirty="0" smtClean="0">
                <a:latin typeface="楷体" panose="02010609060101010101" pitchFamily="49" charset="-122"/>
                <a:ea typeface="楷体" panose="02010609060101010101" pitchFamily="49" charset="-122"/>
                <a:cs typeface="楷体" panose="02010609060101010101" pitchFamily="49" charset="-122"/>
              </a:rPr>
              <a:t> </a:t>
            </a:r>
            <a:r>
              <a:rPr lang="en-US" altLang="zh-CN" sz="2800" b="1" dirty="0" smtClean="0">
                <a:latin typeface="楷体" panose="02010609060101010101" pitchFamily="49" charset="-122"/>
                <a:ea typeface="楷体" panose="02010609060101010101" pitchFamily="49" charset="-122"/>
                <a:cs typeface="楷体" panose="02010609060101010101" pitchFamily="49" charset="-122"/>
              </a:rPr>
              <a:t>5.</a:t>
            </a:r>
            <a:r>
              <a:rPr lang="zh-CN" altLang="en-US" sz="2800" b="1" dirty="0" smtClean="0">
                <a:latin typeface="楷体" panose="02010609060101010101" pitchFamily="49" charset="-122"/>
                <a:ea typeface="楷体" panose="02010609060101010101" pitchFamily="49" charset="-122"/>
                <a:cs typeface="楷体" panose="02010609060101010101" pitchFamily="49" charset="-122"/>
              </a:rPr>
              <a:t>凤凰树开了花，开得那么热闹，小城好像笼罩在一片片红云中。  </a:t>
            </a:r>
            <a:endParaRPr lang="zh-CN" altLang="en-US" sz="2800" b="1" dirty="0" smtClean="0">
              <a:latin typeface="楷体" panose="02010609060101010101" pitchFamily="49" charset="-122"/>
              <a:ea typeface="楷体" panose="02010609060101010101" pitchFamily="49" charset="-122"/>
              <a:cs typeface="楷体" panose="02010609060101010101" pitchFamily="49" charset="-122"/>
            </a:endParaRPr>
          </a:p>
          <a:p>
            <a:pPr algn="r">
              <a:lnSpc>
                <a:spcPct val="120000"/>
              </a:lnSpc>
            </a:pPr>
            <a:r>
              <a:rPr lang="zh-CN" altLang="en-US" sz="2800" b="1" dirty="0" smtClean="0">
                <a:solidFill>
                  <a:srgbClr val="0000FF"/>
                </a:solidFill>
                <a:latin typeface="楷体" panose="02010609060101010101" pitchFamily="49" charset="-122"/>
                <a:ea typeface="楷体" panose="02010609060101010101" pitchFamily="49" charset="-122"/>
                <a:cs typeface="楷体" panose="02010609060101010101" pitchFamily="49" charset="-122"/>
              </a:rPr>
              <a:t>（《海滨小城》）</a:t>
            </a:r>
            <a:endParaRPr lang="zh-CN" altLang="en-US" sz="2800" b="1" dirty="0">
              <a:latin typeface="楷体" panose="02010609060101010101" pitchFamily="49" charset="-122"/>
              <a:ea typeface="楷体" panose="02010609060101010101" pitchFamily="49" charset="-122"/>
              <a:cs typeface="楷体" panose="02010609060101010101" pitchFamily="49" charset="-122"/>
            </a:endParaRPr>
          </a:p>
          <a:p>
            <a:pPr>
              <a:lnSpc>
                <a:spcPct val="120000"/>
              </a:lnSpc>
            </a:pPr>
            <a:endParaRPr lang="en-US" altLang="zh-CN" sz="2800" b="1" dirty="0" smtClean="0">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16" name="椭圆 15"/>
          <p:cNvSpPr/>
          <p:nvPr/>
        </p:nvSpPr>
        <p:spPr>
          <a:xfrm>
            <a:off x="2303748" y="27304"/>
            <a:ext cx="1656184" cy="600230"/>
          </a:xfrm>
          <a:prstGeom prst="ellipse">
            <a:avLst/>
          </a:prstGeom>
          <a:solidFill>
            <a:srgbClr val="FFCC66"/>
          </a:solidFill>
          <a:ln w="95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rgbClr val="FF0000"/>
                </a:solidFill>
              </a:rPr>
              <a:t>本体</a:t>
            </a:r>
            <a:endParaRPr lang="zh-CN" altLang="en-US" sz="2800" b="1" dirty="0">
              <a:solidFill>
                <a:srgbClr val="FF0000"/>
              </a:solidFill>
            </a:endParaRPr>
          </a:p>
        </p:txBody>
      </p:sp>
      <p:sp>
        <p:nvSpPr>
          <p:cNvPr id="17" name="椭圆 16"/>
          <p:cNvSpPr/>
          <p:nvPr/>
        </p:nvSpPr>
        <p:spPr>
          <a:xfrm>
            <a:off x="1475656" y="1851670"/>
            <a:ext cx="1656184" cy="600230"/>
          </a:xfrm>
          <a:prstGeom prst="ellipse">
            <a:avLst/>
          </a:prstGeom>
          <a:solidFill>
            <a:srgbClr val="FFCC66"/>
          </a:solidFill>
          <a:ln w="95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rgbClr val="FF0000"/>
                </a:solidFill>
              </a:rPr>
              <a:t>喻体</a:t>
            </a:r>
            <a:endParaRPr lang="zh-CN" altLang="en-US" sz="2800" b="1" dirty="0">
              <a:solidFill>
                <a:srgbClr val="FF0000"/>
              </a:solidFill>
            </a:endParaRPr>
          </a:p>
        </p:txBody>
      </p:sp>
      <p:cxnSp>
        <p:nvCxnSpPr>
          <p:cNvPr id="11" name="直接连接符 10"/>
          <p:cNvCxnSpPr/>
          <p:nvPr/>
        </p:nvCxnSpPr>
        <p:spPr>
          <a:xfrm>
            <a:off x="3131840" y="1216298"/>
            <a:ext cx="576064"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1763688" y="1706716"/>
            <a:ext cx="864096"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9" name="横卷形 8"/>
          <p:cNvSpPr/>
          <p:nvPr/>
        </p:nvSpPr>
        <p:spPr>
          <a:xfrm>
            <a:off x="1290320" y="2785745"/>
            <a:ext cx="6801485" cy="1062990"/>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r>
              <a:rPr lang="zh-CN" altLang="en-US" sz="2400" dirty="0" smtClean="0">
                <a:solidFill>
                  <a:srgbClr val="FF0000"/>
                </a:solidFill>
              </a:rPr>
              <a:t>这句话突出了凤凰树花的多，以及火红的颜色。</a:t>
            </a:r>
            <a:endParaRPr lang="zh-CN" altLang="en-US" sz="2400" dirty="0">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wipe(down)">
                                      <p:cBhvr>
                                        <p:cTn id="10" dur="500"/>
                                        <p:tgtEl>
                                          <p:spTgt spid="16"/>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nodeType="click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down)">
                                      <p:cBhvr>
                                        <p:cTn id="15" dur="500"/>
                                        <p:tgtEl>
                                          <p:spTgt spid="13"/>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wipe(down)">
                                      <p:cBhvr>
                                        <p:cTn id="18" dur="500"/>
                                        <p:tgtEl>
                                          <p:spTgt spid="17"/>
                                        </p:tgtEl>
                                      </p:cBhvr>
                                    </p:animEffect>
                                  </p:childTnLst>
                                </p:cTn>
                              </p:par>
                            </p:childTnLst>
                          </p:cTn>
                        </p:par>
                      </p:childTnLst>
                    </p:cTn>
                  </p:par>
                  <p:par>
                    <p:cTn id="19" fill="hold">
                      <p:stCondLst>
                        <p:cond delay="indefinite"/>
                      </p:stCondLst>
                      <p:childTnLst>
                        <p:par>
                          <p:cTn id="20" fill="hold">
                            <p:stCondLst>
                              <p:cond delay="0"/>
                            </p:stCondLst>
                            <p:childTnLst>
                              <p:par>
                                <p:cTn id="21" presetID="16" presetClass="entr" presetSubtype="21"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barn(inVertical)">
                                      <p:cBhvr>
                                        <p:cTn id="2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9"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252732" y="627534"/>
            <a:ext cx="8637905" cy="2158365"/>
          </a:xfrm>
          <a:prstGeom prst="rect">
            <a:avLst/>
          </a:prstGeom>
          <a:noFill/>
        </p:spPr>
        <p:txBody>
          <a:bodyPr wrap="square" rtlCol="0">
            <a:spAutoFit/>
          </a:bodyPr>
          <a:lstStyle/>
          <a:p>
            <a:pPr>
              <a:lnSpc>
                <a:spcPct val="120000"/>
              </a:lnSpc>
            </a:pPr>
            <a:r>
              <a:rPr lang="en-US" altLang="zh-CN" sz="2800" dirty="0">
                <a:latin typeface="楷体" panose="02010609060101010101" pitchFamily="49" charset="-122"/>
                <a:ea typeface="楷体" panose="02010609060101010101" pitchFamily="49" charset="-122"/>
                <a:cs typeface="楷体" panose="02010609060101010101" pitchFamily="49" charset="-122"/>
              </a:rPr>
              <a:t>   </a:t>
            </a:r>
            <a:r>
              <a:rPr lang="en-US" altLang="zh-CN" sz="2800" dirty="0" smtClean="0">
                <a:latin typeface="楷体" panose="02010609060101010101" pitchFamily="49" charset="-122"/>
                <a:ea typeface="楷体" panose="02010609060101010101" pitchFamily="49" charset="-122"/>
                <a:cs typeface="楷体" panose="02010609060101010101" pitchFamily="49" charset="-122"/>
              </a:rPr>
              <a:t> </a:t>
            </a:r>
            <a:r>
              <a:rPr lang="en-US" altLang="zh-CN" sz="2800" b="1" dirty="0" smtClean="0">
                <a:latin typeface="楷体" panose="02010609060101010101" pitchFamily="49" charset="-122"/>
                <a:ea typeface="楷体" panose="02010609060101010101" pitchFamily="49" charset="-122"/>
                <a:cs typeface="楷体" panose="02010609060101010101" pitchFamily="49" charset="-122"/>
              </a:rPr>
              <a:t>6.</a:t>
            </a:r>
            <a:r>
              <a:rPr lang="zh-CN" altLang="en-US" sz="2800" b="1" dirty="0" smtClean="0">
                <a:latin typeface="楷体" panose="02010609060101010101" pitchFamily="49" charset="-122"/>
                <a:ea typeface="楷体" panose="02010609060101010101" pitchFamily="49" charset="-122"/>
                <a:cs typeface="楷体" panose="02010609060101010101" pitchFamily="49" charset="-122"/>
              </a:rPr>
              <a:t>一棵棵榕树就像一顶顶撑开的绿绒大伞，树叶密不透风，可以遮太阳，挡风雨。   </a:t>
            </a:r>
            <a:endParaRPr lang="zh-CN" altLang="en-US" sz="2800" b="1" dirty="0" smtClean="0">
              <a:latin typeface="楷体" panose="02010609060101010101" pitchFamily="49" charset="-122"/>
              <a:ea typeface="楷体" panose="02010609060101010101" pitchFamily="49" charset="-122"/>
              <a:cs typeface="楷体" panose="02010609060101010101" pitchFamily="49" charset="-122"/>
            </a:endParaRPr>
          </a:p>
          <a:p>
            <a:pPr algn="r">
              <a:lnSpc>
                <a:spcPct val="120000"/>
              </a:lnSpc>
            </a:pPr>
            <a:r>
              <a:rPr lang="zh-CN" altLang="en-US" sz="2800" b="1" dirty="0" smtClean="0">
                <a:solidFill>
                  <a:srgbClr val="0000FF"/>
                </a:solidFill>
                <a:latin typeface="楷体" panose="02010609060101010101" pitchFamily="49" charset="-122"/>
                <a:ea typeface="楷体" panose="02010609060101010101" pitchFamily="49" charset="-122"/>
                <a:cs typeface="楷体" panose="02010609060101010101" pitchFamily="49" charset="-122"/>
              </a:rPr>
              <a:t>（《海滨小城》）</a:t>
            </a:r>
            <a:endParaRPr lang="zh-CN" altLang="en-US" sz="2800" b="1" dirty="0">
              <a:latin typeface="楷体" panose="02010609060101010101" pitchFamily="49" charset="-122"/>
              <a:ea typeface="楷体" panose="02010609060101010101" pitchFamily="49" charset="-122"/>
              <a:cs typeface="楷体" panose="02010609060101010101" pitchFamily="49" charset="-122"/>
            </a:endParaRPr>
          </a:p>
          <a:p>
            <a:pPr>
              <a:lnSpc>
                <a:spcPct val="120000"/>
              </a:lnSpc>
            </a:pPr>
            <a:endParaRPr lang="en-US" altLang="zh-CN" sz="2800" b="1" dirty="0" smtClean="0">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16" name="椭圆 15"/>
          <p:cNvSpPr/>
          <p:nvPr/>
        </p:nvSpPr>
        <p:spPr>
          <a:xfrm>
            <a:off x="6084168" y="40192"/>
            <a:ext cx="1656184" cy="600230"/>
          </a:xfrm>
          <a:prstGeom prst="ellipse">
            <a:avLst/>
          </a:prstGeom>
          <a:solidFill>
            <a:srgbClr val="FFCC66"/>
          </a:solidFill>
          <a:ln w="95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rgbClr val="FF0000"/>
                </a:solidFill>
              </a:rPr>
              <a:t>喻体</a:t>
            </a:r>
            <a:endParaRPr lang="zh-CN" altLang="en-US" sz="2800" b="1" dirty="0">
              <a:solidFill>
                <a:srgbClr val="FF0000"/>
              </a:solidFill>
            </a:endParaRPr>
          </a:p>
        </p:txBody>
      </p:sp>
      <p:sp>
        <p:nvSpPr>
          <p:cNvPr id="17" name="椭圆 16"/>
          <p:cNvSpPr/>
          <p:nvPr/>
        </p:nvSpPr>
        <p:spPr>
          <a:xfrm>
            <a:off x="1907704" y="29231"/>
            <a:ext cx="1656184" cy="600230"/>
          </a:xfrm>
          <a:prstGeom prst="ellipse">
            <a:avLst/>
          </a:prstGeom>
          <a:solidFill>
            <a:srgbClr val="FFCC66"/>
          </a:solidFill>
          <a:ln w="95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rgbClr val="FF0000"/>
                </a:solidFill>
              </a:rPr>
              <a:t>本体</a:t>
            </a:r>
            <a:endParaRPr lang="zh-CN" altLang="en-US" sz="2800" b="1" dirty="0">
              <a:solidFill>
                <a:srgbClr val="FF0000"/>
              </a:solidFill>
            </a:endParaRPr>
          </a:p>
        </p:txBody>
      </p:sp>
      <p:cxnSp>
        <p:nvCxnSpPr>
          <p:cNvPr id="11" name="直接连接符 10"/>
          <p:cNvCxnSpPr/>
          <p:nvPr/>
        </p:nvCxnSpPr>
        <p:spPr>
          <a:xfrm>
            <a:off x="2447764" y="1146899"/>
            <a:ext cx="864096"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6084168" y="1146899"/>
            <a:ext cx="1368152"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9" name="横卷形 8"/>
          <p:cNvSpPr/>
          <p:nvPr/>
        </p:nvSpPr>
        <p:spPr>
          <a:xfrm>
            <a:off x="1619885" y="2606675"/>
            <a:ext cx="5579745" cy="1062990"/>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r>
              <a:rPr lang="zh-CN" altLang="en-US" sz="2400" dirty="0" smtClean="0">
                <a:solidFill>
                  <a:srgbClr val="FF0000"/>
                </a:solidFill>
              </a:rPr>
              <a:t>这句话突出了榕树枝叶浓密，树冠大。</a:t>
            </a:r>
            <a:endParaRPr lang="zh-CN" altLang="en-US" sz="2400" dirty="0">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wipe(down)">
                                      <p:cBhvr>
                                        <p:cTn id="10" dur="500"/>
                                        <p:tgtEl>
                                          <p:spTgt spid="17"/>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down)">
                                      <p:cBhvr>
                                        <p:cTn id="15" dur="500"/>
                                        <p:tgtEl>
                                          <p:spTgt spid="16"/>
                                        </p:tgtEl>
                                      </p:cBhvr>
                                    </p:animEffect>
                                  </p:childTnLst>
                                </p:cTn>
                              </p:par>
                              <p:par>
                                <p:cTn id="16" presetID="22" presetClass="entr" presetSubtype="4" fill="hold" nodeType="with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wipe(down)">
                                      <p:cBhvr>
                                        <p:cTn id="18" dur="500"/>
                                        <p:tgtEl>
                                          <p:spTgt spid="13"/>
                                        </p:tgtEl>
                                      </p:cBhvr>
                                    </p:animEffect>
                                  </p:childTnLst>
                                </p:cTn>
                              </p:par>
                            </p:childTnLst>
                          </p:cTn>
                        </p:par>
                      </p:childTnLst>
                    </p:cTn>
                  </p:par>
                  <p:par>
                    <p:cTn id="19" fill="hold">
                      <p:stCondLst>
                        <p:cond delay="indefinite"/>
                      </p:stCondLst>
                      <p:childTnLst>
                        <p:par>
                          <p:cTn id="20" fill="hold">
                            <p:stCondLst>
                              <p:cond delay="0"/>
                            </p:stCondLst>
                            <p:childTnLst>
                              <p:par>
                                <p:cTn id="21" presetID="16" presetClass="entr" presetSubtype="21"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barn(inVertical)">
                                      <p:cBhvr>
                                        <p:cTn id="2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9"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252732" y="627534"/>
            <a:ext cx="8637905" cy="2160591"/>
          </a:xfrm>
          <a:prstGeom prst="rect">
            <a:avLst/>
          </a:prstGeom>
          <a:noFill/>
        </p:spPr>
        <p:txBody>
          <a:bodyPr wrap="square" rtlCol="0">
            <a:spAutoFit/>
          </a:bodyPr>
          <a:lstStyle/>
          <a:p>
            <a:pPr>
              <a:lnSpc>
                <a:spcPct val="120000"/>
              </a:lnSpc>
            </a:pPr>
            <a:r>
              <a:rPr lang="en-US" altLang="zh-CN" sz="2800" dirty="0">
                <a:latin typeface="楷体" panose="02010609060101010101" pitchFamily="49" charset="-122"/>
                <a:ea typeface="楷体" panose="02010609060101010101" pitchFamily="49" charset="-122"/>
                <a:cs typeface="楷体" panose="02010609060101010101" pitchFamily="49" charset="-122"/>
              </a:rPr>
              <a:t>    </a:t>
            </a:r>
            <a:r>
              <a:rPr lang="en-US" altLang="zh-CN" sz="2800" b="1" dirty="0" smtClean="0">
                <a:latin typeface="楷体" panose="02010609060101010101" pitchFamily="49" charset="-122"/>
                <a:ea typeface="楷体" panose="02010609060101010101" pitchFamily="49" charset="-122"/>
                <a:cs typeface="楷体" panose="02010609060101010101" pitchFamily="49" charset="-122"/>
              </a:rPr>
              <a:t>7.</a:t>
            </a:r>
            <a:r>
              <a:rPr lang="zh-CN" altLang="en-US" sz="2800" b="1" dirty="0" smtClean="0">
                <a:latin typeface="楷体" panose="02010609060101010101" pitchFamily="49" charset="-122"/>
                <a:ea typeface="楷体" panose="02010609060101010101" pitchFamily="49" charset="-122"/>
                <a:cs typeface="楷体" panose="02010609060101010101" pitchFamily="49" charset="-122"/>
              </a:rPr>
              <a:t>我国东北的小兴安岭，有数不清的红松、白桦、栎树</a:t>
            </a:r>
            <a:r>
              <a:rPr lang="en-US" altLang="zh-CN" sz="2800" b="1" dirty="0" smtClean="0">
                <a:latin typeface="楷体" panose="02010609060101010101" pitchFamily="49" charset="-122"/>
                <a:ea typeface="楷体" panose="02010609060101010101" pitchFamily="49" charset="-122"/>
                <a:cs typeface="楷体" panose="02010609060101010101" pitchFamily="49" charset="-122"/>
              </a:rPr>
              <a:t>……</a:t>
            </a:r>
            <a:r>
              <a:rPr lang="zh-CN" altLang="en-US" sz="2800" b="1" dirty="0" smtClean="0">
                <a:latin typeface="楷体" panose="02010609060101010101" pitchFamily="49" charset="-122"/>
                <a:ea typeface="楷体" panose="02010609060101010101" pitchFamily="49" charset="-122"/>
                <a:cs typeface="楷体" panose="02010609060101010101" pitchFamily="49" charset="-122"/>
              </a:rPr>
              <a:t>几百里连成一片，就像绿色的海洋。  </a:t>
            </a:r>
            <a:endParaRPr lang="zh-CN" altLang="en-US" sz="2800" b="1" dirty="0" smtClean="0">
              <a:solidFill>
                <a:srgbClr val="0000FF"/>
              </a:solidFill>
              <a:latin typeface="楷体" panose="02010609060101010101" pitchFamily="49" charset="-122"/>
              <a:ea typeface="楷体" panose="02010609060101010101" pitchFamily="49" charset="-122"/>
              <a:cs typeface="楷体" panose="02010609060101010101" pitchFamily="49" charset="-122"/>
            </a:endParaRPr>
          </a:p>
          <a:p>
            <a:pPr algn="r">
              <a:lnSpc>
                <a:spcPct val="120000"/>
              </a:lnSpc>
            </a:pPr>
            <a:r>
              <a:rPr lang="zh-CN" altLang="en-US" sz="2800" b="1" dirty="0" smtClean="0">
                <a:solidFill>
                  <a:srgbClr val="0000FF"/>
                </a:solidFill>
                <a:latin typeface="楷体" panose="02010609060101010101" pitchFamily="49" charset="-122"/>
                <a:ea typeface="楷体" panose="02010609060101010101" pitchFamily="49" charset="-122"/>
                <a:cs typeface="楷体" panose="02010609060101010101" pitchFamily="49" charset="-122"/>
              </a:rPr>
              <a:t>（《美丽的小兴安岭》）</a:t>
            </a:r>
            <a:endParaRPr lang="zh-CN" altLang="en-US" sz="2800" b="1" dirty="0">
              <a:latin typeface="楷体" panose="02010609060101010101" pitchFamily="49" charset="-122"/>
              <a:ea typeface="楷体" panose="02010609060101010101" pitchFamily="49" charset="-122"/>
              <a:cs typeface="楷体" panose="02010609060101010101" pitchFamily="49" charset="-122"/>
            </a:endParaRPr>
          </a:p>
          <a:p>
            <a:pPr>
              <a:lnSpc>
                <a:spcPct val="120000"/>
              </a:lnSpc>
            </a:pPr>
            <a:endParaRPr lang="en-US" altLang="zh-CN" sz="2800" b="1" dirty="0" smtClean="0">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16" name="椭圆 15"/>
          <p:cNvSpPr/>
          <p:nvPr/>
        </p:nvSpPr>
        <p:spPr>
          <a:xfrm>
            <a:off x="7447414" y="1107424"/>
            <a:ext cx="1656184" cy="600230"/>
          </a:xfrm>
          <a:prstGeom prst="ellipse">
            <a:avLst/>
          </a:prstGeom>
          <a:solidFill>
            <a:srgbClr val="FFCC66"/>
          </a:solidFill>
          <a:ln w="95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rgbClr val="FF0000"/>
                </a:solidFill>
              </a:rPr>
              <a:t>喻体</a:t>
            </a:r>
            <a:endParaRPr lang="zh-CN" altLang="en-US" sz="2800" b="1" dirty="0">
              <a:solidFill>
                <a:srgbClr val="FF0000"/>
              </a:solidFill>
            </a:endParaRPr>
          </a:p>
        </p:txBody>
      </p:sp>
      <p:sp>
        <p:nvSpPr>
          <p:cNvPr id="17" name="椭圆 16"/>
          <p:cNvSpPr/>
          <p:nvPr/>
        </p:nvSpPr>
        <p:spPr>
          <a:xfrm>
            <a:off x="3204210" y="123478"/>
            <a:ext cx="1656184" cy="600230"/>
          </a:xfrm>
          <a:prstGeom prst="ellipse">
            <a:avLst/>
          </a:prstGeom>
          <a:solidFill>
            <a:srgbClr val="FFCC66"/>
          </a:solidFill>
          <a:ln w="95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rgbClr val="FF0000"/>
                </a:solidFill>
              </a:rPr>
              <a:t>本体</a:t>
            </a:r>
            <a:endParaRPr lang="zh-CN" altLang="en-US" sz="2800" b="1" dirty="0">
              <a:solidFill>
                <a:srgbClr val="FF0000"/>
              </a:solidFill>
            </a:endParaRPr>
          </a:p>
        </p:txBody>
      </p:sp>
      <p:cxnSp>
        <p:nvCxnSpPr>
          <p:cNvPr id="11" name="直接连接符 10"/>
          <p:cNvCxnSpPr/>
          <p:nvPr/>
        </p:nvCxnSpPr>
        <p:spPr>
          <a:xfrm flipV="1">
            <a:off x="3204210" y="1181100"/>
            <a:ext cx="1439545" cy="2286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5485626" y="1707654"/>
            <a:ext cx="1894686"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9" name="横卷形 8"/>
          <p:cNvSpPr/>
          <p:nvPr/>
        </p:nvSpPr>
        <p:spPr>
          <a:xfrm>
            <a:off x="2315210" y="2859782"/>
            <a:ext cx="4417060" cy="1062990"/>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r>
              <a:rPr lang="zh-CN" altLang="en-US" sz="2400" dirty="0" smtClean="0">
                <a:solidFill>
                  <a:srgbClr val="FF0000"/>
                </a:solidFill>
              </a:rPr>
              <a:t>这句话说明小兴安岭的树多。</a:t>
            </a:r>
            <a:endParaRPr lang="zh-CN" altLang="en-US" sz="2400" dirty="0">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wipe(down)">
                                      <p:cBhvr>
                                        <p:cTn id="10" dur="500"/>
                                        <p:tgtEl>
                                          <p:spTgt spid="17"/>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down)">
                                      <p:cBhvr>
                                        <p:cTn id="15" dur="500"/>
                                        <p:tgtEl>
                                          <p:spTgt spid="16"/>
                                        </p:tgtEl>
                                      </p:cBhvr>
                                    </p:animEffect>
                                  </p:childTnLst>
                                </p:cTn>
                              </p:par>
                              <p:par>
                                <p:cTn id="16" presetID="22" presetClass="entr" presetSubtype="4" fill="hold" nodeType="with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wipe(down)">
                                      <p:cBhvr>
                                        <p:cTn id="18" dur="500"/>
                                        <p:tgtEl>
                                          <p:spTgt spid="13"/>
                                        </p:tgtEl>
                                      </p:cBhvr>
                                    </p:animEffect>
                                  </p:childTnLst>
                                </p:cTn>
                              </p:par>
                            </p:childTnLst>
                          </p:cTn>
                        </p:par>
                      </p:childTnLst>
                    </p:cTn>
                  </p:par>
                  <p:par>
                    <p:cTn id="19" fill="hold">
                      <p:stCondLst>
                        <p:cond delay="indefinite"/>
                      </p:stCondLst>
                      <p:childTnLst>
                        <p:par>
                          <p:cTn id="20" fill="hold">
                            <p:stCondLst>
                              <p:cond delay="0"/>
                            </p:stCondLst>
                            <p:childTnLst>
                              <p:par>
                                <p:cTn id="21" presetID="16" presetClass="entr" presetSubtype="21"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barn(inVertical)">
                                      <p:cBhvr>
                                        <p:cTn id="2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9"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252732" y="843207"/>
            <a:ext cx="8637905" cy="2160591"/>
          </a:xfrm>
          <a:prstGeom prst="rect">
            <a:avLst/>
          </a:prstGeom>
          <a:noFill/>
        </p:spPr>
        <p:txBody>
          <a:bodyPr wrap="square" rtlCol="0">
            <a:spAutoFit/>
          </a:bodyPr>
          <a:lstStyle/>
          <a:p>
            <a:pPr>
              <a:lnSpc>
                <a:spcPct val="120000"/>
              </a:lnSpc>
            </a:pPr>
            <a:r>
              <a:rPr lang="en-US" altLang="zh-CN" sz="2800" dirty="0" smtClean="0">
                <a:latin typeface="楷体" panose="02010609060101010101" pitchFamily="49" charset="-122"/>
                <a:ea typeface="楷体" panose="02010609060101010101" pitchFamily="49" charset="-122"/>
                <a:cs typeface="楷体" panose="02010609060101010101" pitchFamily="49" charset="-122"/>
              </a:rPr>
              <a:t>    </a:t>
            </a:r>
            <a:r>
              <a:rPr lang="en-US" altLang="zh-CN" sz="2800" b="1" dirty="0" smtClean="0">
                <a:latin typeface="楷体" panose="02010609060101010101" pitchFamily="49" charset="-122"/>
                <a:ea typeface="楷体" panose="02010609060101010101" pitchFamily="49" charset="-122"/>
                <a:cs typeface="楷体" panose="02010609060101010101" pitchFamily="49" charset="-122"/>
              </a:rPr>
              <a:t>8.</a:t>
            </a:r>
            <a:r>
              <a:rPr lang="zh-CN" altLang="en-US" sz="2800" b="1" dirty="0" smtClean="0">
                <a:latin typeface="楷体" panose="02010609060101010101" pitchFamily="49" charset="-122"/>
                <a:ea typeface="楷体" panose="02010609060101010101" pitchFamily="49" charset="-122"/>
                <a:cs typeface="楷体" panose="02010609060101010101" pitchFamily="49" charset="-122"/>
              </a:rPr>
              <a:t>草地上盛开着各种各样的野花，红的、白的、黄的、紫的，真像个美丽的大花坛。  </a:t>
            </a:r>
            <a:endParaRPr lang="zh-CN" altLang="en-US" sz="2800" b="1" dirty="0" smtClean="0">
              <a:solidFill>
                <a:srgbClr val="0000FF"/>
              </a:solidFill>
              <a:latin typeface="楷体" panose="02010609060101010101" pitchFamily="49" charset="-122"/>
              <a:ea typeface="楷体" panose="02010609060101010101" pitchFamily="49" charset="-122"/>
              <a:cs typeface="楷体" panose="02010609060101010101" pitchFamily="49" charset="-122"/>
            </a:endParaRPr>
          </a:p>
          <a:p>
            <a:pPr algn="r">
              <a:lnSpc>
                <a:spcPct val="120000"/>
              </a:lnSpc>
            </a:pPr>
            <a:r>
              <a:rPr lang="zh-CN" altLang="en-US" sz="2800" b="1" dirty="0" smtClean="0">
                <a:solidFill>
                  <a:srgbClr val="0000FF"/>
                </a:solidFill>
                <a:latin typeface="楷体" panose="02010609060101010101" pitchFamily="49" charset="-122"/>
                <a:ea typeface="楷体" panose="02010609060101010101" pitchFamily="49" charset="-122"/>
                <a:cs typeface="楷体" panose="02010609060101010101" pitchFamily="49" charset="-122"/>
              </a:rPr>
              <a:t>（《美丽的小兴安岭》）</a:t>
            </a:r>
            <a:endParaRPr lang="zh-CN" altLang="en-US" sz="2800" b="1" dirty="0">
              <a:latin typeface="楷体" panose="02010609060101010101" pitchFamily="49" charset="-122"/>
              <a:ea typeface="楷体" panose="02010609060101010101" pitchFamily="49" charset="-122"/>
              <a:cs typeface="楷体" panose="02010609060101010101" pitchFamily="49" charset="-122"/>
            </a:endParaRPr>
          </a:p>
          <a:p>
            <a:pPr>
              <a:lnSpc>
                <a:spcPct val="120000"/>
              </a:lnSpc>
            </a:pPr>
            <a:endParaRPr lang="en-US" altLang="zh-CN" sz="2800" b="1" dirty="0" smtClean="0">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16" name="椭圆 15"/>
          <p:cNvSpPr/>
          <p:nvPr/>
        </p:nvSpPr>
        <p:spPr>
          <a:xfrm>
            <a:off x="3059832" y="1995335"/>
            <a:ext cx="1656184" cy="600230"/>
          </a:xfrm>
          <a:prstGeom prst="ellipse">
            <a:avLst/>
          </a:prstGeom>
          <a:solidFill>
            <a:srgbClr val="FFCC66"/>
          </a:solidFill>
          <a:ln w="95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rgbClr val="FF0000"/>
                </a:solidFill>
              </a:rPr>
              <a:t>喻体</a:t>
            </a:r>
            <a:endParaRPr lang="zh-CN" altLang="en-US" sz="2800" b="1" dirty="0">
              <a:solidFill>
                <a:srgbClr val="FF0000"/>
              </a:solidFill>
            </a:endParaRPr>
          </a:p>
        </p:txBody>
      </p:sp>
      <p:sp>
        <p:nvSpPr>
          <p:cNvPr id="17" name="椭圆 16"/>
          <p:cNvSpPr/>
          <p:nvPr/>
        </p:nvSpPr>
        <p:spPr>
          <a:xfrm>
            <a:off x="683568" y="215673"/>
            <a:ext cx="1656184" cy="600230"/>
          </a:xfrm>
          <a:prstGeom prst="ellipse">
            <a:avLst/>
          </a:prstGeom>
          <a:solidFill>
            <a:srgbClr val="FFCC66"/>
          </a:solidFill>
          <a:ln w="95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rgbClr val="FF0000"/>
                </a:solidFill>
              </a:rPr>
              <a:t>本体</a:t>
            </a:r>
            <a:endParaRPr lang="zh-CN" altLang="en-US" sz="2800" b="1" dirty="0">
              <a:solidFill>
                <a:srgbClr val="FF0000"/>
              </a:solidFill>
            </a:endParaRPr>
          </a:p>
        </p:txBody>
      </p:sp>
      <p:cxnSp>
        <p:nvCxnSpPr>
          <p:cNvPr id="11" name="直接连接符 10"/>
          <p:cNvCxnSpPr/>
          <p:nvPr/>
        </p:nvCxnSpPr>
        <p:spPr>
          <a:xfrm>
            <a:off x="1403648" y="1419271"/>
            <a:ext cx="936104"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3563572" y="1923327"/>
            <a:ext cx="237658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9" name="横卷形 8"/>
          <p:cNvSpPr/>
          <p:nvPr/>
        </p:nvSpPr>
        <p:spPr>
          <a:xfrm>
            <a:off x="558165" y="3068955"/>
            <a:ext cx="8201660" cy="1062990"/>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r>
              <a:rPr lang="zh-CN" altLang="en-US" sz="2400" dirty="0" smtClean="0">
                <a:solidFill>
                  <a:srgbClr val="FF0000"/>
                </a:solidFill>
              </a:rPr>
              <a:t>这句话把开着各种鲜花草地比作大花坛，写出了草地的美。</a:t>
            </a:r>
            <a:endParaRPr lang="zh-CN" altLang="en-US" sz="2400" dirty="0">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wipe(down)">
                                      <p:cBhvr>
                                        <p:cTn id="10" dur="500"/>
                                        <p:tgtEl>
                                          <p:spTgt spid="17"/>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down)">
                                      <p:cBhvr>
                                        <p:cTn id="15" dur="500"/>
                                        <p:tgtEl>
                                          <p:spTgt spid="16"/>
                                        </p:tgtEl>
                                      </p:cBhvr>
                                    </p:animEffect>
                                  </p:childTnLst>
                                </p:cTn>
                              </p:par>
                              <p:par>
                                <p:cTn id="16" presetID="22" presetClass="entr" presetSubtype="4" fill="hold" nodeType="with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wipe(down)">
                                      <p:cBhvr>
                                        <p:cTn id="18" dur="500"/>
                                        <p:tgtEl>
                                          <p:spTgt spid="13"/>
                                        </p:tgtEl>
                                      </p:cBhvr>
                                    </p:animEffect>
                                  </p:childTnLst>
                                </p:cTn>
                              </p:par>
                            </p:childTnLst>
                          </p:cTn>
                        </p:par>
                      </p:childTnLst>
                    </p:cTn>
                  </p:par>
                  <p:par>
                    <p:cTn id="19" fill="hold">
                      <p:stCondLst>
                        <p:cond delay="indefinite"/>
                      </p:stCondLst>
                      <p:childTnLst>
                        <p:par>
                          <p:cTn id="20" fill="hold">
                            <p:stCondLst>
                              <p:cond delay="0"/>
                            </p:stCondLst>
                            <p:childTnLst>
                              <p:par>
                                <p:cTn id="21" presetID="16" presetClass="entr" presetSubtype="21"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barn(inVertical)">
                                      <p:cBhvr>
                                        <p:cTn id="2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9"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08520" y="1330771"/>
            <a:ext cx="9144000" cy="1384995"/>
          </a:xfrm>
          <a:prstGeom prst="rect">
            <a:avLst/>
          </a:prstGeom>
          <a:noFill/>
        </p:spPr>
        <p:txBody>
          <a:bodyPr wrap="square" rtlCol="0">
            <a:spAutoFit/>
          </a:bodyPr>
          <a:lstStyle/>
          <a:p>
            <a:pPr>
              <a:lnSpc>
                <a:spcPct val="150000"/>
              </a:lnSpc>
            </a:pPr>
            <a:r>
              <a:rPr lang="en-US" altLang="zh-CN" sz="2800" dirty="0">
                <a:latin typeface="楷体" panose="02010609060101010101" pitchFamily="49" charset="-122"/>
                <a:ea typeface="楷体" panose="02010609060101010101" pitchFamily="49" charset="-122"/>
                <a:cs typeface="楷体" panose="02010609060101010101" pitchFamily="49" charset="-122"/>
              </a:rPr>
              <a:t>  </a:t>
            </a:r>
            <a:r>
              <a:rPr lang="en-US" altLang="zh-CN" sz="2800" b="1" dirty="0" smtClean="0">
                <a:latin typeface="楷体" panose="02010609060101010101" pitchFamily="49" charset="-122"/>
                <a:ea typeface="楷体" panose="02010609060101010101" pitchFamily="49" charset="-122"/>
                <a:cs typeface="楷体" panose="02010609060101010101" pitchFamily="49" charset="-122"/>
              </a:rPr>
              <a:t>9.</a:t>
            </a:r>
            <a:r>
              <a:rPr lang="zh-CN" altLang="en-US" sz="2800" b="1" dirty="0" smtClean="0">
                <a:latin typeface="楷体" panose="02010609060101010101" pitchFamily="49" charset="-122"/>
                <a:ea typeface="楷体" panose="02010609060101010101" pitchFamily="49" charset="-122"/>
                <a:cs typeface="楷体" panose="02010609060101010101" pitchFamily="49" charset="-122"/>
              </a:rPr>
              <a:t>小兴安岭是一座美丽的大花园，也是一座巨大的宝库。 </a:t>
            </a:r>
            <a:endParaRPr lang="zh-CN" altLang="en-US" sz="2800" b="1" dirty="0" smtClean="0">
              <a:latin typeface="楷体" panose="02010609060101010101" pitchFamily="49" charset="-122"/>
              <a:ea typeface="楷体" panose="02010609060101010101" pitchFamily="49" charset="-122"/>
              <a:cs typeface="楷体" panose="02010609060101010101" pitchFamily="49" charset="-122"/>
            </a:endParaRPr>
          </a:p>
          <a:p>
            <a:pPr algn="r">
              <a:lnSpc>
                <a:spcPct val="150000"/>
              </a:lnSpc>
            </a:pPr>
            <a:r>
              <a:rPr lang="zh-CN" altLang="en-US" sz="2800" b="1" dirty="0" smtClean="0">
                <a:solidFill>
                  <a:srgbClr val="0000FF"/>
                </a:solidFill>
                <a:latin typeface="楷体" panose="02010609060101010101" pitchFamily="49" charset="-122"/>
                <a:ea typeface="楷体" panose="02010609060101010101" pitchFamily="49" charset="-122"/>
                <a:cs typeface="楷体" panose="02010609060101010101" pitchFamily="49" charset="-122"/>
              </a:rPr>
              <a:t>（《美丽的小兴安岭》）</a:t>
            </a:r>
            <a:endParaRPr lang="en-US" altLang="zh-CN" sz="2800" b="1" dirty="0" smtClean="0">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16" name="椭圆 15"/>
          <p:cNvSpPr/>
          <p:nvPr/>
        </p:nvSpPr>
        <p:spPr>
          <a:xfrm>
            <a:off x="3671392" y="673047"/>
            <a:ext cx="1656184" cy="600230"/>
          </a:xfrm>
          <a:prstGeom prst="ellipse">
            <a:avLst/>
          </a:prstGeom>
          <a:solidFill>
            <a:srgbClr val="FFCC66"/>
          </a:solidFill>
          <a:ln w="95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rgbClr val="FF0000"/>
                </a:solidFill>
              </a:rPr>
              <a:t>喻体</a:t>
            </a:r>
            <a:endParaRPr lang="zh-CN" altLang="en-US" sz="2800" b="1" dirty="0">
              <a:solidFill>
                <a:srgbClr val="FF0000"/>
              </a:solidFill>
            </a:endParaRPr>
          </a:p>
        </p:txBody>
      </p:sp>
      <p:sp>
        <p:nvSpPr>
          <p:cNvPr id="17" name="椭圆 16"/>
          <p:cNvSpPr/>
          <p:nvPr/>
        </p:nvSpPr>
        <p:spPr>
          <a:xfrm>
            <a:off x="575048" y="717751"/>
            <a:ext cx="1656184" cy="600230"/>
          </a:xfrm>
          <a:prstGeom prst="ellipse">
            <a:avLst/>
          </a:prstGeom>
          <a:solidFill>
            <a:srgbClr val="FFCC66"/>
          </a:solidFill>
          <a:ln w="95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rgbClr val="FF0000"/>
                </a:solidFill>
              </a:rPr>
              <a:t>本体</a:t>
            </a:r>
            <a:endParaRPr lang="zh-CN" altLang="en-US" sz="2800" b="1" dirty="0">
              <a:solidFill>
                <a:srgbClr val="FF0000"/>
              </a:solidFill>
            </a:endParaRPr>
          </a:p>
        </p:txBody>
      </p:sp>
      <p:cxnSp>
        <p:nvCxnSpPr>
          <p:cNvPr id="11" name="直接连接符 10"/>
          <p:cNvCxnSpPr/>
          <p:nvPr/>
        </p:nvCxnSpPr>
        <p:spPr>
          <a:xfrm>
            <a:off x="791072" y="1921349"/>
            <a:ext cx="1296144"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3455368" y="1921349"/>
            <a:ext cx="1872208"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9" name="横卷形 8"/>
          <p:cNvSpPr/>
          <p:nvPr/>
        </p:nvSpPr>
        <p:spPr>
          <a:xfrm>
            <a:off x="1422106" y="3092936"/>
            <a:ext cx="6750294" cy="1062990"/>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r>
              <a:rPr lang="zh-CN" altLang="en-US" sz="2400" dirty="0" smtClean="0">
                <a:solidFill>
                  <a:srgbClr val="FF0000"/>
                </a:solidFill>
              </a:rPr>
              <a:t>        这句话把小兴安岭比作大花园和巨大的宝库，总结全文，呼应开头，紧扣课题。</a:t>
            </a:r>
            <a:endParaRPr lang="zh-CN" altLang="en-US" sz="2400" dirty="0">
              <a:solidFill>
                <a:srgbClr val="FF0000"/>
              </a:solidFill>
            </a:endParaRPr>
          </a:p>
        </p:txBody>
      </p:sp>
      <p:cxnSp>
        <p:nvCxnSpPr>
          <p:cNvPr id="12" name="直接连接符 11"/>
          <p:cNvCxnSpPr/>
          <p:nvPr/>
        </p:nvCxnSpPr>
        <p:spPr>
          <a:xfrm>
            <a:off x="6983760" y="1921349"/>
            <a:ext cx="1872208"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14" name="椭圆 13"/>
          <p:cNvSpPr/>
          <p:nvPr/>
        </p:nvSpPr>
        <p:spPr>
          <a:xfrm>
            <a:off x="7055768" y="625205"/>
            <a:ext cx="1656184" cy="600230"/>
          </a:xfrm>
          <a:prstGeom prst="ellipse">
            <a:avLst/>
          </a:prstGeom>
          <a:solidFill>
            <a:srgbClr val="FFCC66"/>
          </a:solidFill>
          <a:ln w="95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rgbClr val="FF0000"/>
                </a:solidFill>
              </a:rPr>
              <a:t>喻体</a:t>
            </a:r>
            <a:endParaRPr lang="zh-CN" altLang="en-US" sz="2800" b="1" dirty="0">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wipe(down)">
                                      <p:cBhvr>
                                        <p:cTn id="10" dur="500"/>
                                        <p:tgtEl>
                                          <p:spTgt spid="17"/>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nodeType="click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down)">
                                      <p:cBhvr>
                                        <p:cTn id="15" dur="500"/>
                                        <p:tgtEl>
                                          <p:spTgt spid="13"/>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wipe(down)">
                                      <p:cBhvr>
                                        <p:cTn id="18" dur="500"/>
                                        <p:tgtEl>
                                          <p:spTgt spid="16"/>
                                        </p:tgtEl>
                                      </p:cBhvr>
                                    </p:animEffect>
                                  </p:childTnLst>
                                </p:cTn>
                              </p:par>
                              <p:par>
                                <p:cTn id="19" presetID="22" presetClass="entr" presetSubtype="4"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ipe(down)">
                                      <p:cBhvr>
                                        <p:cTn id="21" dur="500"/>
                                        <p:tgtEl>
                                          <p:spTgt spid="12"/>
                                        </p:tgtEl>
                                      </p:cBhvr>
                                    </p:animEffect>
                                  </p:childTnLst>
                                </p:cTn>
                              </p:par>
                              <p:par>
                                <p:cTn id="22" presetID="22" presetClass="entr" presetSubtype="4" fill="hold" grpId="0" nodeType="with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wipe(down)">
                                      <p:cBhvr>
                                        <p:cTn id="24" dur="500"/>
                                        <p:tgtEl>
                                          <p:spTgt spid="14"/>
                                        </p:tgtEl>
                                      </p:cBhvr>
                                    </p:animEffect>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grpId="0" nodeType="click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barn(inVertical)">
                                      <p:cBhvr>
                                        <p:cTn id="2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9" grpId="0" animBg="1"/>
      <p:bldP spid="14"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60040" y="843558"/>
            <a:ext cx="8532440" cy="1569660"/>
          </a:xfrm>
          <a:prstGeom prst="rect">
            <a:avLst/>
          </a:prstGeom>
          <a:noFill/>
        </p:spPr>
        <p:txBody>
          <a:bodyPr wrap="square" rtlCol="0">
            <a:spAutoFit/>
          </a:bodyPr>
          <a:lstStyle/>
          <a:p>
            <a:r>
              <a:rPr lang="en-US" altLang="zh-CN" sz="3200" b="1" dirty="0">
                <a:latin typeface="楷体" panose="02010609060101010101" pitchFamily="49" charset="-122"/>
                <a:ea typeface="楷体" panose="02010609060101010101" pitchFamily="49" charset="-122"/>
                <a:cs typeface="楷体" panose="02010609060101010101" pitchFamily="49" charset="-122"/>
                <a:sym typeface="+mn-ea"/>
              </a:rPr>
              <a:t>    1</a:t>
            </a:r>
            <a:r>
              <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rPr>
              <a:t>.</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西沙群岛一带海水五光十色，瑰丽无比：有深蓝的，淡青的，浅绿的，杏黄的</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a:t>
            </a:r>
            <a:endParaRPr lang="zh-CN" altLang="en-US" sz="3200" b="1" dirty="0" smtClean="0">
              <a:solidFill>
                <a:srgbClr val="0000FF"/>
              </a:solidFill>
              <a:latin typeface="楷体" panose="02010609060101010101" pitchFamily="49" charset="-122"/>
              <a:ea typeface="楷体" panose="02010609060101010101" pitchFamily="49" charset="-122"/>
              <a:cs typeface="楷体" panose="02010609060101010101" pitchFamily="49" charset="-122"/>
              <a:sym typeface="+mn-ea"/>
            </a:endParaRPr>
          </a:p>
          <a:p>
            <a:pPr algn="r"/>
            <a:r>
              <a:rPr lang="zh-CN" altLang="en-US" sz="3200" b="1" dirty="0" smtClean="0">
                <a:solidFill>
                  <a:srgbClr val="0000FF"/>
                </a:solidFill>
                <a:latin typeface="楷体" panose="02010609060101010101" pitchFamily="49" charset="-122"/>
                <a:ea typeface="楷体" panose="02010609060101010101" pitchFamily="49" charset="-122"/>
                <a:cs typeface="楷体" panose="02010609060101010101" pitchFamily="49" charset="-122"/>
                <a:sym typeface="+mn-ea"/>
              </a:rPr>
              <a:t>（《富饶的西沙群岛》）</a:t>
            </a:r>
            <a:endParaRPr lang="en-US" altLang="zh-CN" sz="3200" b="1" dirty="0" smtClean="0">
              <a:solidFill>
                <a:srgbClr val="0000FF"/>
              </a:solidFill>
              <a:latin typeface="楷体" panose="02010609060101010101" pitchFamily="49" charset="-122"/>
              <a:ea typeface="楷体" panose="02010609060101010101" pitchFamily="49" charset="-122"/>
              <a:cs typeface="楷体" panose="02010609060101010101" pitchFamily="49" charset="-122"/>
              <a:sym typeface="+mn-ea"/>
            </a:endParaRPr>
          </a:p>
        </p:txBody>
      </p:sp>
      <p:grpSp>
        <p:nvGrpSpPr>
          <p:cNvPr id="3" name="组合 3"/>
          <p:cNvGrpSpPr/>
          <p:nvPr/>
        </p:nvGrpSpPr>
        <p:grpSpPr>
          <a:xfrm>
            <a:off x="0" y="195486"/>
            <a:ext cx="2513330" cy="509438"/>
            <a:chOff x="458" y="988"/>
            <a:chExt cx="4134" cy="914"/>
          </a:xfrm>
          <a:effectLst>
            <a:outerShdw blurRad="50800" dist="38100" dir="2700000" algn="tl" rotWithShape="0">
              <a:prstClr val="black">
                <a:alpha val="40000"/>
              </a:prstClr>
            </a:outerShdw>
          </a:effectLst>
        </p:grpSpPr>
        <p:sp>
          <p:nvSpPr>
            <p:cNvPr id="7" name="流程图: 延期 6"/>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8" name="文本框 14">
              <a:hlinkClick r:id="rId1" action="ppaction://hlinkfile"/>
            </p:cNvPr>
            <p:cNvSpPr txBox="1"/>
            <p:nvPr/>
          </p:nvSpPr>
          <p:spPr>
            <a:xfrm>
              <a:off x="458" y="1005"/>
              <a:ext cx="3688" cy="897"/>
            </a:xfrm>
            <a:prstGeom prst="rect">
              <a:avLst/>
            </a:prstGeom>
            <a:noFill/>
          </p:spPr>
          <p:txBody>
            <a:bodyPr wrap="square" lIns="68580" tIns="34290" rIns="68580" bIns="34290" rtlCol="0">
              <a:spAutoFit/>
            </a:bodyPr>
            <a:lstStyle/>
            <a:p>
              <a:pPr algn="ctr"/>
              <a:r>
                <a:rPr lang="zh-CN" altLang="en-US" sz="2800" b="1" dirty="0">
                  <a:solidFill>
                    <a:schemeClr val="tx1"/>
                  </a:solidFill>
                  <a:latin typeface="楷体" panose="02010609060101010101" pitchFamily="49" charset="-122"/>
                  <a:ea typeface="楷体" panose="02010609060101010101" pitchFamily="49" charset="-122"/>
                </a:rPr>
                <a:t>排比句</a:t>
              </a:r>
              <a:endParaRPr lang="zh-CN" altLang="en-US" sz="2800" b="1" dirty="0">
                <a:solidFill>
                  <a:schemeClr val="tx1"/>
                </a:solidFill>
                <a:latin typeface="楷体" panose="02010609060101010101" pitchFamily="49" charset="-122"/>
                <a:ea typeface="楷体" panose="02010609060101010101" pitchFamily="49" charset="-122"/>
              </a:endParaRPr>
            </a:p>
          </p:txBody>
        </p:sp>
      </p:grpSp>
      <p:sp>
        <p:nvSpPr>
          <p:cNvPr id="16" name="横卷形 15"/>
          <p:cNvSpPr/>
          <p:nvPr/>
        </p:nvSpPr>
        <p:spPr>
          <a:xfrm>
            <a:off x="179705" y="2931790"/>
            <a:ext cx="8784590" cy="1062990"/>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r>
              <a:rPr lang="zh-CN" altLang="en-US" sz="2400" dirty="0" smtClean="0">
                <a:solidFill>
                  <a:srgbClr val="FF0000"/>
                </a:solidFill>
              </a:rPr>
              <a:t>排比句，“五光十色”说明色彩多变，突出西沙群岛海水之美。</a:t>
            </a:r>
            <a:endParaRPr lang="zh-CN" altLang="en-US" sz="2400" dirty="0">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bldLvl="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71805" y="389751"/>
            <a:ext cx="8384540" cy="3046095"/>
          </a:xfrm>
          <a:prstGeom prst="rect">
            <a:avLst/>
          </a:prstGeom>
          <a:noFill/>
        </p:spPr>
        <p:txBody>
          <a:bodyPr wrap="square" rtlCol="0">
            <a:spAutoFit/>
          </a:bodyPr>
          <a:lstStyle/>
          <a:p>
            <a:r>
              <a:rPr lang="en-US" altLang="zh-CN" sz="3200" b="1" dirty="0">
                <a:latin typeface="楷体" panose="02010609060101010101" pitchFamily="49" charset="-122"/>
                <a:ea typeface="楷体" panose="02010609060101010101" pitchFamily="49" charset="-122"/>
                <a:cs typeface="楷体" panose="02010609060101010101" pitchFamily="49" charset="-122"/>
                <a:sym typeface="+mn-ea"/>
              </a:rPr>
              <a:t>    </a:t>
            </a:r>
            <a:r>
              <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rPr>
              <a:t>2.</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有的全身布满彩色的条纹；有的头上长着一簇红缨；有的周身像插着好些扇子，游动的时候飘飘摇摇；有的眼睛圆溜溜的，身上长满了刺，鼓起气来像皮球一样圆。各种各样的鱼多得数不清。</a:t>
            </a:r>
            <a:endPar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endParaRPr>
          </a:p>
          <a:p>
            <a:pPr algn="r"/>
            <a:r>
              <a:rPr lang="zh-CN" altLang="en-US" sz="3200" b="1" dirty="0" smtClean="0">
                <a:solidFill>
                  <a:srgbClr val="0000FF"/>
                </a:solidFill>
                <a:latin typeface="楷体" panose="02010609060101010101" pitchFamily="49" charset="-122"/>
                <a:ea typeface="楷体" panose="02010609060101010101" pitchFamily="49" charset="-122"/>
                <a:cs typeface="楷体" panose="02010609060101010101" pitchFamily="49" charset="-122"/>
                <a:sym typeface="+mn-ea"/>
              </a:rPr>
              <a:t>（《富饶的西沙群岛》）</a:t>
            </a:r>
            <a:endParaRPr lang="zh-CN" altLang="en-US" sz="3200" b="1" dirty="0">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12" name="横卷形 11"/>
          <p:cNvSpPr/>
          <p:nvPr/>
        </p:nvSpPr>
        <p:spPr>
          <a:xfrm>
            <a:off x="1151840" y="3435846"/>
            <a:ext cx="7020560" cy="1062990"/>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r>
              <a:rPr lang="zh-CN" altLang="en-US" sz="2400" dirty="0" smtClean="0">
                <a:solidFill>
                  <a:srgbClr val="FF0000"/>
                </a:solidFill>
              </a:rPr>
              <a:t>排比句，突出了西沙群岛里的鱼种类多而且好看。</a:t>
            </a:r>
            <a:endParaRPr lang="zh-CN" altLang="en-US" sz="2400" dirty="0">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ldLvl="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4"/>
          <p:cNvGrpSpPr/>
          <p:nvPr/>
        </p:nvGrpSpPr>
        <p:grpSpPr>
          <a:xfrm>
            <a:off x="0" y="195486"/>
            <a:ext cx="2513330" cy="509438"/>
            <a:chOff x="458" y="988"/>
            <a:chExt cx="4134" cy="914"/>
          </a:xfrm>
          <a:effectLst>
            <a:outerShdw blurRad="50800" dist="38100" dir="2700000" algn="tl" rotWithShape="0">
              <a:prstClr val="black">
                <a:alpha val="40000"/>
              </a:prstClr>
            </a:outerShdw>
          </a:effectLst>
        </p:grpSpPr>
        <p:sp>
          <p:nvSpPr>
            <p:cNvPr id="4" name="流程图: 延期 3"/>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59" name="文本框 14">
              <a:hlinkClick r:id="rId1" action="ppaction://hlinkfile"/>
            </p:cNvPr>
            <p:cNvSpPr txBox="1"/>
            <p:nvPr/>
          </p:nvSpPr>
          <p:spPr>
            <a:xfrm>
              <a:off x="458" y="1005"/>
              <a:ext cx="3688" cy="897"/>
            </a:xfrm>
            <a:prstGeom prst="rect">
              <a:avLst/>
            </a:prstGeom>
            <a:noFill/>
          </p:spPr>
          <p:txBody>
            <a:bodyPr wrap="square" lIns="68580" tIns="34290" rIns="68580" bIns="34290" rtlCol="0">
              <a:spAutoFit/>
            </a:bodyPr>
            <a:lstStyle/>
            <a:p>
              <a:pPr algn="ctr"/>
              <a:r>
                <a:rPr lang="zh-CN" altLang="en-US" sz="2800" b="1" dirty="0">
                  <a:solidFill>
                    <a:schemeClr val="tx1"/>
                  </a:solidFill>
                  <a:latin typeface="楷体" panose="02010609060101010101" pitchFamily="49" charset="-122"/>
                  <a:ea typeface="楷体" panose="02010609060101010101" pitchFamily="49" charset="-122"/>
                </a:rPr>
                <a:t>易读错的字</a:t>
              </a:r>
              <a:endParaRPr lang="zh-CN" altLang="en-US" sz="2800" b="1" dirty="0">
                <a:solidFill>
                  <a:schemeClr val="tx1"/>
                </a:solidFill>
                <a:latin typeface="楷体" panose="02010609060101010101" pitchFamily="49" charset="-122"/>
                <a:ea typeface="楷体" panose="02010609060101010101" pitchFamily="49" charset="-122"/>
              </a:endParaRPr>
            </a:p>
          </p:txBody>
        </p:sp>
      </p:grpSp>
      <p:sp>
        <p:nvSpPr>
          <p:cNvPr id="2" name="文本框 1"/>
          <p:cNvSpPr txBox="1"/>
          <p:nvPr/>
        </p:nvSpPr>
        <p:spPr>
          <a:xfrm>
            <a:off x="683568" y="1601966"/>
            <a:ext cx="800219" cy="830997"/>
          </a:xfrm>
          <a:prstGeom prst="rect">
            <a:avLst/>
          </a:prstGeom>
          <a:noFill/>
        </p:spPr>
        <p:txBody>
          <a:bodyPr wrap="none" rtlCol="0">
            <a:spAutoFit/>
          </a:bodyPr>
          <a:lstStyle/>
          <a:p>
            <a:pPr algn="l"/>
            <a:r>
              <a:rPr lang="zh-CN" altLang="en-US" sz="4800" dirty="0" smtClean="0">
                <a:latin typeface="黑体" panose="02010609060101010101" pitchFamily="49" charset="-122"/>
                <a:ea typeface="黑体" panose="02010609060101010101" pitchFamily="49" charset="-122"/>
                <a:cs typeface="楷体" panose="02010609060101010101" pitchFamily="49" charset="-122"/>
                <a:sym typeface="+mn-ea"/>
              </a:rPr>
              <a:t>抹</a:t>
            </a:r>
            <a:endParaRPr lang="zh-CN" altLang="en-US" sz="4800" dirty="0">
              <a:latin typeface="黑体" panose="02010609060101010101" pitchFamily="49" charset="-122"/>
              <a:ea typeface="黑体" panose="02010609060101010101" pitchFamily="49" charset="-122"/>
              <a:cs typeface="楷体" panose="02010609060101010101" pitchFamily="49" charset="-122"/>
              <a:sym typeface="+mn-ea"/>
            </a:endParaRPr>
          </a:p>
        </p:txBody>
      </p:sp>
      <p:sp>
        <p:nvSpPr>
          <p:cNvPr id="7" name="文本框 6"/>
          <p:cNvSpPr txBox="1"/>
          <p:nvPr/>
        </p:nvSpPr>
        <p:spPr>
          <a:xfrm>
            <a:off x="2051720" y="3301113"/>
            <a:ext cx="800219" cy="830997"/>
          </a:xfrm>
          <a:prstGeom prst="rect">
            <a:avLst/>
          </a:prstGeom>
          <a:noFill/>
        </p:spPr>
        <p:txBody>
          <a:bodyPr wrap="none" rtlCol="0">
            <a:spAutoFit/>
          </a:bodyPr>
          <a:lstStyle/>
          <a:p>
            <a:pPr algn="l"/>
            <a:r>
              <a:rPr lang="zh-CN" altLang="en-US" sz="4800" dirty="0" smtClean="0">
                <a:latin typeface="黑体" panose="02010609060101010101" pitchFamily="49" charset="-122"/>
                <a:ea typeface="黑体" panose="02010609060101010101" pitchFamily="49" charset="-122"/>
                <a:cs typeface="楷体" panose="02010609060101010101" pitchFamily="49" charset="-122"/>
                <a:sym typeface="+mn-ea"/>
              </a:rPr>
              <a:t>梢</a:t>
            </a:r>
            <a:endParaRPr lang="zh-CN" altLang="en-US" sz="4800" dirty="0">
              <a:latin typeface="黑体" panose="02010609060101010101" pitchFamily="49" charset="-122"/>
              <a:ea typeface="黑体" panose="02010609060101010101" pitchFamily="49" charset="-122"/>
              <a:cs typeface="楷体" panose="02010609060101010101" pitchFamily="49" charset="-122"/>
              <a:sym typeface="+mn-ea"/>
            </a:endParaRPr>
          </a:p>
        </p:txBody>
      </p:sp>
      <p:sp>
        <p:nvSpPr>
          <p:cNvPr id="8" name="文本框 7"/>
          <p:cNvSpPr txBox="1"/>
          <p:nvPr/>
        </p:nvSpPr>
        <p:spPr>
          <a:xfrm>
            <a:off x="1907704" y="2725049"/>
            <a:ext cx="998991" cy="523220"/>
          </a:xfrm>
          <a:prstGeom prst="rect">
            <a:avLst/>
          </a:prstGeom>
          <a:noFill/>
        </p:spPr>
        <p:txBody>
          <a:bodyPr wrap="none" rtlCol="0">
            <a:spAutoFit/>
          </a:bodyPr>
          <a:lstStyle/>
          <a:p>
            <a:r>
              <a:rPr lang="en-US" altLang="zh-CN" sz="2800" dirty="0" err="1" smtClean="0">
                <a:latin typeface="汉语拼音" pitchFamily="34" charset="0"/>
                <a:cs typeface="汉语拼音" pitchFamily="34" charset="0"/>
              </a:rPr>
              <a:t>shāo</a:t>
            </a:r>
            <a:endParaRPr lang="zh-CN" altLang="en-US" sz="2800" dirty="0">
              <a:latin typeface="汉语拼音" pitchFamily="34" charset="0"/>
              <a:ea typeface="黑体" panose="02010609060101010101" pitchFamily="49" charset="-122"/>
              <a:cs typeface="汉语拼音" pitchFamily="34" charset="0"/>
            </a:endParaRPr>
          </a:p>
        </p:txBody>
      </p:sp>
      <p:sp>
        <p:nvSpPr>
          <p:cNvPr id="9" name="文本框 8"/>
          <p:cNvSpPr txBox="1"/>
          <p:nvPr/>
        </p:nvSpPr>
        <p:spPr>
          <a:xfrm>
            <a:off x="6156176" y="1582802"/>
            <a:ext cx="800219" cy="830997"/>
          </a:xfrm>
          <a:prstGeom prst="rect">
            <a:avLst/>
          </a:prstGeom>
          <a:noFill/>
        </p:spPr>
        <p:txBody>
          <a:bodyPr wrap="none" rtlCol="0">
            <a:spAutoFit/>
          </a:bodyPr>
          <a:lstStyle/>
          <a:p>
            <a:pPr algn="l"/>
            <a:r>
              <a:rPr lang="zh-CN" altLang="en-US" sz="4800" dirty="0" smtClean="0">
                <a:latin typeface="黑体" panose="02010609060101010101" pitchFamily="49" charset="-122"/>
                <a:ea typeface="黑体" panose="02010609060101010101" pitchFamily="49" charset="-122"/>
                <a:cs typeface="楷体" panose="02010609060101010101" pitchFamily="49" charset="-122"/>
                <a:sym typeface="+mn-ea"/>
              </a:rPr>
              <a:t>兴</a:t>
            </a:r>
            <a:endParaRPr lang="zh-CN" altLang="en-US" sz="4800" dirty="0">
              <a:latin typeface="黑体" panose="02010609060101010101" pitchFamily="49" charset="-122"/>
              <a:ea typeface="黑体" panose="02010609060101010101" pitchFamily="49" charset="-122"/>
              <a:cs typeface="楷体" panose="02010609060101010101" pitchFamily="49" charset="-122"/>
              <a:sym typeface="+mn-ea"/>
            </a:endParaRPr>
          </a:p>
        </p:txBody>
      </p:sp>
      <p:sp>
        <p:nvSpPr>
          <p:cNvPr id="12" name="文本框 11"/>
          <p:cNvSpPr txBox="1"/>
          <p:nvPr/>
        </p:nvSpPr>
        <p:spPr>
          <a:xfrm>
            <a:off x="6156176" y="1078746"/>
            <a:ext cx="902811" cy="523220"/>
          </a:xfrm>
          <a:prstGeom prst="rect">
            <a:avLst/>
          </a:prstGeom>
          <a:noFill/>
        </p:spPr>
        <p:txBody>
          <a:bodyPr wrap="none" rtlCol="0">
            <a:spAutoFit/>
          </a:bodyPr>
          <a:lstStyle>
            <a:defPPr>
              <a:defRPr lang="zh-CN"/>
            </a:defPPr>
            <a:lvl1pPr>
              <a:defRPr sz="2800">
                <a:latin typeface="黑体" panose="02010609060101010101" pitchFamily="49" charset="-122"/>
                <a:ea typeface="黑体" panose="02010609060101010101" pitchFamily="49" charset="-122"/>
              </a:defRPr>
            </a:lvl1pPr>
          </a:lstStyle>
          <a:p>
            <a:r>
              <a:rPr lang="en-US" altLang="zh-CN" dirty="0" err="1" smtClean="0">
                <a:latin typeface="汉语拼音" pitchFamily="34" charset="0"/>
                <a:cs typeface="汉语拼音" pitchFamily="34" charset="0"/>
              </a:rPr>
              <a:t>xīng</a:t>
            </a:r>
            <a:endParaRPr lang="zh-CN" altLang="en-US" dirty="0">
              <a:latin typeface="汉语拼音" pitchFamily="34" charset="0"/>
              <a:cs typeface="汉语拼音" pitchFamily="34" charset="0"/>
            </a:endParaRPr>
          </a:p>
        </p:txBody>
      </p:sp>
      <p:sp>
        <p:nvSpPr>
          <p:cNvPr id="13" name="文本框 12"/>
          <p:cNvSpPr txBox="1"/>
          <p:nvPr/>
        </p:nvSpPr>
        <p:spPr>
          <a:xfrm>
            <a:off x="4788024" y="1582802"/>
            <a:ext cx="800219" cy="830997"/>
          </a:xfrm>
          <a:prstGeom prst="rect">
            <a:avLst/>
          </a:prstGeom>
          <a:noFill/>
        </p:spPr>
        <p:txBody>
          <a:bodyPr wrap="none" rtlCol="0">
            <a:spAutoFit/>
          </a:bodyPr>
          <a:lstStyle/>
          <a:p>
            <a:pPr algn="l"/>
            <a:r>
              <a:rPr lang="zh-CN" altLang="en-US" sz="4800" dirty="0" smtClean="0">
                <a:latin typeface="黑体" panose="02010609060101010101" pitchFamily="49" charset="-122"/>
                <a:ea typeface="黑体" panose="02010609060101010101" pitchFamily="49" charset="-122"/>
                <a:cs typeface="楷体" panose="02010609060101010101" pitchFamily="49" charset="-122"/>
                <a:sym typeface="+mn-ea"/>
              </a:rPr>
              <a:t>臂</a:t>
            </a:r>
            <a:endParaRPr lang="zh-CN" altLang="en-US" sz="4800" dirty="0">
              <a:latin typeface="黑体" panose="02010609060101010101" pitchFamily="49" charset="-122"/>
              <a:ea typeface="黑体" panose="02010609060101010101" pitchFamily="49" charset="-122"/>
              <a:cs typeface="楷体" panose="02010609060101010101" pitchFamily="49" charset="-122"/>
              <a:sym typeface="+mn-ea"/>
            </a:endParaRPr>
          </a:p>
        </p:txBody>
      </p:sp>
      <p:sp>
        <p:nvSpPr>
          <p:cNvPr id="14" name="文本框 13"/>
          <p:cNvSpPr txBox="1"/>
          <p:nvPr/>
        </p:nvSpPr>
        <p:spPr>
          <a:xfrm>
            <a:off x="4932040" y="1078746"/>
            <a:ext cx="657552" cy="523220"/>
          </a:xfrm>
          <a:prstGeom prst="rect">
            <a:avLst/>
          </a:prstGeom>
          <a:noFill/>
        </p:spPr>
        <p:txBody>
          <a:bodyPr wrap="none" rtlCol="0">
            <a:spAutoFit/>
          </a:bodyPr>
          <a:lstStyle/>
          <a:p>
            <a:r>
              <a:rPr lang="en-US" altLang="zh-CN" sz="2800" dirty="0" err="1" smtClean="0">
                <a:latin typeface="汉语拼音" pitchFamily="34" charset="0"/>
                <a:cs typeface="汉语拼音" pitchFamily="34" charset="0"/>
              </a:rPr>
              <a:t>bei</a:t>
            </a:r>
            <a:endParaRPr lang="zh-CN" altLang="en-US" sz="2800" dirty="0">
              <a:latin typeface="汉语拼音" pitchFamily="34" charset="0"/>
              <a:ea typeface="黑体" panose="02010609060101010101" pitchFamily="49" charset="-122"/>
              <a:cs typeface="汉语拼音" pitchFamily="34" charset="0"/>
            </a:endParaRPr>
          </a:p>
        </p:txBody>
      </p:sp>
      <p:sp>
        <p:nvSpPr>
          <p:cNvPr id="17" name="文本框 16"/>
          <p:cNvSpPr txBox="1"/>
          <p:nvPr/>
        </p:nvSpPr>
        <p:spPr>
          <a:xfrm>
            <a:off x="1979712" y="1582802"/>
            <a:ext cx="800219" cy="830997"/>
          </a:xfrm>
          <a:prstGeom prst="rect">
            <a:avLst/>
          </a:prstGeom>
          <a:noFill/>
        </p:spPr>
        <p:txBody>
          <a:bodyPr wrap="none" rtlCol="0">
            <a:spAutoFit/>
          </a:bodyPr>
          <a:lstStyle/>
          <a:p>
            <a:pPr algn="l"/>
            <a:r>
              <a:rPr lang="zh-CN" altLang="en-US" sz="4800" dirty="0" smtClean="0">
                <a:latin typeface="黑体" panose="02010609060101010101" pitchFamily="49" charset="-122"/>
                <a:ea typeface="黑体" panose="02010609060101010101" pitchFamily="49" charset="-122"/>
                <a:cs typeface="楷体" panose="02010609060101010101" pitchFamily="49" charset="-122"/>
                <a:sym typeface="+mn-ea"/>
              </a:rPr>
              <a:t>磨</a:t>
            </a:r>
            <a:endParaRPr lang="zh-CN" altLang="en-US" sz="4800" dirty="0">
              <a:latin typeface="黑体" panose="02010609060101010101" pitchFamily="49" charset="-122"/>
              <a:ea typeface="黑体" panose="02010609060101010101" pitchFamily="49" charset="-122"/>
              <a:cs typeface="楷体" panose="02010609060101010101" pitchFamily="49" charset="-122"/>
              <a:sym typeface="+mn-ea"/>
            </a:endParaRPr>
          </a:p>
        </p:txBody>
      </p:sp>
      <p:sp>
        <p:nvSpPr>
          <p:cNvPr id="18" name="文本框 17"/>
          <p:cNvSpPr txBox="1"/>
          <p:nvPr/>
        </p:nvSpPr>
        <p:spPr>
          <a:xfrm>
            <a:off x="1907704" y="1006738"/>
            <a:ext cx="902811" cy="523220"/>
          </a:xfrm>
          <a:prstGeom prst="rect">
            <a:avLst/>
          </a:prstGeom>
          <a:noFill/>
        </p:spPr>
        <p:txBody>
          <a:bodyPr wrap="square" rtlCol="0">
            <a:spAutoFit/>
          </a:bodyPr>
          <a:lstStyle>
            <a:defPPr>
              <a:defRPr lang="zh-CN"/>
            </a:defPPr>
            <a:lvl1pPr>
              <a:defRPr sz="2800">
                <a:latin typeface="黑体" panose="02010609060101010101" pitchFamily="49" charset="-122"/>
                <a:ea typeface="黑体" panose="02010609060101010101" pitchFamily="49" charset="-122"/>
              </a:defRPr>
            </a:lvl1pPr>
          </a:lstStyle>
          <a:p>
            <a:r>
              <a:rPr lang="en-US" altLang="zh-CN" dirty="0" err="1" smtClean="0">
                <a:latin typeface="汉语拼音" pitchFamily="34" charset="0"/>
                <a:cs typeface="汉语拼音" pitchFamily="34" charset="0"/>
              </a:rPr>
              <a:t>mó</a:t>
            </a:r>
            <a:endParaRPr lang="zh-CN" altLang="en-US" dirty="0">
              <a:latin typeface="汉语拼音" pitchFamily="34" charset="0"/>
              <a:cs typeface="汉语拼音" pitchFamily="34" charset="0"/>
              <a:sym typeface="+mn-ea"/>
            </a:endParaRPr>
          </a:p>
        </p:txBody>
      </p:sp>
      <p:sp>
        <p:nvSpPr>
          <p:cNvPr id="19" name="文本框 18"/>
          <p:cNvSpPr txBox="1"/>
          <p:nvPr/>
        </p:nvSpPr>
        <p:spPr>
          <a:xfrm>
            <a:off x="3419872" y="1582802"/>
            <a:ext cx="800219" cy="830997"/>
          </a:xfrm>
          <a:prstGeom prst="rect">
            <a:avLst/>
          </a:prstGeom>
          <a:noFill/>
        </p:spPr>
        <p:txBody>
          <a:bodyPr wrap="none" rtlCol="0">
            <a:spAutoFit/>
          </a:bodyPr>
          <a:lstStyle/>
          <a:p>
            <a:pPr algn="l"/>
            <a:r>
              <a:rPr lang="zh-CN" altLang="en-US" sz="4800" dirty="0" smtClean="0">
                <a:latin typeface="黑体" panose="02010609060101010101" pitchFamily="49" charset="-122"/>
                <a:ea typeface="黑体" panose="02010609060101010101" pitchFamily="49" charset="-122"/>
                <a:cs typeface="黑体" panose="02010609060101010101" pitchFamily="49" charset="-122"/>
                <a:sym typeface="+mn-ea"/>
              </a:rPr>
              <a:t>参</a:t>
            </a:r>
            <a:endParaRPr lang="zh-CN" altLang="en-US" sz="4800" dirty="0">
              <a:latin typeface="黑体" panose="02010609060101010101" pitchFamily="49" charset="-122"/>
              <a:ea typeface="黑体" panose="02010609060101010101" pitchFamily="49" charset="-122"/>
              <a:cs typeface="黑体" panose="02010609060101010101" pitchFamily="49" charset="-122"/>
              <a:sym typeface="+mn-ea"/>
            </a:endParaRPr>
          </a:p>
        </p:txBody>
      </p:sp>
      <p:sp>
        <p:nvSpPr>
          <p:cNvPr id="21" name="文本框 20"/>
          <p:cNvSpPr txBox="1"/>
          <p:nvPr/>
        </p:nvSpPr>
        <p:spPr>
          <a:xfrm>
            <a:off x="3419872" y="1078746"/>
            <a:ext cx="934871" cy="523220"/>
          </a:xfrm>
          <a:prstGeom prst="rect">
            <a:avLst/>
          </a:prstGeom>
          <a:noFill/>
        </p:spPr>
        <p:txBody>
          <a:bodyPr wrap="none" rtlCol="0">
            <a:spAutoFit/>
          </a:bodyPr>
          <a:lstStyle/>
          <a:p>
            <a:r>
              <a:rPr lang="en-US" altLang="zh-CN" sz="2800" dirty="0" err="1" smtClean="0">
                <a:latin typeface="汉语拼音" pitchFamily="34" charset="0"/>
                <a:cs typeface="汉语拼音" pitchFamily="34" charset="0"/>
              </a:rPr>
              <a:t>shēn</a:t>
            </a:r>
            <a:endParaRPr lang="zh-CN" altLang="en-US" sz="2800" dirty="0">
              <a:latin typeface="汉语拼音" pitchFamily="34" charset="0"/>
              <a:ea typeface="黑体" panose="02010609060101010101" pitchFamily="49" charset="-122"/>
              <a:cs typeface="汉语拼音" pitchFamily="34" charset="0"/>
            </a:endParaRPr>
          </a:p>
        </p:txBody>
      </p:sp>
      <p:sp>
        <p:nvSpPr>
          <p:cNvPr id="25" name="文本框 24"/>
          <p:cNvSpPr txBox="1"/>
          <p:nvPr/>
        </p:nvSpPr>
        <p:spPr>
          <a:xfrm>
            <a:off x="3563888" y="3271114"/>
            <a:ext cx="800219" cy="830997"/>
          </a:xfrm>
          <a:prstGeom prst="rect">
            <a:avLst/>
          </a:prstGeom>
          <a:noFill/>
        </p:spPr>
        <p:txBody>
          <a:bodyPr wrap="none" rtlCol="0">
            <a:spAutoFit/>
          </a:bodyPr>
          <a:lstStyle/>
          <a:p>
            <a:pPr algn="l"/>
            <a:r>
              <a:rPr lang="zh-CN" altLang="en-US" sz="4800" dirty="0" smtClean="0">
                <a:latin typeface="黑体" panose="02010609060101010101" pitchFamily="49" charset="-122"/>
                <a:ea typeface="黑体" panose="02010609060101010101" pitchFamily="49" charset="-122"/>
                <a:cs typeface="黑体" panose="02010609060101010101" pitchFamily="49" charset="-122"/>
                <a:sym typeface="+mn-ea"/>
              </a:rPr>
              <a:t>睬</a:t>
            </a:r>
            <a:endParaRPr lang="zh-CN" altLang="en-US" sz="4800" dirty="0">
              <a:latin typeface="黑体" panose="02010609060101010101" pitchFamily="49" charset="-122"/>
              <a:ea typeface="黑体" panose="02010609060101010101" pitchFamily="49" charset="-122"/>
              <a:cs typeface="黑体" panose="02010609060101010101" pitchFamily="49" charset="-122"/>
              <a:sym typeface="+mn-ea"/>
            </a:endParaRPr>
          </a:p>
        </p:txBody>
      </p:sp>
      <p:sp>
        <p:nvSpPr>
          <p:cNvPr id="26" name="文本框 25"/>
          <p:cNvSpPr txBox="1"/>
          <p:nvPr/>
        </p:nvSpPr>
        <p:spPr>
          <a:xfrm>
            <a:off x="3588256" y="2715766"/>
            <a:ext cx="688009" cy="523220"/>
          </a:xfrm>
          <a:prstGeom prst="rect">
            <a:avLst/>
          </a:prstGeom>
          <a:noFill/>
        </p:spPr>
        <p:txBody>
          <a:bodyPr wrap="none" rtlCol="0">
            <a:spAutoFit/>
          </a:bodyPr>
          <a:lstStyle>
            <a:defPPr>
              <a:defRPr lang="zh-CN"/>
            </a:defPPr>
            <a:lvl1pPr>
              <a:defRPr sz="3200">
                <a:solidFill>
                  <a:srgbClr val="FF0000"/>
                </a:solidFill>
                <a:latin typeface="+mn-ea"/>
                <a:cs typeface="汉语拼音" pitchFamily="34" charset="0"/>
              </a:defRPr>
            </a:lvl1pPr>
          </a:lstStyle>
          <a:p>
            <a:r>
              <a:rPr lang="en-US" altLang="zh-CN" sz="2800" dirty="0" err="1" smtClean="0">
                <a:solidFill>
                  <a:schemeClr val="tx1"/>
                </a:solidFill>
                <a:latin typeface="汉语拼音" pitchFamily="34" charset="0"/>
                <a:ea typeface="黑体" panose="02010609060101010101" pitchFamily="49" charset="-122"/>
              </a:rPr>
              <a:t>cǎi</a:t>
            </a:r>
            <a:endParaRPr lang="zh-CN" altLang="en-US" sz="2800" dirty="0">
              <a:solidFill>
                <a:schemeClr val="tx1"/>
              </a:solidFill>
              <a:latin typeface="汉语拼音" pitchFamily="34" charset="0"/>
              <a:ea typeface="黑体" panose="02010609060101010101" pitchFamily="49" charset="-122"/>
              <a:sym typeface="+mn-ea"/>
            </a:endParaRPr>
          </a:p>
        </p:txBody>
      </p:sp>
      <p:sp>
        <p:nvSpPr>
          <p:cNvPr id="27" name="文本框 26"/>
          <p:cNvSpPr txBox="1"/>
          <p:nvPr/>
        </p:nvSpPr>
        <p:spPr>
          <a:xfrm>
            <a:off x="4932040" y="3222264"/>
            <a:ext cx="800219" cy="830997"/>
          </a:xfrm>
          <a:prstGeom prst="rect">
            <a:avLst/>
          </a:prstGeom>
          <a:noFill/>
        </p:spPr>
        <p:txBody>
          <a:bodyPr wrap="none" rtlCol="0">
            <a:spAutoFit/>
          </a:bodyPr>
          <a:lstStyle/>
          <a:p>
            <a:pPr algn="l"/>
            <a:r>
              <a:rPr lang="zh-CN" altLang="en-US" sz="4800" dirty="0" smtClean="0">
                <a:latin typeface="黑体" panose="02010609060101010101" pitchFamily="49" charset="-122"/>
                <a:ea typeface="黑体" panose="02010609060101010101" pitchFamily="49" charset="-122"/>
                <a:cs typeface="黑体" panose="02010609060101010101" pitchFamily="49" charset="-122"/>
                <a:sym typeface="+mn-ea"/>
              </a:rPr>
              <a:t>材</a:t>
            </a:r>
            <a:endParaRPr lang="zh-CN" altLang="en-US" sz="4800" dirty="0">
              <a:latin typeface="黑体" panose="02010609060101010101" pitchFamily="49" charset="-122"/>
              <a:ea typeface="黑体" panose="02010609060101010101" pitchFamily="49" charset="-122"/>
              <a:cs typeface="黑体" panose="02010609060101010101" pitchFamily="49" charset="-122"/>
              <a:sym typeface="+mn-ea"/>
            </a:endParaRPr>
          </a:p>
        </p:txBody>
      </p:sp>
      <p:sp>
        <p:nvSpPr>
          <p:cNvPr id="28" name="文本框 27"/>
          <p:cNvSpPr txBox="1"/>
          <p:nvPr/>
        </p:nvSpPr>
        <p:spPr>
          <a:xfrm>
            <a:off x="5008608" y="2724478"/>
            <a:ext cx="688009" cy="523220"/>
          </a:xfrm>
          <a:prstGeom prst="rect">
            <a:avLst/>
          </a:prstGeom>
          <a:noFill/>
        </p:spPr>
        <p:txBody>
          <a:bodyPr wrap="none" rtlCol="0">
            <a:spAutoFit/>
          </a:bodyPr>
          <a:lstStyle/>
          <a:p>
            <a:r>
              <a:rPr lang="en-US" altLang="zh-CN" sz="2800" dirty="0" err="1" smtClean="0">
                <a:latin typeface="汉语拼音" pitchFamily="34" charset="0"/>
                <a:cs typeface="汉语拼音" pitchFamily="34" charset="0"/>
              </a:rPr>
              <a:t>cái</a:t>
            </a:r>
            <a:endParaRPr lang="en-US" altLang="zh-CN" sz="2800" dirty="0">
              <a:latin typeface="汉语拼音" pitchFamily="34" charset="0"/>
              <a:ea typeface="黑体" panose="02010609060101010101" pitchFamily="49" charset="-122"/>
              <a:cs typeface="汉语拼音" pitchFamily="34" charset="0"/>
              <a:sym typeface="+mn-ea"/>
            </a:endParaRPr>
          </a:p>
        </p:txBody>
      </p:sp>
      <p:sp>
        <p:nvSpPr>
          <p:cNvPr id="23" name="文本框 20"/>
          <p:cNvSpPr txBox="1"/>
          <p:nvPr/>
        </p:nvSpPr>
        <p:spPr>
          <a:xfrm>
            <a:off x="714348" y="2716338"/>
            <a:ext cx="736099" cy="523220"/>
          </a:xfrm>
          <a:prstGeom prst="rect">
            <a:avLst/>
          </a:prstGeom>
          <a:noFill/>
        </p:spPr>
        <p:txBody>
          <a:bodyPr wrap="none" rtlCol="0">
            <a:spAutoFit/>
          </a:bodyPr>
          <a:lstStyle/>
          <a:p>
            <a:r>
              <a:rPr lang="en-US" altLang="zh-CN" sz="2800" dirty="0" err="1" smtClean="0">
                <a:latin typeface="汉语拼音" pitchFamily="34" charset="0"/>
                <a:cs typeface="汉语拼音" pitchFamily="34" charset="0"/>
              </a:rPr>
              <a:t>shè</a:t>
            </a:r>
            <a:endParaRPr lang="zh-CN" altLang="en-US" sz="2800" dirty="0">
              <a:latin typeface="汉语拼音" pitchFamily="34" charset="0"/>
              <a:ea typeface="黑体" panose="02010609060101010101" pitchFamily="49" charset="-122"/>
              <a:cs typeface="汉语拼音" pitchFamily="34" charset="0"/>
            </a:endParaRPr>
          </a:p>
        </p:txBody>
      </p:sp>
      <p:sp>
        <p:nvSpPr>
          <p:cNvPr id="24" name="文本框 18"/>
          <p:cNvSpPr txBox="1"/>
          <p:nvPr/>
        </p:nvSpPr>
        <p:spPr>
          <a:xfrm>
            <a:off x="714348" y="3222265"/>
            <a:ext cx="800219" cy="830997"/>
          </a:xfrm>
          <a:prstGeom prst="rect">
            <a:avLst/>
          </a:prstGeom>
          <a:noFill/>
        </p:spPr>
        <p:txBody>
          <a:bodyPr wrap="none" rtlCol="0">
            <a:spAutoFit/>
          </a:bodyPr>
          <a:lstStyle/>
          <a:p>
            <a:pPr algn="l"/>
            <a:r>
              <a:rPr lang="zh-CN" altLang="en-US" sz="4800" dirty="0" smtClean="0">
                <a:latin typeface="黑体" panose="02010609060101010101" pitchFamily="49" charset="-122"/>
                <a:ea typeface="黑体" panose="02010609060101010101" pitchFamily="49" charset="-122"/>
                <a:cs typeface="黑体" panose="02010609060101010101" pitchFamily="49" charset="-122"/>
                <a:sym typeface="+mn-ea"/>
              </a:rPr>
              <a:t>设</a:t>
            </a:r>
            <a:endParaRPr lang="zh-CN" altLang="en-US" sz="4800" dirty="0">
              <a:latin typeface="黑体" panose="02010609060101010101" pitchFamily="49" charset="-122"/>
              <a:ea typeface="黑体" panose="02010609060101010101" pitchFamily="49" charset="-122"/>
              <a:cs typeface="黑体" panose="02010609060101010101" pitchFamily="49" charset="-122"/>
              <a:sym typeface="+mn-ea"/>
            </a:endParaRPr>
          </a:p>
        </p:txBody>
      </p:sp>
      <p:sp>
        <p:nvSpPr>
          <p:cNvPr id="29" name="文本框 18"/>
          <p:cNvSpPr txBox="1"/>
          <p:nvPr/>
        </p:nvSpPr>
        <p:spPr>
          <a:xfrm>
            <a:off x="7484258" y="1582801"/>
            <a:ext cx="800219" cy="830997"/>
          </a:xfrm>
          <a:prstGeom prst="rect">
            <a:avLst/>
          </a:prstGeom>
          <a:noFill/>
        </p:spPr>
        <p:txBody>
          <a:bodyPr wrap="none" rtlCol="0">
            <a:spAutoFit/>
          </a:bodyPr>
          <a:lstStyle/>
          <a:p>
            <a:pPr algn="l"/>
            <a:r>
              <a:rPr lang="zh-CN" altLang="en-US" sz="4800" dirty="0" smtClean="0">
                <a:latin typeface="黑体" panose="02010609060101010101" pitchFamily="49" charset="-122"/>
                <a:ea typeface="黑体" panose="02010609060101010101" pitchFamily="49" charset="-122"/>
                <a:cs typeface="黑体" panose="02010609060101010101" pitchFamily="49" charset="-122"/>
                <a:sym typeface="+mn-ea"/>
              </a:rPr>
              <a:t>舍</a:t>
            </a:r>
            <a:endParaRPr lang="zh-CN" altLang="en-US" sz="4800" dirty="0">
              <a:latin typeface="黑体" panose="02010609060101010101" pitchFamily="49" charset="-122"/>
              <a:ea typeface="黑体" panose="02010609060101010101" pitchFamily="49" charset="-122"/>
              <a:cs typeface="黑体" panose="02010609060101010101" pitchFamily="49" charset="-122"/>
              <a:sym typeface="+mn-ea"/>
            </a:endParaRPr>
          </a:p>
        </p:txBody>
      </p:sp>
      <p:sp>
        <p:nvSpPr>
          <p:cNvPr id="30" name="文本框 20"/>
          <p:cNvSpPr txBox="1"/>
          <p:nvPr/>
        </p:nvSpPr>
        <p:spPr>
          <a:xfrm>
            <a:off x="7452320" y="1078746"/>
            <a:ext cx="736099" cy="523220"/>
          </a:xfrm>
          <a:prstGeom prst="rect">
            <a:avLst/>
          </a:prstGeom>
          <a:noFill/>
        </p:spPr>
        <p:txBody>
          <a:bodyPr wrap="none" rtlCol="0">
            <a:spAutoFit/>
          </a:bodyPr>
          <a:lstStyle/>
          <a:p>
            <a:r>
              <a:rPr lang="en-US" altLang="zh-CN" sz="2800" dirty="0" err="1" smtClean="0">
                <a:latin typeface="汉语拼音" pitchFamily="34" charset="0"/>
                <a:cs typeface="汉语拼音" pitchFamily="34" charset="0"/>
              </a:rPr>
              <a:t>shè</a:t>
            </a:r>
            <a:endParaRPr lang="zh-CN" altLang="en-US" sz="2800" dirty="0">
              <a:latin typeface="汉语拼音" pitchFamily="34" charset="0"/>
              <a:ea typeface="黑体" panose="02010609060101010101" pitchFamily="49" charset="-122"/>
              <a:cs typeface="汉语拼音" pitchFamily="34" charset="0"/>
            </a:endParaRPr>
          </a:p>
        </p:txBody>
      </p:sp>
      <p:sp>
        <p:nvSpPr>
          <p:cNvPr id="35" name="TextBox 34"/>
          <p:cNvSpPr txBox="1"/>
          <p:nvPr/>
        </p:nvSpPr>
        <p:spPr>
          <a:xfrm>
            <a:off x="3851919" y="4299942"/>
            <a:ext cx="1368153" cy="523220"/>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zh-CN" altLang="en-US" sz="2800" dirty="0" smtClean="0">
                <a:solidFill>
                  <a:srgbClr val="FF0000"/>
                </a:solidFill>
                <a:latin typeface="+mn-ea"/>
              </a:rPr>
              <a:t>平舌音</a:t>
            </a:r>
            <a:endParaRPr lang="zh-CN" altLang="en-US" sz="2800" dirty="0">
              <a:solidFill>
                <a:srgbClr val="FF0000"/>
              </a:solidFill>
              <a:latin typeface="+mn-ea"/>
            </a:endParaRPr>
          </a:p>
        </p:txBody>
      </p:sp>
      <p:sp>
        <p:nvSpPr>
          <p:cNvPr id="36" name="左大括号 35"/>
          <p:cNvSpPr/>
          <p:nvPr/>
        </p:nvSpPr>
        <p:spPr>
          <a:xfrm rot="16200000">
            <a:off x="1853699" y="3036313"/>
            <a:ext cx="108012" cy="2304256"/>
          </a:xfrm>
          <a:prstGeom prst="leftBrace">
            <a:avLst/>
          </a:prstGeom>
          <a:ln w="25400">
            <a:solidFill>
              <a:srgbClr val="FF0000"/>
            </a:solidFill>
          </a:ln>
          <a:effectLst/>
        </p:spPr>
        <p:style>
          <a:lnRef idx="3">
            <a:schemeClr val="accent2"/>
          </a:lnRef>
          <a:fillRef idx="0">
            <a:schemeClr val="accent2"/>
          </a:fillRef>
          <a:effectRef idx="2">
            <a:schemeClr val="accent2"/>
          </a:effectRef>
          <a:fontRef idx="minor">
            <a:schemeClr val="tx1"/>
          </a:fontRef>
        </p:style>
        <p:txBody>
          <a:bodyPr rtlCol="0" anchor="ctr"/>
          <a:lstStyle/>
          <a:p>
            <a:pPr algn="ctr"/>
            <a:endParaRPr lang="zh-CN" altLang="en-US" dirty="0"/>
          </a:p>
        </p:txBody>
      </p:sp>
      <p:sp>
        <p:nvSpPr>
          <p:cNvPr id="37" name="TextBox 36"/>
          <p:cNvSpPr txBox="1"/>
          <p:nvPr/>
        </p:nvSpPr>
        <p:spPr>
          <a:xfrm>
            <a:off x="1331640" y="4299942"/>
            <a:ext cx="1337558" cy="523220"/>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zh-CN" altLang="en-US" sz="2800" dirty="0" smtClean="0">
                <a:solidFill>
                  <a:srgbClr val="FF0000"/>
                </a:solidFill>
                <a:latin typeface="+mn-ea"/>
              </a:rPr>
              <a:t>翘舌音</a:t>
            </a:r>
            <a:endParaRPr lang="zh-CN" altLang="en-US" sz="2800" dirty="0">
              <a:solidFill>
                <a:srgbClr val="FF0000"/>
              </a:solidFill>
              <a:latin typeface="+mn-ea"/>
            </a:endParaRPr>
          </a:p>
        </p:txBody>
      </p:sp>
      <p:sp>
        <p:nvSpPr>
          <p:cNvPr id="38" name="左大括号 37"/>
          <p:cNvSpPr/>
          <p:nvPr/>
        </p:nvSpPr>
        <p:spPr>
          <a:xfrm rot="16200000" flipH="1" flipV="1">
            <a:off x="4355976" y="-2396802"/>
            <a:ext cx="360040" cy="6696744"/>
          </a:xfrm>
          <a:prstGeom prst="leftBrace">
            <a:avLst/>
          </a:prstGeom>
          <a:ln w="25400">
            <a:solidFill>
              <a:srgbClr val="FF0000"/>
            </a:solidFill>
          </a:ln>
          <a:effectLst/>
        </p:spPr>
        <p:style>
          <a:lnRef idx="3">
            <a:schemeClr val="accent2"/>
          </a:lnRef>
          <a:fillRef idx="0">
            <a:schemeClr val="accent2"/>
          </a:fillRef>
          <a:effectRef idx="2">
            <a:schemeClr val="accent2"/>
          </a:effectRef>
          <a:fontRef idx="minor">
            <a:schemeClr val="tx1"/>
          </a:fontRef>
        </p:style>
        <p:txBody>
          <a:bodyPr rtlCol="0" anchor="ctr"/>
          <a:lstStyle/>
          <a:p>
            <a:pPr algn="ctr"/>
            <a:endParaRPr lang="zh-CN" altLang="en-US"/>
          </a:p>
        </p:txBody>
      </p:sp>
      <p:sp>
        <p:nvSpPr>
          <p:cNvPr id="40" name="文本框 11"/>
          <p:cNvSpPr txBox="1"/>
          <p:nvPr/>
        </p:nvSpPr>
        <p:spPr>
          <a:xfrm>
            <a:off x="755576" y="1025902"/>
            <a:ext cx="723275" cy="523220"/>
          </a:xfrm>
          <a:prstGeom prst="rect">
            <a:avLst/>
          </a:prstGeom>
          <a:noFill/>
        </p:spPr>
        <p:txBody>
          <a:bodyPr wrap="square" rtlCol="0">
            <a:spAutoFit/>
          </a:bodyPr>
          <a:lstStyle>
            <a:defPPr>
              <a:defRPr lang="zh-CN"/>
            </a:defPPr>
            <a:lvl1pPr>
              <a:defRPr sz="2800">
                <a:latin typeface="黑体" panose="02010609060101010101" pitchFamily="49" charset="-122"/>
                <a:ea typeface="黑体" panose="02010609060101010101" pitchFamily="49" charset="-122"/>
              </a:defRPr>
            </a:lvl1pPr>
          </a:lstStyle>
          <a:p>
            <a:r>
              <a:rPr lang="en-US" altLang="zh-CN" dirty="0" err="1" smtClean="0">
                <a:latin typeface="汉语拼音" pitchFamily="34" charset="0"/>
                <a:cs typeface="汉语拼音" pitchFamily="34" charset="0"/>
              </a:rPr>
              <a:t>mǒ</a:t>
            </a:r>
            <a:endParaRPr lang="zh-CN" altLang="en-US" dirty="0">
              <a:latin typeface="汉语拼音" pitchFamily="34" charset="0"/>
              <a:cs typeface="汉语拼音" pitchFamily="34" charset="0"/>
            </a:endParaRPr>
          </a:p>
        </p:txBody>
      </p:sp>
      <p:sp>
        <p:nvSpPr>
          <p:cNvPr id="42" name="TextBox 41"/>
          <p:cNvSpPr txBox="1"/>
          <p:nvPr/>
        </p:nvSpPr>
        <p:spPr>
          <a:xfrm>
            <a:off x="3779912" y="267494"/>
            <a:ext cx="1368153" cy="523220"/>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zh-CN" altLang="en-US" sz="2800" dirty="0" smtClean="0">
                <a:solidFill>
                  <a:srgbClr val="FF0000"/>
                </a:solidFill>
                <a:latin typeface="+mn-ea"/>
              </a:rPr>
              <a:t>多音字</a:t>
            </a:r>
            <a:endParaRPr lang="zh-CN" altLang="en-US" sz="2800" dirty="0">
              <a:solidFill>
                <a:srgbClr val="FF0000"/>
              </a:solidFill>
              <a:latin typeface="+mn-ea"/>
            </a:endParaRPr>
          </a:p>
        </p:txBody>
      </p:sp>
      <p:sp>
        <p:nvSpPr>
          <p:cNvPr id="31" name="左大括号 30"/>
          <p:cNvSpPr/>
          <p:nvPr/>
        </p:nvSpPr>
        <p:spPr>
          <a:xfrm rot="16200000">
            <a:off x="4562181" y="3111073"/>
            <a:ext cx="98193" cy="2094778"/>
          </a:xfrm>
          <a:prstGeom prst="leftBrace">
            <a:avLst/>
          </a:prstGeom>
          <a:ln w="25400">
            <a:solidFill>
              <a:srgbClr val="FF0000"/>
            </a:solidFill>
          </a:ln>
          <a:effectLst/>
        </p:spPr>
        <p:style>
          <a:lnRef idx="3">
            <a:schemeClr val="accent2"/>
          </a:lnRef>
          <a:fillRef idx="0">
            <a:schemeClr val="accent2"/>
          </a:fillRef>
          <a:effectRef idx="2">
            <a:schemeClr val="accent2"/>
          </a:effectRef>
          <a:fontRef idx="minor">
            <a:schemeClr val="tx1"/>
          </a:fontRef>
        </p:style>
        <p:txBody>
          <a:bodyPr rtlCol="0" anchor="ctr"/>
          <a:lstStyle/>
          <a:p>
            <a:pPr algn="ctr"/>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down)">
                                      <p:cBhvr>
                                        <p:cTn id="7" dur="500"/>
                                        <p:tgtEl>
                                          <p:spTgt spid="40"/>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wipe(down)">
                                      <p:cBhvr>
                                        <p:cTn id="10" dur="500"/>
                                        <p:tgtEl>
                                          <p:spTgt spid="18"/>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wipe(down)">
                                      <p:cBhvr>
                                        <p:cTn id="13" dur="500"/>
                                        <p:tgtEl>
                                          <p:spTgt spid="21"/>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wipe(down)">
                                      <p:cBhvr>
                                        <p:cTn id="16" dur="500"/>
                                        <p:tgtEl>
                                          <p:spTgt spid="14"/>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down)">
                                      <p:cBhvr>
                                        <p:cTn id="19" dur="500"/>
                                        <p:tgtEl>
                                          <p:spTgt spid="12"/>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30"/>
                                        </p:tgtEl>
                                        <p:attrNameLst>
                                          <p:attrName>style.visibility</p:attrName>
                                        </p:attrNameLst>
                                      </p:cBhvr>
                                      <p:to>
                                        <p:strVal val="visible"/>
                                      </p:to>
                                    </p:set>
                                    <p:animEffect transition="in" filter="wipe(down)">
                                      <p:cBhvr>
                                        <p:cTn id="22" dur="500"/>
                                        <p:tgtEl>
                                          <p:spTgt spid="30"/>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38"/>
                                        </p:tgtEl>
                                        <p:attrNameLst>
                                          <p:attrName>style.visibility</p:attrName>
                                        </p:attrNameLst>
                                      </p:cBhvr>
                                      <p:to>
                                        <p:strVal val="visible"/>
                                      </p:to>
                                    </p:set>
                                    <p:animEffect transition="in" filter="wipe(down)">
                                      <p:cBhvr>
                                        <p:cTn id="25" dur="500"/>
                                        <p:tgtEl>
                                          <p:spTgt spid="38"/>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42"/>
                                        </p:tgtEl>
                                        <p:attrNameLst>
                                          <p:attrName>style.visibility</p:attrName>
                                        </p:attrNameLst>
                                      </p:cBhvr>
                                      <p:to>
                                        <p:strVal val="visible"/>
                                      </p:to>
                                    </p:set>
                                    <p:animEffect transition="in" filter="wipe(down)">
                                      <p:cBhvr>
                                        <p:cTn id="28" dur="500"/>
                                        <p:tgtEl>
                                          <p:spTgt spid="42"/>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4" fill="hold" grpId="0" nodeType="clickEffect">
                                  <p:stCondLst>
                                    <p:cond delay="0"/>
                                  </p:stCondLst>
                                  <p:childTnLst>
                                    <p:set>
                                      <p:cBhvr>
                                        <p:cTn id="32" dur="1" fill="hold">
                                          <p:stCondLst>
                                            <p:cond delay="0"/>
                                          </p:stCondLst>
                                        </p:cTn>
                                        <p:tgtEl>
                                          <p:spTgt spid="36"/>
                                        </p:tgtEl>
                                        <p:attrNameLst>
                                          <p:attrName>style.visibility</p:attrName>
                                        </p:attrNameLst>
                                      </p:cBhvr>
                                      <p:to>
                                        <p:strVal val="visible"/>
                                      </p:to>
                                    </p:set>
                                    <p:animEffect transition="in" filter="wipe(down)">
                                      <p:cBhvr>
                                        <p:cTn id="33" dur="500"/>
                                        <p:tgtEl>
                                          <p:spTgt spid="36"/>
                                        </p:tgtEl>
                                      </p:cBhvr>
                                    </p:animEffect>
                                  </p:childTnLst>
                                </p:cTn>
                              </p:par>
                              <p:par>
                                <p:cTn id="34" presetID="22" presetClass="entr" presetSubtype="4" fill="hold" grpId="0" nodeType="withEffect">
                                  <p:stCondLst>
                                    <p:cond delay="0"/>
                                  </p:stCondLst>
                                  <p:childTnLst>
                                    <p:set>
                                      <p:cBhvr>
                                        <p:cTn id="35" dur="1" fill="hold">
                                          <p:stCondLst>
                                            <p:cond delay="0"/>
                                          </p:stCondLst>
                                        </p:cTn>
                                        <p:tgtEl>
                                          <p:spTgt spid="23"/>
                                        </p:tgtEl>
                                        <p:attrNameLst>
                                          <p:attrName>style.visibility</p:attrName>
                                        </p:attrNameLst>
                                      </p:cBhvr>
                                      <p:to>
                                        <p:strVal val="visible"/>
                                      </p:to>
                                    </p:set>
                                    <p:animEffect transition="in" filter="wipe(down)">
                                      <p:cBhvr>
                                        <p:cTn id="36" dur="500"/>
                                        <p:tgtEl>
                                          <p:spTgt spid="23"/>
                                        </p:tgtEl>
                                      </p:cBhvr>
                                    </p:animEffect>
                                  </p:childTnLst>
                                </p:cTn>
                              </p:par>
                              <p:par>
                                <p:cTn id="37" presetID="22" presetClass="entr" presetSubtype="4" fill="hold" grpId="0" nodeType="with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wipe(down)">
                                      <p:cBhvr>
                                        <p:cTn id="39" dur="500"/>
                                        <p:tgtEl>
                                          <p:spTgt spid="8"/>
                                        </p:tgtEl>
                                      </p:cBhvr>
                                    </p:animEffect>
                                  </p:childTnLst>
                                </p:cTn>
                              </p:par>
                              <p:par>
                                <p:cTn id="40" presetID="22" presetClass="entr" presetSubtype="4" fill="hold" grpId="0" nodeType="withEffect">
                                  <p:stCondLst>
                                    <p:cond delay="0"/>
                                  </p:stCondLst>
                                  <p:childTnLst>
                                    <p:set>
                                      <p:cBhvr>
                                        <p:cTn id="41" dur="1" fill="hold">
                                          <p:stCondLst>
                                            <p:cond delay="0"/>
                                          </p:stCondLst>
                                        </p:cTn>
                                        <p:tgtEl>
                                          <p:spTgt spid="37"/>
                                        </p:tgtEl>
                                        <p:attrNameLst>
                                          <p:attrName>style.visibility</p:attrName>
                                        </p:attrNameLst>
                                      </p:cBhvr>
                                      <p:to>
                                        <p:strVal val="visible"/>
                                      </p:to>
                                    </p:set>
                                    <p:animEffect transition="in" filter="wipe(down)">
                                      <p:cBhvr>
                                        <p:cTn id="42" dur="500"/>
                                        <p:tgtEl>
                                          <p:spTgt spid="37"/>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35"/>
                                        </p:tgtEl>
                                        <p:attrNameLst>
                                          <p:attrName>style.visibility</p:attrName>
                                        </p:attrNameLst>
                                      </p:cBhvr>
                                      <p:to>
                                        <p:strVal val="visible"/>
                                      </p:to>
                                    </p:set>
                                    <p:animEffect transition="in" filter="wipe(down)">
                                      <p:cBhvr>
                                        <p:cTn id="47" dur="500"/>
                                        <p:tgtEl>
                                          <p:spTgt spid="35"/>
                                        </p:tgtEl>
                                      </p:cBhvr>
                                    </p:animEffect>
                                  </p:childTnLst>
                                </p:cTn>
                              </p:par>
                              <p:par>
                                <p:cTn id="48" presetID="22" presetClass="entr" presetSubtype="4" fill="hold" grpId="0" nodeType="withEffect">
                                  <p:stCondLst>
                                    <p:cond delay="0"/>
                                  </p:stCondLst>
                                  <p:childTnLst>
                                    <p:set>
                                      <p:cBhvr>
                                        <p:cTn id="49" dur="1" fill="hold">
                                          <p:stCondLst>
                                            <p:cond delay="0"/>
                                          </p:stCondLst>
                                        </p:cTn>
                                        <p:tgtEl>
                                          <p:spTgt spid="31"/>
                                        </p:tgtEl>
                                        <p:attrNameLst>
                                          <p:attrName>style.visibility</p:attrName>
                                        </p:attrNameLst>
                                      </p:cBhvr>
                                      <p:to>
                                        <p:strVal val="visible"/>
                                      </p:to>
                                    </p:set>
                                    <p:animEffect transition="in" filter="wipe(down)">
                                      <p:cBhvr>
                                        <p:cTn id="50" dur="500"/>
                                        <p:tgtEl>
                                          <p:spTgt spid="31"/>
                                        </p:tgtEl>
                                      </p:cBhvr>
                                    </p:animEffect>
                                  </p:childTnLst>
                                </p:cTn>
                              </p:par>
                              <p:par>
                                <p:cTn id="51" presetID="22" presetClass="entr" presetSubtype="4" fill="hold" grpId="0" nodeType="withEffect">
                                  <p:stCondLst>
                                    <p:cond delay="0"/>
                                  </p:stCondLst>
                                  <p:childTnLst>
                                    <p:set>
                                      <p:cBhvr>
                                        <p:cTn id="52" dur="1" fill="hold">
                                          <p:stCondLst>
                                            <p:cond delay="0"/>
                                          </p:stCondLst>
                                        </p:cTn>
                                        <p:tgtEl>
                                          <p:spTgt spid="26"/>
                                        </p:tgtEl>
                                        <p:attrNameLst>
                                          <p:attrName>style.visibility</p:attrName>
                                        </p:attrNameLst>
                                      </p:cBhvr>
                                      <p:to>
                                        <p:strVal val="visible"/>
                                      </p:to>
                                    </p:set>
                                    <p:animEffect transition="in" filter="wipe(down)">
                                      <p:cBhvr>
                                        <p:cTn id="53" dur="500"/>
                                        <p:tgtEl>
                                          <p:spTgt spid="26"/>
                                        </p:tgtEl>
                                      </p:cBhvr>
                                    </p:animEffect>
                                  </p:childTnLst>
                                </p:cTn>
                              </p:par>
                              <p:par>
                                <p:cTn id="54" presetID="22" presetClass="entr" presetSubtype="4" fill="hold" grpId="0" nodeType="withEffect">
                                  <p:stCondLst>
                                    <p:cond delay="0"/>
                                  </p:stCondLst>
                                  <p:childTnLst>
                                    <p:set>
                                      <p:cBhvr>
                                        <p:cTn id="55" dur="1" fill="hold">
                                          <p:stCondLst>
                                            <p:cond delay="0"/>
                                          </p:stCondLst>
                                        </p:cTn>
                                        <p:tgtEl>
                                          <p:spTgt spid="28"/>
                                        </p:tgtEl>
                                        <p:attrNameLst>
                                          <p:attrName>style.visibility</p:attrName>
                                        </p:attrNameLst>
                                      </p:cBhvr>
                                      <p:to>
                                        <p:strVal val="visible"/>
                                      </p:to>
                                    </p:set>
                                    <p:animEffect transition="in" filter="wipe(down)">
                                      <p:cBhvr>
                                        <p:cTn id="56"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2" grpId="0"/>
      <p:bldP spid="14" grpId="0"/>
      <p:bldP spid="18" grpId="0"/>
      <p:bldP spid="21" grpId="0"/>
      <p:bldP spid="26" grpId="0"/>
      <p:bldP spid="28" grpId="0"/>
      <p:bldP spid="23" grpId="0"/>
      <p:bldP spid="30" grpId="0"/>
      <p:bldP spid="35" grpId="0" animBg="1"/>
      <p:bldP spid="36" grpId="0" animBg="1"/>
      <p:bldP spid="37" grpId="0" animBg="1"/>
      <p:bldP spid="38" grpId="0" animBg="1"/>
      <p:bldP spid="40" grpId="0"/>
      <p:bldP spid="42" grpId="0" animBg="1"/>
      <p:bldP spid="31"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03885" y="328930"/>
            <a:ext cx="8147685" cy="2553335"/>
          </a:xfrm>
          <a:prstGeom prst="rect">
            <a:avLst/>
          </a:prstGeom>
          <a:noFill/>
        </p:spPr>
        <p:txBody>
          <a:bodyPr wrap="square" rtlCol="0">
            <a:spAutoFit/>
          </a:bodyPr>
          <a:lstStyle/>
          <a:p>
            <a:r>
              <a:rPr lang="en-US" altLang="zh-CN" sz="3200" b="1" dirty="0">
                <a:latin typeface="楷体" panose="02010609060101010101" pitchFamily="49" charset="-122"/>
                <a:ea typeface="楷体" panose="02010609060101010101" pitchFamily="49" charset="-122"/>
                <a:cs typeface="楷体" panose="02010609060101010101" pitchFamily="49" charset="-122"/>
                <a:sym typeface="+mn-ea"/>
              </a:rPr>
              <a:t>    </a:t>
            </a:r>
            <a:r>
              <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rPr>
              <a:t>3.</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这时候，森林向人们献出了酸甜可口的山葡萄，又香又脆的榛子，鲜嫩的蘑菇和木耳，还有人参等名贵药材。</a:t>
            </a:r>
            <a:endPar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endParaRPr>
          </a:p>
          <a:p>
            <a:endPar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endParaRPr>
          </a:p>
          <a:p>
            <a:pPr algn="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 </a:t>
            </a:r>
            <a:r>
              <a:rPr lang="zh-CN" altLang="en-US" sz="3200" b="1" dirty="0" smtClean="0">
                <a:solidFill>
                  <a:srgbClr val="0000FF"/>
                </a:solidFill>
                <a:latin typeface="楷体" panose="02010609060101010101" pitchFamily="49" charset="-122"/>
                <a:ea typeface="楷体" panose="02010609060101010101" pitchFamily="49" charset="-122"/>
                <a:cs typeface="楷体" panose="02010609060101010101" pitchFamily="49" charset="-122"/>
                <a:sym typeface="+mn-ea"/>
              </a:rPr>
              <a:t>（《美丽的小兴安岭》）</a:t>
            </a:r>
            <a:endParaRPr lang="zh-CN" altLang="en-US" sz="3200" b="1" dirty="0">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12" name="横卷形 11"/>
          <p:cNvSpPr/>
          <p:nvPr/>
        </p:nvSpPr>
        <p:spPr>
          <a:xfrm>
            <a:off x="1944970" y="3115393"/>
            <a:ext cx="5147310" cy="889635"/>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r>
              <a:rPr lang="zh-CN" altLang="en-US" sz="2400" dirty="0" smtClean="0">
                <a:solidFill>
                  <a:srgbClr val="FF0000"/>
                </a:solidFill>
              </a:rPr>
              <a:t>排比句，突出了小兴安岭物产丰富。</a:t>
            </a:r>
            <a:endParaRPr lang="zh-CN" altLang="en-US" sz="2400" dirty="0">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ldLvl="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32048" y="1332396"/>
            <a:ext cx="8244408" cy="2232025"/>
          </a:xfrm>
          <a:prstGeom prst="rect">
            <a:avLst/>
          </a:prstGeom>
          <a:noFill/>
        </p:spPr>
        <p:txBody>
          <a:bodyPr wrap="square" rtlCol="0">
            <a:spAutoFit/>
          </a:bodyPr>
          <a:lstStyle/>
          <a:p>
            <a:pPr>
              <a:lnSpc>
                <a:spcPct val="120000"/>
              </a:lnSpc>
            </a:pPr>
            <a:r>
              <a:rPr lang="en-US" altLang="zh-CN" sz="3200" b="1" dirty="0">
                <a:latin typeface="楷体" panose="02010609060101010101" pitchFamily="49" charset="-122"/>
                <a:ea typeface="楷体" panose="02010609060101010101" pitchFamily="49" charset="-122"/>
                <a:cs typeface="楷体" panose="02010609060101010101" pitchFamily="49" charset="-122"/>
                <a:sym typeface="+mn-ea"/>
              </a:rPr>
              <a:t>    </a:t>
            </a:r>
            <a:r>
              <a:rPr lang="en-US" altLang="zh-CN" sz="2800" b="1" dirty="0" smtClean="0">
                <a:latin typeface="楷体" panose="02010609060101010101" pitchFamily="49" charset="-122"/>
                <a:ea typeface="楷体" panose="02010609060101010101" pitchFamily="49" charset="-122"/>
                <a:cs typeface="楷体" panose="02010609060101010101" pitchFamily="49" charset="-122"/>
                <a:sym typeface="+mn-ea"/>
              </a:rPr>
              <a:t>1.</a:t>
            </a:r>
            <a:r>
              <a:rPr lang="zh-CN" altLang="en-US" sz="2800" b="1" dirty="0" smtClean="0">
                <a:latin typeface="楷体" panose="02010609060101010101" pitchFamily="49" charset="-122"/>
                <a:ea typeface="楷体" panose="02010609060101010101" pitchFamily="49" charset="-122"/>
                <a:cs typeface="楷体" panose="02010609060101010101" pitchFamily="49" charset="-122"/>
                <a:sym typeface="+mn-ea"/>
              </a:rPr>
              <a:t>海参到处都是，在海底懒洋洋地蠕动。大龙虾全身披甲，划过来，划过去，样子挺威武。</a:t>
            </a:r>
            <a:endParaRPr lang="zh-CN" altLang="en-US" sz="2800" b="1" dirty="0" smtClean="0">
              <a:latin typeface="楷体" panose="02010609060101010101" pitchFamily="49" charset="-122"/>
              <a:ea typeface="楷体" panose="02010609060101010101" pitchFamily="49" charset="-122"/>
              <a:cs typeface="楷体" panose="02010609060101010101" pitchFamily="49" charset="-122"/>
              <a:sym typeface="+mn-ea"/>
            </a:endParaRPr>
          </a:p>
          <a:p>
            <a:pPr algn="r">
              <a:lnSpc>
                <a:spcPct val="120000"/>
              </a:lnSpc>
            </a:pPr>
            <a:r>
              <a:rPr lang="zh-CN" altLang="en-US" sz="2800" b="1" dirty="0" smtClean="0">
                <a:latin typeface="楷体" panose="02010609060101010101" pitchFamily="49" charset="-122"/>
                <a:ea typeface="楷体" panose="02010609060101010101" pitchFamily="49" charset="-122"/>
                <a:cs typeface="楷体" panose="02010609060101010101" pitchFamily="49" charset="-122"/>
                <a:sym typeface="+mn-ea"/>
              </a:rPr>
              <a:t> </a:t>
            </a:r>
            <a:r>
              <a:rPr lang="en-US" altLang="zh-CN" sz="2800" b="1" dirty="0" smtClean="0">
                <a:latin typeface="楷体" panose="02010609060101010101" pitchFamily="49" charset="-122"/>
                <a:ea typeface="楷体" panose="02010609060101010101" pitchFamily="49" charset="-122"/>
                <a:cs typeface="楷体" panose="02010609060101010101" pitchFamily="49" charset="-122"/>
                <a:sym typeface="+mn-ea"/>
              </a:rPr>
              <a:t> </a:t>
            </a:r>
            <a:r>
              <a:rPr lang="zh-CN" altLang="en-US" sz="2800" b="1" dirty="0" smtClean="0">
                <a:solidFill>
                  <a:srgbClr val="0000FF"/>
                </a:solidFill>
                <a:latin typeface="楷体" panose="02010609060101010101" pitchFamily="49" charset="-122"/>
                <a:ea typeface="楷体" panose="02010609060101010101" pitchFamily="49" charset="-122"/>
                <a:cs typeface="楷体" panose="02010609060101010101" pitchFamily="49" charset="-122"/>
                <a:sym typeface="+mn-ea"/>
              </a:rPr>
              <a:t>（《富饶的西沙群岛》）</a:t>
            </a:r>
            <a:endParaRPr lang="en-US" altLang="zh-CN" sz="2800" b="1" dirty="0">
              <a:solidFill>
                <a:srgbClr val="0000FF"/>
              </a:solidFill>
              <a:latin typeface="楷体" panose="02010609060101010101" pitchFamily="49" charset="-122"/>
              <a:ea typeface="楷体" panose="02010609060101010101" pitchFamily="49" charset="-122"/>
              <a:cs typeface="楷体" panose="02010609060101010101" pitchFamily="49" charset="-122"/>
              <a:sym typeface="+mn-ea"/>
            </a:endParaRPr>
          </a:p>
          <a:p>
            <a:pPr>
              <a:lnSpc>
                <a:spcPct val="120000"/>
              </a:lnSpc>
            </a:pPr>
            <a:r>
              <a:rPr lang="en-US" altLang="zh-CN" sz="2800" b="1" dirty="0" smtClean="0">
                <a:solidFill>
                  <a:srgbClr val="0000FF"/>
                </a:solidFill>
                <a:latin typeface="楷体" panose="02010609060101010101" pitchFamily="49" charset="-122"/>
                <a:ea typeface="楷体" panose="02010609060101010101" pitchFamily="49" charset="-122"/>
                <a:cs typeface="楷体" panose="02010609060101010101" pitchFamily="49" charset="-122"/>
                <a:sym typeface="+mn-ea"/>
              </a:rPr>
              <a:t>   </a:t>
            </a:r>
            <a:endParaRPr lang="zh-CN" altLang="en-US" sz="2800" b="1" dirty="0">
              <a:solidFill>
                <a:srgbClr val="0000FF"/>
              </a:solidFill>
              <a:latin typeface="楷体" panose="02010609060101010101" pitchFamily="49" charset="-122"/>
              <a:ea typeface="楷体" panose="02010609060101010101" pitchFamily="49" charset="-122"/>
              <a:cs typeface="楷体" panose="02010609060101010101" pitchFamily="49" charset="-122"/>
              <a:sym typeface="+mn-ea"/>
            </a:endParaRPr>
          </a:p>
        </p:txBody>
      </p:sp>
      <p:grpSp>
        <p:nvGrpSpPr>
          <p:cNvPr id="3" name="组合 5"/>
          <p:cNvGrpSpPr/>
          <p:nvPr/>
        </p:nvGrpSpPr>
        <p:grpSpPr>
          <a:xfrm>
            <a:off x="1" y="344071"/>
            <a:ext cx="2339751" cy="509476"/>
            <a:chOff x="458" y="988"/>
            <a:chExt cx="4134" cy="914"/>
          </a:xfrm>
          <a:effectLst>
            <a:outerShdw blurRad="50800" dist="38100" dir="2700000" algn="tl" rotWithShape="0">
              <a:prstClr val="black">
                <a:alpha val="40000"/>
              </a:prstClr>
            </a:outerShdw>
          </a:effectLst>
        </p:grpSpPr>
        <p:sp>
          <p:nvSpPr>
            <p:cNvPr id="7" name="流程图: 延期 6"/>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8" name="文本框 14">
              <a:hlinkClick r:id="rId1" action="ppaction://hlinkfile"/>
            </p:cNvPr>
            <p:cNvSpPr txBox="1"/>
            <p:nvPr/>
          </p:nvSpPr>
          <p:spPr>
            <a:xfrm>
              <a:off x="458" y="1005"/>
              <a:ext cx="3688" cy="897"/>
            </a:xfrm>
            <a:prstGeom prst="rect">
              <a:avLst/>
            </a:prstGeom>
            <a:noFill/>
          </p:spPr>
          <p:txBody>
            <a:bodyPr wrap="square" lIns="68580" tIns="34290" rIns="68580" bIns="34290" rtlCol="0">
              <a:spAutoFit/>
            </a:bodyPr>
            <a:lstStyle/>
            <a:p>
              <a:pPr algn="ctr"/>
              <a:r>
                <a:rPr lang="zh-CN" altLang="en-US" sz="2800" b="1" dirty="0" smtClean="0">
                  <a:solidFill>
                    <a:schemeClr val="tx1"/>
                  </a:solidFill>
                  <a:latin typeface="楷体" panose="02010609060101010101" pitchFamily="49" charset="-122"/>
                  <a:ea typeface="楷体" panose="02010609060101010101" pitchFamily="49" charset="-122"/>
                </a:rPr>
                <a:t>拟人句</a:t>
              </a:r>
              <a:endParaRPr lang="zh-CN" altLang="en-US" sz="2800" b="1" dirty="0">
                <a:solidFill>
                  <a:schemeClr val="tx1"/>
                </a:solidFill>
                <a:latin typeface="楷体" panose="02010609060101010101" pitchFamily="49" charset="-122"/>
                <a:ea typeface="楷体" panose="02010609060101010101" pitchFamily="49" charset="-122"/>
              </a:endParaRPr>
            </a:p>
          </p:txBody>
        </p:sp>
      </p:grpSp>
      <p:sp>
        <p:nvSpPr>
          <p:cNvPr id="11" name="横卷形 10"/>
          <p:cNvSpPr/>
          <p:nvPr/>
        </p:nvSpPr>
        <p:spPr>
          <a:xfrm>
            <a:off x="942975" y="3217545"/>
            <a:ext cx="7562850" cy="878840"/>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r>
              <a:rPr lang="zh-CN" altLang="en-US" sz="2400" dirty="0" smtClean="0">
                <a:solidFill>
                  <a:srgbClr val="FF0000"/>
                </a:solidFill>
              </a:rPr>
              <a:t>拟人的手法，写出了海参蠕动的样子和大龙虾的威武。</a:t>
            </a:r>
            <a:endParaRPr lang="zh-CN" altLang="en-US" sz="2400" dirty="0">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32048" y="831359"/>
            <a:ext cx="7956376" cy="1383665"/>
          </a:xfrm>
          <a:prstGeom prst="rect">
            <a:avLst/>
          </a:prstGeom>
          <a:noFill/>
        </p:spPr>
        <p:txBody>
          <a:bodyPr wrap="square" rtlCol="0">
            <a:spAutoFit/>
          </a:bodyPr>
          <a:lstStyle/>
          <a:p>
            <a:r>
              <a:rPr lang="en-US" altLang="zh-CN" sz="2800" b="1" dirty="0" smtClean="0">
                <a:latin typeface="楷体" panose="02010609060101010101" pitchFamily="49" charset="-122"/>
                <a:ea typeface="楷体" panose="02010609060101010101" pitchFamily="49" charset="-122"/>
                <a:cs typeface="楷体" panose="02010609060101010101" pitchFamily="49" charset="-122"/>
                <a:sym typeface="+mn-ea"/>
              </a:rPr>
              <a:t>    2.</a:t>
            </a:r>
            <a:r>
              <a:rPr lang="zh-CN" altLang="en-US" sz="2800" b="1" dirty="0" smtClean="0">
                <a:latin typeface="楷体" panose="02010609060101010101" pitchFamily="49" charset="-122"/>
                <a:ea typeface="楷体" panose="02010609060101010101" pitchFamily="49" charset="-122"/>
                <a:cs typeface="楷体" panose="02010609060101010101" pitchFamily="49" charset="-122"/>
                <a:sym typeface="+mn-ea"/>
              </a:rPr>
              <a:t>小鹿在溪边散步，它们有的俯下身子喝水，有的侧着脑袋欣赏自己映在水里的影子。  </a:t>
            </a:r>
            <a:endParaRPr lang="zh-CN" altLang="en-US" sz="2800" b="1" dirty="0" smtClean="0">
              <a:latin typeface="楷体" panose="02010609060101010101" pitchFamily="49" charset="-122"/>
              <a:ea typeface="楷体" panose="02010609060101010101" pitchFamily="49" charset="-122"/>
              <a:cs typeface="楷体" panose="02010609060101010101" pitchFamily="49" charset="-122"/>
              <a:sym typeface="+mn-ea"/>
            </a:endParaRPr>
          </a:p>
          <a:p>
            <a:pPr algn="r"/>
            <a:r>
              <a:rPr lang="zh-CN" altLang="en-US" sz="2800" b="1" dirty="0" smtClean="0">
                <a:solidFill>
                  <a:srgbClr val="0000FF"/>
                </a:solidFill>
                <a:latin typeface="楷体" panose="02010609060101010101" pitchFamily="49" charset="-122"/>
                <a:ea typeface="楷体" panose="02010609060101010101" pitchFamily="49" charset="-122"/>
                <a:cs typeface="楷体" panose="02010609060101010101" pitchFamily="49" charset="-122"/>
                <a:sym typeface="+mn-ea"/>
              </a:rPr>
              <a:t>（《美丽的小兴安岭》）</a:t>
            </a:r>
            <a:r>
              <a:rPr lang="en-US" altLang="zh-CN" sz="2800" b="1" dirty="0" smtClean="0">
                <a:latin typeface="楷体" panose="02010609060101010101" pitchFamily="49" charset="-122"/>
                <a:ea typeface="楷体" panose="02010609060101010101" pitchFamily="49" charset="-122"/>
                <a:cs typeface="楷体" panose="02010609060101010101" pitchFamily="49" charset="-122"/>
                <a:sym typeface="+mn-ea"/>
              </a:rPr>
              <a:t> </a:t>
            </a:r>
            <a:endParaRPr lang="zh-CN" altLang="en-US" sz="2800" b="1" dirty="0">
              <a:solidFill>
                <a:srgbClr val="0000FF"/>
              </a:solidFill>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8" name="横卷形 7"/>
          <p:cNvSpPr/>
          <p:nvPr/>
        </p:nvSpPr>
        <p:spPr>
          <a:xfrm>
            <a:off x="578745" y="2509176"/>
            <a:ext cx="7980795" cy="1286710"/>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r>
              <a:rPr lang="zh-CN" altLang="en-US" sz="2400" dirty="0" smtClean="0">
                <a:solidFill>
                  <a:srgbClr val="FF0000"/>
                </a:solidFill>
              </a:rPr>
              <a:t>        拟人</a:t>
            </a:r>
            <a:r>
              <a:rPr lang="zh-CN" altLang="en-US" sz="2400" dirty="0" smtClean="0">
                <a:solidFill>
                  <a:srgbClr val="FF0000"/>
                </a:solidFill>
              </a:rPr>
              <a:t>的手法，写出了小鹿可爱的样子，突出了春天的生机勃勃。</a:t>
            </a:r>
            <a:endParaRPr lang="zh-CN" altLang="en-US" sz="2400" dirty="0">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75615" y="719455"/>
            <a:ext cx="8272780" cy="2030095"/>
          </a:xfrm>
          <a:prstGeom prst="rect">
            <a:avLst/>
          </a:prstGeom>
          <a:noFill/>
        </p:spPr>
        <p:txBody>
          <a:bodyPr wrap="square" rtlCol="0">
            <a:spAutoFit/>
          </a:bodyPr>
          <a:lstStyle/>
          <a:p>
            <a:pPr>
              <a:lnSpc>
                <a:spcPct val="150000"/>
              </a:lnSpc>
            </a:pPr>
            <a:r>
              <a:rPr lang="en-US" altLang="zh-CN" sz="2800" b="1" dirty="0" smtClean="0">
                <a:latin typeface="楷体" panose="02010609060101010101" pitchFamily="49" charset="-122"/>
                <a:ea typeface="楷体" panose="02010609060101010101" pitchFamily="49" charset="-122"/>
                <a:cs typeface="楷体" panose="02010609060101010101" pitchFamily="49" charset="-122"/>
                <a:sym typeface="+mn-ea"/>
              </a:rPr>
              <a:t>    3.</a:t>
            </a:r>
            <a:r>
              <a:rPr lang="zh-CN" altLang="en-US" sz="2800" b="1" dirty="0" smtClean="0">
                <a:latin typeface="楷体" panose="02010609060101010101" pitchFamily="49" charset="-122"/>
                <a:ea typeface="楷体" panose="02010609060101010101" pitchFamily="49" charset="-122"/>
                <a:cs typeface="楷体" panose="02010609060101010101" pitchFamily="49" charset="-122"/>
                <a:sym typeface="+mn-ea"/>
              </a:rPr>
              <a:t>松鼠靠秋天收藏在树洞里的松子过日子，有时候还到枝头散散步，看看春天是不是快要来临。 </a:t>
            </a:r>
            <a:endParaRPr lang="zh-CN" altLang="en-US" sz="2800" b="1" dirty="0" smtClean="0">
              <a:latin typeface="楷体" panose="02010609060101010101" pitchFamily="49" charset="-122"/>
              <a:ea typeface="楷体" panose="02010609060101010101" pitchFamily="49" charset="-122"/>
              <a:cs typeface="楷体" panose="02010609060101010101" pitchFamily="49" charset="-122"/>
              <a:sym typeface="+mn-ea"/>
            </a:endParaRPr>
          </a:p>
          <a:p>
            <a:pPr algn="r">
              <a:lnSpc>
                <a:spcPct val="150000"/>
              </a:lnSpc>
            </a:pPr>
            <a:r>
              <a:rPr lang="zh-CN" altLang="en-US" sz="2800" b="1" dirty="0" smtClean="0">
                <a:solidFill>
                  <a:srgbClr val="0000FF"/>
                </a:solidFill>
                <a:latin typeface="楷体" panose="02010609060101010101" pitchFamily="49" charset="-122"/>
                <a:ea typeface="楷体" panose="02010609060101010101" pitchFamily="49" charset="-122"/>
                <a:cs typeface="楷体" panose="02010609060101010101" pitchFamily="49" charset="-122"/>
                <a:sym typeface="+mn-ea"/>
              </a:rPr>
              <a:t>（《美丽的小兴安岭》）</a:t>
            </a:r>
            <a:endParaRPr lang="en-US" altLang="zh-CN" sz="2800" b="1" dirty="0" smtClean="0">
              <a:solidFill>
                <a:srgbClr val="0000FF"/>
              </a:solidFill>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6" name="横卷形 5"/>
          <p:cNvSpPr/>
          <p:nvPr/>
        </p:nvSpPr>
        <p:spPr>
          <a:xfrm>
            <a:off x="1668145" y="2996565"/>
            <a:ext cx="5887720" cy="878840"/>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r>
              <a:rPr lang="zh-CN" altLang="en-US" sz="2400" dirty="0" smtClean="0">
                <a:solidFill>
                  <a:srgbClr val="FF0000"/>
                </a:solidFill>
              </a:rPr>
              <a:t>拟人的手法，写出了松鼠对春天的盼望。</a:t>
            </a:r>
            <a:endParaRPr lang="zh-CN" altLang="en-US" sz="2400" dirty="0">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79291" y="1132235"/>
            <a:ext cx="8041590" cy="1691640"/>
          </a:xfrm>
          <a:prstGeom prst="rect">
            <a:avLst/>
          </a:prstGeom>
          <a:noFill/>
        </p:spPr>
        <p:txBody>
          <a:bodyPr wrap="square" rtlCol="0">
            <a:spAutoFit/>
          </a:bodyPr>
          <a:lstStyle/>
          <a:p>
            <a:r>
              <a:rPr lang="en-US" altLang="zh-CN" sz="3600" b="1" dirty="0" smtClean="0">
                <a:latin typeface="楷体" panose="02010609060101010101" pitchFamily="49" charset="-122"/>
                <a:ea typeface="楷体" panose="02010609060101010101" pitchFamily="49" charset="-122"/>
                <a:cs typeface="楷体" panose="02010609060101010101" pitchFamily="49" charset="-122"/>
                <a:sym typeface="+mn-ea"/>
              </a:rPr>
              <a:t>    </a:t>
            </a:r>
            <a:r>
              <a:rPr lang="zh-CN" altLang="en-US" sz="3600" b="1" dirty="0" smtClean="0">
                <a:latin typeface="楷体" panose="02010609060101010101" pitchFamily="49" charset="-122"/>
                <a:ea typeface="楷体" panose="02010609060101010101" pitchFamily="49" charset="-122"/>
                <a:cs typeface="楷体" panose="02010609060101010101" pitchFamily="49" charset="-122"/>
                <a:sym typeface="+mn-ea"/>
              </a:rPr>
              <a:t>正像人们说的那样，西沙群岛的海里一半是水，一半是鱼。</a:t>
            </a:r>
            <a:endParaRPr lang="zh-CN" altLang="en-US" sz="3600" b="1" dirty="0" smtClean="0">
              <a:latin typeface="楷体" panose="02010609060101010101" pitchFamily="49" charset="-122"/>
              <a:ea typeface="楷体" panose="02010609060101010101" pitchFamily="49" charset="-122"/>
              <a:cs typeface="楷体" panose="02010609060101010101" pitchFamily="49" charset="-122"/>
              <a:sym typeface="+mn-ea"/>
            </a:endParaRPr>
          </a:p>
          <a:p>
            <a:pPr algn="r"/>
            <a:r>
              <a:rPr lang="zh-CN" altLang="en-US" sz="3200" b="1" dirty="0" smtClean="0">
                <a:solidFill>
                  <a:srgbClr val="0000FF"/>
                </a:solidFill>
                <a:latin typeface="楷体" panose="02010609060101010101" pitchFamily="49" charset="-122"/>
                <a:ea typeface="楷体" panose="02010609060101010101" pitchFamily="49" charset="-122"/>
                <a:cs typeface="楷体" panose="02010609060101010101" pitchFamily="49" charset="-122"/>
                <a:sym typeface="+mn-ea"/>
              </a:rPr>
              <a:t>（《富饶的西沙群岛》）</a:t>
            </a:r>
            <a:r>
              <a:rPr lang="en-US" altLang="zh-CN" sz="3200" b="1" dirty="0" smtClean="0">
                <a:solidFill>
                  <a:srgbClr val="0000FF"/>
                </a:solidFill>
                <a:latin typeface="楷体" panose="02010609060101010101" pitchFamily="49" charset="-122"/>
                <a:ea typeface="楷体" panose="02010609060101010101" pitchFamily="49" charset="-122"/>
                <a:cs typeface="楷体" panose="02010609060101010101" pitchFamily="49" charset="-122"/>
                <a:sym typeface="+mn-ea"/>
              </a:rPr>
              <a:t> </a:t>
            </a:r>
            <a:endParaRPr lang="zh-CN" altLang="en-US" sz="3200" b="1" dirty="0">
              <a:solidFill>
                <a:srgbClr val="0000FF"/>
              </a:solidFill>
              <a:latin typeface="楷体" panose="02010609060101010101" pitchFamily="49" charset="-122"/>
              <a:ea typeface="楷体" panose="02010609060101010101" pitchFamily="49" charset="-122"/>
              <a:cs typeface="楷体" panose="02010609060101010101" pitchFamily="49" charset="-122"/>
              <a:sym typeface="+mn-ea"/>
            </a:endParaRPr>
          </a:p>
        </p:txBody>
      </p:sp>
      <p:grpSp>
        <p:nvGrpSpPr>
          <p:cNvPr id="3" name="组合 5"/>
          <p:cNvGrpSpPr/>
          <p:nvPr/>
        </p:nvGrpSpPr>
        <p:grpSpPr>
          <a:xfrm>
            <a:off x="0" y="313690"/>
            <a:ext cx="2275840" cy="508635"/>
            <a:chOff x="458" y="988"/>
            <a:chExt cx="4134" cy="913"/>
          </a:xfrm>
          <a:effectLst>
            <a:outerShdw blurRad="50800" dist="38100" dir="2700000" algn="tl" rotWithShape="0">
              <a:prstClr val="black">
                <a:alpha val="40000"/>
              </a:prstClr>
            </a:outerShdw>
          </a:effectLst>
        </p:grpSpPr>
        <p:sp>
          <p:nvSpPr>
            <p:cNvPr id="7" name="流程图: 延期 6"/>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8" name="文本框 14">
              <a:hlinkClick r:id="rId1" action="ppaction://hlinkfile"/>
            </p:cNvPr>
            <p:cNvSpPr txBox="1"/>
            <p:nvPr/>
          </p:nvSpPr>
          <p:spPr>
            <a:xfrm>
              <a:off x="458" y="1005"/>
              <a:ext cx="4111" cy="896"/>
            </a:xfrm>
            <a:prstGeom prst="rect">
              <a:avLst/>
            </a:prstGeom>
            <a:noFill/>
          </p:spPr>
          <p:txBody>
            <a:bodyPr wrap="square" lIns="68580" tIns="34290" rIns="68580" bIns="34290" rtlCol="0">
              <a:spAutoFit/>
            </a:bodyPr>
            <a:lstStyle/>
            <a:p>
              <a:pPr algn="ctr"/>
              <a:r>
                <a:rPr lang="zh-CN" altLang="en-US" sz="2800" b="1" dirty="0" smtClean="0">
                  <a:solidFill>
                    <a:schemeClr val="tx1"/>
                  </a:solidFill>
                  <a:latin typeface="楷体" panose="02010609060101010101" pitchFamily="49" charset="-122"/>
                  <a:ea typeface="楷体" panose="02010609060101010101" pitchFamily="49" charset="-122"/>
                </a:rPr>
                <a:t>夸张句</a:t>
              </a:r>
              <a:endParaRPr lang="zh-CN" altLang="en-US" sz="2800" b="1" dirty="0">
                <a:solidFill>
                  <a:schemeClr val="tx1"/>
                </a:solidFill>
                <a:latin typeface="楷体" panose="02010609060101010101" pitchFamily="49" charset="-122"/>
                <a:ea typeface="楷体" panose="02010609060101010101" pitchFamily="49" charset="-122"/>
              </a:endParaRPr>
            </a:p>
          </p:txBody>
        </p:sp>
      </p:grpSp>
      <p:sp>
        <p:nvSpPr>
          <p:cNvPr id="9" name="横卷形 8"/>
          <p:cNvSpPr/>
          <p:nvPr/>
        </p:nvSpPr>
        <p:spPr>
          <a:xfrm>
            <a:off x="1691680" y="3133070"/>
            <a:ext cx="5887720" cy="878840"/>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r>
              <a:rPr lang="zh-CN" altLang="en-US" sz="2400" dirty="0" smtClean="0">
                <a:solidFill>
                  <a:srgbClr val="FF0000"/>
                </a:solidFill>
              </a:rPr>
              <a:t>运用夸张的手法写出了西沙群岛鱼很多。</a:t>
            </a:r>
            <a:endParaRPr lang="zh-CN" altLang="en-US" sz="2400" dirty="0">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38672" y="2502644"/>
            <a:ext cx="7421760" cy="1077218"/>
          </a:xfrm>
          <a:prstGeom prst="rect">
            <a:avLst/>
          </a:prstGeom>
        </p:spPr>
        <p:txBody>
          <a:bodyPr wrap="square">
            <a:spAutoFit/>
          </a:bodyPr>
          <a:lstStyle/>
          <a:p>
            <a:pPr lvl="0" indent="719455"/>
            <a:r>
              <a:rPr lang="zh-CN" altLang="en-US" sz="3200" b="1" dirty="0">
                <a:solidFill>
                  <a:srgbClr val="000000"/>
                </a:solidFill>
                <a:latin typeface="宋体" panose="02010600030101010101" pitchFamily="2" charset="-122"/>
                <a:ea typeface="宋体" panose="02010600030101010101" pitchFamily="2" charset="-122"/>
              </a:rPr>
              <a:t>这是一个</a:t>
            </a:r>
            <a:r>
              <a:rPr lang="en-US" altLang="zh-CN" sz="3200" b="1" dirty="0">
                <a:solidFill>
                  <a:srgbClr val="000000"/>
                </a:solidFill>
                <a:latin typeface="宋体" panose="02010600030101010101" pitchFamily="2" charset="-122"/>
                <a:ea typeface="宋体" panose="02010600030101010101" pitchFamily="2" charset="-122"/>
              </a:rPr>
              <a:t>________</a:t>
            </a:r>
            <a:r>
              <a:rPr lang="zh-CN" altLang="en-US" sz="3200" b="1" dirty="0">
                <a:solidFill>
                  <a:srgbClr val="000000"/>
                </a:solidFill>
                <a:latin typeface="宋体" panose="02010600030101010101" pitchFamily="2" charset="-122"/>
                <a:ea typeface="宋体" panose="02010600030101010101" pitchFamily="2" charset="-122"/>
              </a:rPr>
              <a:t>句，写一个这样的句子</a:t>
            </a:r>
            <a:r>
              <a:rPr lang="zh-CN" altLang="en-US" sz="3200" b="1" dirty="0" smtClean="0">
                <a:solidFill>
                  <a:srgbClr val="000000"/>
                </a:solidFill>
                <a:latin typeface="宋体" panose="02010600030101010101" pitchFamily="2" charset="-122"/>
                <a:ea typeface="宋体" panose="02010600030101010101" pitchFamily="2" charset="-122"/>
              </a:rPr>
              <a:t>：</a:t>
            </a:r>
            <a:r>
              <a:rPr lang="en-US" altLang="zh-CN" sz="3200" b="1" dirty="0" smtClean="0">
                <a:solidFill>
                  <a:srgbClr val="000000"/>
                </a:solidFill>
                <a:latin typeface="宋体" panose="02010600030101010101" pitchFamily="2" charset="-122"/>
                <a:ea typeface="宋体" panose="02010600030101010101" pitchFamily="2" charset="-122"/>
              </a:rPr>
              <a:t>__________________________</a:t>
            </a:r>
            <a:endParaRPr lang="en-US" altLang="zh-CN" sz="3200" b="1" dirty="0">
              <a:solidFill>
                <a:srgbClr val="000000"/>
              </a:solidFill>
              <a:latin typeface="宋体" panose="02010600030101010101" pitchFamily="2" charset="-122"/>
              <a:ea typeface="宋体" panose="02010600030101010101" pitchFamily="2" charset="-122"/>
            </a:endParaRPr>
          </a:p>
        </p:txBody>
      </p:sp>
      <p:sp>
        <p:nvSpPr>
          <p:cNvPr id="5" name="TextBox 4"/>
          <p:cNvSpPr txBox="1"/>
          <p:nvPr/>
        </p:nvSpPr>
        <p:spPr>
          <a:xfrm>
            <a:off x="611560" y="1002090"/>
            <a:ext cx="8172400" cy="1454244"/>
          </a:xfrm>
          <a:prstGeom prst="rect">
            <a:avLst/>
          </a:prstGeom>
          <a:noFill/>
        </p:spPr>
        <p:txBody>
          <a:bodyPr wrap="square" rtlCol="0">
            <a:spAutoFit/>
          </a:bodyPr>
          <a:lstStyle/>
          <a:p>
            <a:pPr>
              <a:lnSpc>
                <a:spcPct val="150000"/>
              </a:lnSpc>
            </a:pPr>
            <a:r>
              <a:rPr lang="zh-CN" altLang="en-US" sz="3200" b="1" dirty="0" smtClean="0">
                <a:latin typeface="黑体" panose="02010609060101010101" pitchFamily="49" charset="-122"/>
                <a:ea typeface="黑体" panose="02010609060101010101" pitchFamily="49" charset="-122"/>
              </a:rPr>
              <a:t>一、句子练习。</a:t>
            </a:r>
            <a:endParaRPr lang="en-US" altLang="zh-CN" sz="3200" b="1" dirty="0" smtClean="0">
              <a:latin typeface="黑体" panose="02010609060101010101" pitchFamily="49" charset="-122"/>
              <a:ea typeface="黑体" panose="02010609060101010101" pitchFamily="49" charset="-122"/>
            </a:endParaRPr>
          </a:p>
          <a:p>
            <a:pPr>
              <a:lnSpc>
                <a:spcPct val="150000"/>
              </a:lnSpc>
            </a:pPr>
            <a:r>
              <a:rPr lang="en-US" altLang="zh-CN" sz="3200" b="1" dirty="0" smtClean="0">
                <a:latin typeface="楷体" panose="02010609060101010101" pitchFamily="49" charset="-122"/>
                <a:ea typeface="楷体" panose="02010609060101010101" pitchFamily="49" charset="-122"/>
              </a:rPr>
              <a:t>1</a:t>
            </a:r>
            <a:r>
              <a:rPr lang="en-US" altLang="zh-CN" sz="3200" b="1" dirty="0" smtClean="0">
                <a:latin typeface="楷体" panose="02010609060101010101" pitchFamily="49" charset="-122"/>
                <a:ea typeface="楷体" panose="02010609060101010101" pitchFamily="49" charset="-122"/>
              </a:rPr>
              <a:t>.</a:t>
            </a:r>
            <a:r>
              <a:rPr lang="zh-CN" altLang="en-US" sz="3200" b="1" dirty="0" smtClean="0">
                <a:latin typeface="楷体" panose="02010609060101010101" pitchFamily="49" charset="-122"/>
                <a:ea typeface="楷体" panose="02010609060101010101" pitchFamily="49" charset="-122"/>
              </a:rPr>
              <a:t>西沙群岛的海里一半是水，一半是鱼。 </a:t>
            </a:r>
            <a:endParaRPr lang="zh-CN" altLang="en-US" sz="3200" b="1" dirty="0" smtClean="0">
              <a:latin typeface="楷体" panose="02010609060101010101" pitchFamily="49" charset="-122"/>
              <a:ea typeface="楷体" panose="02010609060101010101" pitchFamily="49" charset="-122"/>
            </a:endParaRPr>
          </a:p>
        </p:txBody>
      </p:sp>
      <p:sp>
        <p:nvSpPr>
          <p:cNvPr id="7" name="TextBox 6"/>
          <p:cNvSpPr txBox="1"/>
          <p:nvPr/>
        </p:nvSpPr>
        <p:spPr>
          <a:xfrm>
            <a:off x="3774396" y="2491031"/>
            <a:ext cx="1115616" cy="584775"/>
          </a:xfrm>
          <a:prstGeom prst="rect">
            <a:avLst/>
          </a:prstGeom>
          <a:noFill/>
        </p:spPr>
        <p:txBody>
          <a:bodyPr wrap="square" rtlCol="0">
            <a:spAutoFit/>
          </a:bodyPr>
          <a:lstStyle/>
          <a:p>
            <a:r>
              <a:rPr lang="zh-CN" altLang="en-US" sz="3200" b="1" dirty="0" smtClean="0">
                <a:solidFill>
                  <a:srgbClr val="FF0000"/>
                </a:solidFill>
                <a:latin typeface="楷体" panose="02010609060101010101" pitchFamily="49" charset="-122"/>
                <a:ea typeface="楷体" panose="02010609060101010101" pitchFamily="49" charset="-122"/>
              </a:rPr>
              <a:t>夸张</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9" name="TextBox 8"/>
          <p:cNvSpPr txBox="1"/>
          <p:nvPr/>
        </p:nvSpPr>
        <p:spPr>
          <a:xfrm>
            <a:off x="2737311" y="2996297"/>
            <a:ext cx="5219065" cy="583565"/>
          </a:xfrm>
          <a:prstGeom prst="rect">
            <a:avLst/>
          </a:prstGeom>
          <a:noFill/>
        </p:spPr>
        <p:txBody>
          <a:bodyPr wrap="square" rtlCol="0">
            <a:spAutoFit/>
          </a:bodyPr>
          <a:lstStyle/>
          <a:p>
            <a:r>
              <a:rPr lang="zh-CN" altLang="en-US" sz="3200" b="1" dirty="0" smtClean="0">
                <a:solidFill>
                  <a:srgbClr val="FF0000"/>
                </a:solidFill>
                <a:latin typeface="楷体" panose="02010609060101010101" pitchFamily="49" charset="-122"/>
                <a:ea typeface="楷体" panose="02010609060101010101" pitchFamily="49" charset="-122"/>
              </a:rPr>
              <a:t>烈日下</a:t>
            </a:r>
            <a:r>
              <a:rPr lang="en-US" altLang="zh-CN" sz="3200" b="1" dirty="0" smtClean="0">
                <a:solidFill>
                  <a:srgbClr val="FF0000"/>
                </a:solidFill>
                <a:latin typeface="楷体" panose="02010609060101010101" pitchFamily="49" charset="-122"/>
                <a:ea typeface="楷体" panose="02010609060101010101" pitchFamily="49" charset="-122"/>
              </a:rPr>
              <a:t>,</a:t>
            </a:r>
            <a:r>
              <a:rPr lang="zh-CN" altLang="en-US" sz="3200" b="1" dirty="0" smtClean="0">
                <a:solidFill>
                  <a:srgbClr val="FF0000"/>
                </a:solidFill>
                <a:latin typeface="楷体" panose="02010609060101010101" pitchFamily="49" charset="-122"/>
                <a:ea typeface="楷体" panose="02010609060101010101" pitchFamily="49" charset="-122"/>
              </a:rPr>
              <a:t>柏油路都快融化了。</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10" name="文本框 8"/>
          <p:cNvSpPr txBox="1"/>
          <p:nvPr/>
        </p:nvSpPr>
        <p:spPr>
          <a:xfrm>
            <a:off x="324544" y="267494"/>
            <a:ext cx="1668780" cy="523220"/>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zh-CN" altLang="en-US" sz="2800">
                <a:solidFill>
                  <a:schemeClr val="tx1"/>
                </a:solidFill>
                <a:latin typeface="黑体" panose="02010609060101010101" pitchFamily="49" charset="-122"/>
                <a:ea typeface="黑体" panose="02010609060101010101" pitchFamily="49" charset="-122"/>
              </a:rPr>
              <a:t>巩固练习</a:t>
            </a:r>
            <a:endParaRPr lang="zh-CN" altLang="en-US" sz="2800">
              <a:solidFill>
                <a:schemeClr val="tx1"/>
              </a:solidFill>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iterate type="lt">
                                    <p:tmPct val="10000"/>
                                  </p:iterate>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anim calcmode="lin" valueType="num">
                                      <p:cBhvr>
                                        <p:cTn id="8" dur="2000" fill="hold"/>
                                        <p:tgtEl>
                                          <p:spTgt spid="7"/>
                                        </p:tgtEl>
                                        <p:attrNameLst>
                                          <p:attrName>ppt_w</p:attrName>
                                        </p:attrNameLst>
                                      </p:cBhvr>
                                      <p:tavLst>
                                        <p:tav tm="0" fmla="#ppt_w*sin(2.5*pi*$)">
                                          <p:val>
                                            <p:fltVal val="0"/>
                                          </p:val>
                                        </p:tav>
                                        <p:tav tm="100000">
                                          <p:val>
                                            <p:fltVal val="1"/>
                                          </p:val>
                                        </p:tav>
                                      </p:tavLst>
                                    </p:anim>
                                    <p:anim calcmode="lin" valueType="num">
                                      <p:cBhvr>
                                        <p:cTn id="9" dur="2000" fill="hold"/>
                                        <p:tgtEl>
                                          <p:spTgt spid="7"/>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wipe(down)">
                                      <p:cBhvr>
                                        <p:cTn id="14"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67544" y="808342"/>
            <a:ext cx="8029400" cy="4031873"/>
          </a:xfrm>
          <a:prstGeom prst="rect">
            <a:avLst/>
          </a:prstGeom>
          <a:noFill/>
        </p:spPr>
        <p:txBody>
          <a:bodyPr wrap="square" rtlCol="0">
            <a:spAutoFit/>
          </a:bodyPr>
          <a:lstStyle/>
          <a:p>
            <a:pPr indent="719455"/>
            <a:r>
              <a:rPr lang="en-US" altLang="zh-CN" sz="3200" b="1" dirty="0" smtClean="0">
                <a:latin typeface="楷体" panose="02010609060101010101" pitchFamily="49" charset="-122"/>
                <a:ea typeface="楷体" panose="02010609060101010101" pitchFamily="49" charset="-122"/>
              </a:rPr>
              <a:t>2</a:t>
            </a:r>
            <a:r>
              <a:rPr lang="en-US" altLang="zh-CN" sz="3200" b="1" dirty="0" smtClean="0">
                <a:latin typeface="楷体" panose="02010609060101010101" pitchFamily="49" charset="-122"/>
                <a:ea typeface="楷体" panose="02010609060101010101" pitchFamily="49" charset="-122"/>
              </a:rPr>
              <a:t>.</a:t>
            </a:r>
            <a:r>
              <a:rPr lang="zh-CN" altLang="en-US" sz="3200" b="1" dirty="0" smtClean="0">
                <a:latin typeface="楷体" panose="02010609060101010101" pitchFamily="49" charset="-122"/>
                <a:ea typeface="楷体" panose="02010609060101010101" pitchFamily="49" charset="-122"/>
              </a:rPr>
              <a:t>例：西沙群岛一带海水五光十色，瑰丽无比：有深蓝的，淡青的，浅绿的，杏黄的。 </a:t>
            </a:r>
            <a:endParaRPr lang="en-US" altLang="zh-CN" sz="3200" b="1" dirty="0" smtClean="0">
              <a:latin typeface="楷体" panose="02010609060101010101" pitchFamily="49" charset="-122"/>
              <a:ea typeface="楷体" panose="02010609060101010101" pitchFamily="49" charset="-122"/>
            </a:endParaRPr>
          </a:p>
          <a:p>
            <a:pPr indent="719455"/>
            <a:r>
              <a:rPr lang="zh-CN" altLang="en-US" sz="3200" b="1" dirty="0" smtClean="0">
                <a:latin typeface="楷体" panose="02010609060101010101" pitchFamily="49" charset="-122"/>
                <a:ea typeface="楷体" panose="02010609060101010101" pitchFamily="49" charset="-122"/>
              </a:rPr>
              <a:t>公园</a:t>
            </a:r>
            <a:r>
              <a:rPr lang="zh-CN" altLang="en-US" sz="3200" b="1" dirty="0" smtClean="0">
                <a:latin typeface="楷体" panose="02010609060101010101" pitchFamily="49" charset="-122"/>
                <a:ea typeface="楷体" panose="02010609060101010101" pitchFamily="49" charset="-122"/>
              </a:rPr>
              <a:t>里的菊花</a:t>
            </a:r>
            <a:r>
              <a:rPr lang="zh-CN" altLang="en-US" sz="3200" b="1" u="sng" dirty="0" smtClean="0">
                <a:latin typeface="楷体" panose="02010609060101010101" pitchFamily="49" charset="-122"/>
                <a:ea typeface="楷体" panose="02010609060101010101" pitchFamily="49" charset="-122"/>
              </a:rPr>
              <a:t>           </a:t>
            </a:r>
            <a:r>
              <a:rPr lang="zh-CN" altLang="en-US" sz="3200" b="1" dirty="0" smtClean="0">
                <a:latin typeface="楷体" panose="02010609060101010101" pitchFamily="49" charset="-122"/>
                <a:ea typeface="楷体" panose="02010609060101010101" pitchFamily="49" charset="-122"/>
              </a:rPr>
              <a:t>：红的似</a:t>
            </a:r>
            <a:r>
              <a:rPr lang="zh-CN" altLang="en-US" sz="3200" b="1" u="sng" dirty="0" smtClean="0">
                <a:latin typeface="楷体" panose="02010609060101010101" pitchFamily="49" charset="-122"/>
                <a:ea typeface="楷体" panose="02010609060101010101" pitchFamily="49" charset="-122"/>
              </a:rPr>
              <a:t>       </a:t>
            </a:r>
            <a:r>
              <a:rPr lang="zh-CN" altLang="en-US" sz="3200" b="1" dirty="0" smtClean="0">
                <a:latin typeface="楷体" panose="02010609060101010101" pitchFamily="49" charset="-122"/>
                <a:ea typeface="楷体" panose="02010609060101010101" pitchFamily="49" charset="-122"/>
              </a:rPr>
              <a:t>，黄的似</a:t>
            </a:r>
            <a:r>
              <a:rPr lang="zh-CN" altLang="en-US" sz="3200" b="1" u="sng" dirty="0" smtClean="0">
                <a:latin typeface="楷体" panose="02010609060101010101" pitchFamily="49" charset="-122"/>
                <a:ea typeface="楷体" panose="02010609060101010101" pitchFamily="49" charset="-122"/>
              </a:rPr>
              <a:t>        </a:t>
            </a:r>
            <a:r>
              <a:rPr lang="zh-CN" altLang="en-US" sz="3200" b="1" dirty="0" smtClean="0">
                <a:latin typeface="楷体" panose="02010609060101010101" pitchFamily="49" charset="-122"/>
                <a:ea typeface="楷体" panose="02010609060101010101" pitchFamily="49" charset="-122"/>
              </a:rPr>
              <a:t>，绿的似翡翠，白的似</a:t>
            </a:r>
            <a:r>
              <a:rPr lang="zh-CN" altLang="en-US" sz="3200" b="1" u="sng" dirty="0" smtClean="0">
                <a:latin typeface="楷体" panose="02010609060101010101" pitchFamily="49" charset="-122"/>
                <a:ea typeface="楷体" panose="02010609060101010101" pitchFamily="49" charset="-122"/>
              </a:rPr>
              <a:t>        </a:t>
            </a:r>
            <a:r>
              <a:rPr lang="zh-CN" altLang="en-US" sz="3200" b="1" dirty="0" smtClean="0">
                <a:latin typeface="楷体" panose="02010609060101010101" pitchFamily="49" charset="-122"/>
                <a:ea typeface="楷体" panose="02010609060101010101" pitchFamily="49" charset="-122"/>
              </a:rPr>
              <a:t>。</a:t>
            </a:r>
            <a:endParaRPr lang="en-US" altLang="zh-CN" sz="3200" b="1" dirty="0" smtClean="0">
              <a:latin typeface="楷体" panose="02010609060101010101" pitchFamily="49" charset="-122"/>
              <a:ea typeface="楷体" panose="02010609060101010101" pitchFamily="49" charset="-122"/>
            </a:endParaRPr>
          </a:p>
          <a:p>
            <a:pPr indent="719455"/>
            <a:endParaRPr lang="en-US" altLang="zh-CN" sz="3200" b="1" dirty="0" smtClean="0">
              <a:latin typeface="楷体" panose="02010609060101010101" pitchFamily="49" charset="-122"/>
              <a:ea typeface="楷体" panose="02010609060101010101" pitchFamily="49" charset="-122"/>
            </a:endParaRPr>
          </a:p>
          <a:p>
            <a:pPr indent="719455"/>
            <a:endParaRPr lang="en-US" altLang="zh-CN" sz="3200" b="1" dirty="0" smtClean="0">
              <a:latin typeface="楷体" panose="02010609060101010101" pitchFamily="49" charset="-122"/>
              <a:ea typeface="楷体" panose="02010609060101010101" pitchFamily="49" charset="-122"/>
            </a:endParaRPr>
          </a:p>
        </p:txBody>
      </p:sp>
      <p:sp>
        <p:nvSpPr>
          <p:cNvPr id="5" name="TextBox 4"/>
          <p:cNvSpPr txBox="1"/>
          <p:nvPr/>
        </p:nvSpPr>
        <p:spPr>
          <a:xfrm>
            <a:off x="3995936" y="2283718"/>
            <a:ext cx="2016225" cy="584775"/>
          </a:xfrm>
          <a:prstGeom prst="rect">
            <a:avLst/>
          </a:prstGeom>
          <a:noFill/>
        </p:spPr>
        <p:txBody>
          <a:bodyPr wrap="square" rtlCol="0">
            <a:spAutoFit/>
          </a:bodyPr>
          <a:lstStyle/>
          <a:p>
            <a:r>
              <a:rPr lang="zh-CN" altLang="en-US" sz="3200" b="1" dirty="0" smtClean="0">
                <a:solidFill>
                  <a:srgbClr val="FF0000"/>
                </a:solidFill>
                <a:latin typeface="楷体" panose="02010609060101010101" pitchFamily="49" charset="-122"/>
                <a:ea typeface="楷体" panose="02010609060101010101" pitchFamily="49" charset="-122"/>
              </a:rPr>
              <a:t>五颜六色</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7" name="TextBox 6"/>
          <p:cNvSpPr txBox="1"/>
          <p:nvPr/>
        </p:nvSpPr>
        <p:spPr>
          <a:xfrm>
            <a:off x="1298526" y="2707055"/>
            <a:ext cx="648072" cy="584775"/>
          </a:xfrm>
          <a:prstGeom prst="rect">
            <a:avLst/>
          </a:prstGeom>
          <a:noFill/>
        </p:spPr>
        <p:txBody>
          <a:bodyPr wrap="square" rtlCol="0">
            <a:spAutoFit/>
          </a:bodyPr>
          <a:lstStyle/>
          <a:p>
            <a:r>
              <a:rPr lang="zh-CN" altLang="en-US" sz="3200" b="1" dirty="0" smtClean="0">
                <a:solidFill>
                  <a:srgbClr val="FF0000"/>
                </a:solidFill>
                <a:latin typeface="楷体" panose="02010609060101010101" pitchFamily="49" charset="-122"/>
                <a:ea typeface="楷体" panose="02010609060101010101" pitchFamily="49" charset="-122"/>
              </a:rPr>
              <a:t>火</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6" name="TextBox 5"/>
          <p:cNvSpPr txBox="1"/>
          <p:nvPr/>
        </p:nvSpPr>
        <p:spPr>
          <a:xfrm>
            <a:off x="4544962" y="2752025"/>
            <a:ext cx="648072" cy="584775"/>
          </a:xfrm>
          <a:prstGeom prst="rect">
            <a:avLst/>
          </a:prstGeom>
          <a:noFill/>
        </p:spPr>
        <p:txBody>
          <a:bodyPr wrap="square" rtlCol="0">
            <a:spAutoFit/>
          </a:bodyPr>
          <a:lstStyle/>
          <a:p>
            <a:r>
              <a:rPr lang="zh-CN" altLang="en-US" sz="3200" b="1" dirty="0" smtClean="0">
                <a:solidFill>
                  <a:srgbClr val="FF0000"/>
                </a:solidFill>
                <a:latin typeface="楷体" panose="02010609060101010101" pitchFamily="49" charset="-122"/>
                <a:ea typeface="楷体" panose="02010609060101010101" pitchFamily="49" charset="-122"/>
              </a:rPr>
              <a:t>金</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8" name="TextBox 7"/>
          <p:cNvSpPr txBox="1"/>
          <p:nvPr/>
        </p:nvSpPr>
        <p:spPr>
          <a:xfrm>
            <a:off x="2123728" y="3219822"/>
            <a:ext cx="648072" cy="584775"/>
          </a:xfrm>
          <a:prstGeom prst="rect">
            <a:avLst/>
          </a:prstGeom>
          <a:noFill/>
        </p:spPr>
        <p:txBody>
          <a:bodyPr wrap="square" rtlCol="0">
            <a:spAutoFit/>
          </a:bodyPr>
          <a:lstStyle/>
          <a:p>
            <a:r>
              <a:rPr lang="zh-CN" altLang="en-US" sz="3200" b="1" dirty="0" smtClean="0">
                <a:solidFill>
                  <a:srgbClr val="FF0000"/>
                </a:solidFill>
                <a:latin typeface="楷体" panose="02010609060101010101" pitchFamily="49" charset="-122"/>
                <a:ea typeface="楷体" panose="02010609060101010101" pitchFamily="49" charset="-122"/>
              </a:rPr>
              <a:t>雪</a:t>
            </a:r>
            <a:endParaRPr lang="zh-CN" altLang="en-US" sz="3200" b="1" dirty="0">
              <a:solidFill>
                <a:srgbClr val="FF0000"/>
              </a:solidFill>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down)">
                                      <p:cBhvr>
                                        <p:cTn id="10" dur="500"/>
                                        <p:tgtEl>
                                          <p:spTgt spid="7"/>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down)">
                                      <p:cBhvr>
                                        <p:cTn id="13" dur="500"/>
                                        <p:tgtEl>
                                          <p:spTgt spid="6"/>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down)">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6" grpId="0"/>
      <p:bldP spid="8"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67861" y="627534"/>
            <a:ext cx="8000048" cy="1786643"/>
          </a:xfrm>
          <a:prstGeom prst="rect">
            <a:avLst/>
          </a:prstGeom>
          <a:noFill/>
        </p:spPr>
        <p:txBody>
          <a:bodyPr wrap="square" rtlCol="0">
            <a:spAutoFit/>
          </a:bodyPr>
          <a:lstStyle/>
          <a:p>
            <a:pPr>
              <a:lnSpc>
                <a:spcPct val="120000"/>
              </a:lnSpc>
            </a:pPr>
            <a:r>
              <a:rPr lang="en-US" altLang="zh-CN" sz="3200" b="1" dirty="0" smtClean="0">
                <a:solidFill>
                  <a:schemeClr val="tx1"/>
                </a:solidFill>
                <a:latin typeface="楷体" panose="02010609060101010101" pitchFamily="49" charset="-122"/>
                <a:ea typeface="楷体" panose="02010609060101010101" pitchFamily="49" charset="-122"/>
                <a:cs typeface="楷体" panose="02010609060101010101" pitchFamily="49" charset="-122"/>
              </a:rPr>
              <a:t>    3.</a:t>
            </a:r>
            <a:r>
              <a:rPr lang="zh-CN" altLang="en-US" sz="3200" b="1" dirty="0" smtClean="0">
                <a:latin typeface="楷体" panose="02010609060101010101" pitchFamily="49" charset="-122"/>
                <a:ea typeface="楷体" panose="02010609060101010101" pitchFamily="49" charset="-122"/>
                <a:cs typeface="楷体" panose="02010609060101010101" pitchFamily="49" charset="-122"/>
              </a:rPr>
              <a:t>小兴安岭是一座美丽的大花园，也是一座巨大的宝库。</a:t>
            </a:r>
            <a:r>
              <a:rPr lang="zh-CN" altLang="en-US" sz="3200" b="1" dirty="0" smtClean="0">
                <a:latin typeface="宋体" panose="02010600030101010101" pitchFamily="2" charset="-122"/>
                <a:ea typeface="宋体" panose="02010600030101010101" pitchFamily="2" charset="-122"/>
                <a:cs typeface="楷体" panose="02010609060101010101" pitchFamily="49" charset="-122"/>
              </a:rPr>
              <a:t>（仿写比喻句）</a:t>
            </a:r>
            <a:endParaRPr lang="en-US" altLang="zh-CN" sz="3200" b="1" dirty="0" smtClean="0">
              <a:latin typeface="宋体" panose="02010600030101010101" pitchFamily="2" charset="-122"/>
              <a:ea typeface="宋体" panose="02010600030101010101" pitchFamily="2" charset="-122"/>
              <a:cs typeface="楷体" panose="02010609060101010101" pitchFamily="49" charset="-122"/>
            </a:endParaRPr>
          </a:p>
          <a:p>
            <a:pPr>
              <a:lnSpc>
                <a:spcPct val="120000"/>
              </a:lnSpc>
            </a:pPr>
            <a:endParaRPr lang="zh-CN" altLang="en-US" sz="3200" u="sng" dirty="0">
              <a:solidFill>
                <a:schemeClr val="bg1"/>
              </a:solidFill>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4" name="文本框 3"/>
          <p:cNvSpPr txBox="1"/>
          <p:nvPr/>
        </p:nvSpPr>
        <p:spPr>
          <a:xfrm>
            <a:off x="1369239" y="1842959"/>
            <a:ext cx="7163201" cy="584775"/>
          </a:xfrm>
          <a:prstGeom prst="rect">
            <a:avLst/>
          </a:prstGeom>
          <a:noFill/>
        </p:spPr>
        <p:txBody>
          <a:bodyPr wrap="square" rtlCol="0">
            <a:spAutoFit/>
          </a:bodyPr>
          <a:lstStyle/>
          <a:p>
            <a:r>
              <a:rPr lang="zh-CN" altLang="en-US" sz="3200" b="1" dirty="0" smtClean="0">
                <a:solidFill>
                  <a:srgbClr val="FF0000"/>
                </a:solidFill>
                <a:latin typeface="楷体" panose="02010609060101010101" pitchFamily="49" charset="-122"/>
                <a:ea typeface="楷体" panose="02010609060101010101" pitchFamily="49" charset="-122"/>
              </a:rPr>
              <a:t>茫茫的草原像一张无边无际的地毯。</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3" name="文本框 2"/>
          <p:cNvSpPr txBox="1"/>
          <p:nvPr/>
        </p:nvSpPr>
        <p:spPr>
          <a:xfrm>
            <a:off x="488771" y="2643758"/>
            <a:ext cx="7827645" cy="1175706"/>
          </a:xfrm>
          <a:prstGeom prst="rect">
            <a:avLst/>
          </a:prstGeom>
          <a:noFill/>
        </p:spPr>
        <p:txBody>
          <a:bodyPr wrap="square" rtlCol="0">
            <a:spAutoFit/>
          </a:bodyPr>
          <a:lstStyle/>
          <a:p>
            <a:pPr>
              <a:lnSpc>
                <a:spcPct val="110000"/>
              </a:lnSpc>
            </a:pPr>
            <a:r>
              <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rPr>
              <a:t>    </a:t>
            </a:r>
            <a:r>
              <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rPr>
              <a:t>4</a:t>
            </a:r>
            <a:r>
              <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rPr>
              <a:t>.</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 </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西沙群岛</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也是鸟的天下</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a:t>
            </a:r>
            <a:endPar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endParaRPr>
          </a:p>
          <a:p>
            <a:pPr>
              <a:lnSpc>
                <a:spcPct val="110000"/>
              </a:lnSpc>
            </a:pPr>
            <a:r>
              <a:rPr lang="zh-CN" altLang="en-US" sz="3200" b="1" dirty="0" smtClean="0">
                <a:latin typeface="宋体" panose="02010600030101010101" pitchFamily="2" charset="-122"/>
                <a:ea typeface="宋体" panose="02010600030101010101" pitchFamily="2" charset="-122"/>
                <a:cs typeface="楷体" panose="02010609060101010101" pitchFamily="49" charset="-122"/>
                <a:sym typeface="+mn-ea"/>
              </a:rPr>
              <a:t>    这</a:t>
            </a:r>
            <a:r>
              <a:rPr lang="zh-CN" altLang="en-US" sz="3200" b="1" dirty="0" smtClean="0">
                <a:latin typeface="宋体" panose="02010600030101010101" pitchFamily="2" charset="-122"/>
                <a:ea typeface="宋体" panose="02010600030101010101" pitchFamily="2" charset="-122"/>
                <a:cs typeface="楷体" panose="02010609060101010101" pitchFamily="49" charset="-122"/>
                <a:sym typeface="+mn-ea"/>
              </a:rPr>
              <a:t>句话说明西沙群岛的</a:t>
            </a:r>
            <a:r>
              <a:rPr lang="en-US" altLang="zh-CN" sz="3200" b="1" dirty="0" smtClean="0">
                <a:latin typeface="宋体" panose="02010600030101010101" pitchFamily="2" charset="-122"/>
                <a:ea typeface="宋体" panose="02010600030101010101" pitchFamily="2" charset="-122"/>
                <a:cs typeface="楷体" panose="02010609060101010101" pitchFamily="49" charset="-122"/>
                <a:sym typeface="+mn-ea"/>
              </a:rPr>
              <a:t>__________</a:t>
            </a:r>
            <a:r>
              <a:rPr lang="zh-CN" altLang="en-US" sz="3200" b="1" dirty="0" smtClean="0">
                <a:latin typeface="宋体" panose="02010600030101010101" pitchFamily="2" charset="-122"/>
                <a:ea typeface="宋体" panose="02010600030101010101" pitchFamily="2" charset="-122"/>
                <a:cs typeface="楷体" panose="02010609060101010101" pitchFamily="49" charset="-122"/>
                <a:sym typeface="+mn-ea"/>
              </a:rPr>
              <a:t>。</a:t>
            </a:r>
            <a:r>
              <a:rPr lang="en-US" altLang="zh-CN" sz="3200" b="1" dirty="0" smtClean="0">
                <a:latin typeface="宋体" panose="02010600030101010101" pitchFamily="2" charset="-122"/>
                <a:ea typeface="宋体" panose="02010600030101010101" pitchFamily="2" charset="-122"/>
                <a:cs typeface="楷体" panose="02010609060101010101" pitchFamily="49" charset="-122"/>
                <a:sym typeface="+mn-ea"/>
              </a:rPr>
              <a:t>                  </a:t>
            </a:r>
            <a:endParaRPr lang="zh-CN" altLang="en-US" sz="3200" u="sng" dirty="0">
              <a:solidFill>
                <a:schemeClr val="bg1"/>
              </a:solidFill>
              <a:latin typeface="宋体" panose="02010600030101010101" pitchFamily="2" charset="-122"/>
              <a:ea typeface="宋体" panose="02010600030101010101" pitchFamily="2" charset="-122"/>
              <a:cs typeface="楷体" panose="02010609060101010101" pitchFamily="49" charset="-122"/>
            </a:endParaRPr>
          </a:p>
        </p:txBody>
      </p:sp>
      <p:sp>
        <p:nvSpPr>
          <p:cNvPr id="9" name="文本框 3"/>
          <p:cNvSpPr txBox="1"/>
          <p:nvPr/>
        </p:nvSpPr>
        <p:spPr>
          <a:xfrm>
            <a:off x="5652224" y="3139103"/>
            <a:ext cx="1656080" cy="584775"/>
          </a:xfrm>
          <a:prstGeom prst="rect">
            <a:avLst/>
          </a:prstGeom>
          <a:noFill/>
        </p:spPr>
        <p:txBody>
          <a:bodyPr wrap="square" rtlCol="0">
            <a:spAutoFit/>
          </a:bodyPr>
          <a:lstStyle/>
          <a:p>
            <a:r>
              <a:rPr lang="zh-CN" altLang="en-US" sz="3200" b="1" dirty="0" smtClean="0">
                <a:solidFill>
                  <a:srgbClr val="FF0000"/>
                </a:solidFill>
                <a:latin typeface="楷体" panose="02010609060101010101" pitchFamily="49" charset="-122"/>
                <a:ea typeface="楷体" panose="02010609060101010101" pitchFamily="49" charset="-122"/>
              </a:rPr>
              <a:t>鸟很多</a:t>
            </a:r>
            <a:endParaRPr lang="zh-CN" altLang="en-US" sz="3200" b="1" dirty="0">
              <a:solidFill>
                <a:srgbClr val="FF0000"/>
              </a:solidFill>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文本框 2"/>
          <p:cNvSpPr txBox="1"/>
          <p:nvPr/>
        </p:nvSpPr>
        <p:spPr>
          <a:xfrm>
            <a:off x="252923" y="555526"/>
            <a:ext cx="8711565" cy="2850011"/>
          </a:xfrm>
          <a:prstGeom prst="rect">
            <a:avLst/>
          </a:prstGeom>
          <a:noFill/>
        </p:spPr>
        <p:txBody>
          <a:bodyPr wrap="square" rtlCol="0">
            <a:spAutoFit/>
          </a:bodyPr>
          <a:lstStyle/>
          <a:p>
            <a:pPr>
              <a:lnSpc>
                <a:spcPct val="140000"/>
              </a:lnSpc>
            </a:pPr>
            <a:r>
              <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rPr>
              <a:t>    5.</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密密层层的枝叶把森林封得严严实实的。</a:t>
            </a:r>
            <a:r>
              <a:rPr lang="en-US" altLang="zh-CN" sz="3200" b="1" dirty="0" smtClean="0">
                <a:latin typeface="宋体" panose="02010600030101010101" pitchFamily="2" charset="-122"/>
                <a:ea typeface="宋体" panose="02010600030101010101" pitchFamily="2" charset="-122"/>
                <a:cs typeface="楷体" panose="02010609060101010101" pitchFamily="49" charset="-122"/>
                <a:sym typeface="+mn-ea"/>
              </a:rPr>
              <a:t>(</a:t>
            </a:r>
            <a:r>
              <a:rPr lang="zh-CN" altLang="en-US" sz="3200" b="1" dirty="0" smtClean="0">
                <a:latin typeface="宋体" panose="02010600030101010101" pitchFamily="2" charset="-122"/>
                <a:ea typeface="宋体" panose="02010600030101010101" pitchFamily="2" charset="-122"/>
                <a:cs typeface="楷体" panose="02010609060101010101" pitchFamily="49" charset="-122"/>
                <a:sym typeface="+mn-ea"/>
              </a:rPr>
              <a:t>改为“被”字句</a:t>
            </a:r>
            <a:r>
              <a:rPr lang="en-US" altLang="zh-CN" sz="3200" b="1" dirty="0" smtClean="0">
                <a:latin typeface="宋体" panose="02010600030101010101" pitchFamily="2" charset="-122"/>
                <a:ea typeface="宋体" panose="02010600030101010101" pitchFamily="2" charset="-122"/>
                <a:cs typeface="楷体" panose="02010609060101010101" pitchFamily="49" charset="-122"/>
                <a:sym typeface="+mn-ea"/>
              </a:rPr>
              <a:t>)     </a:t>
            </a:r>
            <a:endParaRPr lang="en-US" altLang="zh-CN" sz="3200" b="1" dirty="0" smtClean="0">
              <a:latin typeface="宋体" panose="02010600030101010101" pitchFamily="2" charset="-122"/>
              <a:ea typeface="宋体" panose="02010600030101010101" pitchFamily="2" charset="-122"/>
              <a:cs typeface="楷体" panose="02010609060101010101" pitchFamily="49" charset="-122"/>
              <a:sym typeface="+mn-ea"/>
            </a:endParaRPr>
          </a:p>
          <a:p>
            <a:pPr>
              <a:lnSpc>
                <a:spcPct val="140000"/>
              </a:lnSpc>
            </a:pPr>
            <a:endPar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endParaRPr>
          </a:p>
          <a:p>
            <a:pPr>
              <a:lnSpc>
                <a:spcPct val="140000"/>
              </a:lnSpc>
            </a:pPr>
            <a:r>
              <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rPr>
              <a:t>    6.</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树下堆积着鸟粪。</a:t>
            </a:r>
            <a:r>
              <a:rPr lang="en-US" altLang="zh-CN" sz="3200" b="1" dirty="0" smtClean="0">
                <a:latin typeface="宋体" panose="02010600030101010101" pitchFamily="2" charset="-122"/>
                <a:ea typeface="宋体" panose="02010600030101010101" pitchFamily="2" charset="-122"/>
                <a:cs typeface="楷体" panose="02010609060101010101" pitchFamily="49" charset="-122"/>
                <a:sym typeface="+mn-ea"/>
              </a:rPr>
              <a:t>(</a:t>
            </a:r>
            <a:r>
              <a:rPr lang="zh-CN" altLang="en-US" sz="3200" b="1" dirty="0" smtClean="0">
                <a:latin typeface="宋体" panose="02010600030101010101" pitchFamily="2" charset="-122"/>
                <a:ea typeface="宋体" panose="02010600030101010101" pitchFamily="2" charset="-122"/>
                <a:cs typeface="楷体" panose="02010609060101010101" pitchFamily="49" charset="-122"/>
                <a:sym typeface="+mn-ea"/>
              </a:rPr>
              <a:t>扩句</a:t>
            </a:r>
            <a:r>
              <a:rPr lang="en-US" altLang="zh-CN" sz="3200" b="1" dirty="0" smtClean="0">
                <a:latin typeface="宋体" panose="02010600030101010101" pitchFamily="2" charset="-122"/>
                <a:ea typeface="宋体" panose="02010600030101010101" pitchFamily="2" charset="-122"/>
                <a:cs typeface="楷体" panose="02010609060101010101" pitchFamily="49" charset="-122"/>
                <a:sym typeface="+mn-ea"/>
              </a:rPr>
              <a:t>)</a:t>
            </a:r>
            <a:endParaRPr lang="zh-CN" altLang="en-US" sz="3200" u="sng" dirty="0">
              <a:latin typeface="宋体" panose="02010600030101010101" pitchFamily="2" charset="-122"/>
              <a:ea typeface="宋体" panose="02010600030101010101" pitchFamily="2" charset="-122"/>
              <a:cs typeface="楷体" panose="02010609060101010101" pitchFamily="49" charset="-122"/>
            </a:endParaRPr>
          </a:p>
        </p:txBody>
      </p:sp>
      <p:sp>
        <p:nvSpPr>
          <p:cNvPr id="12" name="文本框 3"/>
          <p:cNvSpPr txBox="1"/>
          <p:nvPr/>
        </p:nvSpPr>
        <p:spPr>
          <a:xfrm>
            <a:off x="1111636" y="2058983"/>
            <a:ext cx="7350199" cy="584775"/>
          </a:xfrm>
          <a:prstGeom prst="rect">
            <a:avLst/>
          </a:prstGeom>
          <a:noFill/>
        </p:spPr>
        <p:txBody>
          <a:bodyPr wrap="square" rtlCol="0">
            <a:spAutoFit/>
          </a:bodyPr>
          <a:lstStyle/>
          <a:p>
            <a:r>
              <a:rPr lang="zh-CN" altLang="en-US" sz="3200" b="1" dirty="0" smtClean="0">
                <a:solidFill>
                  <a:srgbClr val="FF0000"/>
                </a:solidFill>
                <a:latin typeface="楷体" panose="02010609060101010101" pitchFamily="49" charset="-122"/>
                <a:ea typeface="楷体" panose="02010609060101010101" pitchFamily="49" charset="-122"/>
                <a:cs typeface="楷体" panose="02010609060101010101" pitchFamily="49" charset="-122"/>
                <a:sym typeface="+mn-ea"/>
              </a:rPr>
              <a:t>森林被密密层层的枝叶封得严严实实的。</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6" name="TextBox 5"/>
          <p:cNvSpPr txBox="1"/>
          <p:nvPr/>
        </p:nvSpPr>
        <p:spPr>
          <a:xfrm>
            <a:off x="1111636" y="3435846"/>
            <a:ext cx="5694015" cy="584775"/>
          </a:xfrm>
          <a:prstGeom prst="rect">
            <a:avLst/>
          </a:prstGeom>
          <a:noFill/>
        </p:spPr>
        <p:txBody>
          <a:bodyPr wrap="square" rtlCol="0">
            <a:spAutoFit/>
          </a:bodyPr>
          <a:lstStyle/>
          <a:p>
            <a:r>
              <a:rPr lang="zh-CN" altLang="en-US" sz="3200" b="1" dirty="0" smtClean="0">
                <a:solidFill>
                  <a:srgbClr val="FF0000"/>
                </a:solidFill>
                <a:latin typeface="楷体" panose="02010609060101010101" pitchFamily="49" charset="-122"/>
                <a:ea typeface="楷体" panose="02010609060101010101" pitchFamily="49" charset="-122"/>
              </a:rPr>
              <a:t>树下堆积着一层厚厚的鸟粪。</a:t>
            </a:r>
            <a:endParaRPr lang="zh-CN" altLang="en-US" sz="3200" b="1" dirty="0">
              <a:solidFill>
                <a:srgbClr val="FF0000"/>
              </a:solidFill>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 presetClass="entr" presetSubtype="1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checkerboard(across)">
                                      <p:cBhvr>
                                        <p:cTn id="1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6"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43608" y="1275606"/>
            <a:ext cx="7056784" cy="1754326"/>
          </a:xfrm>
          <a:prstGeom prst="rect">
            <a:avLst/>
          </a:prstGeom>
          <a:noFill/>
        </p:spPr>
        <p:txBody>
          <a:bodyPr wrap="square" rtlCol="0">
            <a:spAutoFit/>
          </a:bodyPr>
          <a:lstStyle/>
          <a:p>
            <a:pPr>
              <a:lnSpc>
                <a:spcPct val="150000"/>
              </a:lnSpc>
            </a:pPr>
            <a:r>
              <a:rPr lang="en-US" altLang="zh-CN" sz="3600" b="1" dirty="0" smtClean="0">
                <a:latin typeface="楷体" panose="02010609060101010101" pitchFamily="49" charset="-122"/>
                <a:ea typeface="楷体" panose="02010609060101010101" pitchFamily="49" charset="-122"/>
              </a:rPr>
              <a:t>     </a:t>
            </a:r>
            <a:r>
              <a:rPr lang="zh-CN" altLang="en-US" sz="3600" b="1" dirty="0" smtClean="0">
                <a:latin typeface="楷体" panose="02010609060101010101" pitchFamily="49" charset="-122"/>
                <a:ea typeface="楷体" panose="02010609060101010101" pitchFamily="49" charset="-122"/>
              </a:rPr>
              <a:t>这一单元的课文中有哪些知识点呢？我们一起来复习吧！</a:t>
            </a:r>
            <a:endParaRPr lang="zh-CN" altLang="en-US" sz="3600" b="1"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712152" y="867799"/>
            <a:ext cx="7748280" cy="646331"/>
          </a:xfrm>
          <a:prstGeom prst="rect">
            <a:avLst/>
          </a:prstGeom>
          <a:noFill/>
        </p:spPr>
        <p:txBody>
          <a:bodyPr wrap="square" rtlCol="0">
            <a:spAutoFit/>
          </a:bodyPr>
          <a:lstStyle/>
          <a:p>
            <a:pPr algn="l"/>
            <a:r>
              <a:rPr lang="zh-CN" altLang="en-US" sz="3600" b="1" dirty="0" smtClean="0">
                <a:latin typeface="楷体" panose="02010609060101010101" pitchFamily="49" charset="-122"/>
                <a:ea typeface="楷体" panose="02010609060101010101" pitchFamily="49" charset="-122"/>
                <a:cs typeface="楷体" panose="02010609060101010101" pitchFamily="49" charset="-122"/>
                <a:sym typeface="+mn-ea"/>
              </a:rPr>
              <a:t>断 </a:t>
            </a:r>
            <a:r>
              <a:rPr lang="zh-CN" altLang="en-US" sz="3600" b="1" dirty="0" smtClean="0">
                <a:latin typeface="楷体" panose="02010609060101010101" pitchFamily="49" charset="-122"/>
                <a:ea typeface="楷体" panose="02010609060101010101" pitchFamily="49" charset="-122"/>
                <a:cs typeface="楷体" panose="02010609060101010101" pitchFamily="49" charset="-122"/>
                <a:sym typeface="+mn-ea"/>
              </a:rPr>
              <a:t>楚 孤 初 未 优 厚 夏 袋 视 </a:t>
            </a:r>
            <a:r>
              <a:rPr lang="zh-CN" altLang="en-US" sz="3600" b="1" dirty="0" smtClean="0">
                <a:latin typeface="楷体" panose="02010609060101010101" pitchFamily="49" charset="-122"/>
                <a:ea typeface="楷体" panose="02010609060101010101" pitchFamily="49" charset="-122"/>
                <a:cs typeface="楷体" panose="02010609060101010101" pitchFamily="49" charset="-122"/>
                <a:sym typeface="+mn-ea"/>
              </a:rPr>
              <a:t>线</a:t>
            </a:r>
            <a:endParaRPr lang="zh-CN" altLang="en-US" sz="3600" b="1" dirty="0">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9" name="文本框 8"/>
          <p:cNvSpPr txBox="1"/>
          <p:nvPr/>
        </p:nvSpPr>
        <p:spPr>
          <a:xfrm>
            <a:off x="712638" y="1882284"/>
            <a:ext cx="1832553" cy="584775"/>
          </a:xfrm>
          <a:prstGeom prst="rect">
            <a:avLst/>
          </a:prstGeom>
          <a:solidFill>
            <a:schemeClr val="accent2">
              <a:lumMod val="40000"/>
              <a:lumOff val="60000"/>
            </a:schemeClr>
          </a:solidFill>
        </p:spPr>
        <p:txBody>
          <a:bodyPr wrap="none" rtlCol="0">
            <a:spAutoFit/>
          </a:bodyPr>
          <a:lstStyle/>
          <a:p>
            <a:pPr algn="l"/>
            <a:r>
              <a:rPr lang="zh-CN" altLang="en-US" sz="3200" b="1" dirty="0">
                <a:latin typeface="楷体" panose="02010609060101010101" pitchFamily="49" charset="-122"/>
                <a:ea typeface="楷体" panose="02010609060101010101" pitchFamily="49" charset="-122"/>
                <a:cs typeface="楷体" panose="02010609060101010101" pitchFamily="49" charset="-122"/>
                <a:sym typeface="+mn-ea"/>
              </a:rPr>
              <a:t>容易混淆</a:t>
            </a:r>
            <a:endParaRPr lang="zh-CN" altLang="en-US" sz="3200" b="1" dirty="0">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10" name="文本框 9"/>
          <p:cNvSpPr txBox="1"/>
          <p:nvPr/>
        </p:nvSpPr>
        <p:spPr>
          <a:xfrm>
            <a:off x="2771800" y="1668745"/>
            <a:ext cx="803425" cy="830997"/>
          </a:xfrm>
          <a:prstGeom prst="rect">
            <a:avLst/>
          </a:prstGeom>
          <a:noFill/>
        </p:spPr>
        <p:txBody>
          <a:bodyPr wrap="none" rtlCol="0">
            <a:spAutoFit/>
          </a:bodyPr>
          <a:lstStyle/>
          <a:p>
            <a:pPr algn="l"/>
            <a:r>
              <a:rPr lang="zh-CN" altLang="en-US" sz="4800" b="1" dirty="0" smtClean="0">
                <a:latin typeface="楷体" panose="02010609060101010101" pitchFamily="49" charset="-122"/>
                <a:ea typeface="楷体" panose="02010609060101010101" pitchFamily="49" charset="-122"/>
                <a:cs typeface="楷体" panose="02010609060101010101" pitchFamily="49" charset="-122"/>
                <a:sym typeface="+mn-ea"/>
              </a:rPr>
              <a:t>未</a:t>
            </a:r>
            <a:endParaRPr lang="zh-CN" altLang="en-US" sz="4800" b="1" dirty="0">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11" name="文本框 10"/>
          <p:cNvSpPr txBox="1"/>
          <p:nvPr/>
        </p:nvSpPr>
        <p:spPr>
          <a:xfrm>
            <a:off x="5057816" y="1668745"/>
            <a:ext cx="803425" cy="830997"/>
          </a:xfrm>
          <a:prstGeom prst="rect">
            <a:avLst/>
          </a:prstGeom>
          <a:noFill/>
        </p:spPr>
        <p:txBody>
          <a:bodyPr wrap="none" rtlCol="0">
            <a:spAutoFit/>
          </a:bodyPr>
          <a:lstStyle/>
          <a:p>
            <a:pPr algn="l"/>
            <a:r>
              <a:rPr lang="zh-CN" altLang="en-US" sz="4800" b="1" dirty="0" smtClean="0">
                <a:latin typeface="楷体" panose="02010609060101010101" pitchFamily="49" charset="-122"/>
                <a:ea typeface="楷体" panose="02010609060101010101" pitchFamily="49" charset="-122"/>
                <a:cs typeface="楷体" panose="02010609060101010101" pitchFamily="49" charset="-122"/>
                <a:sym typeface="+mn-ea"/>
              </a:rPr>
              <a:t>末</a:t>
            </a:r>
            <a:endParaRPr lang="zh-CN" altLang="en-US" sz="4800" b="1" dirty="0">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12" name="文本框 11"/>
          <p:cNvSpPr txBox="1"/>
          <p:nvPr/>
        </p:nvSpPr>
        <p:spPr>
          <a:xfrm>
            <a:off x="3557618" y="1740183"/>
            <a:ext cx="1213794" cy="707886"/>
          </a:xfrm>
          <a:prstGeom prst="rect">
            <a:avLst/>
          </a:prstGeom>
          <a:noFill/>
        </p:spPr>
        <p:txBody>
          <a:bodyPr wrap="none" rtlCol="0">
            <a:spAutoFit/>
          </a:bodyPr>
          <a:lstStyle/>
          <a:p>
            <a:pPr algn="l"/>
            <a:r>
              <a:rPr lang="zh-CN" altLang="en-US" sz="4000" b="1" dirty="0" smtClean="0">
                <a:solidFill>
                  <a:srgbClr val="FF0000"/>
                </a:solidFill>
                <a:latin typeface="楷体" panose="02010609060101010101" pitchFamily="49" charset="-122"/>
                <a:ea typeface="楷体" panose="02010609060101010101" pitchFamily="49" charset="-122"/>
                <a:cs typeface="楷体" panose="02010609060101010101" pitchFamily="49" charset="-122"/>
              </a:rPr>
              <a:t>未来</a:t>
            </a:r>
            <a:endParaRPr lang="zh-CN" altLang="en-US" sz="4000" b="1" dirty="0">
              <a:solidFill>
                <a:srgbClr val="FF0000"/>
              </a:solidFill>
              <a:latin typeface="楷体" panose="02010609060101010101" pitchFamily="49" charset="-122"/>
              <a:ea typeface="楷体" panose="02010609060101010101" pitchFamily="49" charset="-122"/>
              <a:cs typeface="楷体" panose="02010609060101010101" pitchFamily="49" charset="-122"/>
            </a:endParaRPr>
          </a:p>
        </p:txBody>
      </p:sp>
      <p:sp>
        <p:nvSpPr>
          <p:cNvPr id="13" name="文本框 12"/>
          <p:cNvSpPr txBox="1"/>
          <p:nvPr/>
        </p:nvSpPr>
        <p:spPr>
          <a:xfrm>
            <a:off x="5843634" y="1740183"/>
            <a:ext cx="1213794" cy="707886"/>
          </a:xfrm>
          <a:prstGeom prst="rect">
            <a:avLst/>
          </a:prstGeom>
          <a:noFill/>
        </p:spPr>
        <p:txBody>
          <a:bodyPr wrap="none" rtlCol="0">
            <a:spAutoFit/>
          </a:bodyPr>
          <a:lstStyle/>
          <a:p>
            <a:pPr algn="l"/>
            <a:r>
              <a:rPr lang="zh-CN" altLang="en-US" sz="4000" b="1" dirty="0" smtClean="0">
                <a:solidFill>
                  <a:srgbClr val="FF0000"/>
                </a:solidFill>
                <a:latin typeface="楷体" panose="02010609060101010101" pitchFamily="49" charset="-122"/>
                <a:ea typeface="楷体" panose="02010609060101010101" pitchFamily="49" charset="-122"/>
                <a:cs typeface="楷体" panose="02010609060101010101" pitchFamily="49" charset="-122"/>
              </a:rPr>
              <a:t>末尾</a:t>
            </a:r>
            <a:endParaRPr lang="zh-CN" altLang="en-US" sz="4000" b="1" dirty="0">
              <a:solidFill>
                <a:srgbClr val="FF0000"/>
              </a:solidFill>
              <a:latin typeface="楷体" panose="02010609060101010101" pitchFamily="49" charset="-122"/>
              <a:ea typeface="楷体" panose="02010609060101010101" pitchFamily="49" charset="-122"/>
              <a:cs typeface="楷体" panose="02010609060101010101" pitchFamily="49" charset="-122"/>
            </a:endParaRPr>
          </a:p>
        </p:txBody>
      </p:sp>
      <p:grpSp>
        <p:nvGrpSpPr>
          <p:cNvPr id="2" name="组合 3"/>
          <p:cNvGrpSpPr/>
          <p:nvPr/>
        </p:nvGrpSpPr>
        <p:grpSpPr>
          <a:xfrm>
            <a:off x="0" y="195486"/>
            <a:ext cx="2513330" cy="509438"/>
            <a:chOff x="458" y="988"/>
            <a:chExt cx="4134" cy="914"/>
          </a:xfrm>
          <a:effectLst>
            <a:outerShdw blurRad="50800" dist="38100" dir="2700000" algn="tl" rotWithShape="0">
              <a:prstClr val="black">
                <a:alpha val="40000"/>
              </a:prstClr>
            </a:outerShdw>
          </a:effectLst>
        </p:grpSpPr>
        <p:sp>
          <p:nvSpPr>
            <p:cNvPr id="7" name="流程图: 延期 6"/>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8" name="文本框 14">
              <a:hlinkClick r:id="rId1" action="ppaction://hlinkfile"/>
            </p:cNvPr>
            <p:cNvSpPr txBox="1"/>
            <p:nvPr/>
          </p:nvSpPr>
          <p:spPr>
            <a:xfrm>
              <a:off x="458" y="1005"/>
              <a:ext cx="3688" cy="897"/>
            </a:xfrm>
            <a:prstGeom prst="rect">
              <a:avLst/>
            </a:prstGeom>
            <a:noFill/>
          </p:spPr>
          <p:txBody>
            <a:bodyPr wrap="square" lIns="68580" tIns="34290" rIns="68580" bIns="34290" rtlCol="0">
              <a:spAutoFit/>
            </a:bodyPr>
            <a:lstStyle/>
            <a:p>
              <a:pPr algn="ctr"/>
              <a:r>
                <a:rPr lang="zh-CN" altLang="en-US" sz="2800" b="1" dirty="0">
                  <a:solidFill>
                    <a:schemeClr val="tx1"/>
                  </a:solidFill>
                  <a:latin typeface="楷体" panose="02010609060101010101" pitchFamily="49" charset="-122"/>
                  <a:ea typeface="楷体" panose="02010609060101010101" pitchFamily="49" charset="-122"/>
                </a:rPr>
                <a:t>易写错的字</a:t>
              </a:r>
              <a:endParaRPr lang="zh-CN" altLang="en-US" sz="2800" b="1" dirty="0">
                <a:solidFill>
                  <a:schemeClr val="tx1"/>
                </a:solidFill>
                <a:latin typeface="楷体" panose="02010609060101010101" pitchFamily="49" charset="-122"/>
                <a:ea typeface="楷体" panose="02010609060101010101" pitchFamily="49" charset="-122"/>
              </a:endParaRPr>
            </a:p>
          </p:txBody>
        </p:sp>
      </p:grpSp>
      <p:sp>
        <p:nvSpPr>
          <p:cNvPr id="15" name="文本框 13"/>
          <p:cNvSpPr txBox="1"/>
          <p:nvPr/>
        </p:nvSpPr>
        <p:spPr>
          <a:xfrm>
            <a:off x="683568" y="2898691"/>
            <a:ext cx="2656496" cy="584775"/>
          </a:xfrm>
          <a:prstGeom prst="rect">
            <a:avLst/>
          </a:prstGeom>
          <a:solidFill>
            <a:schemeClr val="accent2">
              <a:lumMod val="40000"/>
              <a:lumOff val="60000"/>
            </a:schemeClr>
          </a:solidFill>
        </p:spPr>
        <p:txBody>
          <a:bodyPr wrap="none" rtlCol="0">
            <a:spAutoFit/>
          </a:bodyPr>
          <a:lstStyle/>
          <a:p>
            <a:pPr algn="l"/>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容易多写一笔</a:t>
            </a:r>
            <a:endParaRPr lang="zh-CN" altLang="en-US" sz="3200" b="1" dirty="0">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16" name="文本框 9"/>
          <p:cNvSpPr txBox="1"/>
          <p:nvPr/>
        </p:nvSpPr>
        <p:spPr>
          <a:xfrm>
            <a:off x="3635896" y="2715766"/>
            <a:ext cx="803425" cy="830997"/>
          </a:xfrm>
          <a:prstGeom prst="rect">
            <a:avLst/>
          </a:prstGeom>
          <a:noFill/>
        </p:spPr>
        <p:txBody>
          <a:bodyPr wrap="none" rtlCol="0">
            <a:spAutoFit/>
          </a:bodyPr>
          <a:lstStyle/>
          <a:p>
            <a:pPr algn="l"/>
            <a:r>
              <a:rPr lang="zh-CN" altLang="en-US" sz="4800" b="1" dirty="0" smtClean="0">
                <a:latin typeface="楷体" panose="02010609060101010101" pitchFamily="49" charset="-122"/>
                <a:ea typeface="楷体" panose="02010609060101010101" pitchFamily="49" charset="-122"/>
                <a:cs typeface="楷体" panose="02010609060101010101" pitchFamily="49" charset="-122"/>
                <a:sym typeface="+mn-ea"/>
              </a:rPr>
              <a:t>断</a:t>
            </a:r>
            <a:endParaRPr lang="zh-CN" altLang="en-US" sz="4800" b="1" dirty="0">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17" name="文本框 9"/>
          <p:cNvSpPr txBox="1"/>
          <p:nvPr/>
        </p:nvSpPr>
        <p:spPr>
          <a:xfrm>
            <a:off x="4569044" y="2715766"/>
            <a:ext cx="803425" cy="830997"/>
          </a:xfrm>
          <a:prstGeom prst="rect">
            <a:avLst/>
          </a:prstGeom>
          <a:noFill/>
        </p:spPr>
        <p:txBody>
          <a:bodyPr wrap="none" rtlCol="0">
            <a:spAutoFit/>
          </a:bodyPr>
          <a:lstStyle/>
          <a:p>
            <a:pPr algn="l"/>
            <a:r>
              <a:rPr lang="zh-CN" altLang="en-US" sz="4800" b="1" dirty="0" smtClean="0">
                <a:latin typeface="楷体" panose="02010609060101010101" pitchFamily="49" charset="-122"/>
                <a:ea typeface="楷体" panose="02010609060101010101" pitchFamily="49" charset="-122"/>
                <a:cs typeface="楷体" panose="02010609060101010101" pitchFamily="49" charset="-122"/>
                <a:sym typeface="+mn-ea"/>
              </a:rPr>
              <a:t>优</a:t>
            </a:r>
            <a:endParaRPr lang="zh-CN" altLang="en-US" sz="4800" b="1" dirty="0">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18" name="文本框 13"/>
          <p:cNvSpPr txBox="1"/>
          <p:nvPr/>
        </p:nvSpPr>
        <p:spPr>
          <a:xfrm>
            <a:off x="712638" y="3939557"/>
            <a:ext cx="2656496" cy="584775"/>
          </a:xfrm>
          <a:prstGeom prst="rect">
            <a:avLst/>
          </a:prstGeom>
          <a:solidFill>
            <a:schemeClr val="accent2">
              <a:lumMod val="40000"/>
              <a:lumOff val="60000"/>
            </a:schemeClr>
          </a:solidFill>
        </p:spPr>
        <p:txBody>
          <a:bodyPr wrap="none" rtlCol="0">
            <a:spAutoFit/>
          </a:bodyPr>
          <a:lstStyle/>
          <a:p>
            <a:pPr algn="l"/>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容易少写一笔</a:t>
            </a:r>
            <a:endParaRPr lang="zh-CN" altLang="en-US" sz="3200" b="1" dirty="0">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19" name="文本框 9"/>
          <p:cNvSpPr txBox="1"/>
          <p:nvPr/>
        </p:nvSpPr>
        <p:spPr>
          <a:xfrm>
            <a:off x="5502192" y="2715766"/>
            <a:ext cx="803425" cy="830997"/>
          </a:xfrm>
          <a:prstGeom prst="rect">
            <a:avLst/>
          </a:prstGeom>
          <a:noFill/>
        </p:spPr>
        <p:txBody>
          <a:bodyPr wrap="none" rtlCol="0">
            <a:spAutoFit/>
          </a:bodyPr>
          <a:lstStyle/>
          <a:p>
            <a:pPr algn="l"/>
            <a:r>
              <a:rPr lang="zh-CN" altLang="en-US" sz="4800" b="1" dirty="0" smtClean="0">
                <a:latin typeface="楷体" panose="02010609060101010101" pitchFamily="49" charset="-122"/>
                <a:ea typeface="楷体" panose="02010609060101010101" pitchFamily="49" charset="-122"/>
                <a:cs typeface="楷体" panose="02010609060101010101" pitchFamily="49" charset="-122"/>
                <a:sym typeface="+mn-ea"/>
              </a:rPr>
              <a:t>厚</a:t>
            </a:r>
            <a:endParaRPr lang="zh-CN" altLang="en-US" sz="4800" b="1" dirty="0">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20" name="文本框 9"/>
          <p:cNvSpPr txBox="1"/>
          <p:nvPr/>
        </p:nvSpPr>
        <p:spPr>
          <a:xfrm>
            <a:off x="6435340" y="2715766"/>
            <a:ext cx="803425" cy="830997"/>
          </a:xfrm>
          <a:prstGeom prst="rect">
            <a:avLst/>
          </a:prstGeom>
          <a:noFill/>
        </p:spPr>
        <p:txBody>
          <a:bodyPr wrap="none" rtlCol="0">
            <a:spAutoFit/>
          </a:bodyPr>
          <a:lstStyle/>
          <a:p>
            <a:pPr algn="l"/>
            <a:r>
              <a:rPr lang="zh-CN" altLang="en-US" sz="4800" b="1" dirty="0" smtClean="0">
                <a:latin typeface="楷体" panose="02010609060101010101" pitchFamily="49" charset="-122"/>
                <a:ea typeface="楷体" panose="02010609060101010101" pitchFamily="49" charset="-122"/>
                <a:cs typeface="楷体" panose="02010609060101010101" pitchFamily="49" charset="-122"/>
                <a:sym typeface="+mn-ea"/>
              </a:rPr>
              <a:t>袋</a:t>
            </a:r>
            <a:endParaRPr lang="zh-CN" altLang="en-US" sz="4800" b="1" dirty="0">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22" name="文本框 9"/>
          <p:cNvSpPr txBox="1"/>
          <p:nvPr/>
        </p:nvSpPr>
        <p:spPr>
          <a:xfrm>
            <a:off x="7368488" y="2715766"/>
            <a:ext cx="803425" cy="830997"/>
          </a:xfrm>
          <a:prstGeom prst="rect">
            <a:avLst/>
          </a:prstGeom>
          <a:noFill/>
        </p:spPr>
        <p:txBody>
          <a:bodyPr wrap="none" rtlCol="0">
            <a:spAutoFit/>
          </a:bodyPr>
          <a:lstStyle/>
          <a:p>
            <a:pPr algn="l"/>
            <a:r>
              <a:rPr lang="zh-CN" altLang="en-US" sz="4800" b="1" dirty="0" smtClean="0">
                <a:latin typeface="楷体" panose="02010609060101010101" pitchFamily="49" charset="-122"/>
                <a:ea typeface="楷体" panose="02010609060101010101" pitchFamily="49" charset="-122"/>
                <a:cs typeface="楷体" panose="02010609060101010101" pitchFamily="49" charset="-122"/>
                <a:sym typeface="+mn-ea"/>
              </a:rPr>
              <a:t>视</a:t>
            </a:r>
            <a:endParaRPr lang="zh-CN" altLang="en-US" sz="4800" b="1" dirty="0">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23" name="文本框 9"/>
          <p:cNvSpPr txBox="1"/>
          <p:nvPr/>
        </p:nvSpPr>
        <p:spPr>
          <a:xfrm>
            <a:off x="8301635" y="2715766"/>
            <a:ext cx="803425" cy="830997"/>
          </a:xfrm>
          <a:prstGeom prst="rect">
            <a:avLst/>
          </a:prstGeom>
          <a:noFill/>
        </p:spPr>
        <p:txBody>
          <a:bodyPr wrap="none" rtlCol="0">
            <a:spAutoFit/>
          </a:bodyPr>
          <a:lstStyle/>
          <a:p>
            <a:pPr algn="l"/>
            <a:r>
              <a:rPr lang="zh-CN" altLang="en-US" sz="4800" b="1" dirty="0" smtClean="0">
                <a:latin typeface="楷体" panose="02010609060101010101" pitchFamily="49" charset="-122"/>
                <a:ea typeface="楷体" panose="02010609060101010101" pitchFamily="49" charset="-122"/>
                <a:cs typeface="楷体" panose="02010609060101010101" pitchFamily="49" charset="-122"/>
                <a:sym typeface="+mn-ea"/>
              </a:rPr>
              <a:t>线</a:t>
            </a:r>
            <a:endParaRPr lang="zh-CN" altLang="en-US" sz="4800" b="1" dirty="0">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24" name="文本框 9"/>
          <p:cNvSpPr txBox="1"/>
          <p:nvPr/>
        </p:nvSpPr>
        <p:spPr>
          <a:xfrm>
            <a:off x="3636020" y="3795886"/>
            <a:ext cx="803425" cy="830997"/>
          </a:xfrm>
          <a:prstGeom prst="rect">
            <a:avLst/>
          </a:prstGeom>
          <a:noFill/>
        </p:spPr>
        <p:txBody>
          <a:bodyPr wrap="none" rtlCol="0">
            <a:spAutoFit/>
          </a:bodyPr>
          <a:lstStyle/>
          <a:p>
            <a:pPr algn="l"/>
            <a:r>
              <a:rPr lang="zh-CN" altLang="en-US" sz="4800" b="1" dirty="0" smtClean="0">
                <a:latin typeface="楷体" panose="02010609060101010101" pitchFamily="49" charset="-122"/>
                <a:ea typeface="楷体" panose="02010609060101010101" pitchFamily="49" charset="-122"/>
                <a:cs typeface="楷体" panose="02010609060101010101" pitchFamily="49" charset="-122"/>
                <a:sym typeface="+mn-ea"/>
              </a:rPr>
              <a:t>孤</a:t>
            </a:r>
            <a:endParaRPr lang="zh-CN" altLang="en-US" sz="4800" b="1" dirty="0">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25" name="文本框 9"/>
          <p:cNvSpPr txBox="1"/>
          <p:nvPr/>
        </p:nvSpPr>
        <p:spPr>
          <a:xfrm>
            <a:off x="4572000" y="3795886"/>
            <a:ext cx="803425" cy="830997"/>
          </a:xfrm>
          <a:prstGeom prst="rect">
            <a:avLst/>
          </a:prstGeom>
          <a:noFill/>
        </p:spPr>
        <p:txBody>
          <a:bodyPr wrap="none" rtlCol="0">
            <a:spAutoFit/>
          </a:bodyPr>
          <a:lstStyle/>
          <a:p>
            <a:pPr algn="l"/>
            <a:r>
              <a:rPr lang="zh-CN" altLang="en-US" sz="4800" b="1" dirty="0" smtClean="0">
                <a:latin typeface="楷体" panose="02010609060101010101" pitchFamily="49" charset="-122"/>
                <a:ea typeface="楷体" panose="02010609060101010101" pitchFamily="49" charset="-122"/>
                <a:cs typeface="楷体" panose="02010609060101010101" pitchFamily="49" charset="-122"/>
                <a:sym typeface="+mn-ea"/>
              </a:rPr>
              <a:t>夏</a:t>
            </a:r>
            <a:endParaRPr lang="zh-CN" altLang="en-US" sz="4800" b="1" dirty="0">
              <a:latin typeface="楷体" panose="02010609060101010101" pitchFamily="49" charset="-122"/>
              <a:ea typeface="楷体" panose="02010609060101010101" pitchFamily="49" charset="-122"/>
              <a:cs typeface="楷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9"/>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0"/>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2"/>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3"/>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8"/>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1" grpId="0"/>
      <p:bldP spid="12" grpId="0"/>
      <p:bldP spid="13" grpId="0"/>
      <p:bldP spid="15" grpId="0" animBg="1"/>
      <p:bldP spid="16" grpId="0"/>
      <p:bldP spid="17" grpId="0"/>
      <p:bldP spid="18" grpId="0" animBg="1"/>
      <p:bldP spid="19" grpId="0"/>
      <p:bldP spid="20" grpId="0"/>
      <p:bldP spid="22" grpId="0"/>
      <p:bldP spid="23" grpId="0"/>
      <p:bldP spid="24" grpId="0"/>
      <p:bldP spid="25"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98562" y="1347614"/>
            <a:ext cx="8964488" cy="3539430"/>
          </a:xfrm>
          <a:prstGeom prst="rect">
            <a:avLst/>
          </a:prstGeom>
          <a:noFill/>
        </p:spPr>
        <p:txBody>
          <a:bodyPr wrap="square" rtlCol="0">
            <a:spAutoFit/>
          </a:bodyPr>
          <a:lstStyle/>
          <a:p>
            <a:r>
              <a:rPr lang="zh-CN" altLang="en-US" sz="2800" dirty="0"/>
              <a:t> </a:t>
            </a:r>
            <a:r>
              <a:rPr lang="zh-CN" altLang="en-US" sz="2800" dirty="0" smtClean="0"/>
              <a:t>      </a:t>
            </a:r>
            <a:r>
              <a:rPr lang="zh-CN" altLang="en-US" sz="2800" dirty="0" smtClean="0"/>
              <a:t> </a:t>
            </a:r>
            <a:r>
              <a:rPr lang="zh-CN" altLang="en-US" sz="2800" b="1" dirty="0">
                <a:solidFill>
                  <a:srgbClr val="0070C0"/>
                </a:solidFill>
                <a:latin typeface="楷体" panose="02010609060101010101" pitchFamily="49" charset="-122"/>
                <a:ea typeface="楷体" panose="02010609060101010101" pitchFamily="49" charset="-122"/>
                <a:cs typeface="黑体" panose="02010609060101010101" pitchFamily="49" charset="-122"/>
              </a:rPr>
              <a:t>这首诗写了碧水青山，白帆红日，交映成一幅色彩绚丽的画面。但这画面不是静止的，而是流动的。随着诗人行舟，山断江开，东流水回，青山相对迎出，孤帆日边驶来，景色由远及近再及远地展开。诗中用了六个动词“断、开、流、回、出、来”，山水景物呈现出跃跃欲出的动态，描绘了天门山一带的雄奇阔远。一、二句写出了天门山水雄奇险峻不可阻遏的气势，给人惊心动魄之感；三、四句写足也写活了浑阔茫远的水势。</a:t>
            </a:r>
            <a:endParaRPr lang="zh-CN" altLang="en-US" sz="2800" b="1" dirty="0">
              <a:solidFill>
                <a:srgbClr val="0070C0"/>
              </a:solidFill>
              <a:latin typeface="楷体" panose="02010609060101010101" pitchFamily="49" charset="-122"/>
              <a:ea typeface="楷体" panose="02010609060101010101" pitchFamily="49" charset="-122"/>
              <a:cs typeface="黑体" panose="02010609060101010101" pitchFamily="49" charset="-122"/>
            </a:endParaRPr>
          </a:p>
        </p:txBody>
      </p:sp>
      <p:sp>
        <p:nvSpPr>
          <p:cNvPr id="3" name="文本框 2"/>
          <p:cNvSpPr txBox="1"/>
          <p:nvPr/>
        </p:nvSpPr>
        <p:spPr>
          <a:xfrm>
            <a:off x="251520" y="843558"/>
            <a:ext cx="8444671" cy="523220"/>
          </a:xfrm>
          <a:prstGeom prst="rect">
            <a:avLst/>
          </a:prstGeom>
          <a:noFill/>
        </p:spPr>
        <p:txBody>
          <a:bodyPr wrap="square" rtlCol="0">
            <a:spAutoFit/>
          </a:bodyPr>
          <a:lstStyle/>
          <a:p>
            <a:r>
              <a:rPr lang="zh-CN" altLang="en-US" sz="2800" dirty="0" smtClean="0">
                <a:solidFill>
                  <a:srgbClr val="FF0000"/>
                </a:solidFill>
                <a:latin typeface="楷体" panose="02010609060101010101" pitchFamily="49" charset="-122"/>
                <a:ea typeface="楷体" panose="02010609060101010101" pitchFamily="49" charset="-122"/>
                <a:sym typeface="+mn-ea"/>
              </a:rPr>
              <a:t>●</a:t>
            </a:r>
            <a:r>
              <a:rPr lang="zh-CN" altLang="en-US" sz="2800" dirty="0" smtClean="0">
                <a:latin typeface="黑体" panose="02010609060101010101" pitchFamily="49" charset="-122"/>
                <a:ea typeface="黑体" panose="02010609060101010101" pitchFamily="49" charset="-122"/>
                <a:cs typeface="黑体" panose="02010609060101010101" pitchFamily="49" charset="-122"/>
                <a:sym typeface="+mn-ea"/>
              </a:rPr>
              <a:t>《望天门山》一文写了怎样的画面？</a:t>
            </a:r>
            <a:endParaRPr lang="zh-CN" altLang="en-US" sz="2800" dirty="0"/>
          </a:p>
        </p:txBody>
      </p:sp>
      <p:grpSp>
        <p:nvGrpSpPr>
          <p:cNvPr id="4" name="组合 3"/>
          <p:cNvGrpSpPr/>
          <p:nvPr/>
        </p:nvGrpSpPr>
        <p:grpSpPr>
          <a:xfrm>
            <a:off x="-83185" y="267494"/>
            <a:ext cx="2893060" cy="509476"/>
            <a:chOff x="458" y="988"/>
            <a:chExt cx="4134" cy="914"/>
          </a:xfrm>
          <a:effectLst>
            <a:outerShdw blurRad="50800" dist="38100" dir="2700000" algn="tl" rotWithShape="0">
              <a:prstClr val="black">
                <a:alpha val="40000"/>
              </a:prstClr>
            </a:outerShdw>
          </a:effectLst>
        </p:grpSpPr>
        <p:sp>
          <p:nvSpPr>
            <p:cNvPr id="7" name="流程图: 延期 6"/>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8" name="文本框 14">
              <a:hlinkClick r:id="rId1" action="ppaction://hlinkfile"/>
            </p:cNvPr>
            <p:cNvSpPr txBox="1"/>
            <p:nvPr/>
          </p:nvSpPr>
          <p:spPr>
            <a:xfrm>
              <a:off x="458" y="1005"/>
              <a:ext cx="3688" cy="897"/>
            </a:xfrm>
            <a:prstGeom prst="rect">
              <a:avLst/>
            </a:prstGeom>
            <a:noFill/>
          </p:spPr>
          <p:txBody>
            <a:bodyPr wrap="square" lIns="68580" tIns="34290" rIns="68580" bIns="34290" rtlCol="0">
              <a:spAutoFit/>
            </a:bodyPr>
            <a:lstStyle/>
            <a:p>
              <a:pPr algn="ctr"/>
              <a:r>
                <a:rPr lang="zh-CN" altLang="en-US" sz="2800" b="1" dirty="0">
                  <a:solidFill>
                    <a:schemeClr val="tx1"/>
                  </a:solidFill>
                  <a:latin typeface="楷体" panose="02010609060101010101" pitchFamily="49" charset="-122"/>
                  <a:ea typeface="楷体" panose="02010609060101010101" pitchFamily="49" charset="-122"/>
                </a:rPr>
                <a:t>本单元知识点</a:t>
              </a:r>
              <a:endParaRPr lang="zh-CN" altLang="en-US" sz="2800" b="1" dirty="0">
                <a:solidFill>
                  <a:schemeClr val="tx1"/>
                </a:solidFill>
                <a:latin typeface="楷体" panose="02010609060101010101" pitchFamily="49" charset="-122"/>
                <a:ea typeface="楷体" panose="02010609060101010101" pitchFamily="49" charset="-122"/>
              </a:endParaRPr>
            </a:p>
          </p:txBody>
        </p:sp>
      </p:gr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743511" y="689714"/>
            <a:ext cx="7716921" cy="3538220"/>
          </a:xfrm>
          <a:prstGeom prst="rect">
            <a:avLst/>
          </a:prstGeom>
          <a:noFill/>
        </p:spPr>
        <p:txBody>
          <a:bodyPr wrap="square" rtlCol="0">
            <a:spAutoFit/>
          </a:bodyPr>
          <a:lstStyle/>
          <a:p>
            <a:r>
              <a:rPr lang="en-US" altLang="zh-CN" sz="2800" dirty="0" smtClean="0">
                <a:solidFill>
                  <a:srgbClr val="FF0000"/>
                </a:solidFill>
                <a:latin typeface="楷体" panose="02010609060101010101" pitchFamily="49" charset="-122"/>
                <a:ea typeface="楷体" panose="02010609060101010101" pitchFamily="49" charset="-122"/>
                <a:cs typeface="黑体" panose="02010609060101010101" pitchFamily="49" charset="-122"/>
                <a:sym typeface="+mn-ea"/>
              </a:rPr>
              <a:t>●</a:t>
            </a:r>
            <a:r>
              <a:rPr lang="zh-CN" altLang="en-US" sz="2800" dirty="0" smtClean="0"/>
              <a:t>“天门中断楚江开，碧水东流至此回。”这两句写</a:t>
            </a:r>
            <a:r>
              <a:rPr lang="zh-CN" altLang="en-US" sz="2800" dirty="0" smtClean="0">
                <a:solidFill>
                  <a:srgbClr val="0070C0"/>
                </a:solidFill>
              </a:rPr>
              <a:t>诗人远眺天门山夹江对峙，江水穿过天门山，水势湍急、激荡回旋的壮丽景象</a:t>
            </a:r>
            <a:r>
              <a:rPr lang="zh-CN" altLang="en-US" sz="2800" dirty="0" smtClean="0"/>
              <a:t>。第一句紧扣题目，总写天门山，着重写出浩荡东流的楚江冲破天门山奔腾而去的壮阔气势。它给人以丰富的联想：</a:t>
            </a:r>
            <a:r>
              <a:rPr lang="zh-CN" altLang="en-US" sz="2800" dirty="0" smtClean="0">
                <a:solidFill>
                  <a:srgbClr val="0070C0"/>
                </a:solidFill>
              </a:rPr>
              <a:t>天门两山本来是一个整体，阻挡着汹涌的江流。由于楚江怒涛的冲击，才撞开了“天门”，使它中断而成为东西两山。</a:t>
            </a:r>
            <a:endParaRPr lang="zh-CN" altLang="en-US" sz="2800" dirty="0" smtClean="0">
              <a:solidFill>
                <a:srgbClr val="0070C0"/>
              </a:solidFill>
              <a:latin typeface="黑体" panose="02010609060101010101" pitchFamily="49" charset="-122"/>
              <a:ea typeface="黑体" panose="02010609060101010101" pitchFamily="49" charset="-122"/>
              <a:cs typeface="黑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637103" y="478654"/>
            <a:ext cx="7870825" cy="3538220"/>
          </a:xfrm>
          <a:prstGeom prst="rect">
            <a:avLst/>
          </a:prstGeom>
          <a:noFill/>
        </p:spPr>
        <p:txBody>
          <a:bodyPr wrap="square" rtlCol="0">
            <a:spAutoFit/>
          </a:bodyPr>
          <a:lstStyle/>
          <a:p>
            <a:r>
              <a:rPr lang="en-US" altLang="zh-CN" sz="2800" dirty="0" smtClean="0">
                <a:solidFill>
                  <a:srgbClr val="FF0000"/>
                </a:solidFill>
                <a:latin typeface="楷体" panose="02010609060101010101" pitchFamily="49" charset="-122"/>
                <a:ea typeface="楷体" panose="02010609060101010101" pitchFamily="49" charset="-122"/>
                <a:cs typeface="黑体" panose="02010609060101010101" pitchFamily="49" charset="-122"/>
                <a:sym typeface="+mn-ea"/>
              </a:rPr>
              <a:t>●</a:t>
            </a:r>
            <a:r>
              <a:rPr lang="zh-CN" altLang="en-US" sz="2800" dirty="0" smtClean="0">
                <a:latin typeface="黑体" panose="02010609060101010101" pitchFamily="49" charset="-122"/>
                <a:ea typeface="黑体" panose="02010609060101010101" pitchFamily="49" charset="-122"/>
                <a:cs typeface="黑体" panose="02010609060101010101" pitchFamily="49" charset="-122"/>
                <a:sym typeface="+mn-ea"/>
              </a:rPr>
              <a:t>解析：“两岸青山相对出，孤帆一片日边来。”   </a:t>
            </a:r>
            <a:endParaRPr lang="en-US" altLang="zh-CN" sz="2800" dirty="0" smtClean="0">
              <a:latin typeface="黑体" panose="02010609060101010101" pitchFamily="49" charset="-122"/>
              <a:ea typeface="黑体" panose="02010609060101010101" pitchFamily="49" charset="-122"/>
              <a:cs typeface="黑体" panose="02010609060101010101" pitchFamily="49" charset="-122"/>
              <a:sym typeface="+mn-ea"/>
            </a:endParaRPr>
          </a:p>
          <a:p>
            <a:r>
              <a:rPr lang="en-US" altLang="zh-CN" sz="2800" dirty="0" smtClean="0">
                <a:latin typeface="黑体" panose="02010609060101010101" pitchFamily="49" charset="-122"/>
                <a:ea typeface="黑体" panose="02010609060101010101" pitchFamily="49" charset="-122"/>
                <a:cs typeface="黑体" panose="02010609060101010101" pitchFamily="49" charset="-122"/>
                <a:sym typeface="+mn-ea"/>
              </a:rPr>
              <a:t>    </a:t>
            </a:r>
            <a:endParaRPr lang="en-US" altLang="zh-CN" sz="2800" dirty="0" smtClean="0">
              <a:latin typeface="黑体" panose="02010609060101010101" pitchFamily="49" charset="-122"/>
              <a:ea typeface="黑体" panose="02010609060101010101" pitchFamily="49" charset="-122"/>
              <a:cs typeface="黑体" panose="02010609060101010101" pitchFamily="49" charset="-122"/>
              <a:sym typeface="+mn-ea"/>
            </a:endParaRPr>
          </a:p>
          <a:p>
            <a:r>
              <a:rPr lang="en-US" altLang="zh-CN" sz="2800" dirty="0" smtClean="0">
                <a:latin typeface="黑体" panose="02010609060101010101" pitchFamily="49" charset="-122"/>
                <a:ea typeface="黑体" panose="02010609060101010101" pitchFamily="49" charset="-122"/>
                <a:cs typeface="黑体" panose="02010609060101010101" pitchFamily="49" charset="-122"/>
                <a:sym typeface="+mn-ea"/>
              </a:rPr>
              <a:t>    </a:t>
            </a:r>
            <a:r>
              <a:rPr lang="zh-CN" altLang="en-US" sz="2800" b="1" dirty="0" smtClean="0">
                <a:solidFill>
                  <a:srgbClr val="0070C0"/>
                </a:solidFill>
                <a:latin typeface="楷体" panose="02010609060101010101" pitchFamily="49" charset="-122"/>
                <a:ea typeface="楷体" panose="02010609060101010101" pitchFamily="49" charset="-122"/>
                <a:cs typeface="黑体" panose="02010609060101010101" pitchFamily="49" charset="-122"/>
                <a:sym typeface="+mn-ea"/>
              </a:rPr>
              <a:t>这两句是一个不可分割的整体。第三句承前第一句写望中所见天门两山的雄姿；第四句承前第二句写长江江面的远景，点醒“望”的立脚点和表现诗人的淋漓兴会。诗人并不是站在岸上的某一个地方遥望天门山，他“望”的立脚点便是从“日边来”的“一片孤帆”。</a:t>
            </a:r>
            <a:endParaRPr lang="zh-CN" altLang="en-US" sz="2800" b="1" dirty="0" smtClean="0">
              <a:solidFill>
                <a:srgbClr val="0070C0"/>
              </a:solidFill>
              <a:latin typeface="楷体" panose="02010609060101010101" pitchFamily="49" charset="-122"/>
              <a:ea typeface="楷体" panose="02010609060101010101" pitchFamily="49" charset="-122"/>
              <a:cs typeface="黑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wipe(down)">
                                      <p:cBhvr>
                                        <p:cTn id="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757863" y="1364888"/>
            <a:ext cx="7826070" cy="2676525"/>
          </a:xfrm>
          <a:prstGeom prst="rect">
            <a:avLst/>
          </a:prstGeom>
          <a:noFill/>
        </p:spPr>
        <p:txBody>
          <a:bodyPr wrap="square" rtlCol="0">
            <a:spAutoFit/>
          </a:bodyPr>
          <a:lstStyle/>
          <a:p>
            <a:r>
              <a:rPr lang="en-US" altLang="zh-CN" sz="2800" b="1" dirty="0" smtClean="0">
                <a:solidFill>
                  <a:srgbClr val="FF0000"/>
                </a:solidFill>
                <a:latin typeface="楷体" panose="02010609060101010101" pitchFamily="49" charset="-122"/>
                <a:ea typeface="楷体" panose="02010609060101010101" pitchFamily="49" charset="-122"/>
                <a:sym typeface="+mn-ea"/>
              </a:rPr>
              <a:t>    </a:t>
            </a:r>
            <a:r>
              <a:rPr lang="zh-CN" altLang="en-US" sz="2800" b="1" dirty="0" smtClean="0">
                <a:solidFill>
                  <a:srgbClr val="0070C0"/>
                </a:solidFill>
                <a:latin typeface="楷体" panose="02010609060101010101" pitchFamily="49" charset="-122"/>
                <a:ea typeface="楷体" panose="02010609060101010101" pitchFamily="49" charset="-122"/>
                <a:sym typeface="+mn-ea"/>
              </a:rPr>
              <a:t>这首诗意境开阔，气魄豪迈，音节和谐流畅，语言形象、生动，画面色彩鲜明。虽然只有短短的四句二十八个字，但它所构成的意境优美、壮阔，人们读了诗恍若置身其中。从诗中可以看到诗人李白的豪放不羁的精神和不愿意把自己限在小天地里的广阔胸怀。</a:t>
            </a:r>
            <a:endParaRPr lang="zh-CN" altLang="en-US" sz="2800" b="1" dirty="0" smtClean="0">
              <a:solidFill>
                <a:srgbClr val="0070C0"/>
              </a:solidFill>
              <a:latin typeface="楷体" panose="02010609060101010101" pitchFamily="49" charset="-122"/>
              <a:ea typeface="楷体" panose="02010609060101010101" pitchFamily="49" charset="-122"/>
              <a:sym typeface="+mn-ea"/>
            </a:endParaRPr>
          </a:p>
        </p:txBody>
      </p:sp>
      <p:sp>
        <p:nvSpPr>
          <p:cNvPr id="3" name="文本框 2"/>
          <p:cNvSpPr txBox="1"/>
          <p:nvPr/>
        </p:nvSpPr>
        <p:spPr>
          <a:xfrm>
            <a:off x="877639" y="627534"/>
            <a:ext cx="7870825" cy="523220"/>
          </a:xfrm>
          <a:prstGeom prst="rect">
            <a:avLst/>
          </a:prstGeom>
          <a:noFill/>
        </p:spPr>
        <p:txBody>
          <a:bodyPr wrap="square" rtlCol="0">
            <a:spAutoFit/>
          </a:bodyPr>
          <a:lstStyle/>
          <a:p>
            <a:r>
              <a:rPr lang="en-US" altLang="zh-CN" sz="2800" dirty="0">
                <a:solidFill>
                  <a:srgbClr val="FF0000"/>
                </a:solidFill>
                <a:latin typeface="楷体" panose="02010609060101010101" pitchFamily="49" charset="-122"/>
                <a:ea typeface="楷体" panose="02010609060101010101" pitchFamily="49" charset="-122"/>
                <a:cs typeface="黑体" panose="02010609060101010101" pitchFamily="49" charset="-122"/>
                <a:sym typeface="+mn-ea"/>
              </a:rPr>
              <a:t>●</a:t>
            </a:r>
            <a:r>
              <a:rPr lang="zh-CN" altLang="en-US" sz="2800" dirty="0" smtClean="0">
                <a:latin typeface="黑体" panose="02010609060101010101" pitchFamily="49" charset="-122"/>
                <a:ea typeface="黑体" panose="02010609060101010101" pitchFamily="49" charset="-122"/>
                <a:cs typeface="黑体" panose="02010609060101010101" pitchFamily="49" charset="-122"/>
                <a:sym typeface="+mn-ea"/>
              </a:rPr>
              <a:t>《望天门山》表达了作者怎样的情感？</a:t>
            </a:r>
            <a:endParaRPr lang="zh-CN" altLang="en-US" sz="2800" dirty="0">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000" fill="hold">
                                          <p:stCondLst>
                                            <p:cond delay="0"/>
                                          </p:stCondLst>
                                        </p:cTn>
                                        <p:tgtEl>
                                          <p:spTgt spid="2">
                                            <p:txEl>
                                              <p:pRg st="0" end="0"/>
                                            </p:txEl>
                                          </p:spTgt>
                                        </p:tgtEl>
                                        <p:attrNameLst>
                                          <p:attrName>style.visibility</p:attrName>
                                        </p:attrNameLst>
                                      </p:cBhvr>
                                      <p:to>
                                        <p:strVal val="visible"/>
                                      </p:to>
                                    </p:set>
                                    <p:anim calcmode="lin" valueType="num">
                                      <p:cBhvr additive="base">
                                        <p:cTn id="7" dur="1000" fill="hold"/>
                                        <p:tgtEl>
                                          <p:spTgt spid="2">
                                            <p:txEl>
                                              <p:pRg st="0" end="0"/>
                                            </p:txEl>
                                          </p:spTgt>
                                        </p:tgtEl>
                                        <p:attrNameLst>
                                          <p:attrName>ppt_x</p:attrName>
                                        </p:attrNameLst>
                                      </p:cBhvr>
                                      <p:tavLst>
                                        <p:tav tm="0">
                                          <p:val>
                                            <p:strVal val="1+#ppt_w/2"/>
                                          </p:val>
                                        </p:tav>
                                        <p:tav tm="100000">
                                          <p:val>
                                            <p:strVal val="#ppt_x"/>
                                          </p:val>
                                        </p:tav>
                                      </p:tavLst>
                                    </p:anim>
                                    <p:anim calcmode="lin" valueType="num">
                                      <p:cBhvr additive="base">
                                        <p:cTn id="8" dur="10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11560" y="1545636"/>
            <a:ext cx="8040758" cy="1815882"/>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sym typeface="+mn-ea"/>
              </a:rPr>
              <a:t>    </a:t>
            </a:r>
            <a:r>
              <a:rPr lang="zh-CN" altLang="en-US" sz="2800" b="1" dirty="0" smtClean="0">
                <a:solidFill>
                  <a:srgbClr val="0070C0"/>
                </a:solidFill>
                <a:latin typeface="楷体" panose="02010609060101010101" pitchFamily="49" charset="-122"/>
                <a:ea typeface="楷体" panose="02010609060101010101" pitchFamily="49" charset="-122"/>
                <a:sym typeface="+mn-ea"/>
              </a:rPr>
              <a:t>这首诗表达了诗人对西湖 、大自然的热爱和向往之情。这是一首即景诗</a:t>
            </a:r>
            <a:r>
              <a:rPr lang="en-US" altLang="zh-CN" sz="2800" b="1" dirty="0" smtClean="0">
                <a:solidFill>
                  <a:srgbClr val="0070C0"/>
                </a:solidFill>
                <a:latin typeface="楷体" panose="02010609060101010101" pitchFamily="49" charset="-122"/>
                <a:ea typeface="楷体" panose="02010609060101010101" pitchFamily="49" charset="-122"/>
                <a:sym typeface="+mn-ea"/>
              </a:rPr>
              <a:t>,</a:t>
            </a:r>
            <a:r>
              <a:rPr lang="zh-CN" altLang="en-US" sz="2800" b="1" dirty="0" smtClean="0">
                <a:solidFill>
                  <a:srgbClr val="0070C0"/>
                </a:solidFill>
                <a:latin typeface="楷体" panose="02010609060101010101" pitchFamily="49" charset="-122"/>
                <a:ea typeface="楷体" panose="02010609060101010101" pitchFamily="49" charset="-122"/>
                <a:sym typeface="+mn-ea"/>
              </a:rPr>
              <a:t>作者抓住了夏季西湖时晴时雨的风光</a:t>
            </a:r>
            <a:r>
              <a:rPr lang="en-US" altLang="zh-CN" sz="2800" b="1" dirty="0" smtClean="0">
                <a:solidFill>
                  <a:srgbClr val="0070C0"/>
                </a:solidFill>
                <a:latin typeface="楷体" panose="02010609060101010101" pitchFamily="49" charset="-122"/>
                <a:ea typeface="楷体" panose="02010609060101010101" pitchFamily="49" charset="-122"/>
                <a:sym typeface="+mn-ea"/>
              </a:rPr>
              <a:t>,</a:t>
            </a:r>
            <a:r>
              <a:rPr lang="zh-CN" altLang="en-US" sz="2800" b="1" dirty="0" smtClean="0">
                <a:solidFill>
                  <a:srgbClr val="0070C0"/>
                </a:solidFill>
                <a:latin typeface="楷体" panose="02010609060101010101" pitchFamily="49" charset="-122"/>
                <a:ea typeface="楷体" panose="02010609060101010101" pitchFamily="49" charset="-122"/>
                <a:sym typeface="+mn-ea"/>
              </a:rPr>
              <a:t>以形象的比喻和生动的描绘</a:t>
            </a:r>
            <a:r>
              <a:rPr lang="en-US" altLang="zh-CN" sz="2800" b="1" dirty="0" smtClean="0">
                <a:solidFill>
                  <a:srgbClr val="0070C0"/>
                </a:solidFill>
                <a:latin typeface="楷体" panose="02010609060101010101" pitchFamily="49" charset="-122"/>
                <a:ea typeface="楷体" panose="02010609060101010101" pitchFamily="49" charset="-122"/>
                <a:sym typeface="+mn-ea"/>
              </a:rPr>
              <a:t>,</a:t>
            </a:r>
            <a:r>
              <a:rPr lang="zh-CN" altLang="en-US" sz="2800" b="1" dirty="0" smtClean="0">
                <a:solidFill>
                  <a:srgbClr val="0070C0"/>
                </a:solidFill>
                <a:latin typeface="楷体" panose="02010609060101010101" pitchFamily="49" charset="-122"/>
                <a:ea typeface="楷体" panose="02010609060101010101" pitchFamily="49" charset="-122"/>
                <a:sym typeface="+mn-ea"/>
              </a:rPr>
              <a:t>惟妙惟肖地勾画了西湖的美景。</a:t>
            </a:r>
            <a:endParaRPr lang="zh-CN" altLang="en-US" sz="2800" b="1" dirty="0" smtClean="0">
              <a:solidFill>
                <a:srgbClr val="0070C0"/>
              </a:solidFill>
              <a:latin typeface="楷体" panose="02010609060101010101" pitchFamily="49" charset="-122"/>
              <a:ea typeface="楷体" panose="02010609060101010101" pitchFamily="49" charset="-122"/>
              <a:sym typeface="+mn-ea"/>
            </a:endParaRPr>
          </a:p>
        </p:txBody>
      </p:sp>
      <p:sp>
        <p:nvSpPr>
          <p:cNvPr id="3" name="文本框 2"/>
          <p:cNvSpPr txBox="1"/>
          <p:nvPr/>
        </p:nvSpPr>
        <p:spPr>
          <a:xfrm>
            <a:off x="495935" y="458470"/>
            <a:ext cx="8272145" cy="953135"/>
          </a:xfrm>
          <a:prstGeom prst="rect">
            <a:avLst/>
          </a:prstGeom>
          <a:noFill/>
        </p:spPr>
        <p:txBody>
          <a:bodyPr wrap="square" rtlCol="0">
            <a:spAutoFit/>
          </a:bodyPr>
          <a:lstStyle/>
          <a:p>
            <a:pPr algn="l"/>
            <a:r>
              <a:rPr lang="en-US" altLang="zh-CN" sz="2800" b="1" dirty="0" smtClean="0">
                <a:solidFill>
                  <a:srgbClr val="FF0000"/>
                </a:solidFill>
                <a:latin typeface="楷体" panose="02010609060101010101" pitchFamily="49" charset="-122"/>
                <a:ea typeface="楷体" panose="02010609060101010101" pitchFamily="49" charset="-122"/>
                <a:cs typeface="黑体" panose="02010609060101010101" pitchFamily="49" charset="-122"/>
                <a:sym typeface="+mn-ea"/>
              </a:rPr>
              <a:t>●</a:t>
            </a:r>
            <a:r>
              <a:rPr lang="en-US" altLang="zh-CN" sz="2800" b="1" dirty="0" smtClean="0">
                <a:latin typeface="楷体" panose="02010609060101010101" pitchFamily="49" charset="-122"/>
                <a:ea typeface="楷体" panose="02010609060101010101" pitchFamily="49" charset="-122"/>
                <a:cs typeface="黑体" panose="02010609060101010101" pitchFamily="49" charset="-122"/>
                <a:sym typeface="+mn-ea"/>
              </a:rPr>
              <a:t>《</a:t>
            </a:r>
            <a:r>
              <a:rPr lang="zh-CN" altLang="en-US" sz="2800" b="1" dirty="0" smtClean="0">
                <a:latin typeface="楷体" panose="02010609060101010101" pitchFamily="49" charset="-122"/>
                <a:ea typeface="楷体" panose="02010609060101010101" pitchFamily="49" charset="-122"/>
                <a:cs typeface="黑体" panose="02010609060101010101" pitchFamily="49" charset="-122"/>
                <a:sym typeface="+mn-ea"/>
              </a:rPr>
              <a:t>饮湖上初晴后雨</a:t>
            </a:r>
            <a:r>
              <a:rPr lang="en-US" altLang="zh-CN" sz="2800" b="1" dirty="0" smtClean="0">
                <a:latin typeface="黑体" panose="02010609060101010101" pitchFamily="49" charset="-122"/>
                <a:ea typeface="黑体" panose="02010609060101010101" pitchFamily="49" charset="-122"/>
                <a:cs typeface="黑体" panose="02010609060101010101" pitchFamily="49" charset="-122"/>
                <a:sym typeface="+mn-ea"/>
              </a:rPr>
              <a:t>》</a:t>
            </a:r>
            <a:r>
              <a:rPr lang="zh-CN" altLang="en-US" sz="2800" b="1" dirty="0" smtClean="0">
                <a:latin typeface="黑体" panose="02010609060101010101" pitchFamily="49" charset="-122"/>
                <a:ea typeface="黑体" panose="02010609060101010101" pitchFamily="49" charset="-122"/>
                <a:cs typeface="黑体" panose="02010609060101010101" pitchFamily="49" charset="-122"/>
                <a:sym typeface="+mn-ea"/>
              </a:rPr>
              <a:t>给我们展现了怎样的画面？表达了作者怎样的思想感情？</a:t>
            </a:r>
            <a:endParaRPr lang="zh-CN" altLang="en-US" sz="2800" b="1" dirty="0">
              <a:latin typeface="黑体" panose="02010609060101010101" pitchFamily="49" charset="-122"/>
              <a:ea typeface="黑体" panose="02010609060101010101" pitchFamily="49" charset="-122"/>
              <a:cs typeface="黑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blinds(horizontal)">
                                      <p:cBhvr>
                                        <p:cTn id="7"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59437" y="1709235"/>
            <a:ext cx="7697671" cy="2677656"/>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sym typeface="+mn-ea"/>
              </a:rPr>
              <a:t>   </a:t>
            </a:r>
            <a:r>
              <a:rPr lang="zh-CN" altLang="en-US" sz="2800" b="1" dirty="0" smtClean="0">
                <a:solidFill>
                  <a:srgbClr val="0070C0"/>
                </a:solidFill>
                <a:latin typeface="楷体" panose="02010609060101010101" pitchFamily="49" charset="-122"/>
                <a:ea typeface="楷体" panose="02010609060101010101" pitchFamily="49" charset="-122"/>
                <a:sym typeface="+mn-ea"/>
              </a:rPr>
              <a:t> 晴天，西湖水波荡漾，在阳光照耀下，光彩熠熠，美极了。下雨时，远处的山笼罩在烟雨之中，时隐时现，眼前一片迷茫，这朦胧的景色也是非常漂亮的。如果把美丽的西湖比作美人西施，那么淡妆也好，浓妆也罢，总能很好地烘托出她的天生丽质和迷人神韵。</a:t>
            </a:r>
            <a:r>
              <a:rPr lang="zh-CN" altLang="en-US" sz="2800" b="1" dirty="0" smtClean="0">
                <a:solidFill>
                  <a:srgbClr val="FF0000"/>
                </a:solidFill>
                <a:latin typeface="楷体" panose="02010609060101010101" pitchFamily="49" charset="-122"/>
                <a:ea typeface="楷体" panose="02010609060101010101" pitchFamily="49" charset="-122"/>
                <a:sym typeface="+mn-ea"/>
              </a:rPr>
              <a:t> </a:t>
            </a:r>
            <a:endParaRPr lang="zh-CN" altLang="en-US" sz="2800" b="1" dirty="0">
              <a:solidFill>
                <a:srgbClr val="FF0000"/>
              </a:solidFill>
              <a:latin typeface="楷体" panose="02010609060101010101" pitchFamily="49" charset="-122"/>
              <a:ea typeface="楷体" panose="02010609060101010101" pitchFamily="49" charset="-122"/>
              <a:sym typeface="+mn-ea"/>
            </a:endParaRPr>
          </a:p>
        </p:txBody>
      </p:sp>
      <p:sp>
        <p:nvSpPr>
          <p:cNvPr id="3" name="文本框 2"/>
          <p:cNvSpPr txBox="1"/>
          <p:nvPr/>
        </p:nvSpPr>
        <p:spPr>
          <a:xfrm>
            <a:off x="636272" y="581026"/>
            <a:ext cx="7870825" cy="954107"/>
          </a:xfrm>
          <a:prstGeom prst="rect">
            <a:avLst/>
          </a:prstGeom>
          <a:noFill/>
        </p:spPr>
        <p:txBody>
          <a:bodyPr wrap="square" rtlCol="0">
            <a:spAutoFit/>
          </a:bodyPr>
          <a:lstStyle/>
          <a:p>
            <a:pPr latinLnBrk="1"/>
            <a:r>
              <a:rPr lang="en-US" altLang="zh-CN" sz="2800" dirty="0" smtClean="0">
                <a:solidFill>
                  <a:srgbClr val="FF0000"/>
                </a:solidFill>
                <a:latin typeface="楷体" panose="02010609060101010101" pitchFamily="49" charset="-122"/>
                <a:ea typeface="楷体" panose="02010609060101010101" pitchFamily="49" charset="-122"/>
                <a:cs typeface="黑体" panose="02010609060101010101" pitchFamily="49" charset="-122"/>
                <a:sym typeface="+mn-ea"/>
              </a:rPr>
              <a:t>●</a:t>
            </a:r>
            <a:r>
              <a:rPr lang="zh-CN" altLang="en-US" sz="2800" dirty="0" smtClean="0">
                <a:latin typeface="黑体" panose="02010609060101010101" pitchFamily="49" charset="-122"/>
                <a:ea typeface="黑体" panose="02010609060101010101" pitchFamily="49" charset="-122"/>
                <a:cs typeface="黑体" panose="02010609060101010101" pitchFamily="49" charset="-122"/>
                <a:sym typeface="+mn-ea"/>
              </a:rPr>
              <a:t>用自己的话说一说《饮湖上初晴后雨</a:t>
            </a:r>
            <a:r>
              <a:rPr lang="en-US" altLang="zh-CN" sz="2800" dirty="0" smtClean="0">
                <a:latin typeface="黑体" panose="02010609060101010101" pitchFamily="49" charset="-122"/>
                <a:ea typeface="黑体" panose="02010609060101010101" pitchFamily="49" charset="-122"/>
                <a:cs typeface="黑体" panose="02010609060101010101" pitchFamily="49" charset="-122"/>
                <a:sym typeface="+mn-ea"/>
              </a:rPr>
              <a:t>》</a:t>
            </a:r>
            <a:r>
              <a:rPr lang="zh-CN" altLang="en-US" sz="2800" dirty="0" smtClean="0"/>
              <a:t>这首诗的意思。</a:t>
            </a:r>
            <a:endParaRPr lang="zh-CN" altLang="en-US" sz="2800" b="1" dirty="0"/>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000" fill="hold">
                                          <p:stCondLst>
                                            <p:cond delay="0"/>
                                          </p:stCondLst>
                                        </p:cTn>
                                        <p:tgtEl>
                                          <p:spTgt spid="2">
                                            <p:txEl>
                                              <p:pRg st="0" end="0"/>
                                            </p:txEl>
                                          </p:spTgt>
                                        </p:tgtEl>
                                        <p:attrNameLst>
                                          <p:attrName>style.visibility</p:attrName>
                                        </p:attrNameLst>
                                      </p:cBhvr>
                                      <p:to>
                                        <p:strVal val="visible"/>
                                      </p:to>
                                    </p:set>
                                    <p:anim calcmode="lin" valueType="num">
                                      <p:cBhvr additive="base">
                                        <p:cTn id="7" dur="1000" fill="hold"/>
                                        <p:tgtEl>
                                          <p:spTgt spid="2">
                                            <p:txEl>
                                              <p:pRg st="0" end="0"/>
                                            </p:txEl>
                                          </p:spTgt>
                                        </p:tgtEl>
                                        <p:attrNameLst>
                                          <p:attrName>ppt_x</p:attrName>
                                        </p:attrNameLst>
                                      </p:cBhvr>
                                      <p:tavLst>
                                        <p:tav tm="0">
                                          <p:val>
                                            <p:strVal val="1+#ppt_w/2"/>
                                          </p:val>
                                        </p:tav>
                                        <p:tav tm="100000">
                                          <p:val>
                                            <p:strVal val="#ppt_x"/>
                                          </p:val>
                                        </p:tav>
                                      </p:tavLst>
                                    </p:anim>
                                    <p:anim calcmode="lin" valueType="num">
                                      <p:cBhvr additive="base">
                                        <p:cTn id="8" dur="10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23528" y="977746"/>
            <a:ext cx="8568952" cy="3538220"/>
          </a:xfrm>
          <a:prstGeom prst="rect">
            <a:avLst/>
          </a:prstGeom>
          <a:noFill/>
        </p:spPr>
        <p:txBody>
          <a:bodyPr wrap="square" rtlCol="0">
            <a:spAutoFit/>
          </a:bodyPr>
          <a:lstStyle/>
          <a:p>
            <a:r>
              <a:rPr lang="en-US" altLang="zh-CN" sz="2800" b="1" dirty="0" smtClean="0">
                <a:solidFill>
                  <a:srgbClr val="FF0000"/>
                </a:solidFill>
                <a:latin typeface="楷体" panose="02010609060101010101" pitchFamily="49" charset="-122"/>
                <a:ea typeface="楷体" panose="02010609060101010101" pitchFamily="49" charset="-122"/>
                <a:sym typeface="+mn-ea"/>
              </a:rPr>
              <a:t>    </a:t>
            </a:r>
            <a:r>
              <a:rPr lang="zh-CN" altLang="en-US" sz="2800" b="1" dirty="0" smtClean="0">
                <a:solidFill>
                  <a:srgbClr val="0070C0"/>
                </a:solidFill>
                <a:latin typeface="楷体" panose="02010609060101010101" pitchFamily="49" charset="-122"/>
                <a:ea typeface="楷体" panose="02010609060101010101" pitchFamily="49" charset="-122"/>
                <a:sym typeface="+mn-ea"/>
              </a:rPr>
              <a:t>这两句话诗人以貌取神，只用一个既空灵又贴切的妙喻就传出了湖山的神韵。喻体和本体之间，除了从字面看，西湖与西子同有一个“西”字外，诗人的着眼点所在只是当前的西湖之美，在风神韵味上，与想象中的西施之美有其可意会而不可言传的相似之处。而正因西湖与西子都是其美在神，所以对西湖来说，晴也好，雨也好，对西子来说，淡妆也好，浓抹也好，都无改其美，而只能增添其美。</a:t>
            </a:r>
            <a:endParaRPr lang="zh-CN" altLang="en-US" sz="2800" b="1" dirty="0" smtClean="0">
              <a:solidFill>
                <a:srgbClr val="0070C0"/>
              </a:solidFill>
              <a:latin typeface="楷体" panose="02010609060101010101" pitchFamily="49" charset="-122"/>
              <a:ea typeface="楷体" panose="02010609060101010101" pitchFamily="49" charset="-122"/>
              <a:sym typeface="+mn-ea"/>
            </a:endParaRPr>
          </a:p>
        </p:txBody>
      </p:sp>
      <p:sp>
        <p:nvSpPr>
          <p:cNvPr id="3" name="文本框 2"/>
          <p:cNvSpPr txBox="1"/>
          <p:nvPr/>
        </p:nvSpPr>
        <p:spPr>
          <a:xfrm>
            <a:off x="373583" y="420554"/>
            <a:ext cx="7870825" cy="521970"/>
          </a:xfrm>
          <a:prstGeom prst="rect">
            <a:avLst/>
          </a:prstGeom>
          <a:noFill/>
        </p:spPr>
        <p:txBody>
          <a:bodyPr wrap="square" rtlCol="0">
            <a:spAutoFit/>
          </a:bodyPr>
          <a:lstStyle/>
          <a:p>
            <a:r>
              <a:rPr lang="en-US" altLang="zh-CN" sz="2800" dirty="0" smtClean="0">
                <a:solidFill>
                  <a:srgbClr val="FF0000"/>
                </a:solidFill>
                <a:latin typeface="楷体" panose="02010609060101010101" pitchFamily="49" charset="-122"/>
                <a:ea typeface="楷体" panose="02010609060101010101" pitchFamily="49" charset="-122"/>
                <a:cs typeface="黑体" panose="02010609060101010101" pitchFamily="49" charset="-122"/>
                <a:sym typeface="+mn-ea"/>
              </a:rPr>
              <a:t>●</a:t>
            </a:r>
            <a:r>
              <a:rPr lang="zh-CN" altLang="en-US" sz="2800" dirty="0" smtClean="0">
                <a:latin typeface="黑体" panose="02010609060101010101" pitchFamily="49" charset="-122"/>
                <a:ea typeface="黑体" panose="02010609060101010101" pitchFamily="49" charset="-122"/>
                <a:cs typeface="黑体" panose="02010609060101010101" pitchFamily="49" charset="-122"/>
                <a:sym typeface="+mn-ea"/>
              </a:rPr>
              <a:t>解析“欲把西湖比西子，淡妆浓抹总相宜”。</a:t>
            </a:r>
            <a:endParaRPr lang="zh-CN" altLang="en-US" sz="2800" dirty="0">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000" fill="hold">
                                          <p:stCondLst>
                                            <p:cond delay="0"/>
                                          </p:stCondLst>
                                        </p:cTn>
                                        <p:tgtEl>
                                          <p:spTgt spid="2">
                                            <p:txEl>
                                              <p:pRg st="0" end="0"/>
                                            </p:txEl>
                                          </p:spTgt>
                                        </p:tgtEl>
                                        <p:attrNameLst>
                                          <p:attrName>style.visibility</p:attrName>
                                        </p:attrNameLst>
                                      </p:cBhvr>
                                      <p:to>
                                        <p:strVal val="visible"/>
                                      </p:to>
                                    </p:set>
                                    <p:anim calcmode="lin" valueType="num">
                                      <p:cBhvr additive="base">
                                        <p:cTn id="7" dur="1000" fill="hold"/>
                                        <p:tgtEl>
                                          <p:spTgt spid="2">
                                            <p:txEl>
                                              <p:pRg st="0" end="0"/>
                                            </p:txEl>
                                          </p:spTgt>
                                        </p:tgtEl>
                                        <p:attrNameLst>
                                          <p:attrName>ppt_x</p:attrName>
                                        </p:attrNameLst>
                                      </p:cBhvr>
                                      <p:tavLst>
                                        <p:tav tm="0">
                                          <p:val>
                                            <p:strVal val="1+#ppt_w/2"/>
                                          </p:val>
                                        </p:tav>
                                        <p:tav tm="100000">
                                          <p:val>
                                            <p:strVal val="#ppt_x"/>
                                          </p:val>
                                        </p:tav>
                                      </p:tavLst>
                                    </p:anim>
                                    <p:anim calcmode="lin" valueType="num">
                                      <p:cBhvr additive="base">
                                        <p:cTn id="8" dur="10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719589" y="1368013"/>
            <a:ext cx="7754062" cy="2677656"/>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sym typeface="+mn-ea"/>
              </a:rPr>
              <a:t>    </a:t>
            </a:r>
            <a:r>
              <a:rPr lang="zh-CN" altLang="en-US" sz="2800" b="1" dirty="0" smtClean="0">
                <a:solidFill>
                  <a:srgbClr val="0070C0"/>
                </a:solidFill>
                <a:latin typeface="楷体" panose="02010609060101010101" pitchFamily="49" charset="-122"/>
                <a:ea typeface="楷体" panose="02010609060101010101" pitchFamily="49" charset="-122"/>
                <a:sym typeface="+mn-ea"/>
              </a:rPr>
              <a:t>此诗描写了秋夜月光下洞庭湖的优美景色，表达了诗人对洞庭风光的喜爱和赞美之情，表现了诗人壮阔不凡的气度和高卓清奇的情致。首句描写湖水与素月交相辉映的景象，第二句描绘无风时湖面平静的情状，第三、四句集中描写湖中的君山。</a:t>
            </a:r>
            <a:endParaRPr lang="zh-CN" altLang="en-US" sz="2800" b="1" dirty="0" smtClean="0">
              <a:solidFill>
                <a:srgbClr val="0070C0"/>
              </a:solidFill>
              <a:latin typeface="楷体" panose="02010609060101010101" pitchFamily="49" charset="-122"/>
              <a:ea typeface="楷体" panose="02010609060101010101" pitchFamily="49" charset="-122"/>
              <a:sym typeface="+mn-ea"/>
            </a:endParaRPr>
          </a:p>
        </p:txBody>
      </p:sp>
      <p:sp>
        <p:nvSpPr>
          <p:cNvPr id="3" name="文本框 2"/>
          <p:cNvSpPr txBox="1"/>
          <p:nvPr/>
        </p:nvSpPr>
        <p:spPr>
          <a:xfrm>
            <a:off x="661615" y="699542"/>
            <a:ext cx="7870825" cy="523220"/>
          </a:xfrm>
          <a:prstGeom prst="rect">
            <a:avLst/>
          </a:prstGeom>
          <a:noFill/>
        </p:spPr>
        <p:txBody>
          <a:bodyPr wrap="square" rtlCol="0">
            <a:spAutoFit/>
          </a:bodyPr>
          <a:lstStyle/>
          <a:p>
            <a:r>
              <a:rPr lang="en-US" altLang="zh-CN" sz="2800" dirty="0">
                <a:solidFill>
                  <a:srgbClr val="FF0000"/>
                </a:solidFill>
                <a:latin typeface="楷体" panose="02010609060101010101" pitchFamily="49" charset="-122"/>
                <a:ea typeface="楷体" panose="02010609060101010101" pitchFamily="49" charset="-122"/>
                <a:cs typeface="黑体" panose="02010609060101010101" pitchFamily="49" charset="-122"/>
                <a:sym typeface="+mn-ea"/>
              </a:rPr>
              <a:t>●</a:t>
            </a:r>
            <a:r>
              <a:rPr lang="zh-CN" altLang="en-US" sz="2800" dirty="0" smtClean="0">
                <a:latin typeface="黑体" panose="02010609060101010101" pitchFamily="49" charset="-122"/>
                <a:ea typeface="黑体" panose="02010609060101010101" pitchFamily="49" charset="-122"/>
                <a:cs typeface="黑体" panose="02010609060101010101" pitchFamily="49" charset="-122"/>
                <a:sym typeface="+mn-ea"/>
              </a:rPr>
              <a:t>《望洞庭》一诗中</a:t>
            </a:r>
            <a:r>
              <a:rPr lang="zh-CN" altLang="en-US" sz="2800" dirty="0" smtClean="0"/>
              <a:t>作者描绘了怎样的景色？</a:t>
            </a:r>
            <a:endParaRPr lang="zh-CN" altLang="en-US" sz="2800" dirty="0">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000" fill="hold">
                                          <p:stCondLst>
                                            <p:cond delay="0"/>
                                          </p:stCondLst>
                                        </p:cTn>
                                        <p:tgtEl>
                                          <p:spTgt spid="2">
                                            <p:txEl>
                                              <p:pRg st="0" end="0"/>
                                            </p:txEl>
                                          </p:spTgt>
                                        </p:tgtEl>
                                        <p:attrNameLst>
                                          <p:attrName>style.visibility</p:attrName>
                                        </p:attrNameLst>
                                      </p:cBhvr>
                                      <p:to>
                                        <p:strVal val="visible"/>
                                      </p:to>
                                    </p:set>
                                    <p:anim calcmode="lin" valueType="num">
                                      <p:cBhvr additive="base">
                                        <p:cTn id="7" dur="1000" fill="hold"/>
                                        <p:tgtEl>
                                          <p:spTgt spid="2">
                                            <p:txEl>
                                              <p:pRg st="0" end="0"/>
                                            </p:txEl>
                                          </p:spTgt>
                                        </p:tgtEl>
                                        <p:attrNameLst>
                                          <p:attrName>ppt_x</p:attrName>
                                        </p:attrNameLst>
                                      </p:cBhvr>
                                      <p:tavLst>
                                        <p:tav tm="0">
                                          <p:val>
                                            <p:strVal val="1+#ppt_w/2"/>
                                          </p:val>
                                        </p:tav>
                                        <p:tav tm="100000">
                                          <p:val>
                                            <p:strVal val="#ppt_x"/>
                                          </p:val>
                                        </p:tav>
                                      </p:tavLst>
                                    </p:anim>
                                    <p:anim calcmode="lin" valueType="num">
                                      <p:cBhvr additive="base">
                                        <p:cTn id="8" dur="10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27584" y="2070596"/>
            <a:ext cx="7488832" cy="1077218"/>
          </a:xfrm>
          <a:prstGeom prst="rect">
            <a:avLst/>
          </a:prstGeom>
          <a:noFill/>
        </p:spPr>
        <p:txBody>
          <a:bodyPr wrap="square" rtlCol="0">
            <a:spAutoFit/>
          </a:bodyPr>
          <a:lstStyle/>
          <a:p>
            <a:r>
              <a:rPr lang="zh-CN" altLang="en-US" sz="3200" b="1" dirty="0" smtClean="0">
                <a:solidFill>
                  <a:srgbClr val="FF0000"/>
                </a:solidFill>
                <a:latin typeface="楷体" panose="02010609060101010101" pitchFamily="49" charset="-122"/>
                <a:ea typeface="楷体" panose="02010609060101010101" pitchFamily="49" charset="-122"/>
                <a:cs typeface="黑体" panose="02010609060101010101" pitchFamily="49" charset="-122"/>
              </a:rPr>
              <a:t>    </a:t>
            </a:r>
            <a:r>
              <a:rPr lang="zh-CN" altLang="en-US" sz="3200" b="1" dirty="0" smtClean="0">
                <a:solidFill>
                  <a:srgbClr val="0070C0"/>
                </a:solidFill>
                <a:latin typeface="楷体" panose="02010609060101010101" pitchFamily="49" charset="-122"/>
                <a:ea typeface="楷体" panose="02010609060101010101" pitchFamily="49" charset="-122"/>
                <a:cs typeface="黑体" panose="02010609060101010101" pitchFamily="49" charset="-122"/>
              </a:rPr>
              <a:t>远远眺望洞庭湖山水苍翠如墨，好似洁白银盘里托着一枚青螺。</a:t>
            </a:r>
            <a:endParaRPr lang="zh-CN" altLang="en-US" sz="3200" b="1" dirty="0" smtClean="0">
              <a:solidFill>
                <a:srgbClr val="0070C0"/>
              </a:solidFill>
              <a:latin typeface="楷体" panose="02010609060101010101" pitchFamily="49" charset="-122"/>
              <a:ea typeface="楷体" panose="02010609060101010101" pitchFamily="49" charset="-122"/>
              <a:cs typeface="黑体" panose="02010609060101010101" pitchFamily="49" charset="-122"/>
            </a:endParaRPr>
          </a:p>
        </p:txBody>
      </p:sp>
      <p:sp>
        <p:nvSpPr>
          <p:cNvPr id="3" name="文本框 2"/>
          <p:cNvSpPr txBox="1"/>
          <p:nvPr/>
        </p:nvSpPr>
        <p:spPr>
          <a:xfrm>
            <a:off x="611505" y="630436"/>
            <a:ext cx="7704911" cy="1077218"/>
          </a:xfrm>
          <a:prstGeom prst="rect">
            <a:avLst/>
          </a:prstGeom>
          <a:noFill/>
        </p:spPr>
        <p:txBody>
          <a:bodyPr wrap="square" rtlCol="0">
            <a:spAutoFit/>
          </a:bodyPr>
          <a:lstStyle/>
          <a:p>
            <a:r>
              <a:rPr lang="en-US" altLang="zh-CN" sz="3200" dirty="0" smtClean="0">
                <a:solidFill>
                  <a:srgbClr val="FF0000"/>
                </a:solidFill>
                <a:latin typeface="楷体" panose="02010609060101010101" pitchFamily="49" charset="-122"/>
                <a:ea typeface="楷体" panose="02010609060101010101" pitchFamily="49" charset="-122"/>
                <a:cs typeface="黑体" panose="02010609060101010101" pitchFamily="49" charset="-122"/>
                <a:sym typeface="+mn-ea"/>
              </a:rPr>
              <a:t>●</a:t>
            </a:r>
            <a:r>
              <a:rPr lang="zh-CN" altLang="en-US" sz="3200" dirty="0" smtClean="0">
                <a:latin typeface="黑体" panose="02010609060101010101" pitchFamily="49" charset="-122"/>
                <a:ea typeface="黑体" panose="02010609060101010101" pitchFamily="49" charset="-122"/>
                <a:cs typeface="黑体" panose="02010609060101010101" pitchFamily="49" charset="-122"/>
                <a:sym typeface="+mn-ea"/>
              </a:rPr>
              <a:t>用自己的话说一说“湖光秋月两相和，潭面无风镜未磨”的意思。</a:t>
            </a:r>
            <a:endParaRPr lang="zh-CN" altLang="en-US" sz="3200" dirty="0">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000" fill="hold">
                                          <p:stCondLst>
                                            <p:cond delay="0"/>
                                          </p:stCondLst>
                                        </p:cTn>
                                        <p:tgtEl>
                                          <p:spTgt spid="2">
                                            <p:txEl>
                                              <p:pRg st="0" end="0"/>
                                            </p:txEl>
                                          </p:spTgt>
                                        </p:tgtEl>
                                        <p:attrNameLst>
                                          <p:attrName>style.visibility</p:attrName>
                                        </p:attrNameLst>
                                      </p:cBhvr>
                                      <p:to>
                                        <p:strVal val="visible"/>
                                      </p:to>
                                    </p:set>
                                    <p:anim calcmode="lin" valueType="num">
                                      <p:cBhvr additive="base">
                                        <p:cTn id="7" dur="1000" fill="hold"/>
                                        <p:tgtEl>
                                          <p:spTgt spid="2">
                                            <p:txEl>
                                              <p:pRg st="0" end="0"/>
                                            </p:txEl>
                                          </p:spTgt>
                                        </p:tgtEl>
                                        <p:attrNameLst>
                                          <p:attrName>ppt_x</p:attrName>
                                        </p:attrNameLst>
                                      </p:cBhvr>
                                      <p:tavLst>
                                        <p:tav tm="0">
                                          <p:val>
                                            <p:strVal val="1+#ppt_w/2"/>
                                          </p:val>
                                        </p:tav>
                                        <p:tav tm="100000">
                                          <p:val>
                                            <p:strVal val="#ppt_x"/>
                                          </p:val>
                                        </p:tav>
                                      </p:tavLst>
                                    </p:anim>
                                    <p:anim calcmode="lin" valueType="num">
                                      <p:cBhvr additive="base">
                                        <p:cTn id="8" dur="10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251520" y="699542"/>
            <a:ext cx="8640960" cy="3970318"/>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cs typeface="黑体" panose="02010609060101010101" pitchFamily="49" charset="-122"/>
              </a:rPr>
              <a:t>    </a:t>
            </a:r>
            <a:r>
              <a:rPr lang="zh-CN" altLang="en-US" sz="2800" b="1" dirty="0" smtClean="0">
                <a:solidFill>
                  <a:srgbClr val="0070C0"/>
                </a:solidFill>
                <a:latin typeface="楷体" panose="02010609060101010101" pitchFamily="49" charset="-122"/>
                <a:ea typeface="楷体" panose="02010609060101010101" pitchFamily="49" charset="-122"/>
                <a:cs typeface="黑体" panose="02010609060101010101" pitchFamily="49" charset="-122"/>
              </a:rPr>
              <a:t>第三、四句诗人的视线从广阔的湖光月色的整体画面集中到君山一点。在皓月银辉之下，洞庭山愈显青翠，洞庭水愈显清澈，山水浑然一体，望去如同一只雕镂透剔的银盘里，放了一颗小巧玲珑的青螺，十分惹人喜爱。诗人笔下秋月之中的洞庭山水变成了一件精美绝伦的工艺美术珍品，给人以莫大的艺术享受。“白银盘里一青螺”，真是匪夷所思的妙句。此句的擅胜之处，不止表现在设譬的精警上，还表现了诗人壮阔不凡的气度和寄托了诗人高卓清奇的情致。</a:t>
            </a:r>
            <a:endParaRPr lang="zh-CN" altLang="en-US" sz="2800" b="1" dirty="0" smtClean="0">
              <a:solidFill>
                <a:srgbClr val="0070C0"/>
              </a:solidFill>
              <a:latin typeface="楷体" panose="02010609060101010101" pitchFamily="49" charset="-122"/>
              <a:ea typeface="楷体" panose="02010609060101010101" pitchFamily="49" charset="-122"/>
              <a:cs typeface="黑体" panose="02010609060101010101" pitchFamily="49" charset="-122"/>
            </a:endParaRPr>
          </a:p>
        </p:txBody>
      </p:sp>
      <p:sp>
        <p:nvSpPr>
          <p:cNvPr id="3" name="文本框 2"/>
          <p:cNvSpPr txBox="1"/>
          <p:nvPr/>
        </p:nvSpPr>
        <p:spPr>
          <a:xfrm>
            <a:off x="251520" y="165735"/>
            <a:ext cx="4683760" cy="521970"/>
          </a:xfrm>
          <a:prstGeom prst="rect">
            <a:avLst/>
          </a:prstGeom>
          <a:noFill/>
        </p:spPr>
        <p:txBody>
          <a:bodyPr wrap="square" rtlCol="0">
            <a:spAutoFit/>
          </a:bodyPr>
          <a:lstStyle/>
          <a:p>
            <a:r>
              <a:rPr lang="en-US" altLang="zh-CN" sz="2800" dirty="0" smtClean="0">
                <a:solidFill>
                  <a:srgbClr val="FF0000"/>
                </a:solidFill>
                <a:latin typeface="楷体" panose="02010609060101010101" pitchFamily="49" charset="-122"/>
                <a:ea typeface="楷体" panose="02010609060101010101" pitchFamily="49" charset="-122"/>
                <a:cs typeface="黑体" panose="02010609060101010101" pitchFamily="49" charset="-122"/>
                <a:sym typeface="+mn-ea"/>
              </a:rPr>
              <a:t>●</a:t>
            </a:r>
            <a:r>
              <a:rPr lang="zh-CN" altLang="en-US" sz="2800" dirty="0" smtClean="0">
                <a:latin typeface="黑体" panose="02010609060101010101" pitchFamily="49" charset="-122"/>
                <a:ea typeface="黑体" panose="02010609060101010101" pitchFamily="49" charset="-122"/>
                <a:cs typeface="黑体" panose="02010609060101010101" pitchFamily="49" charset="-122"/>
                <a:sym typeface="+mn-ea"/>
              </a:rPr>
              <a:t>作者是怎样描写君山的？</a:t>
            </a:r>
            <a:endParaRPr lang="zh-CN" altLang="en-US" sz="2800" dirty="0">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000" fill="hold">
                                          <p:stCondLst>
                                            <p:cond delay="0"/>
                                          </p:stCondLst>
                                        </p:cTn>
                                        <p:tgtEl>
                                          <p:spTgt spid="2">
                                            <p:txEl>
                                              <p:pRg st="0" end="0"/>
                                            </p:txEl>
                                          </p:spTgt>
                                        </p:tgtEl>
                                        <p:attrNameLst>
                                          <p:attrName>style.visibility</p:attrName>
                                        </p:attrNameLst>
                                      </p:cBhvr>
                                      <p:to>
                                        <p:strVal val="visible"/>
                                      </p:to>
                                    </p:set>
                                    <p:anim calcmode="lin" valueType="num">
                                      <p:cBhvr additive="base">
                                        <p:cTn id="7" dur="1000" fill="hold"/>
                                        <p:tgtEl>
                                          <p:spTgt spid="2">
                                            <p:txEl>
                                              <p:pRg st="0" end="0"/>
                                            </p:txEl>
                                          </p:spTgt>
                                        </p:tgtEl>
                                        <p:attrNameLst>
                                          <p:attrName>ppt_x</p:attrName>
                                        </p:attrNameLst>
                                      </p:cBhvr>
                                      <p:tavLst>
                                        <p:tav tm="0">
                                          <p:val>
                                            <p:strVal val="1+#ppt_w/2"/>
                                          </p:val>
                                        </p:tav>
                                        <p:tav tm="100000">
                                          <p:val>
                                            <p:strVal val="#ppt_x"/>
                                          </p:val>
                                        </p:tav>
                                      </p:tavLst>
                                    </p:anim>
                                    <p:anim calcmode="lin" valueType="num">
                                      <p:cBhvr additive="base">
                                        <p:cTn id="8" dur="10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77153" y="1851670"/>
            <a:ext cx="8676456" cy="1569660"/>
          </a:xfrm>
          <a:prstGeom prst="rect">
            <a:avLst/>
          </a:prstGeom>
          <a:noFill/>
        </p:spPr>
        <p:txBody>
          <a:bodyPr wrap="square" rtlCol="0">
            <a:spAutoFit/>
          </a:bodyPr>
          <a:lstStyle/>
          <a:p>
            <a:r>
              <a:rPr lang="zh-CN" altLang="en-US" sz="2400" dirty="0" smtClean="0">
                <a:solidFill>
                  <a:srgbClr val="FF0000"/>
                </a:solidFill>
                <a:latin typeface="黑体" panose="02010609060101010101" pitchFamily="49" charset="-122"/>
                <a:ea typeface="黑体" panose="02010609060101010101" pitchFamily="49" charset="-122"/>
                <a:cs typeface="楷体" panose="02010609060101010101" pitchFamily="49" charset="-122"/>
                <a:sym typeface="+mn-ea"/>
              </a:rPr>
              <a:t>错</a:t>
            </a:r>
            <a:r>
              <a:rPr lang="zh-CN" altLang="en-US" sz="2400" dirty="0" smtClean="0">
                <a:latin typeface="黑体" panose="02010609060101010101" pitchFamily="49" charset="-122"/>
                <a:ea typeface="黑体" panose="02010609060101010101" pitchFamily="49" charset="-122"/>
                <a:cs typeface="楷体" panose="02010609060101010101" pitchFamily="49" charset="-122"/>
                <a:sym typeface="+mn-ea"/>
              </a:rPr>
              <a:t>：</a:t>
            </a:r>
            <a:r>
              <a:rPr lang="zh-CN" altLang="en-US" sz="2400" b="1" dirty="0" smtClean="0">
                <a:latin typeface="楷体" panose="02010609060101010101" pitchFamily="49" charset="-122"/>
                <a:ea typeface="楷体" panose="02010609060101010101" pitchFamily="49" charset="-122"/>
                <a:cs typeface="楷体" panose="02010609060101010101" pitchFamily="49" charset="-122"/>
                <a:sym typeface="+mn-ea"/>
              </a:rPr>
              <a:t>①参差；错杂。 ②两个物体相对摩擦。 ③相对行动时避开而不碰上。 ④安排办事的时间使不冲突。 ⑤不正确。 ⑥过错；错处。 ⑦坏；差（用于否定式）。 ⑧在凹下去的文字、花纹中镶上或涂上金、银等。 ⑨打磨玉石的石头。⑩打磨玉石。</a:t>
            </a:r>
            <a:endParaRPr lang="zh-CN" altLang="en-US" sz="2400" b="1" dirty="0">
              <a:latin typeface="楷体" panose="02010609060101010101" pitchFamily="49" charset="-122"/>
              <a:ea typeface="楷体" panose="02010609060101010101" pitchFamily="49" charset="-122"/>
              <a:cs typeface="楷体" panose="02010609060101010101" pitchFamily="49" charset="-122"/>
            </a:endParaRPr>
          </a:p>
        </p:txBody>
      </p:sp>
      <p:sp>
        <p:nvSpPr>
          <p:cNvPr id="3" name="文本框 2"/>
          <p:cNvSpPr txBox="1"/>
          <p:nvPr/>
        </p:nvSpPr>
        <p:spPr>
          <a:xfrm>
            <a:off x="216024" y="843558"/>
            <a:ext cx="8676456" cy="830997"/>
          </a:xfrm>
          <a:prstGeom prst="rect">
            <a:avLst/>
          </a:prstGeom>
          <a:noFill/>
        </p:spPr>
        <p:txBody>
          <a:bodyPr wrap="square" rtlCol="0">
            <a:spAutoFit/>
          </a:bodyPr>
          <a:lstStyle/>
          <a:p>
            <a:r>
              <a:rPr lang="zh-CN" altLang="en-US" sz="2400" dirty="0" smtClean="0">
                <a:solidFill>
                  <a:srgbClr val="FF0000"/>
                </a:solidFill>
                <a:latin typeface="黑体" panose="02010609060101010101" pitchFamily="49" charset="-122"/>
                <a:ea typeface="黑体" panose="02010609060101010101" pitchFamily="49" charset="-122"/>
                <a:cs typeface="楷体" panose="02010609060101010101" pitchFamily="49" charset="-122"/>
                <a:sym typeface="+mn-ea"/>
              </a:rPr>
              <a:t>优</a:t>
            </a:r>
            <a:r>
              <a:rPr lang="zh-CN" altLang="en-US" sz="2400" dirty="0" smtClean="0">
                <a:latin typeface="黑体" panose="02010609060101010101" pitchFamily="49" charset="-122"/>
                <a:ea typeface="黑体" panose="02010609060101010101" pitchFamily="49" charset="-122"/>
                <a:cs typeface="楷体" panose="02010609060101010101" pitchFamily="49" charset="-122"/>
                <a:sym typeface="+mn-ea"/>
              </a:rPr>
              <a:t>：</a:t>
            </a:r>
            <a:r>
              <a:rPr lang="zh-CN" altLang="en-US" sz="2400" b="1" dirty="0" smtClean="0">
                <a:latin typeface="楷体" panose="02010609060101010101" pitchFamily="49" charset="-122"/>
                <a:ea typeface="楷体" panose="02010609060101010101" pitchFamily="49" charset="-122"/>
                <a:cs typeface="楷体" panose="02010609060101010101" pitchFamily="49" charset="-122"/>
                <a:sym typeface="+mn-ea"/>
              </a:rPr>
              <a:t>①优良；美好（跟“劣”相对）。 ②充足；富裕。 ③优待。 ④姓。⑤旧时称演戏的人。</a:t>
            </a:r>
            <a:endParaRPr lang="zh-CN" altLang="en-US" sz="2400" b="1" dirty="0" smtClean="0">
              <a:latin typeface="楷体" panose="02010609060101010101" pitchFamily="49" charset="-122"/>
              <a:ea typeface="楷体" panose="02010609060101010101" pitchFamily="49" charset="-122"/>
              <a:cs typeface="楷体" panose="02010609060101010101" pitchFamily="49" charset="-122"/>
              <a:sym typeface="+mn-ea"/>
            </a:endParaRPr>
          </a:p>
        </p:txBody>
      </p:sp>
      <p:grpSp>
        <p:nvGrpSpPr>
          <p:cNvPr id="4" name="组合 4"/>
          <p:cNvGrpSpPr/>
          <p:nvPr/>
        </p:nvGrpSpPr>
        <p:grpSpPr>
          <a:xfrm>
            <a:off x="-108520" y="117783"/>
            <a:ext cx="2174875" cy="509751"/>
            <a:chOff x="458" y="988"/>
            <a:chExt cx="4134" cy="914"/>
          </a:xfrm>
          <a:effectLst>
            <a:outerShdw blurRad="50800" dist="38100" dir="2700000" algn="tl" rotWithShape="0">
              <a:prstClr val="black">
                <a:alpha val="40000"/>
              </a:prstClr>
            </a:outerShdw>
          </a:effectLst>
        </p:grpSpPr>
        <p:sp>
          <p:nvSpPr>
            <p:cNvPr id="7" name="流程图: 延期 6"/>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8" name="文本框 14">
              <a:hlinkClick r:id="rId1" action="ppaction://hlinkfile"/>
            </p:cNvPr>
            <p:cNvSpPr txBox="1"/>
            <p:nvPr/>
          </p:nvSpPr>
          <p:spPr>
            <a:xfrm>
              <a:off x="458" y="1005"/>
              <a:ext cx="3688" cy="897"/>
            </a:xfrm>
            <a:prstGeom prst="rect">
              <a:avLst/>
            </a:prstGeom>
            <a:noFill/>
          </p:spPr>
          <p:txBody>
            <a:bodyPr wrap="square" lIns="68580" tIns="34290" rIns="68580" bIns="34290" rtlCol="0">
              <a:spAutoFit/>
            </a:bodyPr>
            <a:lstStyle/>
            <a:p>
              <a:pPr algn="ctr"/>
              <a:r>
                <a:rPr lang="zh-CN" altLang="en-US" sz="2800" b="1" dirty="0">
                  <a:solidFill>
                    <a:schemeClr val="tx1"/>
                  </a:solidFill>
                  <a:latin typeface="楷体" panose="02010609060101010101" pitchFamily="49" charset="-122"/>
                  <a:ea typeface="楷体" panose="02010609060101010101" pitchFamily="49" charset="-122"/>
                </a:rPr>
                <a:t>多义字</a:t>
              </a:r>
              <a:endParaRPr lang="zh-CN" altLang="en-US" sz="2800" b="1" dirty="0">
                <a:solidFill>
                  <a:schemeClr val="tx1"/>
                </a:solidFill>
                <a:latin typeface="楷体" panose="02010609060101010101" pitchFamily="49" charset="-122"/>
                <a:ea typeface="楷体" panose="02010609060101010101" pitchFamily="49" charset="-122"/>
              </a:endParaRPr>
            </a:p>
          </p:txBody>
        </p:sp>
      </p:grpSp>
      <p:sp>
        <p:nvSpPr>
          <p:cNvPr id="9" name="文本框 1"/>
          <p:cNvSpPr txBox="1"/>
          <p:nvPr/>
        </p:nvSpPr>
        <p:spPr>
          <a:xfrm>
            <a:off x="210510" y="3651870"/>
            <a:ext cx="8676456" cy="830997"/>
          </a:xfrm>
          <a:prstGeom prst="rect">
            <a:avLst/>
          </a:prstGeom>
          <a:noFill/>
        </p:spPr>
        <p:txBody>
          <a:bodyPr wrap="square" rtlCol="0">
            <a:spAutoFit/>
          </a:bodyPr>
          <a:lstStyle/>
          <a:p>
            <a:r>
              <a:rPr lang="zh-CN" altLang="en-US" sz="2400" dirty="0" smtClean="0">
                <a:solidFill>
                  <a:srgbClr val="FF0000"/>
                </a:solidFill>
                <a:latin typeface="黑体" panose="02010609060101010101" pitchFamily="49" charset="-122"/>
                <a:ea typeface="黑体" panose="02010609060101010101" pitchFamily="49" charset="-122"/>
                <a:cs typeface="楷体" panose="02010609060101010101" pitchFamily="49" charset="-122"/>
                <a:sym typeface="+mn-ea"/>
              </a:rPr>
              <a:t>除</a:t>
            </a:r>
            <a:r>
              <a:rPr lang="zh-CN" altLang="en-US" sz="2400" dirty="0" smtClean="0">
                <a:latin typeface="黑体" panose="02010609060101010101" pitchFamily="49" charset="-122"/>
                <a:ea typeface="黑体" panose="02010609060101010101" pitchFamily="49" charset="-122"/>
                <a:cs typeface="楷体" panose="02010609060101010101" pitchFamily="49" charset="-122"/>
                <a:sym typeface="+mn-ea"/>
              </a:rPr>
              <a:t>：</a:t>
            </a:r>
            <a:r>
              <a:rPr lang="zh-CN" altLang="en-US" sz="2400" b="1" dirty="0" smtClean="0">
                <a:latin typeface="楷体" panose="02010609060101010101" pitchFamily="49" charset="-122"/>
                <a:ea typeface="楷体" panose="02010609060101010101" pitchFamily="49" charset="-122"/>
                <a:cs typeface="楷体" panose="02010609060101010101" pitchFamily="49" charset="-122"/>
                <a:sym typeface="+mn-ea"/>
              </a:rPr>
              <a:t>①去掉。 ②表示不计算在内。 ③进行除法运算，如</a:t>
            </a:r>
            <a:r>
              <a:rPr lang="en-US" altLang="zh-CN" sz="2400" b="1" dirty="0" smtClean="0">
                <a:latin typeface="楷体" panose="02010609060101010101" pitchFamily="49" charset="-122"/>
                <a:ea typeface="楷体" panose="02010609060101010101" pitchFamily="49" charset="-122"/>
                <a:cs typeface="楷体" panose="02010609060101010101" pitchFamily="49" charset="-122"/>
                <a:sym typeface="+mn-ea"/>
              </a:rPr>
              <a:t>2</a:t>
            </a:r>
            <a:r>
              <a:rPr lang="zh-CN" altLang="en-US" sz="2400" b="1" dirty="0" smtClean="0">
                <a:latin typeface="楷体" panose="02010609060101010101" pitchFamily="49" charset="-122"/>
                <a:ea typeface="楷体" panose="02010609060101010101" pitchFamily="49" charset="-122"/>
                <a:cs typeface="楷体" panose="02010609060101010101" pitchFamily="49" charset="-122"/>
                <a:sym typeface="+mn-ea"/>
              </a:rPr>
              <a:t>除</a:t>
            </a:r>
            <a:r>
              <a:rPr lang="en-US" altLang="zh-CN" sz="2400" b="1" dirty="0" smtClean="0">
                <a:latin typeface="楷体" panose="02010609060101010101" pitchFamily="49" charset="-122"/>
                <a:ea typeface="楷体" panose="02010609060101010101" pitchFamily="49" charset="-122"/>
                <a:cs typeface="楷体" panose="02010609060101010101" pitchFamily="49" charset="-122"/>
                <a:sym typeface="+mn-ea"/>
              </a:rPr>
              <a:t>6</a:t>
            </a:r>
            <a:r>
              <a:rPr lang="zh-CN" altLang="en-US" sz="2400" b="1" dirty="0" smtClean="0">
                <a:latin typeface="楷体" panose="02010609060101010101" pitchFamily="49" charset="-122"/>
                <a:ea typeface="楷体" panose="02010609060101010101" pitchFamily="49" charset="-122"/>
                <a:cs typeface="楷体" panose="02010609060101010101" pitchFamily="49" charset="-122"/>
                <a:sym typeface="+mn-ea"/>
              </a:rPr>
              <a:t>得</a:t>
            </a:r>
            <a:r>
              <a:rPr lang="en-US" altLang="zh-CN" sz="2400" b="1" dirty="0" smtClean="0">
                <a:latin typeface="楷体" panose="02010609060101010101" pitchFamily="49" charset="-122"/>
                <a:ea typeface="楷体" panose="02010609060101010101" pitchFamily="49" charset="-122"/>
                <a:cs typeface="楷体" panose="02010609060101010101" pitchFamily="49" charset="-122"/>
                <a:sym typeface="+mn-ea"/>
              </a:rPr>
              <a:t>3</a:t>
            </a:r>
            <a:r>
              <a:rPr lang="zh-CN" altLang="en-US" sz="2400" b="1" dirty="0" smtClean="0">
                <a:latin typeface="楷体" panose="02010609060101010101" pitchFamily="49" charset="-122"/>
                <a:ea typeface="楷体" panose="02010609060101010101" pitchFamily="49" charset="-122"/>
                <a:cs typeface="楷体" panose="02010609060101010101" pitchFamily="49" charset="-122"/>
                <a:sym typeface="+mn-ea"/>
              </a:rPr>
              <a:t>。④授；拜（官职）。⑤姓。⑥台阶。</a:t>
            </a:r>
            <a:endParaRPr lang="zh-CN" altLang="en-US" sz="24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ppt_x"/>
                                          </p:val>
                                        </p:tav>
                                        <p:tav tm="100000">
                                          <p:val>
                                            <p:strVal val="#ppt_x"/>
                                          </p:val>
                                        </p:tav>
                                      </p:tavLst>
                                    </p:anim>
                                    <p:anim calcmode="lin" valueType="num">
                                      <p:cBhvr additive="base">
                                        <p:cTn id="1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9"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99592" y="1707654"/>
            <a:ext cx="7488832" cy="1569660"/>
          </a:xfrm>
          <a:prstGeom prst="rect">
            <a:avLst/>
          </a:prstGeom>
          <a:noFill/>
        </p:spPr>
        <p:txBody>
          <a:bodyPr wrap="square" rtlCol="0">
            <a:spAutoFit/>
          </a:bodyPr>
          <a:lstStyle/>
          <a:p>
            <a:r>
              <a:rPr lang="zh-CN" altLang="en-US" sz="3200" b="1" dirty="0" smtClean="0">
                <a:solidFill>
                  <a:srgbClr val="FF0000"/>
                </a:solidFill>
                <a:latin typeface="楷体" panose="02010609060101010101" pitchFamily="49" charset="-122"/>
                <a:ea typeface="楷体" panose="02010609060101010101" pitchFamily="49" charset="-122"/>
                <a:cs typeface="黑体" panose="02010609060101010101" pitchFamily="49" charset="-122"/>
              </a:rPr>
              <a:t>    </a:t>
            </a:r>
            <a:r>
              <a:rPr lang="zh-CN" altLang="en-US" sz="3200" b="1" dirty="0" smtClean="0">
                <a:solidFill>
                  <a:srgbClr val="0070C0"/>
                </a:solidFill>
                <a:latin typeface="楷体" panose="02010609060101010101" pitchFamily="49" charset="-122"/>
                <a:ea typeface="楷体" panose="02010609060101010101" pitchFamily="49" charset="-122"/>
                <a:cs typeface="黑体" panose="02010609060101010101" pitchFamily="49" charset="-122"/>
              </a:rPr>
              <a:t>通过介绍了西沙群岛的地理位置和西沙群岛的美丽富饶，表达了作者对西沙群岛的喜爱之情。</a:t>
            </a:r>
            <a:endParaRPr lang="zh-CN" altLang="en-US" sz="3200" b="1" dirty="0" smtClean="0">
              <a:solidFill>
                <a:srgbClr val="0070C0"/>
              </a:solidFill>
              <a:latin typeface="楷体" panose="02010609060101010101" pitchFamily="49" charset="-122"/>
              <a:ea typeface="楷体" panose="02010609060101010101" pitchFamily="49" charset="-122"/>
              <a:cs typeface="黑体" panose="02010609060101010101" pitchFamily="49" charset="-122"/>
            </a:endParaRPr>
          </a:p>
        </p:txBody>
      </p:sp>
      <p:sp>
        <p:nvSpPr>
          <p:cNvPr id="3" name="文本框 2"/>
          <p:cNvSpPr txBox="1"/>
          <p:nvPr/>
        </p:nvSpPr>
        <p:spPr>
          <a:xfrm>
            <a:off x="450215" y="625252"/>
            <a:ext cx="8244408" cy="584775"/>
          </a:xfrm>
          <a:prstGeom prst="rect">
            <a:avLst/>
          </a:prstGeom>
          <a:noFill/>
        </p:spPr>
        <p:txBody>
          <a:bodyPr wrap="square" rtlCol="0">
            <a:spAutoFit/>
          </a:bodyPr>
          <a:lstStyle/>
          <a:p>
            <a:r>
              <a:rPr lang="en-US" altLang="zh-CN" sz="3200" dirty="0" smtClean="0">
                <a:solidFill>
                  <a:srgbClr val="FF0000"/>
                </a:solidFill>
                <a:latin typeface="楷体" panose="02010609060101010101" pitchFamily="49" charset="-122"/>
                <a:ea typeface="楷体" panose="02010609060101010101" pitchFamily="49" charset="-122"/>
                <a:cs typeface="黑体" panose="02010609060101010101" pitchFamily="49" charset="-122"/>
                <a:sym typeface="+mn-ea"/>
              </a:rPr>
              <a:t>●</a:t>
            </a:r>
            <a:r>
              <a:rPr lang="en-US" altLang="zh-CN" sz="3200" dirty="0" smtClean="0">
                <a:latin typeface="黑体" panose="02010609060101010101" pitchFamily="49" charset="-122"/>
                <a:ea typeface="黑体" panose="02010609060101010101" pitchFamily="49" charset="-122"/>
                <a:cs typeface="黑体" panose="02010609060101010101" pitchFamily="49" charset="-122"/>
                <a:sym typeface="+mn-ea"/>
              </a:rPr>
              <a:t>《</a:t>
            </a:r>
            <a:r>
              <a:rPr lang="zh-CN" altLang="en-US" sz="3200" dirty="0" smtClean="0">
                <a:latin typeface="黑体" panose="02010609060101010101" pitchFamily="49" charset="-122"/>
                <a:ea typeface="黑体" panose="02010609060101010101" pitchFamily="49" charset="-122"/>
                <a:cs typeface="黑体" panose="02010609060101010101" pitchFamily="49" charset="-122"/>
                <a:sym typeface="+mn-ea"/>
              </a:rPr>
              <a:t>富饶的西沙群岛</a:t>
            </a:r>
            <a:r>
              <a:rPr lang="en-US" altLang="zh-CN" sz="3200" dirty="0" smtClean="0">
                <a:latin typeface="黑体" panose="02010609060101010101" pitchFamily="49" charset="-122"/>
                <a:ea typeface="黑体" panose="02010609060101010101" pitchFamily="49" charset="-122"/>
                <a:cs typeface="黑体" panose="02010609060101010101" pitchFamily="49" charset="-122"/>
                <a:sym typeface="+mn-ea"/>
              </a:rPr>
              <a:t>》</a:t>
            </a:r>
            <a:r>
              <a:rPr lang="zh-CN" altLang="en-US" sz="3200" dirty="0" smtClean="0">
                <a:latin typeface="黑体" panose="02010609060101010101" pitchFamily="49" charset="-122"/>
                <a:ea typeface="黑体" panose="02010609060101010101" pitchFamily="49" charset="-122"/>
                <a:cs typeface="黑体" panose="02010609060101010101" pitchFamily="49" charset="-122"/>
                <a:sym typeface="+mn-ea"/>
              </a:rPr>
              <a:t>的主题是什么？</a:t>
            </a:r>
            <a:endParaRPr lang="zh-CN" altLang="en-US" sz="3200" dirty="0">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000" fill="hold">
                                          <p:stCondLst>
                                            <p:cond delay="0"/>
                                          </p:stCondLst>
                                        </p:cTn>
                                        <p:tgtEl>
                                          <p:spTgt spid="2">
                                            <p:txEl>
                                              <p:pRg st="0" end="0"/>
                                            </p:txEl>
                                          </p:spTgt>
                                        </p:tgtEl>
                                        <p:attrNameLst>
                                          <p:attrName>style.visibility</p:attrName>
                                        </p:attrNameLst>
                                      </p:cBhvr>
                                      <p:to>
                                        <p:strVal val="visible"/>
                                      </p:to>
                                    </p:set>
                                    <p:anim calcmode="lin" valueType="num">
                                      <p:cBhvr additive="base">
                                        <p:cTn id="7" dur="1000" fill="hold"/>
                                        <p:tgtEl>
                                          <p:spTgt spid="2">
                                            <p:txEl>
                                              <p:pRg st="0" end="0"/>
                                            </p:txEl>
                                          </p:spTgt>
                                        </p:tgtEl>
                                        <p:attrNameLst>
                                          <p:attrName>ppt_x</p:attrName>
                                        </p:attrNameLst>
                                      </p:cBhvr>
                                      <p:tavLst>
                                        <p:tav tm="0">
                                          <p:val>
                                            <p:strVal val="1+#ppt_w/2"/>
                                          </p:val>
                                        </p:tav>
                                        <p:tav tm="100000">
                                          <p:val>
                                            <p:strVal val="#ppt_x"/>
                                          </p:val>
                                        </p:tav>
                                      </p:tavLst>
                                    </p:anim>
                                    <p:anim calcmode="lin" valueType="num">
                                      <p:cBhvr additive="base">
                                        <p:cTn id="8" dur="10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99592" y="1347614"/>
            <a:ext cx="7488832" cy="2677656"/>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cs typeface="黑体" panose="02010609060101010101" pitchFamily="49" charset="-122"/>
              </a:rPr>
              <a:t>    </a:t>
            </a:r>
            <a:r>
              <a:rPr lang="zh-CN" altLang="en-US" sz="2800" b="1" dirty="0" smtClean="0">
                <a:solidFill>
                  <a:srgbClr val="0070C0"/>
                </a:solidFill>
                <a:latin typeface="楷体" panose="02010609060101010101" pitchFamily="49" charset="-122"/>
                <a:ea typeface="楷体" panose="02010609060101010101" pitchFamily="49" charset="-122"/>
                <a:cs typeface="黑体" panose="02010609060101010101" pitchFamily="49" charset="-122"/>
              </a:rPr>
              <a:t>这篇文章是按照“总一分一总”的结构来安排内容的。先总写西沙群岛的风景优美，物产丰富；再分写海水颜色瑰丽，以及珊瑚、海参、大龙虾、鱼和各种海鸟；最后总写西沙群岛必将变得更加美丽、富饶。这样写结构清晰，易于理解。</a:t>
            </a:r>
            <a:endParaRPr lang="zh-CN" altLang="en-US" sz="2800" b="1" dirty="0" smtClean="0">
              <a:solidFill>
                <a:srgbClr val="0070C0"/>
              </a:solidFill>
              <a:latin typeface="楷体" panose="02010609060101010101" pitchFamily="49" charset="-122"/>
              <a:ea typeface="楷体" panose="02010609060101010101" pitchFamily="49" charset="-122"/>
              <a:cs typeface="黑体" panose="02010609060101010101" pitchFamily="49" charset="-122"/>
            </a:endParaRPr>
          </a:p>
        </p:txBody>
      </p:sp>
      <p:sp>
        <p:nvSpPr>
          <p:cNvPr id="3" name="文本框 2"/>
          <p:cNvSpPr txBox="1"/>
          <p:nvPr/>
        </p:nvSpPr>
        <p:spPr>
          <a:xfrm>
            <a:off x="251520" y="624840"/>
            <a:ext cx="8578850" cy="521970"/>
          </a:xfrm>
          <a:prstGeom prst="rect">
            <a:avLst/>
          </a:prstGeom>
          <a:noFill/>
        </p:spPr>
        <p:txBody>
          <a:bodyPr wrap="square" rtlCol="0">
            <a:spAutoFit/>
          </a:bodyPr>
          <a:lstStyle/>
          <a:p>
            <a:r>
              <a:rPr lang="en-US" altLang="zh-CN" sz="2800" dirty="0" smtClean="0">
                <a:solidFill>
                  <a:srgbClr val="FF0000"/>
                </a:solidFill>
                <a:latin typeface="楷体" panose="02010609060101010101" pitchFamily="49" charset="-122"/>
                <a:ea typeface="楷体" panose="02010609060101010101" pitchFamily="49" charset="-122"/>
                <a:cs typeface="黑体" panose="02010609060101010101" pitchFamily="49" charset="-122"/>
                <a:sym typeface="+mn-ea"/>
              </a:rPr>
              <a:t>●</a:t>
            </a:r>
            <a:r>
              <a:rPr lang="en-US" altLang="zh-CN" sz="2800" dirty="0" smtClean="0">
                <a:latin typeface="黑体" panose="02010609060101010101" pitchFamily="49" charset="-122"/>
                <a:ea typeface="黑体" panose="02010609060101010101" pitchFamily="49" charset="-122"/>
                <a:cs typeface="黑体" panose="02010609060101010101" pitchFamily="49" charset="-122"/>
                <a:sym typeface="+mn-ea"/>
              </a:rPr>
              <a:t>《</a:t>
            </a:r>
            <a:r>
              <a:rPr lang="zh-CN" altLang="en-US" sz="2800" dirty="0" smtClean="0">
                <a:latin typeface="黑体" panose="02010609060101010101" pitchFamily="49" charset="-122"/>
                <a:ea typeface="黑体" panose="02010609060101010101" pitchFamily="49" charset="-122"/>
                <a:cs typeface="黑体" panose="02010609060101010101" pitchFamily="49" charset="-122"/>
                <a:sym typeface="+mn-ea"/>
              </a:rPr>
              <a:t>富饶的西沙群岛</a:t>
            </a:r>
            <a:r>
              <a:rPr lang="en-US" altLang="zh-CN" sz="2800" dirty="0" smtClean="0">
                <a:latin typeface="黑体" panose="02010609060101010101" pitchFamily="49" charset="-122"/>
                <a:ea typeface="黑体" panose="02010609060101010101" pitchFamily="49" charset="-122"/>
                <a:cs typeface="黑体" panose="02010609060101010101" pitchFamily="49" charset="-122"/>
                <a:sym typeface="+mn-ea"/>
              </a:rPr>
              <a:t>》</a:t>
            </a:r>
            <a:r>
              <a:rPr lang="zh-CN" altLang="en-US" sz="2800" dirty="0" smtClean="0"/>
              <a:t>这篇文章是按什么结构来写的</a:t>
            </a:r>
            <a:r>
              <a:rPr lang="en-US" altLang="zh-CN" sz="2800" dirty="0" smtClean="0"/>
              <a:t>?</a:t>
            </a:r>
            <a:endParaRPr lang="zh-CN" altLang="en-US" sz="2800" dirty="0">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000" fill="hold">
                                          <p:stCondLst>
                                            <p:cond delay="0"/>
                                          </p:stCondLst>
                                        </p:cTn>
                                        <p:tgtEl>
                                          <p:spTgt spid="2">
                                            <p:txEl>
                                              <p:pRg st="0" end="0"/>
                                            </p:txEl>
                                          </p:spTgt>
                                        </p:tgtEl>
                                        <p:attrNameLst>
                                          <p:attrName>style.visibility</p:attrName>
                                        </p:attrNameLst>
                                      </p:cBhvr>
                                      <p:to>
                                        <p:strVal val="visible"/>
                                      </p:to>
                                    </p:set>
                                    <p:anim calcmode="lin" valueType="num">
                                      <p:cBhvr additive="base">
                                        <p:cTn id="7" dur="1000" fill="hold"/>
                                        <p:tgtEl>
                                          <p:spTgt spid="2">
                                            <p:txEl>
                                              <p:pRg st="0" end="0"/>
                                            </p:txEl>
                                          </p:spTgt>
                                        </p:tgtEl>
                                        <p:attrNameLst>
                                          <p:attrName>ppt_x</p:attrName>
                                        </p:attrNameLst>
                                      </p:cBhvr>
                                      <p:tavLst>
                                        <p:tav tm="0">
                                          <p:val>
                                            <p:strVal val="1+#ppt_w/2"/>
                                          </p:val>
                                        </p:tav>
                                        <p:tav tm="100000">
                                          <p:val>
                                            <p:strVal val="#ppt_x"/>
                                          </p:val>
                                        </p:tav>
                                      </p:tavLst>
                                    </p:anim>
                                    <p:anim calcmode="lin" valueType="num">
                                      <p:cBhvr additive="base">
                                        <p:cTn id="8" dur="10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11560" y="1707654"/>
            <a:ext cx="7776863" cy="2246769"/>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cs typeface="黑体" panose="02010609060101010101" pitchFamily="49" charset="-122"/>
              </a:rPr>
              <a:t>    </a:t>
            </a:r>
            <a:r>
              <a:rPr lang="zh-CN" altLang="en-US" sz="2800" b="1" dirty="0" smtClean="0">
                <a:solidFill>
                  <a:srgbClr val="0070C0"/>
                </a:solidFill>
                <a:latin typeface="楷体" panose="02010609060101010101" pitchFamily="49" charset="-122"/>
                <a:ea typeface="楷体" panose="02010609060101010101" pitchFamily="49" charset="-122"/>
                <a:cs typeface="黑体" panose="02010609060101010101" pitchFamily="49" charset="-122"/>
              </a:rPr>
              <a:t>作者描写海水是抓住颜色瑰丽来；写海底是抓住珊瑚、海参、大龙虾的形状和动作来写的和鱼的数量和形状来写的；写岛上是抓住鸟多来写的。作者每写一处都抓住了典型景物的特点进行描写。</a:t>
            </a:r>
            <a:endParaRPr lang="zh-CN" altLang="en-US" sz="2800" b="1" dirty="0" smtClean="0">
              <a:solidFill>
                <a:srgbClr val="0070C0"/>
              </a:solidFill>
              <a:latin typeface="楷体" panose="02010609060101010101" pitchFamily="49" charset="-122"/>
              <a:ea typeface="楷体" panose="02010609060101010101" pitchFamily="49" charset="-122"/>
              <a:cs typeface="黑体" panose="02010609060101010101" pitchFamily="49" charset="-122"/>
            </a:endParaRPr>
          </a:p>
        </p:txBody>
      </p:sp>
      <p:sp>
        <p:nvSpPr>
          <p:cNvPr id="3" name="文本框 2"/>
          <p:cNvSpPr txBox="1"/>
          <p:nvPr/>
        </p:nvSpPr>
        <p:spPr>
          <a:xfrm>
            <a:off x="449580" y="500792"/>
            <a:ext cx="8244408" cy="954107"/>
          </a:xfrm>
          <a:prstGeom prst="rect">
            <a:avLst/>
          </a:prstGeom>
          <a:noFill/>
        </p:spPr>
        <p:txBody>
          <a:bodyPr wrap="square" rtlCol="0">
            <a:spAutoFit/>
          </a:bodyPr>
          <a:lstStyle/>
          <a:p>
            <a:r>
              <a:rPr lang="en-US" altLang="zh-CN" sz="2800" dirty="0" smtClean="0">
                <a:solidFill>
                  <a:srgbClr val="FF0000"/>
                </a:solidFill>
                <a:latin typeface="楷体" panose="02010609060101010101" pitchFamily="49" charset="-122"/>
                <a:ea typeface="楷体" panose="02010609060101010101" pitchFamily="49" charset="-122"/>
                <a:cs typeface="黑体" panose="02010609060101010101" pitchFamily="49" charset="-122"/>
                <a:sym typeface="+mn-ea"/>
              </a:rPr>
              <a:t>●</a:t>
            </a:r>
            <a:r>
              <a:rPr lang="en-US" altLang="zh-CN" sz="2800" dirty="0" smtClean="0">
                <a:latin typeface="黑体" panose="02010609060101010101" pitchFamily="49" charset="-122"/>
                <a:ea typeface="黑体" panose="02010609060101010101" pitchFamily="49" charset="-122"/>
                <a:cs typeface="黑体" panose="02010609060101010101" pitchFamily="49" charset="-122"/>
                <a:sym typeface="+mn-ea"/>
              </a:rPr>
              <a:t>《</a:t>
            </a:r>
            <a:r>
              <a:rPr lang="zh-CN" altLang="en-US" sz="2800" dirty="0" smtClean="0">
                <a:latin typeface="黑体" panose="02010609060101010101" pitchFamily="49" charset="-122"/>
                <a:ea typeface="黑体" panose="02010609060101010101" pitchFamily="49" charset="-122"/>
                <a:cs typeface="黑体" panose="02010609060101010101" pitchFamily="49" charset="-122"/>
                <a:sym typeface="+mn-ea"/>
              </a:rPr>
              <a:t>富饶的西沙群岛</a:t>
            </a:r>
            <a:r>
              <a:rPr lang="en-US" altLang="zh-CN" sz="2800" dirty="0" smtClean="0">
                <a:latin typeface="黑体" panose="02010609060101010101" pitchFamily="49" charset="-122"/>
                <a:ea typeface="黑体" panose="02010609060101010101" pitchFamily="49" charset="-122"/>
                <a:cs typeface="黑体" panose="02010609060101010101" pitchFamily="49" charset="-122"/>
                <a:sym typeface="+mn-ea"/>
              </a:rPr>
              <a:t>》</a:t>
            </a:r>
            <a:r>
              <a:rPr lang="zh-CN" altLang="en-US" sz="2800" dirty="0" smtClean="0">
                <a:latin typeface="黑体" panose="02010609060101010101" pitchFamily="49" charset="-122"/>
                <a:ea typeface="黑体" panose="02010609060101010101" pitchFamily="49" charset="-122"/>
                <a:cs typeface="黑体" panose="02010609060101010101" pitchFamily="49" charset="-122"/>
                <a:sym typeface="+mn-ea"/>
              </a:rPr>
              <a:t>一课作者在每个方面中都写到的是什么景物？是怎么写的？</a:t>
            </a:r>
            <a:endParaRPr lang="zh-CN" altLang="en-US" sz="2800" dirty="0">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000" fill="hold">
                                          <p:stCondLst>
                                            <p:cond delay="0"/>
                                          </p:stCondLst>
                                        </p:cTn>
                                        <p:tgtEl>
                                          <p:spTgt spid="2">
                                            <p:txEl>
                                              <p:pRg st="0" end="0"/>
                                            </p:txEl>
                                          </p:spTgt>
                                        </p:tgtEl>
                                        <p:attrNameLst>
                                          <p:attrName>style.visibility</p:attrName>
                                        </p:attrNameLst>
                                      </p:cBhvr>
                                      <p:to>
                                        <p:strVal val="visible"/>
                                      </p:to>
                                    </p:set>
                                    <p:anim calcmode="lin" valueType="num">
                                      <p:cBhvr additive="base">
                                        <p:cTn id="7" dur="1000" fill="hold"/>
                                        <p:tgtEl>
                                          <p:spTgt spid="2">
                                            <p:txEl>
                                              <p:pRg st="0" end="0"/>
                                            </p:txEl>
                                          </p:spTgt>
                                        </p:tgtEl>
                                        <p:attrNameLst>
                                          <p:attrName>ppt_x</p:attrName>
                                        </p:attrNameLst>
                                      </p:cBhvr>
                                      <p:tavLst>
                                        <p:tav tm="0">
                                          <p:val>
                                            <p:strVal val="1+#ppt_w/2"/>
                                          </p:val>
                                        </p:tav>
                                        <p:tav tm="100000">
                                          <p:val>
                                            <p:strVal val="#ppt_x"/>
                                          </p:val>
                                        </p:tav>
                                      </p:tavLst>
                                    </p:anim>
                                    <p:anim calcmode="lin" valueType="num">
                                      <p:cBhvr additive="base">
                                        <p:cTn id="8" dur="10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755576" y="1879600"/>
            <a:ext cx="7699375" cy="1569660"/>
          </a:xfrm>
          <a:prstGeom prst="rect">
            <a:avLst/>
          </a:prstGeom>
          <a:noFill/>
        </p:spPr>
        <p:txBody>
          <a:bodyPr wrap="square" rtlCol="0">
            <a:spAutoFit/>
          </a:bodyPr>
          <a:lstStyle/>
          <a:p>
            <a:r>
              <a:rPr lang="en-US" altLang="zh-CN" sz="3200" b="1" dirty="0" smtClean="0">
                <a:solidFill>
                  <a:srgbClr val="FF0000"/>
                </a:solidFill>
                <a:latin typeface="楷体" panose="02010609060101010101" pitchFamily="49" charset="-122"/>
                <a:ea typeface="楷体" panose="02010609060101010101" pitchFamily="49" charset="-122"/>
                <a:cs typeface="黑体" panose="02010609060101010101" pitchFamily="49" charset="-122"/>
              </a:rPr>
              <a:t>    </a:t>
            </a:r>
            <a:r>
              <a:rPr lang="zh-CN" altLang="en-US" sz="3200" b="1" dirty="0" smtClean="0">
                <a:solidFill>
                  <a:srgbClr val="0070C0"/>
                </a:solidFill>
                <a:latin typeface="楷体" panose="02010609060101010101" pitchFamily="49" charset="-122"/>
                <a:ea typeface="楷体" panose="02010609060101010101" pitchFamily="49" charset="-122"/>
                <a:cs typeface="黑体" panose="02010609060101010101" pitchFamily="49" charset="-122"/>
              </a:rPr>
              <a:t>从第</a:t>
            </a:r>
            <a:r>
              <a:rPr lang="en-US" altLang="zh-CN" sz="3200" b="1" dirty="0" smtClean="0">
                <a:solidFill>
                  <a:srgbClr val="0070C0"/>
                </a:solidFill>
                <a:latin typeface="楷体" panose="02010609060101010101" pitchFamily="49" charset="-122"/>
                <a:ea typeface="楷体" panose="02010609060101010101" pitchFamily="49" charset="-122"/>
                <a:cs typeface="黑体" panose="02010609060101010101" pitchFamily="49" charset="-122"/>
              </a:rPr>
              <a:t>2</a:t>
            </a:r>
            <a:r>
              <a:rPr lang="zh-CN" altLang="en-US" sz="3200" b="1" dirty="0" smtClean="0">
                <a:solidFill>
                  <a:srgbClr val="0070C0"/>
                </a:solidFill>
                <a:latin typeface="楷体" panose="02010609060101010101" pitchFamily="49" charset="-122"/>
                <a:ea typeface="楷体" panose="02010609060101010101" pitchFamily="49" charset="-122"/>
                <a:cs typeface="黑体" panose="02010609060101010101" pitchFamily="49" charset="-122"/>
              </a:rPr>
              <a:t>自然段的描述中，可以感受到西沙群岛风景优美；从</a:t>
            </a:r>
            <a:r>
              <a:rPr lang="en-US" altLang="zh-CN" sz="3200" b="1" dirty="0" smtClean="0">
                <a:solidFill>
                  <a:srgbClr val="0070C0"/>
                </a:solidFill>
                <a:latin typeface="楷体" panose="02010609060101010101" pitchFamily="49" charset="-122"/>
                <a:ea typeface="楷体" panose="02010609060101010101" pitchFamily="49" charset="-122"/>
                <a:cs typeface="黑体" panose="02010609060101010101" pitchFamily="49" charset="-122"/>
              </a:rPr>
              <a:t>3—5</a:t>
            </a:r>
            <a:r>
              <a:rPr lang="zh-CN" altLang="en-US" sz="3200" b="1" dirty="0" smtClean="0">
                <a:solidFill>
                  <a:srgbClr val="0070C0"/>
                </a:solidFill>
                <a:latin typeface="楷体" panose="02010609060101010101" pitchFamily="49" charset="-122"/>
                <a:ea typeface="楷体" panose="02010609060101010101" pitchFamily="49" charset="-122"/>
                <a:cs typeface="黑体" panose="02010609060101010101" pitchFamily="49" charset="-122"/>
              </a:rPr>
              <a:t>自然段的描述中，可以感受到西沙群岛物产丰富。</a:t>
            </a:r>
            <a:endParaRPr lang="zh-CN" altLang="en-US" sz="3200" b="1" dirty="0" smtClean="0">
              <a:solidFill>
                <a:srgbClr val="0070C0"/>
              </a:solidFill>
              <a:latin typeface="楷体" panose="02010609060101010101" pitchFamily="49" charset="-122"/>
              <a:ea typeface="楷体" panose="02010609060101010101" pitchFamily="49" charset="-122"/>
              <a:cs typeface="黑体" panose="02010609060101010101" pitchFamily="49" charset="-122"/>
            </a:endParaRPr>
          </a:p>
        </p:txBody>
      </p:sp>
      <p:sp>
        <p:nvSpPr>
          <p:cNvPr id="3" name="文本框 2"/>
          <p:cNvSpPr txBox="1"/>
          <p:nvPr/>
        </p:nvSpPr>
        <p:spPr>
          <a:xfrm>
            <a:off x="611505" y="512857"/>
            <a:ext cx="8244408" cy="1077218"/>
          </a:xfrm>
          <a:prstGeom prst="rect">
            <a:avLst/>
          </a:prstGeom>
          <a:noFill/>
        </p:spPr>
        <p:txBody>
          <a:bodyPr wrap="square" rtlCol="0">
            <a:spAutoFit/>
          </a:bodyPr>
          <a:lstStyle/>
          <a:p>
            <a:r>
              <a:rPr lang="en-US" altLang="zh-CN" sz="3200" dirty="0" smtClean="0">
                <a:solidFill>
                  <a:srgbClr val="FF0000"/>
                </a:solidFill>
                <a:latin typeface="楷体" panose="02010609060101010101" pitchFamily="49" charset="-122"/>
                <a:ea typeface="楷体" panose="02010609060101010101" pitchFamily="49" charset="-122"/>
                <a:cs typeface="黑体" panose="02010609060101010101" pitchFamily="49" charset="-122"/>
                <a:sym typeface="+mn-ea"/>
              </a:rPr>
              <a:t>●</a:t>
            </a:r>
            <a:r>
              <a:rPr lang="en-US" altLang="zh-CN" sz="3200" dirty="0" smtClean="0">
                <a:latin typeface="黑体" panose="02010609060101010101" pitchFamily="49" charset="-122"/>
                <a:ea typeface="黑体" panose="02010609060101010101" pitchFamily="49" charset="-122"/>
                <a:cs typeface="黑体" panose="02010609060101010101" pitchFamily="49" charset="-122"/>
                <a:sym typeface="+mn-ea"/>
              </a:rPr>
              <a:t>《</a:t>
            </a:r>
            <a:r>
              <a:rPr lang="zh-CN" altLang="en-US" sz="3200" dirty="0" smtClean="0">
                <a:latin typeface="黑体" panose="02010609060101010101" pitchFamily="49" charset="-122"/>
                <a:ea typeface="黑体" panose="02010609060101010101" pitchFamily="49" charset="-122"/>
                <a:cs typeface="黑体" panose="02010609060101010101" pitchFamily="49" charset="-122"/>
                <a:sym typeface="+mn-ea"/>
              </a:rPr>
              <a:t>富饶的西沙群岛</a:t>
            </a:r>
            <a:r>
              <a:rPr lang="en-US" altLang="zh-CN" sz="3200" dirty="0" smtClean="0">
                <a:latin typeface="黑体" panose="02010609060101010101" pitchFamily="49" charset="-122"/>
                <a:ea typeface="黑体" panose="02010609060101010101" pitchFamily="49" charset="-122"/>
                <a:cs typeface="黑体" panose="02010609060101010101" pitchFamily="49" charset="-122"/>
                <a:sym typeface="+mn-ea"/>
              </a:rPr>
              <a:t>》</a:t>
            </a:r>
            <a:r>
              <a:rPr lang="zh-CN" altLang="en-US" sz="3200" dirty="0" smtClean="0">
                <a:latin typeface="黑体" panose="02010609060101010101" pitchFamily="49" charset="-122"/>
                <a:ea typeface="黑体" panose="02010609060101010101" pitchFamily="49" charset="-122"/>
                <a:cs typeface="黑体" panose="02010609060101010101" pitchFamily="49" charset="-122"/>
                <a:sym typeface="+mn-ea"/>
              </a:rPr>
              <a:t>一课从哪些地方可以看出西沙群岛风景优美，物产丰富。</a:t>
            </a:r>
            <a:endParaRPr lang="zh-CN" altLang="en-US" sz="3200" dirty="0">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000" fill="hold">
                                          <p:stCondLst>
                                            <p:cond delay="0"/>
                                          </p:stCondLst>
                                        </p:cTn>
                                        <p:tgtEl>
                                          <p:spTgt spid="2">
                                            <p:txEl>
                                              <p:pRg st="0" end="0"/>
                                            </p:txEl>
                                          </p:spTgt>
                                        </p:tgtEl>
                                        <p:attrNameLst>
                                          <p:attrName>style.visibility</p:attrName>
                                        </p:attrNameLst>
                                      </p:cBhvr>
                                      <p:to>
                                        <p:strVal val="visible"/>
                                      </p:to>
                                    </p:set>
                                    <p:anim calcmode="lin" valueType="num">
                                      <p:cBhvr additive="base">
                                        <p:cTn id="7" dur="1000" fill="hold"/>
                                        <p:tgtEl>
                                          <p:spTgt spid="2">
                                            <p:txEl>
                                              <p:pRg st="0" end="0"/>
                                            </p:txEl>
                                          </p:spTgt>
                                        </p:tgtEl>
                                        <p:attrNameLst>
                                          <p:attrName>ppt_x</p:attrName>
                                        </p:attrNameLst>
                                      </p:cBhvr>
                                      <p:tavLst>
                                        <p:tav tm="0">
                                          <p:val>
                                            <p:strVal val="1+#ppt_w/2"/>
                                          </p:val>
                                        </p:tav>
                                        <p:tav tm="100000">
                                          <p:val>
                                            <p:strVal val="#ppt_x"/>
                                          </p:val>
                                        </p:tav>
                                      </p:tavLst>
                                    </p:anim>
                                    <p:anim calcmode="lin" valueType="num">
                                      <p:cBhvr additive="base">
                                        <p:cTn id="8" dur="10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755576" y="1650162"/>
            <a:ext cx="7488832" cy="1569660"/>
          </a:xfrm>
          <a:prstGeom prst="rect">
            <a:avLst/>
          </a:prstGeom>
          <a:noFill/>
        </p:spPr>
        <p:txBody>
          <a:bodyPr wrap="square" rtlCol="0">
            <a:spAutoFit/>
          </a:bodyPr>
          <a:lstStyle/>
          <a:p>
            <a:r>
              <a:rPr lang="en-US" altLang="zh-CN" sz="3200" b="1" dirty="0" smtClean="0">
                <a:solidFill>
                  <a:srgbClr val="FF0000"/>
                </a:solidFill>
                <a:latin typeface="楷体" panose="02010609060101010101" pitchFamily="49" charset="-122"/>
                <a:ea typeface="楷体" panose="02010609060101010101" pitchFamily="49" charset="-122"/>
                <a:cs typeface="黑体" panose="02010609060101010101" pitchFamily="49" charset="-122"/>
              </a:rPr>
              <a:t>    </a:t>
            </a:r>
            <a:r>
              <a:rPr lang="zh-CN" altLang="en-US" sz="3200" b="1" dirty="0" smtClean="0">
                <a:solidFill>
                  <a:srgbClr val="0070C0"/>
                </a:solidFill>
                <a:latin typeface="楷体" panose="02010609060101010101" pitchFamily="49" charset="-122"/>
                <a:ea typeface="楷体" panose="02010609060101010101" pitchFamily="49" charset="-122"/>
                <a:cs typeface="黑体" panose="02010609060101010101" pitchFamily="49" charset="-122"/>
              </a:rPr>
              <a:t>文章通过描写海滨小城的美丽、整洁，抒发作者热爱家乡、热爱祖国河山的思想感情。</a:t>
            </a:r>
            <a:r>
              <a:rPr lang="zh-CN" altLang="en-US" sz="3200" b="1" dirty="0" smtClean="0">
                <a:solidFill>
                  <a:srgbClr val="FF0000"/>
                </a:solidFill>
                <a:latin typeface="楷体" panose="02010609060101010101" pitchFamily="49" charset="-122"/>
                <a:ea typeface="楷体" panose="02010609060101010101" pitchFamily="49" charset="-122"/>
                <a:cs typeface="黑体" panose="02010609060101010101" pitchFamily="49" charset="-122"/>
              </a:rPr>
              <a:t> </a:t>
            </a:r>
            <a:endParaRPr lang="zh-CN" altLang="en-US" sz="2000" b="1" dirty="0">
              <a:solidFill>
                <a:srgbClr val="FF0000"/>
              </a:solidFill>
              <a:latin typeface="楷体" panose="02010609060101010101" pitchFamily="49" charset="-122"/>
              <a:ea typeface="楷体" panose="02010609060101010101" pitchFamily="49" charset="-122"/>
            </a:endParaRPr>
          </a:p>
        </p:txBody>
      </p:sp>
      <p:sp>
        <p:nvSpPr>
          <p:cNvPr id="3" name="文本框 2"/>
          <p:cNvSpPr txBox="1"/>
          <p:nvPr/>
        </p:nvSpPr>
        <p:spPr>
          <a:xfrm>
            <a:off x="659517" y="771550"/>
            <a:ext cx="6360755" cy="584775"/>
          </a:xfrm>
          <a:prstGeom prst="rect">
            <a:avLst/>
          </a:prstGeom>
          <a:noFill/>
        </p:spPr>
        <p:txBody>
          <a:bodyPr wrap="square" rtlCol="0">
            <a:spAutoFit/>
          </a:bodyPr>
          <a:lstStyle/>
          <a:p>
            <a:r>
              <a:rPr lang="en-US" altLang="zh-CN" sz="3200" dirty="0" smtClean="0">
                <a:solidFill>
                  <a:srgbClr val="FF0000"/>
                </a:solidFill>
                <a:latin typeface="楷体" panose="02010609060101010101" pitchFamily="49" charset="-122"/>
                <a:ea typeface="楷体" panose="02010609060101010101" pitchFamily="49" charset="-122"/>
                <a:cs typeface="黑体" panose="02010609060101010101" pitchFamily="49" charset="-122"/>
                <a:sym typeface="+mn-ea"/>
              </a:rPr>
              <a:t>●</a:t>
            </a:r>
            <a:r>
              <a:rPr lang="en-US" altLang="zh-CN" sz="3200" dirty="0" smtClean="0">
                <a:latin typeface="黑体" panose="02010609060101010101" pitchFamily="49" charset="-122"/>
                <a:ea typeface="黑体" panose="02010609060101010101" pitchFamily="49" charset="-122"/>
                <a:cs typeface="黑体" panose="02010609060101010101" pitchFamily="49" charset="-122"/>
                <a:sym typeface="+mn-ea"/>
              </a:rPr>
              <a:t>《</a:t>
            </a:r>
            <a:r>
              <a:rPr lang="zh-CN" altLang="en-US" sz="3200" dirty="0" smtClean="0">
                <a:latin typeface="黑体" panose="02010609060101010101" pitchFamily="49" charset="-122"/>
                <a:ea typeface="黑体" panose="02010609060101010101" pitchFamily="49" charset="-122"/>
                <a:cs typeface="黑体" panose="02010609060101010101" pitchFamily="49" charset="-122"/>
                <a:sym typeface="+mn-ea"/>
              </a:rPr>
              <a:t>海滨小城</a:t>
            </a:r>
            <a:r>
              <a:rPr lang="en-US" altLang="zh-CN" sz="3200" dirty="0" smtClean="0">
                <a:latin typeface="黑体" panose="02010609060101010101" pitchFamily="49" charset="-122"/>
                <a:ea typeface="黑体" panose="02010609060101010101" pitchFamily="49" charset="-122"/>
                <a:cs typeface="黑体" panose="02010609060101010101" pitchFamily="49" charset="-122"/>
                <a:sym typeface="+mn-ea"/>
              </a:rPr>
              <a:t>》</a:t>
            </a:r>
            <a:r>
              <a:rPr lang="zh-CN" altLang="en-US" sz="3200" dirty="0" smtClean="0">
                <a:latin typeface="黑体" panose="02010609060101010101" pitchFamily="49" charset="-122"/>
                <a:ea typeface="黑体" panose="02010609060101010101" pitchFamily="49" charset="-122"/>
                <a:cs typeface="黑体" panose="02010609060101010101" pitchFamily="49" charset="-122"/>
                <a:sym typeface="+mn-ea"/>
              </a:rPr>
              <a:t>一课的主题是什么？</a:t>
            </a:r>
            <a:endParaRPr lang="zh-CN" altLang="en-US" sz="3200" dirty="0">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000" fill="hold">
                                          <p:stCondLst>
                                            <p:cond delay="0"/>
                                          </p:stCondLst>
                                        </p:cTn>
                                        <p:tgtEl>
                                          <p:spTgt spid="2">
                                            <p:txEl>
                                              <p:pRg st="0" end="0"/>
                                            </p:txEl>
                                          </p:spTgt>
                                        </p:tgtEl>
                                        <p:attrNameLst>
                                          <p:attrName>style.visibility</p:attrName>
                                        </p:attrNameLst>
                                      </p:cBhvr>
                                      <p:to>
                                        <p:strVal val="visible"/>
                                      </p:to>
                                    </p:set>
                                    <p:anim calcmode="lin" valueType="num">
                                      <p:cBhvr additive="base">
                                        <p:cTn id="7" dur="1000" fill="hold"/>
                                        <p:tgtEl>
                                          <p:spTgt spid="2">
                                            <p:txEl>
                                              <p:pRg st="0" end="0"/>
                                            </p:txEl>
                                          </p:spTgt>
                                        </p:tgtEl>
                                        <p:attrNameLst>
                                          <p:attrName>ppt_x</p:attrName>
                                        </p:attrNameLst>
                                      </p:cBhvr>
                                      <p:tavLst>
                                        <p:tav tm="0">
                                          <p:val>
                                            <p:strVal val="1+#ppt_w/2"/>
                                          </p:val>
                                        </p:tav>
                                        <p:tav tm="100000">
                                          <p:val>
                                            <p:strVal val="#ppt_x"/>
                                          </p:val>
                                        </p:tav>
                                      </p:tavLst>
                                    </p:anim>
                                    <p:anim calcmode="lin" valueType="num">
                                      <p:cBhvr additive="base">
                                        <p:cTn id="8" dur="10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59053" y="1428467"/>
            <a:ext cx="8058150" cy="310769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cs typeface="黑体" panose="02010609060101010101" pitchFamily="49" charset="-122"/>
              </a:rPr>
              <a:t>    </a:t>
            </a:r>
            <a:r>
              <a:rPr lang="zh-CN" altLang="en-US" sz="2800" b="1" dirty="0" smtClean="0">
                <a:solidFill>
                  <a:srgbClr val="0070C0"/>
                </a:solidFill>
                <a:latin typeface="楷体" panose="02010609060101010101" pitchFamily="49" charset="-122"/>
                <a:ea typeface="楷体" panose="02010609060101010101" pitchFamily="49" charset="-122"/>
                <a:cs typeface="黑体" panose="02010609060101010101" pitchFamily="49" charset="-122"/>
              </a:rPr>
              <a:t>作者按由远及近的顺序，分别描绘了大海、沙滩、庭院、公园和街道几处地方。行文围绕课题“海滨小城”，先介绍了大海和沙滩，这两者都属于“海滨”的景色，主要从颜色方面入手，突出了景色的美丽；再介绍了“小城”里的庭院、公园、街道的景色，突出了小城的美丽和整洁，展现了海滨小城特有的美丽景色。</a:t>
            </a:r>
            <a:endParaRPr lang="zh-CN" altLang="en-US" sz="2800" b="1" dirty="0" smtClean="0">
              <a:solidFill>
                <a:srgbClr val="0070C0"/>
              </a:solidFill>
              <a:latin typeface="楷体" panose="02010609060101010101" pitchFamily="49" charset="-122"/>
              <a:ea typeface="楷体" panose="02010609060101010101" pitchFamily="49" charset="-122"/>
              <a:cs typeface="黑体" panose="02010609060101010101" pitchFamily="49" charset="-122"/>
            </a:endParaRPr>
          </a:p>
        </p:txBody>
      </p:sp>
      <p:sp>
        <p:nvSpPr>
          <p:cNvPr id="3" name="文本框 2"/>
          <p:cNvSpPr txBox="1"/>
          <p:nvPr/>
        </p:nvSpPr>
        <p:spPr>
          <a:xfrm>
            <a:off x="539552" y="411510"/>
            <a:ext cx="8244408" cy="954107"/>
          </a:xfrm>
          <a:prstGeom prst="rect">
            <a:avLst/>
          </a:prstGeom>
          <a:noFill/>
        </p:spPr>
        <p:txBody>
          <a:bodyPr wrap="square" rtlCol="0">
            <a:spAutoFit/>
          </a:bodyPr>
          <a:lstStyle/>
          <a:p>
            <a:r>
              <a:rPr lang="en-US" altLang="zh-CN" sz="2800" dirty="0" smtClean="0">
                <a:solidFill>
                  <a:srgbClr val="FF0000"/>
                </a:solidFill>
                <a:latin typeface="楷体" panose="02010609060101010101" pitchFamily="49" charset="-122"/>
                <a:ea typeface="楷体" panose="02010609060101010101" pitchFamily="49" charset="-122"/>
                <a:cs typeface="黑体" panose="02010609060101010101" pitchFamily="49" charset="-122"/>
                <a:sym typeface="+mn-ea"/>
              </a:rPr>
              <a:t>●</a:t>
            </a:r>
            <a:r>
              <a:rPr lang="zh-CN" altLang="en-US" sz="2800" dirty="0" smtClean="0"/>
              <a:t>说一说，</a:t>
            </a:r>
            <a:r>
              <a:rPr lang="en-US" altLang="zh-CN" sz="2800" dirty="0" smtClean="0"/>
              <a:t>《</a:t>
            </a:r>
            <a:r>
              <a:rPr lang="zh-CN" altLang="en-US" sz="2800" dirty="0" smtClean="0"/>
              <a:t>海滨小城</a:t>
            </a:r>
            <a:r>
              <a:rPr lang="en-US" altLang="zh-CN" sz="2800" dirty="0" smtClean="0"/>
              <a:t>》</a:t>
            </a:r>
            <a:r>
              <a:rPr lang="zh-CN" altLang="en-US" sz="2800" dirty="0" smtClean="0"/>
              <a:t>一课写了海滨小城的哪些景象？这些景象是什么样的</a:t>
            </a:r>
            <a:r>
              <a:rPr lang="zh-CN" altLang="en-US" sz="2800" dirty="0" smtClean="0"/>
              <a:t>？</a:t>
            </a:r>
            <a:endParaRPr lang="zh-CN" altLang="en-US" sz="2800" dirty="0">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000" fill="hold">
                                          <p:stCondLst>
                                            <p:cond delay="0"/>
                                          </p:stCondLst>
                                        </p:cTn>
                                        <p:tgtEl>
                                          <p:spTgt spid="2">
                                            <p:txEl>
                                              <p:pRg st="0" end="0"/>
                                            </p:txEl>
                                          </p:spTgt>
                                        </p:tgtEl>
                                        <p:attrNameLst>
                                          <p:attrName>style.visibility</p:attrName>
                                        </p:attrNameLst>
                                      </p:cBhvr>
                                      <p:to>
                                        <p:strVal val="visible"/>
                                      </p:to>
                                    </p:set>
                                    <p:anim calcmode="lin" valueType="num">
                                      <p:cBhvr additive="base">
                                        <p:cTn id="7" dur="1000" fill="hold"/>
                                        <p:tgtEl>
                                          <p:spTgt spid="2">
                                            <p:txEl>
                                              <p:pRg st="0" end="0"/>
                                            </p:txEl>
                                          </p:spTgt>
                                        </p:tgtEl>
                                        <p:attrNameLst>
                                          <p:attrName>ppt_x</p:attrName>
                                        </p:attrNameLst>
                                      </p:cBhvr>
                                      <p:tavLst>
                                        <p:tav tm="0">
                                          <p:val>
                                            <p:strVal val="1+#ppt_w/2"/>
                                          </p:val>
                                        </p:tav>
                                        <p:tav tm="100000">
                                          <p:val>
                                            <p:strVal val="#ppt_x"/>
                                          </p:val>
                                        </p:tav>
                                      </p:tavLst>
                                    </p:anim>
                                    <p:anim calcmode="lin" valueType="num">
                                      <p:cBhvr additive="base">
                                        <p:cTn id="8" dur="10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81352" y="2472412"/>
            <a:ext cx="7866380" cy="1814830"/>
          </a:xfrm>
          <a:prstGeom prst="rect">
            <a:avLst/>
          </a:prstGeom>
          <a:noFill/>
        </p:spPr>
        <p:txBody>
          <a:bodyPr wrap="square" rtlCol="0">
            <a:spAutoFit/>
          </a:bodyPr>
          <a:lstStyle/>
          <a:p>
            <a:r>
              <a:rPr lang="en-US" altLang="zh-CN" sz="2800" b="1" dirty="0" smtClean="0">
                <a:solidFill>
                  <a:srgbClr val="FF0000"/>
                </a:solidFill>
                <a:latin typeface="楷体" panose="02010609060101010101" pitchFamily="49" charset="-122"/>
                <a:ea typeface="楷体" panose="02010609060101010101" pitchFamily="49" charset="-122"/>
                <a:cs typeface="黑体" panose="02010609060101010101" pitchFamily="49" charset="-122"/>
              </a:rPr>
              <a:t>    </a:t>
            </a:r>
            <a:r>
              <a:rPr lang="zh-CN" altLang="en-US" sz="2800" b="1" dirty="0" smtClean="0">
                <a:solidFill>
                  <a:srgbClr val="0070C0"/>
                </a:solidFill>
                <a:latin typeface="楷体" panose="02010609060101010101" pitchFamily="49" charset="-122"/>
                <a:ea typeface="楷体" panose="02010609060101010101" pitchFamily="49" charset="-122"/>
                <a:cs typeface="黑体" panose="02010609060101010101" pitchFamily="49" charset="-122"/>
              </a:rPr>
              <a:t>作者是即写了看到的的“沥青大路”，听到的“咯吱咯吱的声音，最后写了感觉到的“好像踩在沙滩上一样”，动用了一切感官，围绕中心句，把小城写具体了。</a:t>
            </a:r>
            <a:endParaRPr lang="zh-CN" altLang="en-US" sz="2800" b="1" dirty="0" smtClean="0">
              <a:solidFill>
                <a:srgbClr val="0070C0"/>
              </a:solidFill>
              <a:latin typeface="楷体" panose="02010609060101010101" pitchFamily="49" charset="-122"/>
              <a:ea typeface="楷体" panose="02010609060101010101" pitchFamily="49" charset="-122"/>
              <a:cs typeface="黑体" panose="02010609060101010101" pitchFamily="49" charset="-122"/>
            </a:endParaRPr>
          </a:p>
        </p:txBody>
      </p:sp>
      <p:sp>
        <p:nvSpPr>
          <p:cNvPr id="3" name="文本框 2"/>
          <p:cNvSpPr txBox="1"/>
          <p:nvPr/>
        </p:nvSpPr>
        <p:spPr>
          <a:xfrm>
            <a:off x="467544" y="532899"/>
            <a:ext cx="8244408" cy="1815882"/>
          </a:xfrm>
          <a:prstGeom prst="rect">
            <a:avLst/>
          </a:prstGeom>
          <a:noFill/>
        </p:spPr>
        <p:txBody>
          <a:bodyPr wrap="square" rtlCol="0">
            <a:spAutoFit/>
          </a:bodyPr>
          <a:lstStyle/>
          <a:p>
            <a:r>
              <a:rPr lang="en-US" altLang="zh-CN" sz="2800" dirty="0" smtClean="0">
                <a:solidFill>
                  <a:srgbClr val="FF0000"/>
                </a:solidFill>
                <a:latin typeface="楷体" panose="02010609060101010101" pitchFamily="49" charset="-122"/>
                <a:ea typeface="楷体" panose="02010609060101010101" pitchFamily="49" charset="-122"/>
                <a:cs typeface="黑体" panose="02010609060101010101" pitchFamily="49" charset="-122"/>
                <a:sym typeface="+mn-ea"/>
              </a:rPr>
              <a:t>●</a:t>
            </a:r>
            <a:r>
              <a:rPr lang="zh-CN" altLang="en-US" sz="2800" dirty="0" smtClean="0">
                <a:latin typeface="黑体" panose="02010609060101010101" pitchFamily="49" charset="-122"/>
                <a:ea typeface="黑体" panose="02010609060101010101" pitchFamily="49" charset="-122"/>
                <a:cs typeface="黑体" panose="02010609060101010101" pitchFamily="49" charset="-122"/>
                <a:sym typeface="+mn-ea"/>
              </a:rPr>
              <a:t>重点句解析：小城的街道也美。除了沥青的大路，都是用细沙铺成的，踩上去咯吱咯吱地响，好像踩在沙滩上一样。人们把街道打扫得十分干净，甚至连一片落叶都没有。</a:t>
            </a:r>
            <a:endParaRPr lang="zh-CN" altLang="en-US" sz="2800" dirty="0">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000" fill="hold">
                                          <p:stCondLst>
                                            <p:cond delay="0"/>
                                          </p:stCondLst>
                                        </p:cTn>
                                        <p:tgtEl>
                                          <p:spTgt spid="2">
                                            <p:txEl>
                                              <p:pRg st="0" end="0"/>
                                            </p:txEl>
                                          </p:spTgt>
                                        </p:tgtEl>
                                        <p:attrNameLst>
                                          <p:attrName>style.visibility</p:attrName>
                                        </p:attrNameLst>
                                      </p:cBhvr>
                                      <p:to>
                                        <p:strVal val="visible"/>
                                      </p:to>
                                    </p:set>
                                    <p:anim calcmode="lin" valueType="num">
                                      <p:cBhvr additive="base">
                                        <p:cTn id="7" dur="1000" fill="hold"/>
                                        <p:tgtEl>
                                          <p:spTgt spid="2">
                                            <p:txEl>
                                              <p:pRg st="0" end="0"/>
                                            </p:txEl>
                                          </p:spTgt>
                                        </p:tgtEl>
                                        <p:attrNameLst>
                                          <p:attrName>ppt_x</p:attrName>
                                        </p:attrNameLst>
                                      </p:cBhvr>
                                      <p:tavLst>
                                        <p:tav tm="0">
                                          <p:val>
                                            <p:strVal val="1+#ppt_w/2"/>
                                          </p:val>
                                        </p:tav>
                                        <p:tav tm="100000">
                                          <p:val>
                                            <p:strVal val="#ppt_x"/>
                                          </p:val>
                                        </p:tav>
                                      </p:tavLst>
                                    </p:anim>
                                    <p:anim calcmode="lin" valueType="num">
                                      <p:cBhvr additive="base">
                                        <p:cTn id="8" dur="10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27584" y="1707654"/>
            <a:ext cx="7488832" cy="1569660"/>
          </a:xfrm>
          <a:prstGeom prst="rect">
            <a:avLst/>
          </a:prstGeom>
          <a:noFill/>
        </p:spPr>
        <p:txBody>
          <a:bodyPr wrap="square" rtlCol="0">
            <a:spAutoFit/>
          </a:bodyPr>
          <a:lstStyle/>
          <a:p>
            <a:r>
              <a:rPr lang="zh-CN" altLang="en-US" sz="3200" b="1" dirty="0" smtClean="0">
                <a:solidFill>
                  <a:srgbClr val="FF0000"/>
                </a:solidFill>
                <a:latin typeface="楷体" panose="02010609060101010101" pitchFamily="49" charset="-122"/>
                <a:ea typeface="楷体" panose="02010609060101010101" pitchFamily="49" charset="-122"/>
                <a:cs typeface="黑体" panose="02010609060101010101" pitchFamily="49" charset="-122"/>
              </a:rPr>
              <a:t>    </a:t>
            </a:r>
            <a:r>
              <a:rPr lang="zh-CN" altLang="en-US" sz="3200" b="1" dirty="0" smtClean="0">
                <a:solidFill>
                  <a:srgbClr val="0070C0"/>
                </a:solidFill>
                <a:latin typeface="楷体" panose="02010609060101010101" pitchFamily="49" charset="-122"/>
                <a:ea typeface="楷体" panose="02010609060101010101" pitchFamily="49" charset="-122"/>
                <a:cs typeface="黑体" panose="02010609060101010101" pitchFamily="49" charset="-122"/>
              </a:rPr>
              <a:t>本文描述了我国东北小兴安岭地区一年四季的美丽景色和丰富物产，表达了作者对祖国山河的热爱和赞美之情。</a:t>
            </a:r>
            <a:endParaRPr lang="zh-CN" altLang="en-US" sz="3200" b="1" dirty="0" smtClean="0">
              <a:solidFill>
                <a:srgbClr val="0070C0"/>
              </a:solidFill>
              <a:latin typeface="楷体" panose="02010609060101010101" pitchFamily="49" charset="-122"/>
              <a:ea typeface="楷体" panose="02010609060101010101" pitchFamily="49" charset="-122"/>
              <a:cs typeface="黑体" panose="02010609060101010101" pitchFamily="49" charset="-122"/>
            </a:endParaRPr>
          </a:p>
        </p:txBody>
      </p:sp>
      <p:sp>
        <p:nvSpPr>
          <p:cNvPr id="3" name="文本框 2"/>
          <p:cNvSpPr txBox="1"/>
          <p:nvPr/>
        </p:nvSpPr>
        <p:spPr>
          <a:xfrm>
            <a:off x="395536" y="711612"/>
            <a:ext cx="8244408" cy="584775"/>
          </a:xfrm>
          <a:prstGeom prst="rect">
            <a:avLst/>
          </a:prstGeom>
          <a:noFill/>
        </p:spPr>
        <p:txBody>
          <a:bodyPr wrap="square" rtlCol="0">
            <a:spAutoFit/>
          </a:bodyPr>
          <a:lstStyle/>
          <a:p>
            <a:r>
              <a:rPr lang="en-US" altLang="zh-CN" sz="3200" dirty="0" smtClean="0">
                <a:solidFill>
                  <a:srgbClr val="FF0000"/>
                </a:solidFill>
                <a:latin typeface="楷体" panose="02010609060101010101" pitchFamily="49" charset="-122"/>
                <a:ea typeface="楷体" panose="02010609060101010101" pitchFamily="49" charset="-122"/>
                <a:cs typeface="黑体" panose="02010609060101010101" pitchFamily="49" charset="-122"/>
                <a:sym typeface="+mn-ea"/>
              </a:rPr>
              <a:t>●</a:t>
            </a:r>
            <a:r>
              <a:rPr lang="en-US" altLang="zh-CN" sz="3200" dirty="0" smtClean="0">
                <a:latin typeface="黑体" panose="02010609060101010101" pitchFamily="49" charset="-122"/>
                <a:ea typeface="黑体" panose="02010609060101010101" pitchFamily="49" charset="-122"/>
                <a:cs typeface="黑体" panose="02010609060101010101" pitchFamily="49" charset="-122"/>
                <a:sym typeface="+mn-ea"/>
              </a:rPr>
              <a:t>《</a:t>
            </a:r>
            <a:r>
              <a:rPr lang="zh-CN" altLang="en-US" sz="3200" dirty="0" smtClean="0">
                <a:latin typeface="黑体" panose="02010609060101010101" pitchFamily="49" charset="-122"/>
                <a:ea typeface="黑体" panose="02010609060101010101" pitchFamily="49" charset="-122"/>
                <a:cs typeface="黑体" panose="02010609060101010101" pitchFamily="49" charset="-122"/>
                <a:sym typeface="+mn-ea"/>
              </a:rPr>
              <a:t>美丽的小兴安岭</a:t>
            </a:r>
            <a:r>
              <a:rPr lang="en-US" altLang="zh-CN" sz="3200" dirty="0" smtClean="0">
                <a:latin typeface="黑体" panose="02010609060101010101" pitchFamily="49" charset="-122"/>
                <a:ea typeface="黑体" panose="02010609060101010101" pitchFamily="49" charset="-122"/>
                <a:cs typeface="黑体" panose="02010609060101010101" pitchFamily="49" charset="-122"/>
                <a:sym typeface="+mn-ea"/>
              </a:rPr>
              <a:t>》</a:t>
            </a:r>
            <a:r>
              <a:rPr lang="zh-CN" altLang="en-US" sz="3200" dirty="0" smtClean="0">
                <a:latin typeface="黑体" panose="02010609060101010101" pitchFamily="49" charset="-122"/>
                <a:ea typeface="黑体" panose="02010609060101010101" pitchFamily="49" charset="-122"/>
                <a:cs typeface="黑体" panose="02010609060101010101" pitchFamily="49" charset="-122"/>
                <a:sym typeface="+mn-ea"/>
              </a:rPr>
              <a:t>一课的主题是什么？</a:t>
            </a:r>
            <a:endParaRPr lang="zh-CN" altLang="en-US" sz="3200" dirty="0">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000" fill="hold">
                                          <p:stCondLst>
                                            <p:cond delay="0"/>
                                          </p:stCondLst>
                                        </p:cTn>
                                        <p:tgtEl>
                                          <p:spTgt spid="2">
                                            <p:txEl>
                                              <p:pRg st="0" end="0"/>
                                            </p:txEl>
                                          </p:spTgt>
                                        </p:tgtEl>
                                        <p:attrNameLst>
                                          <p:attrName>style.visibility</p:attrName>
                                        </p:attrNameLst>
                                      </p:cBhvr>
                                      <p:to>
                                        <p:strVal val="visible"/>
                                      </p:to>
                                    </p:set>
                                    <p:anim calcmode="lin" valueType="num">
                                      <p:cBhvr additive="base">
                                        <p:cTn id="7" dur="1000" fill="hold"/>
                                        <p:tgtEl>
                                          <p:spTgt spid="2">
                                            <p:txEl>
                                              <p:pRg st="0" end="0"/>
                                            </p:txEl>
                                          </p:spTgt>
                                        </p:tgtEl>
                                        <p:attrNameLst>
                                          <p:attrName>ppt_x</p:attrName>
                                        </p:attrNameLst>
                                      </p:cBhvr>
                                      <p:tavLst>
                                        <p:tav tm="0">
                                          <p:val>
                                            <p:strVal val="1+#ppt_w/2"/>
                                          </p:val>
                                        </p:tav>
                                        <p:tav tm="100000">
                                          <p:val>
                                            <p:strVal val="#ppt_x"/>
                                          </p:val>
                                        </p:tav>
                                      </p:tavLst>
                                    </p:anim>
                                    <p:anim calcmode="lin" valueType="num">
                                      <p:cBhvr additive="base">
                                        <p:cTn id="8" dur="10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89049" y="2341096"/>
            <a:ext cx="7699375" cy="181483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cs typeface="黑体" panose="02010609060101010101" pitchFamily="49" charset="-122"/>
              </a:rPr>
              <a:t>    </a:t>
            </a:r>
            <a:r>
              <a:rPr lang="zh-CN" altLang="en-US" sz="2800" b="1" dirty="0" smtClean="0">
                <a:solidFill>
                  <a:srgbClr val="0070C0"/>
                </a:solidFill>
                <a:latin typeface="楷体" panose="02010609060101010101" pitchFamily="49" charset="-122"/>
                <a:ea typeface="楷体" panose="02010609060101010101" pitchFamily="49" charset="-122"/>
                <a:cs typeface="黑体" panose="02010609060101010101" pitchFamily="49" charset="-122"/>
              </a:rPr>
              <a:t>“抽出”写出了枝条在春天里快速而有力地生长的样子，生动、形象，用词准确</a:t>
            </a:r>
            <a:r>
              <a:rPr lang="zh-CN" altLang="en-US" sz="2800" b="1" dirty="0" smtClean="0">
                <a:solidFill>
                  <a:srgbClr val="0070C0"/>
                </a:solidFill>
                <a:latin typeface="楷体" panose="02010609060101010101" pitchFamily="49" charset="-122"/>
                <a:ea typeface="楷体" panose="02010609060101010101" pitchFamily="49" charset="-122"/>
                <a:cs typeface="黑体" panose="02010609060101010101" pitchFamily="49" charset="-122"/>
              </a:rPr>
              <a:t>。</a:t>
            </a:r>
            <a:endParaRPr lang="en-US" altLang="zh-CN" sz="2800" b="1" dirty="0" smtClean="0">
              <a:solidFill>
                <a:srgbClr val="0070C0"/>
              </a:solidFill>
              <a:latin typeface="楷体" panose="02010609060101010101" pitchFamily="49" charset="-122"/>
              <a:ea typeface="楷体" panose="02010609060101010101" pitchFamily="49" charset="-122"/>
              <a:cs typeface="黑体" panose="02010609060101010101" pitchFamily="49" charset="-122"/>
            </a:endParaRPr>
          </a:p>
          <a:p>
            <a:r>
              <a:rPr lang="en-US" altLang="zh-CN" sz="2800" b="1" dirty="0">
                <a:solidFill>
                  <a:srgbClr val="0070C0"/>
                </a:solidFill>
                <a:latin typeface="楷体" panose="02010609060101010101" pitchFamily="49" charset="-122"/>
                <a:ea typeface="楷体" panose="02010609060101010101" pitchFamily="49" charset="-122"/>
                <a:cs typeface="黑体" panose="02010609060101010101" pitchFamily="49" charset="-122"/>
              </a:rPr>
              <a:t> </a:t>
            </a:r>
            <a:r>
              <a:rPr lang="en-US" altLang="zh-CN" sz="2800" b="1" dirty="0" smtClean="0">
                <a:solidFill>
                  <a:srgbClr val="0070C0"/>
                </a:solidFill>
                <a:latin typeface="楷体" panose="02010609060101010101" pitchFamily="49" charset="-122"/>
                <a:ea typeface="楷体" panose="02010609060101010101" pitchFamily="49" charset="-122"/>
                <a:cs typeface="黑体" panose="02010609060101010101" pitchFamily="49" charset="-122"/>
              </a:rPr>
              <a:t>   </a:t>
            </a:r>
            <a:r>
              <a:rPr lang="zh-CN" altLang="en-US" sz="2800" b="1" dirty="0" smtClean="0">
                <a:solidFill>
                  <a:srgbClr val="0070C0"/>
                </a:solidFill>
                <a:latin typeface="楷体" panose="02010609060101010101" pitchFamily="49" charset="-122"/>
                <a:ea typeface="楷体" panose="02010609060101010101" pitchFamily="49" charset="-122"/>
                <a:cs typeface="黑体" panose="02010609060101010101" pitchFamily="49" charset="-122"/>
              </a:rPr>
              <a:t>“浸”</a:t>
            </a:r>
            <a:r>
              <a:rPr lang="zh-CN" altLang="en-US" sz="2800" b="1" dirty="0" smtClean="0">
                <a:solidFill>
                  <a:srgbClr val="0070C0"/>
                </a:solidFill>
                <a:latin typeface="楷体" panose="02010609060101010101" pitchFamily="49" charset="-122"/>
                <a:ea typeface="楷体" panose="02010609060101010101" pitchFamily="49" charset="-122"/>
                <a:cs typeface="黑体" panose="02010609060101010101" pitchFamily="49" charset="-122"/>
              </a:rPr>
              <a:t>说明小兴安岭的雾很多，很浓，整个森林都处在浓雾里，朦胧的画面感跃然纸上。</a:t>
            </a:r>
            <a:endParaRPr lang="zh-CN" altLang="en-US" sz="2800" b="1" dirty="0" smtClean="0">
              <a:solidFill>
                <a:srgbClr val="0070C0"/>
              </a:solidFill>
              <a:latin typeface="楷体" panose="02010609060101010101" pitchFamily="49" charset="-122"/>
              <a:ea typeface="楷体" panose="02010609060101010101" pitchFamily="49" charset="-122"/>
              <a:cs typeface="黑体" panose="02010609060101010101" pitchFamily="49" charset="-122"/>
            </a:endParaRPr>
          </a:p>
        </p:txBody>
      </p:sp>
      <p:sp>
        <p:nvSpPr>
          <p:cNvPr id="3" name="文本框 2"/>
          <p:cNvSpPr txBox="1"/>
          <p:nvPr/>
        </p:nvSpPr>
        <p:spPr>
          <a:xfrm>
            <a:off x="617220" y="389032"/>
            <a:ext cx="8244408" cy="1815882"/>
          </a:xfrm>
          <a:prstGeom prst="rect">
            <a:avLst/>
          </a:prstGeom>
          <a:noFill/>
        </p:spPr>
        <p:txBody>
          <a:bodyPr wrap="square" rtlCol="0">
            <a:spAutoFit/>
          </a:bodyPr>
          <a:lstStyle/>
          <a:p>
            <a:r>
              <a:rPr lang="en-US" altLang="zh-CN" sz="2800" dirty="0" smtClean="0">
                <a:solidFill>
                  <a:srgbClr val="FF0000"/>
                </a:solidFill>
                <a:latin typeface="楷体" panose="02010609060101010101" pitchFamily="49" charset="-122"/>
                <a:ea typeface="楷体" panose="02010609060101010101" pitchFamily="49" charset="-122"/>
                <a:cs typeface="黑体" panose="02010609060101010101" pitchFamily="49" charset="-122"/>
                <a:sym typeface="+mn-ea"/>
              </a:rPr>
              <a:t>●</a:t>
            </a:r>
            <a:r>
              <a:rPr lang="zh-CN" altLang="en-US" sz="2800" dirty="0" smtClean="0"/>
              <a:t>读下面的句子，体会红色的词语好在哪里。</a:t>
            </a:r>
            <a:endParaRPr lang="en-US" altLang="zh-CN" sz="2800" dirty="0" smtClean="0"/>
          </a:p>
          <a:p>
            <a:pPr indent="624205"/>
            <a:r>
              <a:rPr lang="zh-CN" altLang="en-US" sz="2800" b="1" dirty="0" smtClean="0">
                <a:latin typeface="楷体" panose="02010609060101010101" pitchFamily="49" charset="-122"/>
                <a:ea typeface="楷体" panose="02010609060101010101" pitchFamily="49" charset="-122"/>
              </a:rPr>
              <a:t>春天，树木</a:t>
            </a:r>
            <a:r>
              <a:rPr lang="zh-CN" altLang="en-US" sz="2800" b="1" dirty="0" smtClean="0">
                <a:solidFill>
                  <a:srgbClr val="FF0000"/>
                </a:solidFill>
                <a:latin typeface="楷体" panose="02010609060101010101" pitchFamily="49" charset="-122"/>
                <a:ea typeface="楷体" panose="02010609060101010101" pitchFamily="49" charset="-122"/>
              </a:rPr>
              <a:t>抽出</a:t>
            </a:r>
            <a:r>
              <a:rPr lang="zh-CN" altLang="en-US" sz="2800" b="1" dirty="0" smtClean="0">
                <a:latin typeface="楷体" panose="02010609060101010101" pitchFamily="49" charset="-122"/>
                <a:ea typeface="楷体" panose="02010609060101010101" pitchFamily="49" charset="-122"/>
              </a:rPr>
              <a:t>新的枝条，长出嫩绿的叶子。</a:t>
            </a:r>
            <a:endParaRPr lang="zh-CN" altLang="en-US" sz="2800" b="1" dirty="0" smtClean="0">
              <a:latin typeface="楷体" panose="02010609060101010101" pitchFamily="49" charset="-122"/>
              <a:ea typeface="楷体" panose="02010609060101010101" pitchFamily="49" charset="-122"/>
            </a:endParaRPr>
          </a:p>
          <a:p>
            <a:pPr indent="624205"/>
            <a:r>
              <a:rPr lang="zh-CN" altLang="en-US" sz="2800" b="1" dirty="0" smtClean="0">
                <a:latin typeface="楷体" panose="02010609060101010101" pitchFamily="49" charset="-122"/>
                <a:ea typeface="楷体" panose="02010609060101010101" pitchFamily="49" charset="-122"/>
              </a:rPr>
              <a:t>早晨，雾从山谷里升起来，整个森林</a:t>
            </a:r>
            <a:r>
              <a:rPr lang="zh-CN" altLang="en-US" sz="2800" b="1" dirty="0" smtClean="0">
                <a:solidFill>
                  <a:srgbClr val="FF0000"/>
                </a:solidFill>
                <a:latin typeface="楷体" panose="02010609060101010101" pitchFamily="49" charset="-122"/>
                <a:ea typeface="楷体" panose="02010609060101010101" pitchFamily="49" charset="-122"/>
              </a:rPr>
              <a:t>浸</a:t>
            </a:r>
            <a:r>
              <a:rPr lang="zh-CN" altLang="en-US" sz="2800" b="1" dirty="0" smtClean="0">
                <a:latin typeface="楷体" panose="02010609060101010101" pitchFamily="49" charset="-122"/>
                <a:ea typeface="楷体" panose="02010609060101010101" pitchFamily="49" charset="-122"/>
              </a:rPr>
              <a:t>在乳白色的浓雾里</a:t>
            </a:r>
            <a:r>
              <a:rPr lang="zh-CN" altLang="en-US" sz="2800" b="1" dirty="0" smtClean="0">
                <a:latin typeface="楷体" panose="02010609060101010101" pitchFamily="49" charset="-122"/>
                <a:ea typeface="楷体" panose="02010609060101010101" pitchFamily="49" charset="-122"/>
              </a:rPr>
              <a:t>。</a:t>
            </a:r>
            <a:endParaRPr lang="zh-CN" altLang="en-US" sz="2800" dirty="0">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000" fill="hold">
                                          <p:stCondLst>
                                            <p:cond delay="0"/>
                                          </p:stCondLst>
                                        </p:cTn>
                                        <p:tgtEl>
                                          <p:spTgt spid="2">
                                            <p:txEl>
                                              <p:pRg st="0" end="0"/>
                                            </p:txEl>
                                          </p:spTgt>
                                        </p:tgtEl>
                                        <p:attrNameLst>
                                          <p:attrName>style.visibility</p:attrName>
                                        </p:attrNameLst>
                                      </p:cBhvr>
                                      <p:to>
                                        <p:strVal val="visible"/>
                                      </p:to>
                                    </p:set>
                                    <p:anim calcmode="lin" valueType="num">
                                      <p:cBhvr additive="base">
                                        <p:cTn id="7" dur="1000" fill="hold"/>
                                        <p:tgtEl>
                                          <p:spTgt spid="2">
                                            <p:txEl>
                                              <p:pRg st="0" end="0"/>
                                            </p:txEl>
                                          </p:spTgt>
                                        </p:tgtEl>
                                        <p:attrNameLst>
                                          <p:attrName>ppt_x</p:attrName>
                                        </p:attrNameLst>
                                      </p:cBhvr>
                                      <p:tavLst>
                                        <p:tav tm="0">
                                          <p:val>
                                            <p:strVal val="1+#ppt_w/2"/>
                                          </p:val>
                                        </p:tav>
                                        <p:tav tm="100000">
                                          <p:val>
                                            <p:strVal val="#ppt_x"/>
                                          </p:val>
                                        </p:tav>
                                      </p:tavLst>
                                    </p:anim>
                                    <p:anim calcmode="lin" valueType="num">
                                      <p:cBhvr additive="base">
                                        <p:cTn id="8" dur="10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000" fill="hold">
                                          <p:stCondLst>
                                            <p:cond delay="0"/>
                                          </p:stCondLst>
                                        </p:cTn>
                                        <p:tgtEl>
                                          <p:spTgt spid="2">
                                            <p:txEl>
                                              <p:pRg st="1" end="1"/>
                                            </p:txEl>
                                          </p:spTgt>
                                        </p:tgtEl>
                                        <p:attrNameLst>
                                          <p:attrName>style.visibility</p:attrName>
                                        </p:attrNameLst>
                                      </p:cBhvr>
                                      <p:to>
                                        <p:strVal val="visible"/>
                                      </p:to>
                                    </p:set>
                                    <p:anim calcmode="lin" valueType="num">
                                      <p:cBhvr additive="base">
                                        <p:cTn id="13" dur="1000" fill="hold"/>
                                        <p:tgtEl>
                                          <p:spTgt spid="2">
                                            <p:txEl>
                                              <p:pRg st="1" end="1"/>
                                            </p:txEl>
                                          </p:spTgt>
                                        </p:tgtEl>
                                        <p:attrNameLst>
                                          <p:attrName>ppt_x</p:attrName>
                                        </p:attrNameLst>
                                      </p:cBhvr>
                                      <p:tavLst>
                                        <p:tav tm="0">
                                          <p:val>
                                            <p:strVal val="1+#ppt_w/2"/>
                                          </p:val>
                                        </p:tav>
                                        <p:tav tm="100000">
                                          <p:val>
                                            <p:strVal val="#ppt_x"/>
                                          </p:val>
                                        </p:tav>
                                      </p:tavLst>
                                    </p:anim>
                                    <p:anim calcmode="lin" valueType="num">
                                      <p:cBhvr additive="base">
                                        <p:cTn id="14" dur="1000" fill="hold"/>
                                        <p:tgtEl>
                                          <p:spTgt spid="2">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52494" y="955630"/>
            <a:ext cx="8424996" cy="3554819"/>
          </a:xfrm>
          <a:prstGeom prst="rect">
            <a:avLst/>
          </a:prstGeom>
          <a:noFill/>
        </p:spPr>
        <p:txBody>
          <a:bodyPr wrap="square" rtlCol="0">
            <a:spAutoFit/>
          </a:bodyPr>
          <a:lstStyle/>
          <a:p>
            <a:pPr indent="449580"/>
            <a:r>
              <a:rPr lang="zh-CN" altLang="en-US" sz="2500" b="1" dirty="0" smtClean="0">
                <a:solidFill>
                  <a:srgbClr val="0070C0"/>
                </a:solidFill>
                <a:latin typeface="楷体" panose="02010609060101010101" pitchFamily="49" charset="-122"/>
                <a:ea typeface="楷体" panose="02010609060101010101" pitchFamily="49" charset="-122"/>
                <a:cs typeface="黑体" panose="02010609060101010101" pitchFamily="49" charset="-122"/>
              </a:rPr>
              <a:t> 作者</a:t>
            </a:r>
            <a:r>
              <a:rPr lang="zh-CN" altLang="en-US" sz="2500" b="1" dirty="0" smtClean="0">
                <a:solidFill>
                  <a:srgbClr val="0070C0"/>
                </a:solidFill>
                <a:latin typeface="楷体" panose="02010609060101010101" pitchFamily="49" charset="-122"/>
                <a:ea typeface="楷体" panose="02010609060101010101" pitchFamily="49" charset="-122"/>
                <a:cs typeface="黑体" panose="02010609060101010101" pitchFamily="49" charset="-122"/>
              </a:rPr>
              <a:t>选取四个季节中各具特色的景物进行了重点描述</a:t>
            </a:r>
            <a:r>
              <a:rPr lang="zh-CN" altLang="en-US" sz="2500" b="1" dirty="0" smtClean="0">
                <a:solidFill>
                  <a:srgbClr val="0070C0"/>
                </a:solidFill>
                <a:latin typeface="楷体" panose="02010609060101010101" pitchFamily="49" charset="-122"/>
                <a:ea typeface="楷体" panose="02010609060101010101" pitchFamily="49" charset="-122"/>
                <a:cs typeface="黑体" panose="02010609060101010101" pitchFamily="49" charset="-122"/>
              </a:rPr>
              <a:t>。春天</a:t>
            </a:r>
            <a:r>
              <a:rPr lang="zh-CN" altLang="en-US" sz="2500" b="1" dirty="0" smtClean="0">
                <a:solidFill>
                  <a:srgbClr val="0070C0"/>
                </a:solidFill>
                <a:latin typeface="楷体" panose="02010609060101010101" pitchFamily="49" charset="-122"/>
                <a:ea typeface="楷体" panose="02010609060101010101" pitchFamily="49" charset="-122"/>
                <a:cs typeface="黑体" panose="02010609060101010101" pitchFamily="49" charset="-122"/>
              </a:rPr>
              <a:t>，选取“树木”“积雪”“小溪”“小鹿”等景物来描写</a:t>
            </a:r>
            <a:r>
              <a:rPr lang="zh-CN" altLang="en-US" sz="2500" b="1" dirty="0" smtClean="0">
                <a:solidFill>
                  <a:srgbClr val="0070C0"/>
                </a:solidFill>
                <a:latin typeface="楷体" panose="02010609060101010101" pitchFamily="49" charset="-122"/>
                <a:ea typeface="楷体" panose="02010609060101010101" pitchFamily="49" charset="-122"/>
                <a:cs typeface="黑体" panose="02010609060101010101" pitchFamily="49" charset="-122"/>
              </a:rPr>
              <a:t>；夏天</a:t>
            </a:r>
            <a:r>
              <a:rPr lang="zh-CN" altLang="en-US" sz="2500" b="1" dirty="0" smtClean="0">
                <a:solidFill>
                  <a:srgbClr val="0070C0"/>
                </a:solidFill>
                <a:latin typeface="楷体" panose="02010609060101010101" pitchFamily="49" charset="-122"/>
                <a:ea typeface="楷体" panose="02010609060101010101" pitchFamily="49" charset="-122"/>
                <a:cs typeface="黑体" panose="02010609060101010101" pitchFamily="49" charset="-122"/>
              </a:rPr>
              <a:t>，选取“树木”“雾”“太阳”“草地”“野花”等景物来描写</a:t>
            </a:r>
            <a:r>
              <a:rPr lang="zh-CN" altLang="en-US" sz="2500" b="1" dirty="0" smtClean="0">
                <a:solidFill>
                  <a:srgbClr val="0070C0"/>
                </a:solidFill>
                <a:latin typeface="楷体" panose="02010609060101010101" pitchFamily="49" charset="-122"/>
                <a:ea typeface="楷体" panose="02010609060101010101" pitchFamily="49" charset="-122"/>
                <a:cs typeface="黑体" panose="02010609060101010101" pitchFamily="49" charset="-122"/>
              </a:rPr>
              <a:t>；秋天</a:t>
            </a:r>
            <a:r>
              <a:rPr lang="zh-CN" altLang="en-US" sz="2500" b="1" dirty="0" smtClean="0">
                <a:solidFill>
                  <a:srgbClr val="0070C0"/>
                </a:solidFill>
                <a:latin typeface="楷体" panose="02010609060101010101" pitchFamily="49" charset="-122"/>
                <a:ea typeface="楷体" panose="02010609060101010101" pitchFamily="49" charset="-122"/>
                <a:cs typeface="黑体" panose="02010609060101010101" pitchFamily="49" charset="-122"/>
              </a:rPr>
              <a:t>，选取“树叶”“松柏”山葡萄”“榛子”“蘑菇”“木耳”“人参”等景物来描写</a:t>
            </a:r>
            <a:r>
              <a:rPr lang="zh-CN" altLang="en-US" sz="2500" b="1" dirty="0" smtClean="0">
                <a:solidFill>
                  <a:srgbClr val="0070C0"/>
                </a:solidFill>
                <a:latin typeface="楷体" panose="02010609060101010101" pitchFamily="49" charset="-122"/>
                <a:ea typeface="楷体" panose="02010609060101010101" pitchFamily="49" charset="-122"/>
                <a:cs typeface="黑体" panose="02010609060101010101" pitchFamily="49" charset="-122"/>
              </a:rPr>
              <a:t>；冬天</a:t>
            </a:r>
            <a:r>
              <a:rPr lang="zh-CN" altLang="en-US" sz="2500" b="1" dirty="0" smtClean="0">
                <a:solidFill>
                  <a:srgbClr val="0070C0"/>
                </a:solidFill>
                <a:latin typeface="楷体" panose="02010609060101010101" pitchFamily="49" charset="-122"/>
                <a:ea typeface="楷体" panose="02010609060101010101" pitchFamily="49" charset="-122"/>
                <a:cs typeface="黑体" panose="02010609060101010101" pitchFamily="49" charset="-122"/>
              </a:rPr>
              <a:t>，选取“雪花”“树木”“积雪”“西北风”“紫貂”“黑熊”“松鼠”等景物来描写</a:t>
            </a:r>
            <a:r>
              <a:rPr lang="zh-CN" altLang="en-US" sz="2500" b="1" dirty="0" smtClean="0">
                <a:solidFill>
                  <a:srgbClr val="0070C0"/>
                </a:solidFill>
                <a:latin typeface="楷体" panose="02010609060101010101" pitchFamily="49" charset="-122"/>
                <a:ea typeface="楷体" panose="02010609060101010101" pitchFamily="49" charset="-122"/>
                <a:cs typeface="黑体" panose="02010609060101010101" pitchFamily="49" charset="-122"/>
              </a:rPr>
              <a:t>。作者</a:t>
            </a:r>
            <a:r>
              <a:rPr lang="zh-CN" altLang="en-US" sz="2500" b="1" dirty="0" smtClean="0">
                <a:solidFill>
                  <a:srgbClr val="0070C0"/>
                </a:solidFill>
                <a:latin typeface="楷体" panose="02010609060101010101" pitchFamily="49" charset="-122"/>
                <a:ea typeface="楷体" panose="02010609060101010101" pitchFamily="49" charset="-122"/>
                <a:cs typeface="黑体" panose="02010609060101010101" pitchFamily="49" charset="-122"/>
              </a:rPr>
              <a:t>在描写小兴安岭四季景色时，抓住不同季节的景物特点，紧紧围绕一个共同点</a:t>
            </a:r>
            <a:r>
              <a:rPr lang="en-US" altLang="zh-CN" sz="2500" b="1" dirty="0" smtClean="0">
                <a:solidFill>
                  <a:srgbClr val="0070C0"/>
                </a:solidFill>
                <a:latin typeface="楷体" panose="02010609060101010101" pitchFamily="49" charset="-122"/>
                <a:ea typeface="楷体" panose="02010609060101010101" pitchFamily="49" charset="-122"/>
                <a:cs typeface="黑体" panose="02010609060101010101" pitchFamily="49" charset="-122"/>
              </a:rPr>
              <a:t>—</a:t>
            </a:r>
            <a:r>
              <a:rPr lang="zh-CN" altLang="en-US" sz="2500" b="1" dirty="0" smtClean="0">
                <a:solidFill>
                  <a:srgbClr val="0070C0"/>
                </a:solidFill>
                <a:latin typeface="楷体" panose="02010609060101010101" pitchFamily="49" charset="-122"/>
                <a:ea typeface="楷体" panose="02010609060101010101" pitchFamily="49" charset="-122"/>
                <a:cs typeface="黑体" panose="02010609060101010101" pitchFamily="49" charset="-122"/>
              </a:rPr>
              <a:t>树木来写，和第一部分的总述相呼应</a:t>
            </a:r>
            <a:r>
              <a:rPr lang="zh-CN" altLang="en-US" sz="2500" b="1" dirty="0" smtClean="0">
                <a:solidFill>
                  <a:srgbClr val="0070C0"/>
                </a:solidFill>
                <a:latin typeface="楷体" panose="02010609060101010101" pitchFamily="49" charset="-122"/>
                <a:ea typeface="楷体" panose="02010609060101010101" pitchFamily="49" charset="-122"/>
                <a:cs typeface="黑体" panose="02010609060101010101" pitchFamily="49" charset="-122"/>
              </a:rPr>
              <a:t>。</a:t>
            </a:r>
            <a:endParaRPr lang="zh-CN" altLang="en-US" sz="2500" b="1" dirty="0" smtClean="0">
              <a:solidFill>
                <a:srgbClr val="0070C0"/>
              </a:solidFill>
              <a:latin typeface="楷体" panose="02010609060101010101" pitchFamily="49" charset="-122"/>
              <a:ea typeface="楷体" panose="02010609060101010101" pitchFamily="49" charset="-122"/>
              <a:cs typeface="黑体" panose="02010609060101010101" pitchFamily="49" charset="-122"/>
            </a:endParaRPr>
          </a:p>
        </p:txBody>
      </p:sp>
      <p:sp>
        <p:nvSpPr>
          <p:cNvPr id="3" name="文本框 2"/>
          <p:cNvSpPr txBox="1"/>
          <p:nvPr/>
        </p:nvSpPr>
        <p:spPr>
          <a:xfrm>
            <a:off x="236470" y="369705"/>
            <a:ext cx="8640445" cy="521970"/>
          </a:xfrm>
          <a:prstGeom prst="rect">
            <a:avLst/>
          </a:prstGeom>
          <a:noFill/>
        </p:spPr>
        <p:txBody>
          <a:bodyPr wrap="square" rtlCol="0">
            <a:spAutoFit/>
          </a:bodyPr>
          <a:lstStyle/>
          <a:p>
            <a:r>
              <a:rPr lang="en-US" altLang="zh-CN" sz="2800" dirty="0" smtClean="0">
                <a:solidFill>
                  <a:srgbClr val="FF0000"/>
                </a:solidFill>
                <a:latin typeface="楷体" panose="02010609060101010101" pitchFamily="49" charset="-122"/>
                <a:ea typeface="楷体" panose="02010609060101010101" pitchFamily="49" charset="-122"/>
                <a:cs typeface="黑体" panose="02010609060101010101" pitchFamily="49" charset="-122"/>
                <a:sym typeface="+mn-ea"/>
              </a:rPr>
              <a:t>●</a:t>
            </a:r>
            <a:r>
              <a:rPr lang="zh-CN" altLang="en-US" sz="2800" dirty="0" smtClean="0"/>
              <a:t>作者选取了四季中哪些景物来描写小兴安岭的美丽</a:t>
            </a:r>
            <a:r>
              <a:rPr lang="en-US" altLang="zh-CN" sz="2800" dirty="0" smtClean="0"/>
              <a:t>?</a:t>
            </a:r>
            <a:endParaRPr lang="zh-CN" altLang="en-US" sz="2800" dirty="0">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000" fill="hold">
                                          <p:stCondLst>
                                            <p:cond delay="0"/>
                                          </p:stCondLst>
                                        </p:cTn>
                                        <p:tgtEl>
                                          <p:spTgt spid="2">
                                            <p:txEl>
                                              <p:pRg st="0" end="0"/>
                                            </p:txEl>
                                          </p:spTgt>
                                        </p:tgtEl>
                                        <p:attrNameLst>
                                          <p:attrName>style.visibility</p:attrName>
                                        </p:attrNameLst>
                                      </p:cBhvr>
                                      <p:to>
                                        <p:strVal val="visible"/>
                                      </p:to>
                                    </p:set>
                                    <p:anim calcmode="lin" valueType="num">
                                      <p:cBhvr additive="base">
                                        <p:cTn id="7" dur="1000" fill="hold"/>
                                        <p:tgtEl>
                                          <p:spTgt spid="2">
                                            <p:txEl>
                                              <p:pRg st="0" end="0"/>
                                            </p:txEl>
                                          </p:spTgt>
                                        </p:tgtEl>
                                        <p:attrNameLst>
                                          <p:attrName>ppt_x</p:attrName>
                                        </p:attrNameLst>
                                      </p:cBhvr>
                                      <p:tavLst>
                                        <p:tav tm="0">
                                          <p:val>
                                            <p:strVal val="1+#ppt_w/2"/>
                                          </p:val>
                                        </p:tav>
                                        <p:tav tm="100000">
                                          <p:val>
                                            <p:strVal val="#ppt_x"/>
                                          </p:val>
                                        </p:tav>
                                      </p:tavLst>
                                    </p:anim>
                                    <p:anim calcmode="lin" valueType="num">
                                      <p:cBhvr additive="base">
                                        <p:cTn id="8" dur="10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60040" y="1059582"/>
            <a:ext cx="8388424" cy="1077218"/>
          </a:xfrm>
          <a:prstGeom prst="rect">
            <a:avLst/>
          </a:prstGeom>
          <a:noFill/>
        </p:spPr>
        <p:txBody>
          <a:bodyPr wrap="square" rtlCol="0">
            <a:spAutoFit/>
          </a:bodyPr>
          <a:lstStyle/>
          <a:p>
            <a:r>
              <a:rPr lang="zh-CN" altLang="en-US" sz="3200" dirty="0" smtClean="0">
                <a:latin typeface="+mn-ea"/>
              </a:rPr>
              <a:t>一、下列四组词语中，带点字注音有误的一组是</a:t>
            </a:r>
            <a:r>
              <a:rPr lang="en-US" altLang="zh-CN" sz="3200" dirty="0" smtClean="0">
                <a:latin typeface="+mn-ea"/>
              </a:rPr>
              <a:t>(  )</a:t>
            </a:r>
            <a:endParaRPr lang="zh-CN" altLang="en-US" sz="3200" dirty="0">
              <a:latin typeface="+mn-ea"/>
            </a:endParaRPr>
          </a:p>
        </p:txBody>
      </p:sp>
      <p:sp>
        <p:nvSpPr>
          <p:cNvPr id="6" name="TextBox 5"/>
          <p:cNvSpPr txBox="1"/>
          <p:nvPr/>
        </p:nvSpPr>
        <p:spPr>
          <a:xfrm>
            <a:off x="864096" y="2226226"/>
            <a:ext cx="8604448" cy="2062103"/>
          </a:xfrm>
          <a:prstGeom prst="rect">
            <a:avLst/>
          </a:prstGeom>
          <a:noFill/>
        </p:spPr>
        <p:txBody>
          <a:bodyPr wrap="square" rtlCol="0">
            <a:spAutoFit/>
          </a:bodyPr>
          <a:lstStyle/>
          <a:p>
            <a:pPr>
              <a:tabLst>
                <a:tab pos="3401695" algn="l"/>
              </a:tabLst>
            </a:pPr>
            <a:r>
              <a:rPr lang="en-US" altLang="zh-CN" sz="3200" b="1" dirty="0" smtClean="0">
                <a:latin typeface="楷体" panose="02010609060101010101" pitchFamily="49" charset="-122"/>
                <a:ea typeface="楷体" panose="02010609060101010101" pitchFamily="49" charset="-122"/>
              </a:rPr>
              <a:t>A</a:t>
            </a:r>
            <a:r>
              <a:rPr lang="zh-CN" altLang="en-US" sz="3200" b="1" dirty="0" smtClean="0">
                <a:latin typeface="楷体" panose="02010609060101010101" pitchFamily="49" charset="-122"/>
                <a:ea typeface="楷体" panose="02010609060101010101" pitchFamily="49" charset="-122"/>
              </a:rPr>
              <a:t>．树梢 </a:t>
            </a:r>
            <a:r>
              <a:rPr lang="en-US" altLang="zh-CN" sz="3200" b="1" dirty="0" smtClean="0">
                <a:latin typeface="楷体" panose="02010609060101010101" pitchFamily="49" charset="-122"/>
                <a:ea typeface="楷体" panose="02010609060101010101" pitchFamily="49" charset="-122"/>
              </a:rPr>
              <a:t>(</a:t>
            </a:r>
            <a:r>
              <a:rPr lang="en-US" altLang="zh-CN" sz="3200" b="1" dirty="0" err="1" smtClean="0">
                <a:latin typeface="汉语拼音" pitchFamily="34" charset="0"/>
                <a:ea typeface="楷体" panose="02010609060101010101" pitchFamily="49" charset="-122"/>
                <a:cs typeface="汉语拼音" pitchFamily="34" charset="0"/>
              </a:rPr>
              <a:t>shāo</a:t>
            </a:r>
            <a:r>
              <a:rPr lang="en-US" altLang="zh-CN" sz="3200" b="1" dirty="0" smtClean="0">
                <a:latin typeface="楷体" panose="02010609060101010101" pitchFamily="49" charset="-122"/>
                <a:ea typeface="楷体" panose="02010609060101010101" pitchFamily="49" charset="-122"/>
              </a:rPr>
              <a:t>)	</a:t>
            </a:r>
            <a:r>
              <a:rPr lang="zh-CN" altLang="en-US" sz="3200" b="1" dirty="0" smtClean="0">
                <a:latin typeface="楷体" panose="02010609060101010101" pitchFamily="49" charset="-122"/>
                <a:ea typeface="楷体" panose="02010609060101010101" pitchFamily="49" charset="-122"/>
              </a:rPr>
              <a:t>玫瑰</a:t>
            </a:r>
            <a:r>
              <a:rPr lang="en-US" altLang="zh-CN" sz="3200" b="1" dirty="0" smtClean="0">
                <a:latin typeface="楷体" panose="02010609060101010101" pitchFamily="49" charset="-122"/>
                <a:ea typeface="楷体" panose="02010609060101010101" pitchFamily="49" charset="-122"/>
              </a:rPr>
              <a:t>(</a:t>
            </a:r>
            <a:r>
              <a:rPr lang="en-US" altLang="zh-CN" sz="3200" b="1" dirty="0" err="1" smtClean="0">
                <a:latin typeface="汉语拼音" pitchFamily="34" charset="0"/>
                <a:ea typeface="楷体" panose="02010609060101010101" pitchFamily="49" charset="-122"/>
                <a:cs typeface="汉语拼音" pitchFamily="34" charset="0"/>
              </a:rPr>
              <a:t>gui</a:t>
            </a:r>
            <a:r>
              <a:rPr lang="en-US" altLang="zh-CN" sz="3200" b="1" dirty="0" smtClean="0">
                <a:latin typeface="楷体" panose="02010609060101010101" pitchFamily="49" charset="-122"/>
                <a:ea typeface="楷体" panose="02010609060101010101" pitchFamily="49" charset="-122"/>
              </a:rPr>
              <a:t>)    </a:t>
            </a:r>
            <a:endParaRPr lang="en-US" altLang="zh-CN" sz="3200" b="1" dirty="0" smtClean="0">
              <a:latin typeface="楷体" panose="02010609060101010101" pitchFamily="49" charset="-122"/>
              <a:ea typeface="楷体" panose="02010609060101010101" pitchFamily="49" charset="-122"/>
            </a:endParaRPr>
          </a:p>
          <a:p>
            <a:pPr>
              <a:tabLst>
                <a:tab pos="3401695" algn="l"/>
              </a:tabLst>
            </a:pPr>
            <a:r>
              <a:rPr lang="en-US" altLang="zh-CN" sz="3200" b="1" dirty="0" smtClean="0">
                <a:latin typeface="楷体" panose="02010609060101010101" pitchFamily="49" charset="-122"/>
                <a:ea typeface="楷体" panose="02010609060101010101" pitchFamily="49" charset="-122"/>
              </a:rPr>
              <a:t>B</a:t>
            </a:r>
            <a:r>
              <a:rPr lang="zh-CN" altLang="en-US" sz="3200" b="1" dirty="0" smtClean="0">
                <a:latin typeface="楷体" panose="02010609060101010101" pitchFamily="49" charset="-122"/>
                <a:ea typeface="楷体" panose="02010609060101010101" pitchFamily="49" charset="-122"/>
              </a:rPr>
              <a:t>．富饶 </a:t>
            </a:r>
            <a:r>
              <a:rPr lang="en-US" altLang="zh-CN" sz="3200" b="1" dirty="0" smtClean="0">
                <a:latin typeface="楷体" panose="02010609060101010101" pitchFamily="49" charset="-122"/>
                <a:ea typeface="楷体" panose="02010609060101010101" pitchFamily="49" charset="-122"/>
              </a:rPr>
              <a:t>(</a:t>
            </a:r>
            <a:r>
              <a:rPr lang="en-US" altLang="zh-CN" sz="3200" b="1" dirty="0" err="1" smtClean="0">
                <a:latin typeface="汉语拼音" pitchFamily="34" charset="0"/>
                <a:ea typeface="楷体" panose="02010609060101010101" pitchFamily="49" charset="-122"/>
                <a:cs typeface="汉语拼音" pitchFamily="34" charset="0"/>
              </a:rPr>
              <a:t>ráo</a:t>
            </a:r>
            <a:r>
              <a:rPr lang="en-US" altLang="zh-CN" sz="3200" b="1" dirty="0" smtClean="0">
                <a:latin typeface="楷体" panose="02010609060101010101" pitchFamily="49" charset="-122"/>
                <a:ea typeface="楷体" panose="02010609060101010101" pitchFamily="49" charset="-122"/>
              </a:rPr>
              <a:t>)	</a:t>
            </a:r>
            <a:r>
              <a:rPr lang="zh-CN" altLang="en-US" sz="3200" b="1" dirty="0" smtClean="0">
                <a:latin typeface="楷体" panose="02010609060101010101" pitchFamily="49" charset="-122"/>
                <a:ea typeface="楷体" panose="02010609060101010101" pitchFamily="49" charset="-122"/>
              </a:rPr>
              <a:t>装载 </a:t>
            </a:r>
            <a:r>
              <a:rPr lang="en-US" altLang="zh-CN" sz="3200" b="1" dirty="0" smtClean="0">
                <a:latin typeface="楷体" panose="02010609060101010101" pitchFamily="49" charset="-122"/>
                <a:ea typeface="楷体" panose="02010609060101010101" pitchFamily="49" charset="-122"/>
              </a:rPr>
              <a:t>(</a:t>
            </a:r>
            <a:r>
              <a:rPr lang="en-US" altLang="zh-CN" sz="3200" b="1" dirty="0" err="1" smtClean="0">
                <a:latin typeface="汉语拼音" pitchFamily="34" charset="0"/>
                <a:ea typeface="楷体" panose="02010609060101010101" pitchFamily="49" charset="-122"/>
                <a:cs typeface="汉语拼音" pitchFamily="34" charset="0"/>
              </a:rPr>
              <a:t>zài</a:t>
            </a:r>
            <a:r>
              <a:rPr lang="en-US" altLang="zh-CN" sz="3200" b="1" dirty="0" smtClean="0">
                <a:latin typeface="楷体" panose="02010609060101010101" pitchFamily="49" charset="-122"/>
                <a:ea typeface="楷体" panose="02010609060101010101" pitchFamily="49" charset="-122"/>
              </a:rPr>
              <a:t>) </a:t>
            </a:r>
            <a:endParaRPr lang="en-US" altLang="zh-CN" sz="3200" b="1" dirty="0" smtClean="0">
              <a:latin typeface="楷体" panose="02010609060101010101" pitchFamily="49" charset="-122"/>
              <a:ea typeface="楷体" panose="02010609060101010101" pitchFamily="49" charset="-122"/>
            </a:endParaRPr>
          </a:p>
          <a:p>
            <a:pPr>
              <a:tabLst>
                <a:tab pos="3401695" algn="l"/>
              </a:tabLst>
            </a:pPr>
            <a:r>
              <a:rPr lang="en-US" altLang="zh-CN" sz="3200" b="1" dirty="0" smtClean="0">
                <a:latin typeface="楷体" panose="02010609060101010101" pitchFamily="49" charset="-122"/>
                <a:ea typeface="楷体" panose="02010609060101010101" pitchFamily="49" charset="-122"/>
              </a:rPr>
              <a:t>C</a:t>
            </a:r>
            <a:r>
              <a:rPr lang="zh-CN" altLang="en-US" sz="3200" b="1" dirty="0" smtClean="0">
                <a:latin typeface="楷体" panose="02010609060101010101" pitchFamily="49" charset="-122"/>
                <a:ea typeface="楷体" panose="02010609060101010101" pitchFamily="49" charset="-122"/>
              </a:rPr>
              <a:t>．脑袋 </a:t>
            </a:r>
            <a:r>
              <a:rPr lang="en-US" altLang="zh-CN" sz="3200" b="1" dirty="0" smtClean="0">
                <a:latin typeface="楷体" panose="02010609060101010101" pitchFamily="49" charset="-122"/>
                <a:ea typeface="楷体" panose="02010609060101010101" pitchFamily="49" charset="-122"/>
              </a:rPr>
              <a:t>(</a:t>
            </a:r>
            <a:r>
              <a:rPr lang="en-US" altLang="zh-CN" sz="3200" b="1" dirty="0" err="1" smtClean="0">
                <a:latin typeface="汉语拼音" pitchFamily="34" charset="0"/>
                <a:ea typeface="楷体" panose="02010609060101010101" pitchFamily="49" charset="-122"/>
                <a:cs typeface="汉语拼音" pitchFamily="34" charset="0"/>
              </a:rPr>
              <a:t>dɑi</a:t>
            </a:r>
            <a:r>
              <a:rPr lang="en-US" altLang="zh-CN" sz="3200" b="1" dirty="0" smtClean="0">
                <a:latin typeface="楷体" panose="02010609060101010101" pitchFamily="49" charset="-122"/>
                <a:ea typeface="楷体" panose="02010609060101010101" pitchFamily="49" charset="-122"/>
              </a:rPr>
              <a:t>)	</a:t>
            </a:r>
            <a:r>
              <a:rPr lang="zh-CN" altLang="en-US" sz="3200" b="1" dirty="0" smtClean="0">
                <a:latin typeface="楷体" panose="02010609060101010101" pitchFamily="49" charset="-122"/>
                <a:ea typeface="楷体" panose="02010609060101010101" pitchFamily="49" charset="-122"/>
              </a:rPr>
              <a:t>海滨 </a:t>
            </a:r>
            <a:r>
              <a:rPr lang="en-US" altLang="zh-CN" sz="3200" b="1" dirty="0" smtClean="0">
                <a:latin typeface="楷体" panose="02010609060101010101" pitchFamily="49" charset="-122"/>
                <a:ea typeface="楷体" panose="02010609060101010101" pitchFamily="49" charset="-122"/>
              </a:rPr>
              <a:t>(</a:t>
            </a:r>
            <a:r>
              <a:rPr lang="en-US" altLang="zh-CN" sz="3200" b="1" dirty="0" err="1" smtClean="0">
                <a:latin typeface="汉语拼音" pitchFamily="34" charset="0"/>
                <a:ea typeface="楷体" panose="02010609060101010101" pitchFamily="49" charset="-122"/>
                <a:cs typeface="汉语拼音" pitchFamily="34" charset="0"/>
              </a:rPr>
              <a:t>bīn</a:t>
            </a:r>
            <a:r>
              <a:rPr lang="en-US" altLang="zh-CN" sz="3200" b="1" dirty="0" smtClean="0">
                <a:latin typeface="楷体" panose="02010609060101010101" pitchFamily="49" charset="-122"/>
                <a:ea typeface="楷体" panose="02010609060101010101" pitchFamily="49" charset="-122"/>
              </a:rPr>
              <a:t>)  </a:t>
            </a:r>
            <a:endParaRPr lang="en-US" altLang="zh-CN" sz="3200" b="1" dirty="0" smtClean="0">
              <a:latin typeface="楷体" panose="02010609060101010101" pitchFamily="49" charset="-122"/>
              <a:ea typeface="楷体" panose="02010609060101010101" pitchFamily="49" charset="-122"/>
            </a:endParaRPr>
          </a:p>
          <a:p>
            <a:pPr>
              <a:tabLst>
                <a:tab pos="3401695" algn="l"/>
              </a:tabLst>
            </a:pPr>
            <a:r>
              <a:rPr lang="en-US" altLang="zh-CN" sz="3200" b="1" dirty="0" smtClean="0">
                <a:latin typeface="楷体" panose="02010609060101010101" pitchFamily="49" charset="-122"/>
                <a:ea typeface="楷体" panose="02010609060101010101" pitchFamily="49" charset="-122"/>
              </a:rPr>
              <a:t>D</a:t>
            </a:r>
            <a:r>
              <a:rPr lang="zh-CN" altLang="en-US" sz="3200" b="1" dirty="0" smtClean="0">
                <a:latin typeface="楷体" panose="02010609060101010101" pitchFamily="49" charset="-122"/>
                <a:ea typeface="楷体" panose="02010609060101010101" pitchFamily="49" charset="-122"/>
              </a:rPr>
              <a:t>．胳臂 </a:t>
            </a:r>
            <a:r>
              <a:rPr lang="en-US" altLang="zh-CN" sz="3200" b="1" dirty="0" smtClean="0">
                <a:latin typeface="楷体" panose="02010609060101010101" pitchFamily="49" charset="-122"/>
                <a:ea typeface="楷体" panose="02010609060101010101" pitchFamily="49" charset="-122"/>
              </a:rPr>
              <a:t>(</a:t>
            </a:r>
            <a:r>
              <a:rPr lang="en-US" altLang="zh-CN" sz="3200" b="1" dirty="0" err="1" smtClean="0">
                <a:latin typeface="汉语拼音" pitchFamily="34" charset="0"/>
                <a:ea typeface="楷体" panose="02010609060101010101" pitchFamily="49" charset="-122"/>
                <a:cs typeface="汉语拼音" pitchFamily="34" charset="0"/>
              </a:rPr>
              <a:t>bì</a:t>
            </a:r>
            <a:r>
              <a:rPr lang="en-US" altLang="zh-CN" sz="3200" b="1" dirty="0" smtClean="0">
                <a:latin typeface="楷体" panose="02010609060101010101" pitchFamily="49" charset="-122"/>
                <a:ea typeface="楷体" panose="02010609060101010101" pitchFamily="49" charset="-122"/>
              </a:rPr>
              <a:t>)	</a:t>
            </a:r>
            <a:r>
              <a:rPr lang="zh-CN" altLang="en-US" sz="3200" b="1" dirty="0" smtClean="0">
                <a:latin typeface="楷体" panose="02010609060101010101" pitchFamily="49" charset="-122"/>
                <a:ea typeface="楷体" panose="02010609060101010101" pitchFamily="49" charset="-122"/>
              </a:rPr>
              <a:t>浸入</a:t>
            </a:r>
            <a:r>
              <a:rPr lang="en-US" altLang="zh-CN" sz="3200" b="1" dirty="0" smtClean="0">
                <a:latin typeface="楷体" panose="02010609060101010101" pitchFamily="49" charset="-122"/>
                <a:ea typeface="楷体" panose="02010609060101010101" pitchFamily="49" charset="-122"/>
              </a:rPr>
              <a:t>(</a:t>
            </a:r>
            <a:r>
              <a:rPr lang="en-US" altLang="zh-CN" sz="3200" b="1" dirty="0" err="1" smtClean="0">
                <a:latin typeface="汉语拼音" pitchFamily="34" charset="0"/>
                <a:ea typeface="楷体" panose="02010609060101010101" pitchFamily="49" charset="-122"/>
                <a:cs typeface="汉语拼音" pitchFamily="34" charset="0"/>
              </a:rPr>
              <a:t>jìn</a:t>
            </a:r>
            <a:r>
              <a:rPr lang="en-US" altLang="zh-CN" sz="3200" b="1" dirty="0" smtClean="0">
                <a:latin typeface="楷体" panose="02010609060101010101" pitchFamily="49" charset="-122"/>
                <a:ea typeface="楷体" panose="02010609060101010101" pitchFamily="49" charset="-122"/>
              </a:rPr>
              <a:t>) </a:t>
            </a:r>
            <a:endParaRPr lang="zh-CN" altLang="en-US" sz="3200" b="1" dirty="0">
              <a:latin typeface="楷体" panose="02010609060101010101" pitchFamily="49" charset="-122"/>
              <a:ea typeface="楷体" panose="02010609060101010101" pitchFamily="49" charset="-122"/>
            </a:endParaRPr>
          </a:p>
        </p:txBody>
      </p:sp>
      <p:sp>
        <p:nvSpPr>
          <p:cNvPr id="7" name="TextBox 6"/>
          <p:cNvSpPr txBox="1"/>
          <p:nvPr/>
        </p:nvSpPr>
        <p:spPr>
          <a:xfrm>
            <a:off x="1115616" y="1563638"/>
            <a:ext cx="576064" cy="584775"/>
          </a:xfrm>
          <a:prstGeom prst="rect">
            <a:avLst/>
          </a:prstGeom>
          <a:noFill/>
        </p:spPr>
        <p:txBody>
          <a:bodyPr wrap="square" rtlCol="0">
            <a:spAutoFit/>
          </a:bodyPr>
          <a:lstStyle/>
          <a:p>
            <a:r>
              <a:rPr lang="en-US" altLang="zh-CN" sz="3200" b="1" dirty="0" smtClean="0">
                <a:solidFill>
                  <a:srgbClr val="FF0000"/>
                </a:solidFill>
                <a:latin typeface="楷体" panose="02010609060101010101" pitchFamily="49" charset="-122"/>
                <a:ea typeface="楷体" panose="02010609060101010101" pitchFamily="49" charset="-122"/>
              </a:rPr>
              <a:t>D</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8" name="文本框 8"/>
          <p:cNvSpPr txBox="1"/>
          <p:nvPr/>
        </p:nvSpPr>
        <p:spPr>
          <a:xfrm>
            <a:off x="324544" y="411510"/>
            <a:ext cx="1668780" cy="523220"/>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zh-CN" altLang="en-US" sz="2800">
                <a:solidFill>
                  <a:schemeClr val="tx1"/>
                </a:solidFill>
                <a:latin typeface="黑体" panose="02010609060101010101" pitchFamily="49" charset="-122"/>
                <a:ea typeface="黑体" panose="02010609060101010101" pitchFamily="49" charset="-122"/>
              </a:rPr>
              <a:t>巩固练习</a:t>
            </a:r>
            <a:endParaRPr lang="zh-CN" altLang="en-US" sz="2800">
              <a:solidFill>
                <a:schemeClr val="tx1"/>
              </a:solidFill>
              <a:latin typeface="黑体" panose="02010609060101010101" pitchFamily="49" charset="-122"/>
              <a:ea typeface="黑体" panose="02010609060101010101" pitchFamily="49" charset="-122"/>
            </a:endParaRPr>
          </a:p>
        </p:txBody>
      </p:sp>
      <p:sp>
        <p:nvSpPr>
          <p:cNvPr id="10" name="TextBox 9"/>
          <p:cNvSpPr txBox="1"/>
          <p:nvPr/>
        </p:nvSpPr>
        <p:spPr>
          <a:xfrm>
            <a:off x="2015208" y="2355726"/>
            <a:ext cx="864096" cy="584775"/>
          </a:xfrm>
          <a:prstGeom prst="rect">
            <a:avLst/>
          </a:prstGeom>
          <a:noFill/>
        </p:spPr>
        <p:txBody>
          <a:bodyPr wrap="square" rtlCol="0">
            <a:spAutoFit/>
          </a:bodyPr>
          <a:lstStyle/>
          <a:p>
            <a:r>
              <a:rPr lang="zh-CN" altLang="en-US" sz="3200" b="1" dirty="0" smtClean="0">
                <a:latin typeface="楷体" panose="02010609060101010101" pitchFamily="49" charset="-122"/>
                <a:ea typeface="楷体" panose="02010609060101010101" pitchFamily="49" charset="-122"/>
              </a:rPr>
              <a:t>．</a:t>
            </a:r>
            <a:endParaRPr lang="zh-CN" altLang="en-US" sz="3200" dirty="0"/>
          </a:p>
        </p:txBody>
      </p:sp>
      <p:sp>
        <p:nvSpPr>
          <p:cNvPr id="11" name="TextBox 10"/>
          <p:cNvSpPr txBox="1"/>
          <p:nvPr/>
        </p:nvSpPr>
        <p:spPr>
          <a:xfrm>
            <a:off x="4860032" y="2355726"/>
            <a:ext cx="864096" cy="584775"/>
          </a:xfrm>
          <a:prstGeom prst="rect">
            <a:avLst/>
          </a:prstGeom>
          <a:noFill/>
        </p:spPr>
        <p:txBody>
          <a:bodyPr wrap="square" rtlCol="0">
            <a:spAutoFit/>
          </a:bodyPr>
          <a:lstStyle/>
          <a:p>
            <a:r>
              <a:rPr lang="zh-CN" altLang="en-US" sz="3200" b="1" dirty="0" smtClean="0">
                <a:latin typeface="楷体" panose="02010609060101010101" pitchFamily="49" charset="-122"/>
                <a:ea typeface="楷体" panose="02010609060101010101" pitchFamily="49" charset="-122"/>
              </a:rPr>
              <a:t>．</a:t>
            </a:r>
            <a:endParaRPr lang="zh-CN" altLang="en-US" sz="3200" dirty="0"/>
          </a:p>
        </p:txBody>
      </p:sp>
      <p:sp>
        <p:nvSpPr>
          <p:cNvPr id="12" name="TextBox 11"/>
          <p:cNvSpPr txBox="1"/>
          <p:nvPr/>
        </p:nvSpPr>
        <p:spPr>
          <a:xfrm>
            <a:off x="2015208" y="3867894"/>
            <a:ext cx="864096" cy="584775"/>
          </a:xfrm>
          <a:prstGeom prst="rect">
            <a:avLst/>
          </a:prstGeom>
          <a:noFill/>
        </p:spPr>
        <p:txBody>
          <a:bodyPr wrap="square" rtlCol="0">
            <a:spAutoFit/>
          </a:bodyPr>
          <a:lstStyle/>
          <a:p>
            <a:r>
              <a:rPr lang="zh-CN" altLang="en-US" sz="3200" b="1" dirty="0" smtClean="0">
                <a:latin typeface="楷体" panose="02010609060101010101" pitchFamily="49" charset="-122"/>
                <a:ea typeface="楷体" panose="02010609060101010101" pitchFamily="49" charset="-122"/>
              </a:rPr>
              <a:t>．</a:t>
            </a:r>
            <a:endParaRPr lang="zh-CN" altLang="en-US" sz="3200" dirty="0"/>
          </a:p>
        </p:txBody>
      </p:sp>
      <p:sp>
        <p:nvSpPr>
          <p:cNvPr id="13" name="TextBox 12"/>
          <p:cNvSpPr txBox="1"/>
          <p:nvPr/>
        </p:nvSpPr>
        <p:spPr>
          <a:xfrm>
            <a:off x="4932040" y="2859782"/>
            <a:ext cx="864096" cy="584775"/>
          </a:xfrm>
          <a:prstGeom prst="rect">
            <a:avLst/>
          </a:prstGeom>
          <a:noFill/>
        </p:spPr>
        <p:txBody>
          <a:bodyPr wrap="square" rtlCol="0">
            <a:spAutoFit/>
          </a:bodyPr>
          <a:lstStyle/>
          <a:p>
            <a:r>
              <a:rPr lang="zh-CN" altLang="en-US" sz="3200" b="1" dirty="0" smtClean="0">
                <a:latin typeface="楷体" panose="02010609060101010101" pitchFamily="49" charset="-122"/>
                <a:ea typeface="楷体" panose="02010609060101010101" pitchFamily="49" charset="-122"/>
              </a:rPr>
              <a:t>．</a:t>
            </a:r>
            <a:endParaRPr lang="zh-CN" altLang="en-US" sz="3200" dirty="0"/>
          </a:p>
        </p:txBody>
      </p:sp>
      <p:sp>
        <p:nvSpPr>
          <p:cNvPr id="14" name="TextBox 13"/>
          <p:cNvSpPr txBox="1"/>
          <p:nvPr/>
        </p:nvSpPr>
        <p:spPr>
          <a:xfrm>
            <a:off x="2087216" y="3291830"/>
            <a:ext cx="864096" cy="584775"/>
          </a:xfrm>
          <a:prstGeom prst="rect">
            <a:avLst/>
          </a:prstGeom>
          <a:noFill/>
        </p:spPr>
        <p:txBody>
          <a:bodyPr wrap="square" rtlCol="0">
            <a:spAutoFit/>
          </a:bodyPr>
          <a:lstStyle/>
          <a:p>
            <a:r>
              <a:rPr lang="zh-CN" altLang="en-US" sz="3200" b="1" dirty="0" smtClean="0">
                <a:latin typeface="楷体" panose="02010609060101010101" pitchFamily="49" charset="-122"/>
                <a:ea typeface="楷体" panose="02010609060101010101" pitchFamily="49" charset="-122"/>
              </a:rPr>
              <a:t>．</a:t>
            </a:r>
            <a:endParaRPr lang="zh-CN" altLang="en-US" sz="3200" dirty="0"/>
          </a:p>
        </p:txBody>
      </p:sp>
      <p:sp>
        <p:nvSpPr>
          <p:cNvPr id="15" name="TextBox 14"/>
          <p:cNvSpPr txBox="1"/>
          <p:nvPr/>
        </p:nvSpPr>
        <p:spPr>
          <a:xfrm>
            <a:off x="4860032" y="3363838"/>
            <a:ext cx="864096" cy="584775"/>
          </a:xfrm>
          <a:prstGeom prst="rect">
            <a:avLst/>
          </a:prstGeom>
          <a:noFill/>
        </p:spPr>
        <p:txBody>
          <a:bodyPr wrap="square" rtlCol="0">
            <a:spAutoFit/>
          </a:bodyPr>
          <a:lstStyle/>
          <a:p>
            <a:r>
              <a:rPr lang="zh-CN" altLang="en-US" sz="3200" b="1" dirty="0" smtClean="0">
                <a:latin typeface="楷体" panose="02010609060101010101" pitchFamily="49" charset="-122"/>
                <a:ea typeface="楷体" panose="02010609060101010101" pitchFamily="49" charset="-122"/>
              </a:rPr>
              <a:t>．</a:t>
            </a:r>
            <a:endParaRPr lang="zh-CN" altLang="en-US" sz="3200" dirty="0"/>
          </a:p>
        </p:txBody>
      </p:sp>
      <p:sp>
        <p:nvSpPr>
          <p:cNvPr id="16" name="TextBox 15"/>
          <p:cNvSpPr txBox="1"/>
          <p:nvPr/>
        </p:nvSpPr>
        <p:spPr>
          <a:xfrm>
            <a:off x="2033979" y="2779063"/>
            <a:ext cx="864096" cy="584775"/>
          </a:xfrm>
          <a:prstGeom prst="rect">
            <a:avLst/>
          </a:prstGeom>
          <a:noFill/>
        </p:spPr>
        <p:txBody>
          <a:bodyPr wrap="square" rtlCol="0">
            <a:spAutoFit/>
          </a:bodyPr>
          <a:lstStyle/>
          <a:p>
            <a:r>
              <a:rPr lang="zh-CN" altLang="en-US" sz="3200" b="1" dirty="0" smtClean="0">
                <a:latin typeface="楷体" panose="02010609060101010101" pitchFamily="49" charset="-122"/>
                <a:ea typeface="楷体" panose="02010609060101010101" pitchFamily="49" charset="-122"/>
              </a:rPr>
              <a:t>．</a:t>
            </a:r>
            <a:endParaRPr lang="zh-CN" altLang="en-US" sz="3200" dirty="0"/>
          </a:p>
        </p:txBody>
      </p:sp>
      <p:sp>
        <p:nvSpPr>
          <p:cNvPr id="17" name="TextBox 16"/>
          <p:cNvSpPr txBox="1"/>
          <p:nvPr/>
        </p:nvSpPr>
        <p:spPr>
          <a:xfrm>
            <a:off x="4427984" y="3862024"/>
            <a:ext cx="864096" cy="584775"/>
          </a:xfrm>
          <a:prstGeom prst="rect">
            <a:avLst/>
          </a:prstGeom>
          <a:noFill/>
        </p:spPr>
        <p:txBody>
          <a:bodyPr wrap="square" rtlCol="0">
            <a:spAutoFit/>
          </a:bodyPr>
          <a:lstStyle/>
          <a:p>
            <a:r>
              <a:rPr lang="zh-CN" altLang="en-US" sz="3200" b="1" dirty="0" smtClean="0">
                <a:latin typeface="楷体" panose="02010609060101010101" pitchFamily="49" charset="-122"/>
                <a:ea typeface="楷体" panose="02010609060101010101" pitchFamily="49" charset="-122"/>
              </a:rPr>
              <a:t>．</a:t>
            </a:r>
            <a:endParaRPr lang="zh-CN" altLang="en-US" sz="3200" dirty="0"/>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84134" y="2021815"/>
            <a:ext cx="7920313" cy="1077218"/>
          </a:xfrm>
          <a:prstGeom prst="rect">
            <a:avLst/>
          </a:prstGeom>
          <a:noFill/>
        </p:spPr>
        <p:txBody>
          <a:bodyPr wrap="square" rtlCol="0">
            <a:spAutoFit/>
          </a:bodyPr>
          <a:lstStyle/>
          <a:p>
            <a:r>
              <a:rPr lang="en-US" altLang="zh-CN" sz="3200" b="1" dirty="0" smtClean="0">
                <a:solidFill>
                  <a:srgbClr val="FF0000"/>
                </a:solidFill>
                <a:latin typeface="楷体" panose="02010609060101010101" pitchFamily="49" charset="-122"/>
                <a:ea typeface="楷体" panose="02010609060101010101" pitchFamily="49" charset="-122"/>
                <a:cs typeface="黑体" panose="02010609060101010101" pitchFamily="49" charset="-122"/>
              </a:rPr>
              <a:t>    </a:t>
            </a:r>
            <a:r>
              <a:rPr lang="zh-CN" altLang="en-US" sz="3200" b="1" dirty="0" smtClean="0">
                <a:solidFill>
                  <a:srgbClr val="0070C0"/>
                </a:solidFill>
                <a:latin typeface="楷体" panose="02010609060101010101" pitchFamily="49" charset="-122"/>
                <a:ea typeface="楷体" panose="02010609060101010101" pitchFamily="49" charset="-122"/>
                <a:cs typeface="黑体" panose="02010609060101010101" pitchFamily="49" charset="-122"/>
              </a:rPr>
              <a:t>小兴安岭一年四季景色诱人</a:t>
            </a:r>
            <a:r>
              <a:rPr lang="en-US" altLang="zh-CN" sz="3200" b="1" dirty="0" smtClean="0">
                <a:solidFill>
                  <a:srgbClr val="0070C0"/>
                </a:solidFill>
                <a:latin typeface="楷体" panose="02010609060101010101" pitchFamily="49" charset="-122"/>
                <a:ea typeface="楷体" panose="02010609060101010101" pitchFamily="49" charset="-122"/>
                <a:cs typeface="黑体" panose="02010609060101010101" pitchFamily="49" charset="-122"/>
              </a:rPr>
              <a:t>,</a:t>
            </a:r>
            <a:r>
              <a:rPr lang="zh-CN" altLang="en-US" sz="3200" b="1" dirty="0" smtClean="0">
                <a:solidFill>
                  <a:srgbClr val="0070C0"/>
                </a:solidFill>
                <a:latin typeface="楷体" panose="02010609060101010101" pitchFamily="49" charset="-122"/>
                <a:ea typeface="楷体" panose="02010609060101010101" pitchFamily="49" charset="-122"/>
                <a:cs typeface="黑体" panose="02010609060101010101" pitchFamily="49" charset="-122"/>
              </a:rPr>
              <a:t>是一座美丽的大花园，也是一座巨大的宝库</a:t>
            </a:r>
            <a:r>
              <a:rPr lang="zh-CN" altLang="en-US" sz="3200" b="1" dirty="0" smtClean="0">
                <a:solidFill>
                  <a:srgbClr val="0070C0"/>
                </a:solidFill>
                <a:latin typeface="楷体" panose="02010609060101010101" pitchFamily="49" charset="-122"/>
                <a:ea typeface="楷体" panose="02010609060101010101" pitchFamily="49" charset="-122"/>
                <a:cs typeface="黑体" panose="02010609060101010101" pitchFamily="49" charset="-122"/>
              </a:rPr>
              <a:t>。</a:t>
            </a:r>
            <a:endParaRPr lang="zh-CN" altLang="en-US" sz="3200" b="1" dirty="0" smtClean="0">
              <a:solidFill>
                <a:srgbClr val="0070C0"/>
              </a:solidFill>
              <a:latin typeface="楷体" panose="02010609060101010101" pitchFamily="49" charset="-122"/>
              <a:ea typeface="楷体" panose="02010609060101010101" pitchFamily="49" charset="-122"/>
              <a:cs typeface="黑体" panose="02010609060101010101" pitchFamily="49" charset="-122"/>
            </a:endParaRPr>
          </a:p>
        </p:txBody>
      </p:sp>
      <p:sp>
        <p:nvSpPr>
          <p:cNvPr id="3" name="文本框 2"/>
          <p:cNvSpPr txBox="1"/>
          <p:nvPr/>
        </p:nvSpPr>
        <p:spPr>
          <a:xfrm>
            <a:off x="467544" y="578733"/>
            <a:ext cx="8244408" cy="1077218"/>
          </a:xfrm>
          <a:prstGeom prst="rect">
            <a:avLst/>
          </a:prstGeom>
          <a:noFill/>
        </p:spPr>
        <p:txBody>
          <a:bodyPr wrap="square" rtlCol="0">
            <a:spAutoFit/>
          </a:bodyPr>
          <a:lstStyle/>
          <a:p>
            <a:r>
              <a:rPr lang="en-US" altLang="zh-CN" sz="3200" dirty="0" smtClean="0">
                <a:solidFill>
                  <a:srgbClr val="FF0000"/>
                </a:solidFill>
                <a:latin typeface="楷体" panose="02010609060101010101" pitchFamily="49" charset="-122"/>
                <a:ea typeface="楷体" panose="02010609060101010101" pitchFamily="49" charset="-122"/>
                <a:cs typeface="黑体" panose="02010609060101010101" pitchFamily="49" charset="-122"/>
                <a:sym typeface="+mn-ea"/>
              </a:rPr>
              <a:t>●</a:t>
            </a:r>
            <a:r>
              <a:rPr lang="zh-CN" altLang="en-US" sz="3200" dirty="0" smtClean="0"/>
              <a:t>读</a:t>
            </a:r>
            <a:r>
              <a:rPr lang="en-US" altLang="zh-CN" sz="3200" dirty="0" smtClean="0">
                <a:latin typeface="黑体" panose="02010609060101010101" pitchFamily="49" charset="-122"/>
                <a:ea typeface="黑体" panose="02010609060101010101" pitchFamily="49" charset="-122"/>
                <a:cs typeface="黑体" panose="02010609060101010101" pitchFamily="49" charset="-122"/>
                <a:sym typeface="+mn-ea"/>
              </a:rPr>
              <a:t>《</a:t>
            </a:r>
            <a:r>
              <a:rPr lang="zh-CN" altLang="en-US" sz="3200" dirty="0" smtClean="0">
                <a:latin typeface="黑体" panose="02010609060101010101" pitchFamily="49" charset="-122"/>
                <a:ea typeface="黑体" panose="02010609060101010101" pitchFamily="49" charset="-122"/>
                <a:cs typeface="黑体" panose="02010609060101010101" pitchFamily="49" charset="-122"/>
                <a:sym typeface="+mn-ea"/>
              </a:rPr>
              <a:t>美丽的小兴安岭</a:t>
            </a:r>
            <a:r>
              <a:rPr lang="en-US" altLang="zh-CN" sz="3200" dirty="0" smtClean="0">
                <a:latin typeface="黑体" panose="02010609060101010101" pitchFamily="49" charset="-122"/>
                <a:ea typeface="黑体" panose="02010609060101010101" pitchFamily="49" charset="-122"/>
                <a:cs typeface="黑体" panose="02010609060101010101" pitchFamily="49" charset="-122"/>
                <a:sym typeface="+mn-ea"/>
              </a:rPr>
              <a:t>》</a:t>
            </a:r>
            <a:r>
              <a:rPr lang="zh-CN" altLang="en-US" sz="3200" dirty="0" smtClean="0"/>
              <a:t>课文，看看课文是围绕哪句话写的？</a:t>
            </a:r>
            <a:endParaRPr lang="zh-CN" altLang="en-US" sz="3200" dirty="0">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000" fill="hold">
                                          <p:stCondLst>
                                            <p:cond delay="0"/>
                                          </p:stCondLst>
                                        </p:cTn>
                                        <p:tgtEl>
                                          <p:spTgt spid="2">
                                            <p:txEl>
                                              <p:pRg st="0" end="0"/>
                                            </p:txEl>
                                          </p:spTgt>
                                        </p:tgtEl>
                                        <p:attrNameLst>
                                          <p:attrName>style.visibility</p:attrName>
                                        </p:attrNameLst>
                                      </p:cBhvr>
                                      <p:to>
                                        <p:strVal val="visible"/>
                                      </p:to>
                                    </p:set>
                                    <p:anim calcmode="lin" valueType="num">
                                      <p:cBhvr additive="base">
                                        <p:cTn id="7" dur="1000" fill="hold"/>
                                        <p:tgtEl>
                                          <p:spTgt spid="2">
                                            <p:txEl>
                                              <p:pRg st="0" end="0"/>
                                            </p:txEl>
                                          </p:spTgt>
                                        </p:tgtEl>
                                        <p:attrNameLst>
                                          <p:attrName>ppt_x</p:attrName>
                                        </p:attrNameLst>
                                      </p:cBhvr>
                                      <p:tavLst>
                                        <p:tav tm="0">
                                          <p:val>
                                            <p:strVal val="1+#ppt_w/2"/>
                                          </p:val>
                                        </p:tav>
                                        <p:tav tm="100000">
                                          <p:val>
                                            <p:strVal val="#ppt_x"/>
                                          </p:val>
                                        </p:tav>
                                      </p:tavLst>
                                    </p:anim>
                                    <p:anim calcmode="lin" valueType="num">
                                      <p:cBhvr additive="base">
                                        <p:cTn id="8" dur="10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0" y="699542"/>
            <a:ext cx="5544616" cy="584775"/>
          </a:xfrm>
          <a:prstGeom prst="rect">
            <a:avLst/>
          </a:prstGeom>
          <a:noFill/>
        </p:spPr>
        <p:txBody>
          <a:bodyPr wrap="square" rtlCol="0">
            <a:spAutoFit/>
          </a:bodyPr>
          <a:lstStyle/>
          <a:p>
            <a:r>
              <a:rPr lang="zh-CN" altLang="en-US" sz="3200" dirty="0" smtClean="0"/>
              <a:t>一、根据课文内容，填空。</a:t>
            </a:r>
            <a:endParaRPr lang="zh-CN" altLang="en-US" sz="3200" dirty="0"/>
          </a:p>
        </p:txBody>
      </p:sp>
      <p:sp>
        <p:nvSpPr>
          <p:cNvPr id="6" name="TextBox 5"/>
          <p:cNvSpPr txBox="1"/>
          <p:nvPr/>
        </p:nvSpPr>
        <p:spPr>
          <a:xfrm>
            <a:off x="72008" y="1275606"/>
            <a:ext cx="8892480" cy="3108543"/>
          </a:xfrm>
          <a:prstGeom prst="rect">
            <a:avLst/>
          </a:prstGeom>
          <a:noFill/>
        </p:spPr>
        <p:txBody>
          <a:bodyPr wrap="square" rtlCol="0">
            <a:spAutoFit/>
          </a:bodyPr>
          <a:lstStyle/>
          <a:p>
            <a:pPr indent="630555"/>
            <a:r>
              <a:rPr lang="en-US" altLang="zh-CN" sz="2800" b="1" dirty="0" smtClean="0">
                <a:latin typeface="楷体" panose="02010609060101010101" pitchFamily="49" charset="-122"/>
                <a:ea typeface="楷体" panose="02010609060101010101" pitchFamily="49" charset="-122"/>
              </a:rPr>
              <a:t>1.</a:t>
            </a:r>
            <a:r>
              <a:rPr lang="zh-CN" altLang="en-US" sz="2800" b="1" dirty="0" smtClean="0">
                <a:latin typeface="楷体" panose="02010609060101010101" pitchFamily="49" charset="-122"/>
                <a:ea typeface="楷体" panose="02010609060101010101" pitchFamily="49" charset="-122"/>
              </a:rPr>
              <a:t>“</a:t>
            </a:r>
            <a:r>
              <a:rPr lang="zh-CN" altLang="en-US" sz="2800" b="1" dirty="0" smtClean="0">
                <a:latin typeface="楷体" panose="02010609060101010101" pitchFamily="49" charset="-122"/>
                <a:ea typeface="楷体" panose="02010609060101010101" pitchFamily="49" charset="-122"/>
              </a:rPr>
              <a:t>欲把西湖比西子”这句诗出自</a:t>
            </a:r>
            <a:r>
              <a:rPr lang="en-US" altLang="zh-CN" sz="2800" b="1" dirty="0" smtClean="0">
                <a:latin typeface="楷体" panose="02010609060101010101" pitchFamily="49" charset="-122"/>
                <a:ea typeface="楷体" panose="02010609060101010101" pitchFamily="49" charset="-122"/>
              </a:rPr>
              <a:t>___</a:t>
            </a:r>
            <a:r>
              <a:rPr lang="zh-CN" altLang="en-US" sz="2800" b="1" dirty="0" smtClean="0">
                <a:latin typeface="楷体" panose="02010609060101010101" pitchFamily="49" charset="-122"/>
                <a:ea typeface="楷体" panose="02010609060101010101" pitchFamily="49" charset="-122"/>
              </a:rPr>
              <a:t>代诗人</a:t>
            </a:r>
            <a:r>
              <a:rPr lang="en-US" altLang="zh-CN" sz="2800" b="1" dirty="0" smtClean="0">
                <a:latin typeface="楷体" panose="02010609060101010101" pitchFamily="49" charset="-122"/>
                <a:ea typeface="楷体" panose="02010609060101010101" pitchFamily="49" charset="-122"/>
              </a:rPr>
              <a:t>_____</a:t>
            </a:r>
            <a:r>
              <a:rPr lang="zh-CN" altLang="en-US" sz="2800" b="1" dirty="0" smtClean="0">
                <a:latin typeface="楷体" panose="02010609060101010101" pitchFamily="49" charset="-122"/>
                <a:ea typeface="楷体" panose="02010609060101010101" pitchFamily="49" charset="-122"/>
              </a:rPr>
              <a:t>的</a:t>
            </a:r>
            <a:r>
              <a:rPr lang="en-US" altLang="zh-CN" sz="2800" b="1" dirty="0" smtClean="0">
                <a:latin typeface="楷体" panose="02010609060101010101" pitchFamily="49" charset="-122"/>
                <a:ea typeface="楷体" panose="02010609060101010101" pitchFamily="49" charset="-122"/>
              </a:rPr>
              <a:t>《__________________》</a:t>
            </a:r>
            <a:r>
              <a:rPr lang="zh-CN" altLang="en-US" sz="2800" b="1" dirty="0" smtClean="0">
                <a:latin typeface="楷体" panose="02010609060101010101" pitchFamily="49" charset="-122"/>
                <a:ea typeface="楷体" panose="02010609060101010101" pitchFamily="49" charset="-122"/>
              </a:rPr>
              <a:t>，“西子”指</a:t>
            </a:r>
            <a:r>
              <a:rPr lang="en-US" altLang="zh-CN" sz="2800" b="1" dirty="0" smtClean="0">
                <a:latin typeface="楷体" panose="02010609060101010101" pitchFamily="49" charset="-122"/>
                <a:ea typeface="楷体" panose="02010609060101010101" pitchFamily="49" charset="-122"/>
              </a:rPr>
              <a:t>________</a:t>
            </a:r>
            <a:r>
              <a:rPr lang="zh-CN" altLang="en-US" sz="2800" b="1" dirty="0" smtClean="0">
                <a:latin typeface="楷体" panose="02010609060101010101" pitchFamily="49" charset="-122"/>
                <a:ea typeface="楷体" panose="02010609060101010101" pitchFamily="49" charset="-122"/>
              </a:rPr>
              <a:t>。 </a:t>
            </a:r>
            <a:endParaRPr lang="zh-CN" altLang="en-US" sz="2800" b="1" dirty="0" smtClean="0">
              <a:latin typeface="楷体" panose="02010609060101010101" pitchFamily="49" charset="-122"/>
              <a:ea typeface="楷体" panose="02010609060101010101" pitchFamily="49" charset="-122"/>
            </a:endParaRPr>
          </a:p>
          <a:p>
            <a:pPr indent="630555"/>
            <a:r>
              <a:rPr lang="en-US" altLang="zh-CN" sz="2800" b="1" dirty="0" smtClean="0">
                <a:latin typeface="楷体" panose="02010609060101010101" pitchFamily="49" charset="-122"/>
                <a:ea typeface="楷体" panose="02010609060101010101" pitchFamily="49" charset="-122"/>
              </a:rPr>
              <a:t>2.《</a:t>
            </a:r>
            <a:r>
              <a:rPr lang="zh-CN" altLang="en-US" sz="2800" b="1" dirty="0" smtClean="0">
                <a:latin typeface="楷体" panose="02010609060101010101" pitchFamily="49" charset="-122"/>
                <a:ea typeface="楷体" panose="02010609060101010101" pitchFamily="49" charset="-122"/>
              </a:rPr>
              <a:t>富饶的西沙群岛</a:t>
            </a:r>
            <a:r>
              <a:rPr lang="en-US" altLang="zh-CN" sz="2800" b="1" dirty="0" smtClean="0">
                <a:latin typeface="楷体" panose="02010609060101010101" pitchFamily="49" charset="-122"/>
                <a:ea typeface="楷体" panose="02010609060101010101" pitchFamily="49" charset="-122"/>
              </a:rPr>
              <a:t>》</a:t>
            </a:r>
            <a:r>
              <a:rPr lang="zh-CN" altLang="en-US" sz="2800" b="1" dirty="0" smtClean="0">
                <a:latin typeface="楷体" panose="02010609060101010101" pitchFamily="49" charset="-122"/>
                <a:ea typeface="楷体" panose="02010609060101010101" pitchFamily="49" charset="-122"/>
              </a:rPr>
              <a:t>按</a:t>
            </a:r>
            <a:r>
              <a:rPr lang="en-US" altLang="zh-CN" sz="2800" b="1" dirty="0" smtClean="0">
                <a:latin typeface="楷体" panose="02010609060101010101" pitchFamily="49" charset="-122"/>
                <a:ea typeface="楷体" panose="02010609060101010101" pitchFamily="49" charset="-122"/>
              </a:rPr>
              <a:t>______</a:t>
            </a:r>
            <a:r>
              <a:rPr lang="zh-CN" altLang="en-US" sz="2800" b="1" dirty="0" smtClean="0">
                <a:latin typeface="楷体" panose="02010609060101010101" pitchFamily="49" charset="-122"/>
                <a:ea typeface="楷体" panose="02010609060101010101" pitchFamily="49" charset="-122"/>
              </a:rPr>
              <a:t>、</a:t>
            </a:r>
            <a:r>
              <a:rPr lang="en-US" altLang="zh-CN" sz="2800" b="1" dirty="0" smtClean="0">
                <a:latin typeface="楷体" panose="02010609060101010101" pitchFamily="49" charset="-122"/>
                <a:ea typeface="楷体" panose="02010609060101010101" pitchFamily="49" charset="-122"/>
              </a:rPr>
              <a:t>______</a:t>
            </a:r>
            <a:r>
              <a:rPr lang="zh-CN" altLang="en-US" sz="2800" b="1" dirty="0" smtClean="0">
                <a:latin typeface="楷体" panose="02010609060101010101" pitchFamily="49" charset="-122"/>
                <a:ea typeface="楷体" panose="02010609060101010101" pitchFamily="49" charset="-122"/>
              </a:rPr>
              <a:t>、</a:t>
            </a:r>
            <a:r>
              <a:rPr lang="en-US" altLang="zh-CN" sz="2800" b="1" dirty="0" smtClean="0">
                <a:latin typeface="楷体" panose="02010609060101010101" pitchFamily="49" charset="-122"/>
                <a:ea typeface="楷体" panose="02010609060101010101" pitchFamily="49" charset="-122"/>
              </a:rPr>
              <a:t>______</a:t>
            </a:r>
            <a:r>
              <a:rPr lang="zh-CN" altLang="en-US" sz="2800" b="1" dirty="0" smtClean="0">
                <a:latin typeface="楷体" panose="02010609060101010101" pitchFamily="49" charset="-122"/>
                <a:ea typeface="楷体" panose="02010609060101010101" pitchFamily="49" charset="-122"/>
              </a:rPr>
              <a:t>这样的</a:t>
            </a:r>
            <a:r>
              <a:rPr lang="zh-CN" altLang="en-US" sz="2800" b="1" u="sng" dirty="0" smtClean="0">
                <a:latin typeface="楷体" panose="02010609060101010101" pitchFamily="49" charset="-122"/>
                <a:ea typeface="楷体" panose="02010609060101010101" pitchFamily="49" charset="-122"/>
              </a:rPr>
              <a:t>     </a:t>
            </a:r>
            <a:r>
              <a:rPr lang="zh-CN" altLang="en-US" sz="2800" b="1" dirty="0" smtClean="0">
                <a:latin typeface="楷体" panose="02010609060101010101" pitchFamily="49" charset="-122"/>
                <a:ea typeface="楷体" panose="02010609060101010101" pitchFamily="49" charset="-122"/>
              </a:rPr>
              <a:t>顺序介绍了西沙群岛是个</a:t>
            </a:r>
            <a:r>
              <a:rPr lang="en-US" altLang="zh-CN" sz="2800" b="1" dirty="0" smtClean="0">
                <a:latin typeface="楷体" panose="02010609060101010101" pitchFamily="49" charset="-122"/>
                <a:ea typeface="楷体" panose="02010609060101010101" pitchFamily="49" charset="-122"/>
              </a:rPr>
              <a:t>______</a:t>
            </a:r>
            <a:r>
              <a:rPr lang="zh-CN" altLang="en-US" sz="2800" b="1" dirty="0" smtClean="0">
                <a:latin typeface="楷体" panose="02010609060101010101" pitchFamily="49" charset="-122"/>
                <a:ea typeface="楷体" panose="02010609060101010101" pitchFamily="49" charset="-122"/>
              </a:rPr>
              <a:t>、</a:t>
            </a:r>
            <a:r>
              <a:rPr lang="en-US" altLang="zh-CN" sz="2800" b="1" dirty="0" smtClean="0">
                <a:latin typeface="楷体" panose="02010609060101010101" pitchFamily="49" charset="-122"/>
                <a:ea typeface="楷体" panose="02010609060101010101" pitchFamily="49" charset="-122"/>
              </a:rPr>
              <a:t>______</a:t>
            </a:r>
            <a:r>
              <a:rPr lang="zh-CN" altLang="en-US" sz="2800" b="1" dirty="0" smtClean="0">
                <a:latin typeface="楷体" panose="02010609060101010101" pitchFamily="49" charset="-122"/>
                <a:ea typeface="楷体" panose="02010609060101010101" pitchFamily="49" charset="-122"/>
              </a:rPr>
              <a:t>的地方。与之不同的是，</a:t>
            </a:r>
            <a:r>
              <a:rPr lang="en-US" altLang="zh-CN" sz="2800" b="1" dirty="0" smtClean="0">
                <a:latin typeface="楷体" panose="02010609060101010101" pitchFamily="49" charset="-122"/>
                <a:ea typeface="楷体" panose="02010609060101010101" pitchFamily="49" charset="-122"/>
              </a:rPr>
              <a:t>《</a:t>
            </a:r>
            <a:r>
              <a:rPr lang="zh-CN" altLang="en-US" sz="2800" b="1" dirty="0" smtClean="0">
                <a:latin typeface="楷体" panose="02010609060101010101" pitchFamily="49" charset="-122"/>
                <a:ea typeface="楷体" panose="02010609060101010101" pitchFamily="49" charset="-122"/>
              </a:rPr>
              <a:t>美丽的小兴安岭</a:t>
            </a:r>
            <a:r>
              <a:rPr lang="en-US" altLang="zh-CN" sz="2800" b="1" dirty="0" smtClean="0">
                <a:latin typeface="楷体" panose="02010609060101010101" pitchFamily="49" charset="-122"/>
                <a:ea typeface="楷体" panose="02010609060101010101" pitchFamily="49" charset="-122"/>
              </a:rPr>
              <a:t>》</a:t>
            </a:r>
            <a:r>
              <a:rPr lang="zh-CN" altLang="en-US" sz="2800" b="1" dirty="0" smtClean="0">
                <a:latin typeface="楷体" panose="02010609060101010101" pitchFamily="49" charset="-122"/>
                <a:ea typeface="楷体" panose="02010609060101010101" pitchFamily="49" charset="-122"/>
              </a:rPr>
              <a:t>按</a:t>
            </a:r>
            <a:r>
              <a:rPr lang="en-US" altLang="zh-CN" sz="2800" b="1" dirty="0" smtClean="0">
                <a:latin typeface="楷体" panose="02010609060101010101" pitchFamily="49" charset="-122"/>
                <a:ea typeface="楷体" panose="02010609060101010101" pitchFamily="49" charset="-122"/>
              </a:rPr>
              <a:t>______</a:t>
            </a:r>
            <a:r>
              <a:rPr lang="zh-CN" altLang="en-US" sz="2800" b="1" dirty="0" smtClean="0">
                <a:latin typeface="楷体" panose="02010609060101010101" pitchFamily="49" charset="-122"/>
                <a:ea typeface="楷体" panose="02010609060101010101" pitchFamily="49" charset="-122"/>
              </a:rPr>
              <a:t>、</a:t>
            </a:r>
            <a:r>
              <a:rPr lang="en-US" altLang="zh-CN" sz="2800" b="1" dirty="0" smtClean="0">
                <a:latin typeface="楷体" panose="02010609060101010101" pitchFamily="49" charset="-122"/>
                <a:ea typeface="楷体" panose="02010609060101010101" pitchFamily="49" charset="-122"/>
              </a:rPr>
              <a:t>_______</a:t>
            </a:r>
            <a:r>
              <a:rPr lang="zh-CN" altLang="en-US" sz="2800" b="1" dirty="0" smtClean="0">
                <a:latin typeface="楷体" panose="02010609060101010101" pitchFamily="49" charset="-122"/>
                <a:ea typeface="楷体" panose="02010609060101010101" pitchFamily="49" charset="-122"/>
              </a:rPr>
              <a:t>、</a:t>
            </a:r>
            <a:r>
              <a:rPr lang="en-US" altLang="zh-CN" sz="2800" b="1" dirty="0" smtClean="0">
                <a:latin typeface="楷体" panose="02010609060101010101" pitchFamily="49" charset="-122"/>
                <a:ea typeface="楷体" panose="02010609060101010101" pitchFamily="49" charset="-122"/>
              </a:rPr>
              <a:t>_______</a:t>
            </a:r>
            <a:r>
              <a:rPr lang="zh-CN" altLang="en-US" sz="2800" b="1" dirty="0" smtClean="0">
                <a:latin typeface="楷体" panose="02010609060101010101" pitchFamily="49" charset="-122"/>
                <a:ea typeface="楷体" panose="02010609060101010101" pitchFamily="49" charset="-122"/>
              </a:rPr>
              <a:t>、</a:t>
            </a:r>
            <a:r>
              <a:rPr lang="en-US" altLang="zh-CN" sz="2800" b="1" dirty="0" smtClean="0">
                <a:latin typeface="楷体" panose="02010609060101010101" pitchFamily="49" charset="-122"/>
                <a:ea typeface="楷体" panose="02010609060101010101" pitchFamily="49" charset="-122"/>
              </a:rPr>
              <a:t>_______</a:t>
            </a:r>
            <a:r>
              <a:rPr lang="zh-CN" altLang="en-US" sz="2800" b="1" dirty="0" smtClean="0">
                <a:latin typeface="楷体" panose="02010609060101010101" pitchFamily="49" charset="-122"/>
                <a:ea typeface="楷体" panose="02010609060101010101" pitchFamily="49" charset="-122"/>
              </a:rPr>
              <a:t>这样的顺序，展示出小兴安岭是一座</a:t>
            </a:r>
            <a:r>
              <a:rPr lang="en-US" altLang="zh-CN" sz="2800" b="1" dirty="0" smtClean="0">
                <a:latin typeface="楷体" panose="02010609060101010101" pitchFamily="49" charset="-122"/>
                <a:ea typeface="楷体" panose="02010609060101010101" pitchFamily="49" charset="-122"/>
              </a:rPr>
              <a:t>______________</a:t>
            </a:r>
            <a:r>
              <a:rPr lang="zh-CN" altLang="en-US" sz="2800" b="1" dirty="0" smtClean="0">
                <a:latin typeface="楷体" panose="02010609060101010101" pitchFamily="49" charset="-122"/>
                <a:ea typeface="楷体" panose="02010609060101010101" pitchFamily="49" charset="-122"/>
              </a:rPr>
              <a:t>，也是一座</a:t>
            </a:r>
            <a:r>
              <a:rPr lang="en-US" altLang="zh-CN" sz="2800" b="1" dirty="0" smtClean="0">
                <a:latin typeface="楷体" panose="02010609060101010101" pitchFamily="49" charset="-122"/>
                <a:ea typeface="楷体" panose="02010609060101010101" pitchFamily="49" charset="-122"/>
              </a:rPr>
              <a:t>______________</a:t>
            </a:r>
            <a:r>
              <a:rPr lang="zh-CN" altLang="en-US" sz="2800" b="1" dirty="0" smtClean="0">
                <a:latin typeface="楷体" panose="02010609060101010101" pitchFamily="49" charset="-122"/>
                <a:ea typeface="楷体" panose="02010609060101010101" pitchFamily="49" charset="-122"/>
              </a:rPr>
              <a:t>。</a:t>
            </a:r>
            <a:endParaRPr lang="zh-CN" altLang="en-US" sz="2800" b="1" dirty="0">
              <a:latin typeface="楷体" panose="02010609060101010101" pitchFamily="49" charset="-122"/>
              <a:ea typeface="楷体" panose="02010609060101010101" pitchFamily="49" charset="-122"/>
            </a:endParaRPr>
          </a:p>
        </p:txBody>
      </p:sp>
      <p:sp>
        <p:nvSpPr>
          <p:cNvPr id="7" name="TextBox 6"/>
          <p:cNvSpPr txBox="1"/>
          <p:nvPr/>
        </p:nvSpPr>
        <p:spPr>
          <a:xfrm>
            <a:off x="6129138" y="1252268"/>
            <a:ext cx="611560" cy="52322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宋</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8" name="TextBox 7"/>
          <p:cNvSpPr txBox="1"/>
          <p:nvPr/>
        </p:nvSpPr>
        <p:spPr>
          <a:xfrm>
            <a:off x="7743294" y="1275606"/>
            <a:ext cx="1224136" cy="52322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苏轼</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9" name="TextBox 8"/>
          <p:cNvSpPr txBox="1"/>
          <p:nvPr/>
        </p:nvSpPr>
        <p:spPr>
          <a:xfrm>
            <a:off x="1160586" y="1703480"/>
            <a:ext cx="3312368" cy="52322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饮湖上初晴后雨</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10" name="文本框 8"/>
          <p:cNvSpPr txBox="1"/>
          <p:nvPr/>
        </p:nvSpPr>
        <p:spPr>
          <a:xfrm>
            <a:off x="179512" y="0"/>
            <a:ext cx="1668780" cy="523220"/>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zh-CN" altLang="en-US" sz="2800">
                <a:solidFill>
                  <a:schemeClr val="tx1"/>
                </a:solidFill>
                <a:latin typeface="黑体" panose="02010609060101010101" pitchFamily="49" charset="-122"/>
                <a:ea typeface="黑体" panose="02010609060101010101" pitchFamily="49" charset="-122"/>
              </a:rPr>
              <a:t>巩固练习</a:t>
            </a:r>
            <a:endParaRPr lang="zh-CN" altLang="en-US" sz="2800">
              <a:solidFill>
                <a:schemeClr val="tx1"/>
              </a:solidFill>
              <a:latin typeface="黑体" panose="02010609060101010101" pitchFamily="49" charset="-122"/>
              <a:ea typeface="黑体" panose="02010609060101010101" pitchFamily="49" charset="-122"/>
            </a:endParaRPr>
          </a:p>
        </p:txBody>
      </p:sp>
      <p:sp>
        <p:nvSpPr>
          <p:cNvPr id="11" name="TextBox 10"/>
          <p:cNvSpPr txBox="1"/>
          <p:nvPr/>
        </p:nvSpPr>
        <p:spPr>
          <a:xfrm>
            <a:off x="6861266" y="1699306"/>
            <a:ext cx="1224136" cy="52322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西施</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12" name="TextBox 11"/>
          <p:cNvSpPr txBox="1"/>
          <p:nvPr/>
        </p:nvSpPr>
        <p:spPr>
          <a:xfrm>
            <a:off x="6216136" y="2105548"/>
            <a:ext cx="1224136" cy="52322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海底</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13" name="TextBox 12"/>
          <p:cNvSpPr txBox="1"/>
          <p:nvPr/>
        </p:nvSpPr>
        <p:spPr>
          <a:xfrm>
            <a:off x="4838878" y="2112664"/>
            <a:ext cx="1224136" cy="52322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海面</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14" name="TextBox 13"/>
          <p:cNvSpPr txBox="1"/>
          <p:nvPr/>
        </p:nvSpPr>
        <p:spPr>
          <a:xfrm>
            <a:off x="7596336" y="2120538"/>
            <a:ext cx="1224136" cy="52322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树林</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15" name="TextBox 14"/>
          <p:cNvSpPr txBox="1"/>
          <p:nvPr/>
        </p:nvSpPr>
        <p:spPr>
          <a:xfrm>
            <a:off x="1241700" y="2556760"/>
            <a:ext cx="1224136" cy="52322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方位</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16" name="TextBox 15"/>
          <p:cNvSpPr txBox="1"/>
          <p:nvPr/>
        </p:nvSpPr>
        <p:spPr>
          <a:xfrm>
            <a:off x="6156176" y="2529722"/>
            <a:ext cx="1224136" cy="52322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美丽</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17" name="TextBox 16"/>
          <p:cNvSpPr txBox="1"/>
          <p:nvPr/>
        </p:nvSpPr>
        <p:spPr>
          <a:xfrm>
            <a:off x="7485242" y="2556760"/>
            <a:ext cx="1224136" cy="52322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富饶</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18" name="TextBox 17"/>
          <p:cNvSpPr txBox="1"/>
          <p:nvPr/>
        </p:nvSpPr>
        <p:spPr>
          <a:xfrm>
            <a:off x="7713314" y="3003798"/>
            <a:ext cx="1224136" cy="52322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春天</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19" name="TextBox 18"/>
          <p:cNvSpPr txBox="1"/>
          <p:nvPr/>
        </p:nvSpPr>
        <p:spPr>
          <a:xfrm>
            <a:off x="323528" y="3401692"/>
            <a:ext cx="1224136" cy="52322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夏天</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20" name="TextBox 19"/>
          <p:cNvSpPr txBox="1"/>
          <p:nvPr/>
        </p:nvSpPr>
        <p:spPr>
          <a:xfrm>
            <a:off x="2006750" y="3416682"/>
            <a:ext cx="1224136" cy="52322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秋天</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21" name="TextBox 20"/>
          <p:cNvSpPr txBox="1"/>
          <p:nvPr/>
        </p:nvSpPr>
        <p:spPr>
          <a:xfrm>
            <a:off x="3617964" y="3423798"/>
            <a:ext cx="1224136" cy="52322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冬天</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22" name="TextBox 21"/>
          <p:cNvSpPr txBox="1"/>
          <p:nvPr/>
        </p:nvSpPr>
        <p:spPr>
          <a:xfrm>
            <a:off x="2051720" y="3825866"/>
            <a:ext cx="2736304" cy="52322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美丽的大花园</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23" name="TextBox 22"/>
          <p:cNvSpPr txBox="1"/>
          <p:nvPr/>
        </p:nvSpPr>
        <p:spPr>
          <a:xfrm>
            <a:off x="6348104" y="3825866"/>
            <a:ext cx="2184336" cy="52322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巨大的宝库</a:t>
            </a:r>
            <a:endParaRPr lang="zh-CN" altLang="en-US" sz="2800" b="1" dirty="0">
              <a:solidFill>
                <a:srgbClr val="FF0000"/>
              </a:solidFill>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plus(in)">
                                      <p:cBhvr>
                                        <p:cTn id="7" dur="1000"/>
                                        <p:tgtEl>
                                          <p:spTgt spid="7"/>
                                        </p:tgtEl>
                                      </p:cBhvr>
                                    </p:animEffect>
                                  </p:childTnLst>
                                </p:cTn>
                              </p:par>
                              <p:par>
                                <p:cTn id="8" presetID="13" presetClass="entr" presetSubtype="16"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plus(in)">
                                      <p:cBhvr>
                                        <p:cTn id="10" dur="1000"/>
                                        <p:tgtEl>
                                          <p:spTgt spid="8"/>
                                        </p:tgtEl>
                                      </p:cBhvr>
                                    </p:animEffect>
                                  </p:childTnLst>
                                </p:cTn>
                              </p:par>
                              <p:par>
                                <p:cTn id="11" presetID="13" presetClass="entr" presetSubtype="16"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plus(in)">
                                      <p:cBhvr>
                                        <p:cTn id="13" dur="1000"/>
                                        <p:tgtEl>
                                          <p:spTgt spid="9"/>
                                        </p:tgtEl>
                                      </p:cBhvr>
                                    </p:animEffect>
                                  </p:childTnLst>
                                </p:cTn>
                              </p:par>
                              <p:par>
                                <p:cTn id="14" presetID="13" presetClass="entr" presetSubtype="16"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plus(in)">
                                      <p:cBhvr>
                                        <p:cTn id="16" dur="1000"/>
                                        <p:tgtEl>
                                          <p:spTgt spid="11"/>
                                        </p:tgtEl>
                                      </p:cBhvr>
                                    </p:animEffect>
                                  </p:childTnLst>
                                </p:cTn>
                              </p:par>
                            </p:childTnLst>
                          </p:cTn>
                        </p:par>
                      </p:childTnLst>
                    </p:cTn>
                  </p:par>
                  <p:par>
                    <p:cTn id="17" fill="hold">
                      <p:stCondLst>
                        <p:cond delay="indefinite"/>
                      </p:stCondLst>
                      <p:childTnLst>
                        <p:par>
                          <p:cTn id="18" fill="hold">
                            <p:stCondLst>
                              <p:cond delay="0"/>
                            </p:stCondLst>
                            <p:childTnLst>
                              <p:par>
                                <p:cTn id="19" presetID="13" presetClass="entr" presetSubtype="16" fill="hold" grpId="0" nodeType="click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plus(in)">
                                      <p:cBhvr>
                                        <p:cTn id="21" dur="1000"/>
                                        <p:tgtEl>
                                          <p:spTgt spid="12"/>
                                        </p:tgtEl>
                                      </p:cBhvr>
                                    </p:animEffect>
                                  </p:childTnLst>
                                </p:cTn>
                              </p:par>
                              <p:par>
                                <p:cTn id="22" presetID="13" presetClass="entr" presetSubtype="16" fill="hold" grpId="0" nodeType="with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plus(in)">
                                      <p:cBhvr>
                                        <p:cTn id="24" dur="1000"/>
                                        <p:tgtEl>
                                          <p:spTgt spid="13"/>
                                        </p:tgtEl>
                                      </p:cBhvr>
                                    </p:animEffect>
                                  </p:childTnLst>
                                </p:cTn>
                              </p:par>
                              <p:par>
                                <p:cTn id="25" presetID="13" presetClass="entr" presetSubtype="16"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plus(in)">
                                      <p:cBhvr>
                                        <p:cTn id="27" dur="1000"/>
                                        <p:tgtEl>
                                          <p:spTgt spid="14"/>
                                        </p:tgtEl>
                                      </p:cBhvr>
                                    </p:animEffect>
                                  </p:childTnLst>
                                </p:cTn>
                              </p:par>
                              <p:par>
                                <p:cTn id="28" presetID="13" presetClass="entr" presetSubtype="16" fill="hold" grpId="0" nodeType="with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plus(in)">
                                      <p:cBhvr>
                                        <p:cTn id="30" dur="1000"/>
                                        <p:tgtEl>
                                          <p:spTgt spid="15"/>
                                        </p:tgtEl>
                                      </p:cBhvr>
                                    </p:animEffect>
                                  </p:childTnLst>
                                </p:cTn>
                              </p:par>
                              <p:par>
                                <p:cTn id="31" presetID="13" presetClass="entr" presetSubtype="16" fill="hold" grpId="0" nodeType="with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plus(in)">
                                      <p:cBhvr>
                                        <p:cTn id="33" dur="1000"/>
                                        <p:tgtEl>
                                          <p:spTgt spid="16"/>
                                        </p:tgtEl>
                                      </p:cBhvr>
                                    </p:animEffect>
                                  </p:childTnLst>
                                </p:cTn>
                              </p:par>
                              <p:par>
                                <p:cTn id="34" presetID="13" presetClass="entr" presetSubtype="16" fill="hold" grpId="0" nodeType="withEffect">
                                  <p:stCondLst>
                                    <p:cond delay="0"/>
                                  </p:stCondLst>
                                  <p:childTnLst>
                                    <p:set>
                                      <p:cBhvr>
                                        <p:cTn id="35" dur="1" fill="hold">
                                          <p:stCondLst>
                                            <p:cond delay="0"/>
                                          </p:stCondLst>
                                        </p:cTn>
                                        <p:tgtEl>
                                          <p:spTgt spid="17"/>
                                        </p:tgtEl>
                                        <p:attrNameLst>
                                          <p:attrName>style.visibility</p:attrName>
                                        </p:attrNameLst>
                                      </p:cBhvr>
                                      <p:to>
                                        <p:strVal val="visible"/>
                                      </p:to>
                                    </p:set>
                                    <p:animEffect transition="in" filter="plus(in)">
                                      <p:cBhvr>
                                        <p:cTn id="36" dur="1000"/>
                                        <p:tgtEl>
                                          <p:spTgt spid="17"/>
                                        </p:tgtEl>
                                      </p:cBhvr>
                                    </p:animEffect>
                                  </p:childTnLst>
                                </p:cTn>
                              </p:par>
                              <p:par>
                                <p:cTn id="37" presetID="13" presetClass="entr" presetSubtype="16" fill="hold" grpId="0" nodeType="with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plus(in)">
                                      <p:cBhvr>
                                        <p:cTn id="39" dur="1000"/>
                                        <p:tgtEl>
                                          <p:spTgt spid="18"/>
                                        </p:tgtEl>
                                      </p:cBhvr>
                                    </p:animEffect>
                                  </p:childTnLst>
                                </p:cTn>
                              </p:par>
                              <p:par>
                                <p:cTn id="40" presetID="13" presetClass="entr" presetSubtype="16" fill="hold" grpId="0" nodeType="with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plus(in)">
                                      <p:cBhvr>
                                        <p:cTn id="42" dur="1000"/>
                                        <p:tgtEl>
                                          <p:spTgt spid="19"/>
                                        </p:tgtEl>
                                      </p:cBhvr>
                                    </p:animEffect>
                                  </p:childTnLst>
                                </p:cTn>
                              </p:par>
                              <p:par>
                                <p:cTn id="43" presetID="13" presetClass="entr" presetSubtype="16" fill="hold" grpId="0" nodeType="withEffect">
                                  <p:stCondLst>
                                    <p:cond delay="0"/>
                                  </p:stCondLst>
                                  <p:childTnLst>
                                    <p:set>
                                      <p:cBhvr>
                                        <p:cTn id="44" dur="1" fill="hold">
                                          <p:stCondLst>
                                            <p:cond delay="0"/>
                                          </p:stCondLst>
                                        </p:cTn>
                                        <p:tgtEl>
                                          <p:spTgt spid="20"/>
                                        </p:tgtEl>
                                        <p:attrNameLst>
                                          <p:attrName>style.visibility</p:attrName>
                                        </p:attrNameLst>
                                      </p:cBhvr>
                                      <p:to>
                                        <p:strVal val="visible"/>
                                      </p:to>
                                    </p:set>
                                    <p:animEffect transition="in" filter="plus(in)">
                                      <p:cBhvr>
                                        <p:cTn id="45" dur="1000"/>
                                        <p:tgtEl>
                                          <p:spTgt spid="20"/>
                                        </p:tgtEl>
                                      </p:cBhvr>
                                    </p:animEffect>
                                  </p:childTnLst>
                                </p:cTn>
                              </p:par>
                              <p:par>
                                <p:cTn id="46" presetID="13" presetClass="entr" presetSubtype="16" fill="hold" grpId="0" nodeType="withEffect">
                                  <p:stCondLst>
                                    <p:cond delay="0"/>
                                  </p:stCondLst>
                                  <p:childTnLst>
                                    <p:set>
                                      <p:cBhvr>
                                        <p:cTn id="47" dur="1" fill="hold">
                                          <p:stCondLst>
                                            <p:cond delay="0"/>
                                          </p:stCondLst>
                                        </p:cTn>
                                        <p:tgtEl>
                                          <p:spTgt spid="21"/>
                                        </p:tgtEl>
                                        <p:attrNameLst>
                                          <p:attrName>style.visibility</p:attrName>
                                        </p:attrNameLst>
                                      </p:cBhvr>
                                      <p:to>
                                        <p:strVal val="visible"/>
                                      </p:to>
                                    </p:set>
                                    <p:animEffect transition="in" filter="plus(in)">
                                      <p:cBhvr>
                                        <p:cTn id="48" dur="1000"/>
                                        <p:tgtEl>
                                          <p:spTgt spid="21"/>
                                        </p:tgtEl>
                                      </p:cBhvr>
                                    </p:animEffect>
                                  </p:childTnLst>
                                </p:cTn>
                              </p:par>
                              <p:par>
                                <p:cTn id="49" presetID="13" presetClass="entr" presetSubtype="16" fill="hold" grpId="0" nodeType="withEffect">
                                  <p:stCondLst>
                                    <p:cond delay="0"/>
                                  </p:stCondLst>
                                  <p:childTnLst>
                                    <p:set>
                                      <p:cBhvr>
                                        <p:cTn id="50" dur="1" fill="hold">
                                          <p:stCondLst>
                                            <p:cond delay="0"/>
                                          </p:stCondLst>
                                        </p:cTn>
                                        <p:tgtEl>
                                          <p:spTgt spid="22"/>
                                        </p:tgtEl>
                                        <p:attrNameLst>
                                          <p:attrName>style.visibility</p:attrName>
                                        </p:attrNameLst>
                                      </p:cBhvr>
                                      <p:to>
                                        <p:strVal val="visible"/>
                                      </p:to>
                                    </p:set>
                                    <p:animEffect transition="in" filter="plus(in)">
                                      <p:cBhvr>
                                        <p:cTn id="51" dur="1000"/>
                                        <p:tgtEl>
                                          <p:spTgt spid="22"/>
                                        </p:tgtEl>
                                      </p:cBhvr>
                                    </p:animEffect>
                                  </p:childTnLst>
                                </p:cTn>
                              </p:par>
                              <p:par>
                                <p:cTn id="52" presetID="13" presetClass="entr" presetSubtype="16" fill="hold" grpId="0" nodeType="withEffect">
                                  <p:stCondLst>
                                    <p:cond delay="0"/>
                                  </p:stCondLst>
                                  <p:childTnLst>
                                    <p:set>
                                      <p:cBhvr>
                                        <p:cTn id="53" dur="1" fill="hold">
                                          <p:stCondLst>
                                            <p:cond delay="0"/>
                                          </p:stCondLst>
                                        </p:cTn>
                                        <p:tgtEl>
                                          <p:spTgt spid="23"/>
                                        </p:tgtEl>
                                        <p:attrNameLst>
                                          <p:attrName>style.visibility</p:attrName>
                                        </p:attrNameLst>
                                      </p:cBhvr>
                                      <p:to>
                                        <p:strVal val="visible"/>
                                      </p:to>
                                    </p:set>
                                    <p:animEffect transition="in" filter="plus(in)">
                                      <p:cBhvr>
                                        <p:cTn id="54" dur="1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1" grpId="0"/>
      <p:bldP spid="12" grpId="0"/>
      <p:bldP spid="13" grpId="0"/>
      <p:bldP spid="14" grpId="0"/>
      <p:bldP spid="15" grpId="0"/>
      <p:bldP spid="16" grpId="0"/>
      <p:bldP spid="17" grpId="0"/>
      <p:bldP spid="18" grpId="0"/>
      <p:bldP spid="19" grpId="0"/>
      <p:bldP spid="20" grpId="0"/>
      <p:bldP spid="21" grpId="0"/>
      <p:bldP spid="22" grpId="0"/>
      <p:bldP spid="23"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24544" y="902206"/>
            <a:ext cx="8279904" cy="2677656"/>
          </a:xfrm>
          <a:prstGeom prst="rect">
            <a:avLst/>
          </a:prstGeom>
          <a:noFill/>
        </p:spPr>
        <p:txBody>
          <a:bodyPr wrap="square" rtlCol="0">
            <a:spAutoFit/>
          </a:bodyPr>
          <a:lstStyle/>
          <a:p>
            <a:pPr indent="539750"/>
            <a:r>
              <a:rPr lang="en-US" altLang="zh-CN" sz="2800" b="1" dirty="0" smtClean="0">
                <a:latin typeface="楷体" panose="02010609060101010101" pitchFamily="49" charset="-122"/>
                <a:ea typeface="楷体" panose="02010609060101010101" pitchFamily="49" charset="-122"/>
              </a:rPr>
              <a:t>3</a:t>
            </a:r>
            <a:r>
              <a:rPr lang="en-US" altLang="zh-CN" sz="2800" b="1" dirty="0" smtClean="0">
                <a:latin typeface="楷体" panose="02010609060101010101" pitchFamily="49" charset="-122"/>
                <a:ea typeface="楷体" panose="02010609060101010101" pitchFamily="49" charset="-122"/>
              </a:rPr>
              <a:t>._____</a:t>
            </a:r>
            <a:r>
              <a:rPr lang="zh-CN" altLang="en-US" sz="2800" b="1" dirty="0" smtClean="0">
                <a:latin typeface="楷体" panose="02010609060101010101" pitchFamily="49" charset="-122"/>
                <a:ea typeface="楷体" panose="02010609060101010101" pitchFamily="49" charset="-122"/>
              </a:rPr>
              <a:t>代诗人刘禹锡在</a:t>
            </a:r>
            <a:r>
              <a:rPr lang="en-US" altLang="zh-CN" sz="2800" b="1" dirty="0" smtClean="0">
                <a:latin typeface="楷体" panose="02010609060101010101" pitchFamily="49" charset="-122"/>
                <a:ea typeface="楷体" panose="02010609060101010101" pitchFamily="49" charset="-122"/>
              </a:rPr>
              <a:t>《</a:t>
            </a:r>
            <a:r>
              <a:rPr lang="zh-CN" altLang="en-US" sz="2800" b="1" dirty="0" smtClean="0">
                <a:latin typeface="楷体" panose="02010609060101010101" pitchFamily="49" charset="-122"/>
                <a:ea typeface="楷体" panose="02010609060101010101" pitchFamily="49" charset="-122"/>
              </a:rPr>
              <a:t>望洞庭</a:t>
            </a:r>
            <a:r>
              <a:rPr lang="en-US" altLang="zh-CN" sz="2800" b="1" dirty="0" smtClean="0">
                <a:latin typeface="楷体" panose="02010609060101010101" pitchFamily="49" charset="-122"/>
                <a:ea typeface="楷体" panose="02010609060101010101" pitchFamily="49" charset="-122"/>
              </a:rPr>
              <a:t>》</a:t>
            </a:r>
            <a:r>
              <a:rPr lang="zh-CN" altLang="en-US" sz="2800" b="1" dirty="0" smtClean="0">
                <a:latin typeface="楷体" panose="02010609060101010101" pitchFamily="49" charset="-122"/>
                <a:ea typeface="楷体" panose="02010609060101010101" pitchFamily="49" charset="-122"/>
              </a:rPr>
              <a:t>中将月色下的千里</a:t>
            </a:r>
            <a:r>
              <a:rPr lang="en-US" altLang="zh-CN" sz="2800" b="1" dirty="0" smtClean="0">
                <a:latin typeface="楷体" panose="02010609060101010101" pitchFamily="49" charset="-122"/>
                <a:ea typeface="楷体" panose="02010609060101010101" pitchFamily="49" charset="-122"/>
              </a:rPr>
              <a:t>_______</a:t>
            </a:r>
            <a:r>
              <a:rPr lang="zh-CN" altLang="en-US" sz="2800" b="1" dirty="0" smtClean="0">
                <a:latin typeface="楷体" panose="02010609060101010101" pitchFamily="49" charset="-122"/>
                <a:ea typeface="楷体" panose="02010609060101010101" pitchFamily="49" charset="-122"/>
              </a:rPr>
              <a:t>比作</a:t>
            </a:r>
            <a:r>
              <a:rPr lang="zh-CN" altLang="en-US" sz="2800" b="1" dirty="0" smtClean="0">
                <a:latin typeface="楷体" panose="02010609060101010101" pitchFamily="49" charset="-122"/>
                <a:ea typeface="楷体" panose="02010609060101010101" pitchFamily="49" charset="-122"/>
              </a:rPr>
              <a:t>一面未加打磨的巨大</a:t>
            </a:r>
            <a:r>
              <a:rPr lang="en-US" altLang="zh-CN" sz="2800" b="1" dirty="0" smtClean="0">
                <a:latin typeface="楷体" panose="02010609060101010101" pitchFamily="49" charset="-122"/>
                <a:ea typeface="楷体" panose="02010609060101010101" pitchFamily="49" charset="-122"/>
              </a:rPr>
              <a:t>______</a:t>
            </a:r>
            <a:r>
              <a:rPr lang="zh-CN" altLang="en-US" sz="2800" b="1" dirty="0" smtClean="0">
                <a:latin typeface="楷体" panose="02010609060101010101" pitchFamily="49" charset="-122"/>
                <a:ea typeface="楷体" panose="02010609060101010101" pitchFamily="49" charset="-122"/>
              </a:rPr>
              <a:t>，</a:t>
            </a:r>
            <a:r>
              <a:rPr lang="zh-CN" altLang="en-US" sz="2800" b="1" dirty="0" smtClean="0">
                <a:latin typeface="楷体" panose="02010609060101010101" pitchFamily="49" charset="-122"/>
                <a:ea typeface="楷体" panose="02010609060101010101" pitchFamily="49" charset="-122"/>
              </a:rPr>
              <a:t>这句诗是“</a:t>
            </a:r>
            <a:r>
              <a:rPr lang="en-US" altLang="zh-CN" sz="2800" b="1" dirty="0" smtClean="0">
                <a:latin typeface="楷体" panose="02010609060101010101" pitchFamily="49" charset="-122"/>
                <a:ea typeface="楷体" panose="02010609060101010101" pitchFamily="49" charset="-122"/>
              </a:rPr>
              <a:t>______________________”</a:t>
            </a:r>
            <a:r>
              <a:rPr lang="zh-CN" altLang="en-US" sz="2800" b="1" dirty="0" smtClean="0">
                <a:latin typeface="楷体" panose="02010609060101010101" pitchFamily="49" charset="-122"/>
                <a:ea typeface="楷体" panose="02010609060101010101" pitchFamily="49" charset="-122"/>
              </a:rPr>
              <a:t>，写出了月下洞庭湖朦胧、静谧的美；而“白银盘里一青螺”则将皓月银辉下的</a:t>
            </a:r>
            <a:r>
              <a:rPr lang="en-US" altLang="zh-CN" sz="2800" b="1" dirty="0" smtClean="0">
                <a:latin typeface="楷体" panose="02010609060101010101" pitchFamily="49" charset="-122"/>
                <a:ea typeface="楷体" panose="02010609060101010101" pitchFamily="49" charset="-122"/>
              </a:rPr>
              <a:t>________</a:t>
            </a:r>
            <a:r>
              <a:rPr lang="zh-CN" altLang="en-US" sz="2800" b="1" dirty="0" smtClean="0">
                <a:latin typeface="楷体" panose="02010609060101010101" pitchFamily="49" charset="-122"/>
                <a:ea typeface="楷体" panose="02010609060101010101" pitchFamily="49" charset="-122"/>
              </a:rPr>
              <a:t>比成银盘中的</a:t>
            </a:r>
            <a:r>
              <a:rPr lang="en-US" altLang="zh-CN" sz="2800" b="1" dirty="0" smtClean="0">
                <a:latin typeface="楷体" panose="02010609060101010101" pitchFamily="49" charset="-122"/>
                <a:ea typeface="楷体" panose="02010609060101010101" pitchFamily="49" charset="-122"/>
              </a:rPr>
              <a:t>__________</a:t>
            </a:r>
            <a:r>
              <a:rPr lang="zh-CN" altLang="en-US" sz="2800" b="1" dirty="0" smtClean="0">
                <a:latin typeface="楷体" panose="02010609060101010101" pitchFamily="49" charset="-122"/>
                <a:ea typeface="楷体" panose="02010609060101010101" pitchFamily="49" charset="-122"/>
              </a:rPr>
              <a:t>，写出了洞庭湖山水的外形美、色彩美。</a:t>
            </a:r>
            <a:endParaRPr lang="zh-CN" altLang="en-US" sz="2800" b="1" dirty="0">
              <a:latin typeface="楷体" panose="02010609060101010101" pitchFamily="49" charset="-122"/>
              <a:ea typeface="楷体" panose="02010609060101010101" pitchFamily="49" charset="-122"/>
            </a:endParaRPr>
          </a:p>
        </p:txBody>
      </p:sp>
      <p:sp>
        <p:nvSpPr>
          <p:cNvPr id="5" name="TextBox 4"/>
          <p:cNvSpPr txBox="1"/>
          <p:nvPr/>
        </p:nvSpPr>
        <p:spPr>
          <a:xfrm>
            <a:off x="6805264" y="1334254"/>
            <a:ext cx="1008112" cy="52322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铜镜</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6" name="TextBox 5"/>
          <p:cNvSpPr txBox="1"/>
          <p:nvPr/>
        </p:nvSpPr>
        <p:spPr>
          <a:xfrm>
            <a:off x="1548680" y="883042"/>
            <a:ext cx="1008112" cy="52322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唐</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7" name="TextBox 6"/>
          <p:cNvSpPr txBox="1"/>
          <p:nvPr/>
        </p:nvSpPr>
        <p:spPr>
          <a:xfrm>
            <a:off x="1476672" y="1334254"/>
            <a:ext cx="1296144" cy="52322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洞庭湖</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8" name="TextBox 7"/>
          <p:cNvSpPr txBox="1"/>
          <p:nvPr/>
        </p:nvSpPr>
        <p:spPr>
          <a:xfrm>
            <a:off x="2268760" y="1766302"/>
            <a:ext cx="3888432" cy="52322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潭面无风镜未磨</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9" name="TextBox 8"/>
          <p:cNvSpPr txBox="1"/>
          <p:nvPr/>
        </p:nvSpPr>
        <p:spPr>
          <a:xfrm>
            <a:off x="3348880" y="2611234"/>
            <a:ext cx="1296144" cy="52322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山</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10" name="TextBox 9"/>
          <p:cNvSpPr txBox="1"/>
          <p:nvPr/>
        </p:nvSpPr>
        <p:spPr>
          <a:xfrm>
            <a:off x="6766178" y="2611234"/>
            <a:ext cx="1047198" cy="52322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青螺</a:t>
            </a:r>
            <a:endParaRPr lang="zh-CN" altLang="en-US" sz="2800" b="1" dirty="0">
              <a:solidFill>
                <a:srgbClr val="FF0000"/>
              </a:solidFill>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par>
                                <p:cTn id="8" presetID="9"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dissolve">
                                      <p:cBhvr>
                                        <p:cTn id="10" dur="500"/>
                                        <p:tgtEl>
                                          <p:spTgt spid="6"/>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dissolve">
                                      <p:cBhvr>
                                        <p:cTn id="13" dur="500"/>
                                        <p:tgtEl>
                                          <p:spTgt spid="7"/>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dissolve">
                                      <p:cBhvr>
                                        <p:cTn id="16" dur="500"/>
                                        <p:tgtEl>
                                          <p:spTgt spid="8"/>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dissolve">
                                      <p:cBhvr>
                                        <p:cTn id="19" dur="500"/>
                                        <p:tgtEl>
                                          <p:spTgt spid="9"/>
                                        </p:tgtEl>
                                      </p:cBhvr>
                                    </p:animEffect>
                                  </p:childTnLst>
                                </p:cTn>
                              </p:par>
                              <p:par>
                                <p:cTn id="20" presetID="9" presetClass="entr" presetSubtype="0"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dissolve">
                                      <p:cBhvr>
                                        <p:cTn id="2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0"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0288" y="123478"/>
            <a:ext cx="9158792" cy="3816429"/>
          </a:xfrm>
          <a:prstGeom prst="rect">
            <a:avLst/>
          </a:prstGeom>
          <a:noFill/>
        </p:spPr>
        <p:txBody>
          <a:bodyPr wrap="square" rtlCol="0">
            <a:spAutoFit/>
          </a:bodyPr>
          <a:lstStyle/>
          <a:p>
            <a:pPr>
              <a:lnSpc>
                <a:spcPct val="110000"/>
              </a:lnSpc>
            </a:pPr>
            <a:r>
              <a:rPr lang="zh-CN" altLang="en-US" sz="2800" dirty="0" smtClean="0">
                <a:latin typeface="黑体" panose="02010609060101010101" pitchFamily="49" charset="-122"/>
                <a:ea typeface="黑体" panose="02010609060101010101" pitchFamily="49" charset="-122"/>
                <a:cs typeface="楷体" panose="02010609060101010101" pitchFamily="49" charset="-122"/>
              </a:rPr>
              <a:t>    </a:t>
            </a:r>
            <a:r>
              <a:rPr lang="zh-CN" altLang="en-US" sz="2800" dirty="0" smtClean="0">
                <a:latin typeface="黑体" panose="02010609060101010101" pitchFamily="49" charset="-122"/>
                <a:ea typeface="黑体" panose="02010609060101010101" pitchFamily="49" charset="-122"/>
                <a:cs typeface="楷体" panose="02010609060101010101" pitchFamily="49" charset="-122"/>
              </a:rPr>
              <a:t>二、</a:t>
            </a:r>
            <a:r>
              <a:rPr lang="zh-CN" altLang="en-US" sz="2800" dirty="0" smtClean="0">
                <a:latin typeface="黑体" panose="02010609060101010101" pitchFamily="49" charset="-122"/>
                <a:ea typeface="黑体" panose="02010609060101010101" pitchFamily="49" charset="-122"/>
                <a:cs typeface="楷体" panose="02010609060101010101" pitchFamily="49" charset="-122"/>
              </a:rPr>
              <a:t>读</a:t>
            </a:r>
            <a:r>
              <a:rPr lang="zh-CN" altLang="en-US" sz="2800" dirty="0">
                <a:latin typeface="黑体" panose="02010609060101010101" pitchFamily="49" charset="-122"/>
                <a:ea typeface="黑体" panose="02010609060101010101" pitchFamily="49" charset="-122"/>
                <a:cs typeface="楷体" panose="02010609060101010101" pitchFamily="49" charset="-122"/>
              </a:rPr>
              <a:t>片段，回答问题。</a:t>
            </a:r>
            <a:endParaRPr lang="zh-CN" altLang="en-US" sz="2800" dirty="0">
              <a:latin typeface="楷体" panose="02010609060101010101" pitchFamily="49" charset="-122"/>
              <a:ea typeface="楷体" panose="02010609060101010101" pitchFamily="49" charset="-122"/>
              <a:cs typeface="楷体" panose="02010609060101010101" pitchFamily="49" charset="-122"/>
            </a:endParaRPr>
          </a:p>
          <a:p>
            <a:pPr>
              <a:lnSpc>
                <a:spcPct val="110000"/>
              </a:lnSpc>
            </a:pPr>
            <a:r>
              <a:rPr lang="zh-CN" altLang="en-US" sz="2400" b="1" dirty="0" smtClean="0">
                <a:latin typeface="楷体" panose="02010609060101010101" pitchFamily="49" charset="-122"/>
                <a:ea typeface="楷体" panose="02010609060101010101" pitchFamily="49" charset="-122"/>
                <a:cs typeface="楷体" panose="02010609060101010101" pitchFamily="49" charset="-122"/>
              </a:rPr>
              <a:t>    </a:t>
            </a:r>
            <a:r>
              <a:rPr lang="zh-CN" altLang="en-US" sz="3200" b="1" dirty="0" smtClean="0">
                <a:latin typeface="楷体" panose="02010609060101010101" pitchFamily="49" charset="-122"/>
                <a:ea typeface="楷体" panose="02010609060101010101" pitchFamily="49" charset="-122"/>
                <a:cs typeface="楷体" panose="02010609060101010101" pitchFamily="49" charset="-122"/>
              </a:rPr>
              <a:t>鱼成群结队地在珊瑚丛中穿来穿去，好看极了。有的全身布满彩色的条纹□有的头上长着一簇红缨□有的周身像插着好些扇子□游动的时候飘飘摇摇□有的眼睛圆溜溜的□身上长满了刺□鼓起气来像皮球一样圆□各种各样的鱼多得数不清。正像人们说的那样，</a:t>
            </a:r>
            <a:r>
              <a:rPr lang="zh-CN" altLang="en-US" sz="3200" b="1" u="sng" dirty="0" smtClean="0">
                <a:latin typeface="楷体" panose="02010609060101010101" pitchFamily="49" charset="-122"/>
                <a:ea typeface="楷体" panose="02010609060101010101" pitchFamily="49" charset="-122"/>
                <a:cs typeface="楷体" panose="02010609060101010101" pitchFamily="49" charset="-122"/>
              </a:rPr>
              <a:t>西沙群岛的海里一半是水，一半是鱼。 </a:t>
            </a:r>
            <a:endParaRPr lang="en-US" altLang="zh-CN" sz="3200" u="sng" dirty="0">
              <a:latin typeface="楷体" panose="02010609060101010101" pitchFamily="49" charset="-122"/>
              <a:ea typeface="楷体" panose="02010609060101010101" pitchFamily="49" charset="-122"/>
              <a:cs typeface="楷体" panose="02010609060101010101" pitchFamily="49" charset="-122"/>
            </a:endParaRPr>
          </a:p>
        </p:txBody>
      </p:sp>
      <p:sp>
        <p:nvSpPr>
          <p:cNvPr id="3" name="文本框 2"/>
          <p:cNvSpPr txBox="1"/>
          <p:nvPr/>
        </p:nvSpPr>
        <p:spPr>
          <a:xfrm>
            <a:off x="108139" y="1630707"/>
            <a:ext cx="432048" cy="52322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13" name="文本框 2"/>
          <p:cNvSpPr txBox="1"/>
          <p:nvPr/>
        </p:nvSpPr>
        <p:spPr>
          <a:xfrm>
            <a:off x="5004048" y="1596799"/>
            <a:ext cx="432048" cy="52322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14" name="文本框 2"/>
          <p:cNvSpPr txBox="1"/>
          <p:nvPr/>
        </p:nvSpPr>
        <p:spPr>
          <a:xfrm>
            <a:off x="4572000" y="1131590"/>
            <a:ext cx="432048" cy="52322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12" name="文本框 2"/>
          <p:cNvSpPr txBox="1"/>
          <p:nvPr/>
        </p:nvSpPr>
        <p:spPr>
          <a:xfrm>
            <a:off x="6588222" y="2177556"/>
            <a:ext cx="432048" cy="52322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15" name="文本框 2"/>
          <p:cNvSpPr txBox="1"/>
          <p:nvPr/>
        </p:nvSpPr>
        <p:spPr>
          <a:xfrm>
            <a:off x="80579" y="2120019"/>
            <a:ext cx="432048" cy="52322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16" name="文本框 2"/>
          <p:cNvSpPr txBox="1"/>
          <p:nvPr/>
        </p:nvSpPr>
        <p:spPr>
          <a:xfrm>
            <a:off x="3770767" y="2086111"/>
            <a:ext cx="432048" cy="52322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22" name="文本框 2"/>
          <p:cNvSpPr txBox="1"/>
          <p:nvPr/>
        </p:nvSpPr>
        <p:spPr>
          <a:xfrm>
            <a:off x="2123728" y="2715766"/>
            <a:ext cx="432048" cy="52322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23" name="文本框 5"/>
          <p:cNvSpPr txBox="1"/>
          <p:nvPr/>
        </p:nvSpPr>
        <p:spPr>
          <a:xfrm>
            <a:off x="629816" y="608370"/>
            <a:ext cx="8316416" cy="523220"/>
          </a:xfrm>
          <a:prstGeom prst="rect">
            <a:avLst/>
          </a:prstGeom>
          <a:noFill/>
        </p:spPr>
        <p:txBody>
          <a:bodyPr wrap="square" rtlCol="0">
            <a:spAutoFit/>
          </a:bodyPr>
          <a:lstStyle/>
          <a:p>
            <a:r>
              <a:rPr lang="en-US" altLang="zh-CN" sz="2800" b="1" u="sng" dirty="0" smtClean="0">
                <a:solidFill>
                  <a:srgbClr val="FF0000"/>
                </a:solidFill>
                <a:latin typeface="楷体" panose="02010609060101010101" pitchFamily="49" charset="-122"/>
                <a:ea typeface="楷体" panose="02010609060101010101" pitchFamily="49" charset="-122"/>
              </a:rPr>
              <a:t>                                           </a:t>
            </a:r>
            <a:r>
              <a:rPr lang="en-US" altLang="zh-CN" sz="2800" b="1" u="sng" dirty="0">
                <a:solidFill>
                  <a:srgbClr val="FF0000"/>
                </a:solidFill>
                <a:latin typeface="楷体" panose="02010609060101010101" pitchFamily="49" charset="-122"/>
                <a:ea typeface="楷体" panose="02010609060101010101" pitchFamily="49" charset="-122"/>
              </a:rPr>
              <a:t> </a:t>
            </a:r>
            <a:r>
              <a:rPr lang="en-US" altLang="zh-CN" sz="2800" b="1" u="sng" dirty="0" smtClean="0">
                <a:solidFill>
                  <a:srgbClr val="FF0000"/>
                </a:solidFill>
                <a:latin typeface="楷体" panose="02010609060101010101" pitchFamily="49" charset="-122"/>
                <a:ea typeface="楷体" panose="02010609060101010101" pitchFamily="49" charset="-122"/>
              </a:rPr>
              <a:t>_</a:t>
            </a:r>
            <a:endParaRPr lang="zh-CN" altLang="en-US" sz="2800" b="1" u="sng" dirty="0">
              <a:solidFill>
                <a:srgbClr val="FF0000"/>
              </a:solidFill>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ppt_x"/>
                                          </p:val>
                                        </p:tav>
                                        <p:tav tm="100000">
                                          <p:val>
                                            <p:strVal val="#ppt_x"/>
                                          </p:val>
                                        </p:tav>
                                      </p:tavLst>
                                    </p:anim>
                                    <p:anim calcmode="lin" valueType="num">
                                      <p:cBhvr additive="base">
                                        <p:cTn id="8"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additive="base">
                                        <p:cTn id="17" dur="500" fill="hold"/>
                                        <p:tgtEl>
                                          <p:spTgt spid="14"/>
                                        </p:tgtEl>
                                        <p:attrNameLst>
                                          <p:attrName>ppt_x</p:attrName>
                                        </p:attrNameLst>
                                      </p:cBhvr>
                                      <p:tavLst>
                                        <p:tav tm="0">
                                          <p:val>
                                            <p:strVal val="#ppt_x"/>
                                          </p:val>
                                        </p:tav>
                                        <p:tav tm="100000">
                                          <p:val>
                                            <p:strVal val="#ppt_x"/>
                                          </p:val>
                                        </p:tav>
                                      </p:tavLst>
                                    </p:anim>
                                    <p:anim calcmode="lin" valueType="num">
                                      <p:cBhvr additive="base">
                                        <p:cTn id="18" dur="500" fill="hold"/>
                                        <p:tgtEl>
                                          <p:spTgt spid="14"/>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13"/>
                                        </p:tgtEl>
                                        <p:attrNameLst>
                                          <p:attrName>style.visibility</p:attrName>
                                        </p:attrNameLst>
                                      </p:cBhvr>
                                      <p:to>
                                        <p:strVal val="visible"/>
                                      </p:to>
                                    </p:set>
                                    <p:anim calcmode="lin" valueType="num">
                                      <p:cBhvr additive="base">
                                        <p:cTn id="21" dur="500" fill="hold"/>
                                        <p:tgtEl>
                                          <p:spTgt spid="13"/>
                                        </p:tgtEl>
                                        <p:attrNameLst>
                                          <p:attrName>ppt_x</p:attrName>
                                        </p:attrNameLst>
                                      </p:cBhvr>
                                      <p:tavLst>
                                        <p:tav tm="0">
                                          <p:val>
                                            <p:strVal val="#ppt_x"/>
                                          </p:val>
                                        </p:tav>
                                        <p:tav tm="100000">
                                          <p:val>
                                            <p:strVal val="#ppt_x"/>
                                          </p:val>
                                        </p:tav>
                                      </p:tavLst>
                                    </p:anim>
                                    <p:anim calcmode="lin" valueType="num">
                                      <p:cBhvr additive="base">
                                        <p:cTn id="22" dur="500" fill="hold"/>
                                        <p:tgtEl>
                                          <p:spTgt spid="13"/>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additive="base">
                                        <p:cTn id="25" dur="500" fill="hold"/>
                                        <p:tgtEl>
                                          <p:spTgt spid="12"/>
                                        </p:tgtEl>
                                        <p:attrNameLst>
                                          <p:attrName>ppt_x</p:attrName>
                                        </p:attrNameLst>
                                      </p:cBhvr>
                                      <p:tavLst>
                                        <p:tav tm="0">
                                          <p:val>
                                            <p:strVal val="#ppt_x"/>
                                          </p:val>
                                        </p:tav>
                                        <p:tav tm="100000">
                                          <p:val>
                                            <p:strVal val="#ppt_x"/>
                                          </p:val>
                                        </p:tav>
                                      </p:tavLst>
                                    </p:anim>
                                    <p:anim calcmode="lin" valueType="num">
                                      <p:cBhvr additive="base">
                                        <p:cTn id="26" dur="500" fill="hold"/>
                                        <p:tgtEl>
                                          <p:spTgt spid="12"/>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15"/>
                                        </p:tgtEl>
                                        <p:attrNameLst>
                                          <p:attrName>style.visibility</p:attrName>
                                        </p:attrNameLst>
                                      </p:cBhvr>
                                      <p:to>
                                        <p:strVal val="visible"/>
                                      </p:to>
                                    </p:set>
                                    <p:anim calcmode="lin" valueType="num">
                                      <p:cBhvr additive="base">
                                        <p:cTn id="29" dur="500" fill="hold"/>
                                        <p:tgtEl>
                                          <p:spTgt spid="15"/>
                                        </p:tgtEl>
                                        <p:attrNameLst>
                                          <p:attrName>ppt_x</p:attrName>
                                        </p:attrNameLst>
                                      </p:cBhvr>
                                      <p:tavLst>
                                        <p:tav tm="0">
                                          <p:val>
                                            <p:strVal val="#ppt_x"/>
                                          </p:val>
                                        </p:tav>
                                        <p:tav tm="100000">
                                          <p:val>
                                            <p:strVal val="#ppt_x"/>
                                          </p:val>
                                        </p:tav>
                                      </p:tavLst>
                                    </p:anim>
                                    <p:anim calcmode="lin" valueType="num">
                                      <p:cBhvr additive="base">
                                        <p:cTn id="30" dur="500" fill="hold"/>
                                        <p:tgtEl>
                                          <p:spTgt spid="15"/>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16"/>
                                        </p:tgtEl>
                                        <p:attrNameLst>
                                          <p:attrName>style.visibility</p:attrName>
                                        </p:attrNameLst>
                                      </p:cBhvr>
                                      <p:to>
                                        <p:strVal val="visible"/>
                                      </p:to>
                                    </p:set>
                                    <p:anim calcmode="lin" valueType="num">
                                      <p:cBhvr additive="base">
                                        <p:cTn id="33" dur="500" fill="hold"/>
                                        <p:tgtEl>
                                          <p:spTgt spid="16"/>
                                        </p:tgtEl>
                                        <p:attrNameLst>
                                          <p:attrName>ppt_x</p:attrName>
                                        </p:attrNameLst>
                                      </p:cBhvr>
                                      <p:tavLst>
                                        <p:tav tm="0">
                                          <p:val>
                                            <p:strVal val="#ppt_x"/>
                                          </p:val>
                                        </p:tav>
                                        <p:tav tm="100000">
                                          <p:val>
                                            <p:strVal val="#ppt_x"/>
                                          </p:val>
                                        </p:tav>
                                      </p:tavLst>
                                    </p:anim>
                                    <p:anim calcmode="lin" valueType="num">
                                      <p:cBhvr additive="base">
                                        <p:cTn id="34" dur="500" fill="hold"/>
                                        <p:tgtEl>
                                          <p:spTgt spid="16"/>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22"/>
                                        </p:tgtEl>
                                        <p:attrNameLst>
                                          <p:attrName>style.visibility</p:attrName>
                                        </p:attrNameLst>
                                      </p:cBhvr>
                                      <p:to>
                                        <p:strVal val="visible"/>
                                      </p:to>
                                    </p:set>
                                    <p:anim calcmode="lin" valueType="num">
                                      <p:cBhvr additive="base">
                                        <p:cTn id="37" dur="500" fill="hold"/>
                                        <p:tgtEl>
                                          <p:spTgt spid="22"/>
                                        </p:tgtEl>
                                        <p:attrNameLst>
                                          <p:attrName>ppt_x</p:attrName>
                                        </p:attrNameLst>
                                      </p:cBhvr>
                                      <p:tavLst>
                                        <p:tav tm="0">
                                          <p:val>
                                            <p:strVal val="#ppt_x"/>
                                          </p:val>
                                        </p:tav>
                                        <p:tav tm="100000">
                                          <p:val>
                                            <p:strVal val="#ppt_x"/>
                                          </p:val>
                                        </p:tav>
                                      </p:tavLst>
                                    </p:anim>
                                    <p:anim calcmode="lin" valueType="num">
                                      <p:cBhvr additive="base">
                                        <p:cTn id="38"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3" grpId="0"/>
      <p:bldP spid="14" grpId="0"/>
      <p:bldP spid="12" grpId="0"/>
      <p:bldP spid="15" grpId="0"/>
      <p:bldP spid="16" grpId="0"/>
      <p:bldP spid="22" grpId="0"/>
      <p:bldP spid="23"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504056" y="627534"/>
            <a:ext cx="8172400" cy="3881755"/>
          </a:xfrm>
          <a:prstGeom prst="rect">
            <a:avLst/>
          </a:prstGeom>
          <a:noFill/>
        </p:spPr>
        <p:txBody>
          <a:bodyPr wrap="square" rtlCol="0" anchor="t">
            <a:spAutoFit/>
          </a:bodyPr>
          <a:lstStyle/>
          <a:p>
            <a:pPr>
              <a:lnSpc>
                <a:spcPct val="110000"/>
              </a:lnSpc>
            </a:pPr>
            <a:r>
              <a:rPr lang="en-US" altLang="zh-CN" sz="2800" b="1" dirty="0" smtClean="0">
                <a:latin typeface="宋体" panose="02010600030101010101" pitchFamily="2" charset="-122"/>
                <a:ea typeface="宋体" panose="02010600030101010101" pitchFamily="2" charset="-122"/>
                <a:cs typeface="新宋体" panose="02010609030101010101" charset="-122"/>
              </a:rPr>
              <a:t>1.</a:t>
            </a:r>
            <a:r>
              <a:rPr lang="zh-CN" altLang="en-US" sz="2800" b="1" dirty="0" smtClean="0">
                <a:latin typeface="宋体" panose="02010600030101010101" pitchFamily="2" charset="-122"/>
                <a:ea typeface="宋体" panose="02010600030101010101" pitchFamily="2" charset="-122"/>
                <a:cs typeface="新宋体" panose="02010609030101010101" charset="-122"/>
              </a:rPr>
              <a:t>在短文的方框里加上恰当的标点。</a:t>
            </a:r>
            <a:endParaRPr lang="en-US" altLang="zh-CN" sz="2800" b="1" dirty="0" smtClean="0">
              <a:latin typeface="宋体" panose="02010600030101010101" pitchFamily="2" charset="-122"/>
              <a:ea typeface="宋体" panose="02010600030101010101" pitchFamily="2" charset="-122"/>
              <a:cs typeface="新宋体" panose="02010609030101010101" charset="-122"/>
            </a:endParaRPr>
          </a:p>
          <a:p>
            <a:pPr>
              <a:lnSpc>
                <a:spcPct val="110000"/>
              </a:lnSpc>
            </a:pPr>
            <a:r>
              <a:rPr lang="en-US" altLang="zh-CN" sz="2800" b="1" dirty="0" smtClean="0">
                <a:latin typeface="宋体" panose="02010600030101010101" pitchFamily="2" charset="-122"/>
                <a:ea typeface="宋体" panose="02010600030101010101" pitchFamily="2" charset="-122"/>
                <a:cs typeface="新宋体" panose="02010609030101010101" charset="-122"/>
              </a:rPr>
              <a:t>2.</a:t>
            </a:r>
            <a:r>
              <a:rPr lang="zh-CN" altLang="en-US" sz="2800" b="1" dirty="0" smtClean="0">
                <a:latin typeface="宋体" panose="02010600030101010101" pitchFamily="2" charset="-122"/>
                <a:ea typeface="宋体" panose="02010600030101010101" pitchFamily="2" charset="-122"/>
                <a:cs typeface="新宋体" panose="02010609030101010101" charset="-122"/>
              </a:rPr>
              <a:t>用“</a:t>
            </a:r>
            <a:r>
              <a:rPr lang="en-US" altLang="zh-CN" sz="2800" b="1" dirty="0" smtClean="0">
                <a:latin typeface="宋体" panose="02010600030101010101" pitchFamily="2" charset="-122"/>
                <a:ea typeface="宋体" panose="02010600030101010101" pitchFamily="2" charset="-122"/>
                <a:cs typeface="新宋体" panose="02010609030101010101" charset="-122"/>
              </a:rPr>
              <a:t>——”</a:t>
            </a:r>
            <a:r>
              <a:rPr lang="zh-CN" altLang="en-US" sz="2800" b="1" dirty="0" smtClean="0">
                <a:latin typeface="宋体" panose="02010600030101010101" pitchFamily="2" charset="-122"/>
                <a:ea typeface="宋体" panose="02010600030101010101" pitchFamily="2" charset="-122"/>
                <a:cs typeface="新宋体" panose="02010609030101010101" charset="-122"/>
              </a:rPr>
              <a:t>画出这段话的中心句。</a:t>
            </a:r>
            <a:endParaRPr lang="en-US" altLang="zh-CN" sz="2800" b="1" dirty="0" smtClean="0">
              <a:latin typeface="宋体" panose="02010600030101010101" pitchFamily="2" charset="-122"/>
              <a:ea typeface="宋体" panose="02010600030101010101" pitchFamily="2" charset="-122"/>
              <a:cs typeface="新宋体" panose="02010609030101010101" charset="-122"/>
            </a:endParaRPr>
          </a:p>
          <a:p>
            <a:pPr>
              <a:lnSpc>
                <a:spcPct val="110000"/>
              </a:lnSpc>
            </a:pPr>
            <a:r>
              <a:rPr lang="en-US" altLang="zh-CN" sz="2800" b="1" dirty="0" smtClean="0">
                <a:latin typeface="宋体" panose="02010600030101010101" pitchFamily="2" charset="-122"/>
                <a:ea typeface="宋体" panose="02010600030101010101" pitchFamily="2" charset="-122"/>
                <a:cs typeface="新宋体" panose="02010609030101010101" charset="-122"/>
              </a:rPr>
              <a:t>3.</a:t>
            </a:r>
            <a:r>
              <a:rPr lang="zh-CN" altLang="en-US" sz="2800" b="1" dirty="0" smtClean="0">
                <a:latin typeface="宋体" panose="02010600030101010101" pitchFamily="2" charset="-122"/>
                <a:ea typeface="宋体" panose="02010600030101010101" pitchFamily="2" charset="-122"/>
                <a:cs typeface="新宋体" panose="02010609030101010101" charset="-122"/>
              </a:rPr>
              <a:t>读文中画“</a:t>
            </a:r>
            <a:r>
              <a:rPr lang="en-US" altLang="zh-CN" sz="2800" b="1" dirty="0" smtClean="0">
                <a:latin typeface="宋体" panose="02010600030101010101" pitchFamily="2" charset="-122"/>
                <a:ea typeface="宋体" panose="02010600030101010101" pitchFamily="2" charset="-122"/>
                <a:cs typeface="新宋体" panose="02010609030101010101" charset="-122"/>
              </a:rPr>
              <a:t>——”</a:t>
            </a:r>
            <a:r>
              <a:rPr lang="zh-CN" altLang="en-US" sz="2800" b="1" dirty="0" smtClean="0">
                <a:latin typeface="宋体" panose="02010600030101010101" pitchFamily="2" charset="-122"/>
                <a:ea typeface="宋体" panose="02010600030101010101" pitchFamily="2" charset="-122"/>
                <a:cs typeface="新宋体" panose="02010609030101010101" charset="-122"/>
              </a:rPr>
              <a:t>的语句，选出你认为正确的选项</a:t>
            </a:r>
            <a:r>
              <a:rPr lang="en-US" altLang="zh-CN" sz="2800" b="1" dirty="0" smtClean="0">
                <a:latin typeface="宋体" panose="02010600030101010101" pitchFamily="2" charset="-122"/>
                <a:ea typeface="宋体" panose="02010600030101010101" pitchFamily="2" charset="-122"/>
                <a:cs typeface="新宋体" panose="02010609030101010101" charset="-122"/>
              </a:rPr>
              <a:t>(     )</a:t>
            </a:r>
            <a:endParaRPr lang="en-US" altLang="zh-CN" sz="2800" b="1" dirty="0" smtClean="0">
              <a:latin typeface="宋体" panose="02010600030101010101" pitchFamily="2" charset="-122"/>
              <a:ea typeface="宋体" panose="02010600030101010101" pitchFamily="2" charset="-122"/>
              <a:cs typeface="新宋体" panose="02010609030101010101" charset="-122"/>
            </a:endParaRPr>
          </a:p>
          <a:p>
            <a:pPr>
              <a:lnSpc>
                <a:spcPct val="110000"/>
              </a:lnSpc>
            </a:pPr>
            <a:r>
              <a:rPr lang="en-US" altLang="zh-CN" sz="2800" b="1" dirty="0" smtClean="0">
                <a:latin typeface="宋体" panose="02010600030101010101" pitchFamily="2" charset="-122"/>
                <a:ea typeface="宋体" panose="02010600030101010101" pitchFamily="2" charset="-122"/>
                <a:cs typeface="新宋体" panose="02010609030101010101" charset="-122"/>
              </a:rPr>
              <a:t>A</a:t>
            </a:r>
            <a:r>
              <a:rPr lang="zh-CN" altLang="en-US" sz="2800" b="1" dirty="0" smtClean="0">
                <a:latin typeface="宋体" panose="02010600030101010101" pitchFamily="2" charset="-122"/>
                <a:ea typeface="宋体" panose="02010600030101010101" pitchFamily="2" charset="-122"/>
                <a:cs typeface="新宋体" panose="02010609030101010101" charset="-122"/>
              </a:rPr>
              <a:t>．这句话强调了西沙群岛的海里鱼非常多，多到鱼和水各占一半的程度。 </a:t>
            </a:r>
            <a:endParaRPr lang="en-US" altLang="zh-CN" sz="2800" b="1" dirty="0" smtClean="0">
              <a:latin typeface="宋体" panose="02010600030101010101" pitchFamily="2" charset="-122"/>
              <a:ea typeface="宋体" panose="02010600030101010101" pitchFamily="2" charset="-122"/>
              <a:cs typeface="新宋体" panose="02010609030101010101" charset="-122"/>
            </a:endParaRPr>
          </a:p>
          <a:p>
            <a:pPr>
              <a:lnSpc>
                <a:spcPct val="110000"/>
              </a:lnSpc>
            </a:pPr>
            <a:r>
              <a:rPr lang="en-US" altLang="zh-CN" sz="2800" b="1" dirty="0" smtClean="0">
                <a:latin typeface="宋体" panose="02010600030101010101" pitchFamily="2" charset="-122"/>
                <a:ea typeface="宋体" panose="02010600030101010101" pitchFamily="2" charset="-122"/>
                <a:cs typeface="新宋体" panose="02010609030101010101" charset="-122"/>
              </a:rPr>
              <a:t>B</a:t>
            </a:r>
            <a:r>
              <a:rPr lang="zh-CN" altLang="en-US" sz="2800" b="1" dirty="0" smtClean="0">
                <a:latin typeface="宋体" panose="02010600030101010101" pitchFamily="2" charset="-122"/>
                <a:ea typeface="宋体" panose="02010600030101010101" pitchFamily="2" charset="-122"/>
                <a:cs typeface="新宋体" panose="02010609030101010101" charset="-122"/>
              </a:rPr>
              <a:t>．这句话强调了西沙群岛的海里鱼非常多，但并不真是鱼和水各占一半，这是一种夸张的写法。</a:t>
            </a:r>
            <a:endParaRPr lang="zh-CN" altLang="en-US" sz="2800" b="1" dirty="0">
              <a:latin typeface="宋体" panose="02010600030101010101" pitchFamily="2" charset="-122"/>
              <a:ea typeface="宋体" panose="02010600030101010101" pitchFamily="2" charset="-122"/>
              <a:sym typeface="+mn-ea"/>
            </a:endParaRPr>
          </a:p>
        </p:txBody>
      </p:sp>
      <p:sp>
        <p:nvSpPr>
          <p:cNvPr id="10" name="文本框 5"/>
          <p:cNvSpPr txBox="1"/>
          <p:nvPr/>
        </p:nvSpPr>
        <p:spPr>
          <a:xfrm>
            <a:off x="1403648" y="2048530"/>
            <a:ext cx="504056" cy="523220"/>
          </a:xfrm>
          <a:prstGeom prst="rect">
            <a:avLst/>
          </a:prstGeom>
          <a:noFill/>
        </p:spPr>
        <p:txBody>
          <a:bodyPr wrap="square" rtlCol="0">
            <a:spAutoFit/>
          </a:bodyPr>
          <a:lstStyle/>
          <a:p>
            <a:r>
              <a:rPr lang="en-US" altLang="zh-CN" sz="2800" b="1" dirty="0" smtClean="0">
                <a:solidFill>
                  <a:srgbClr val="FF0000"/>
                </a:solidFill>
                <a:latin typeface="楷体" panose="02010609060101010101" pitchFamily="49" charset="-122"/>
                <a:ea typeface="楷体" panose="02010609060101010101" pitchFamily="49" charset="-122"/>
              </a:rPr>
              <a:t>B</a:t>
            </a:r>
            <a:endParaRPr lang="zh-CN" altLang="en-US" sz="2800" b="1" dirty="0">
              <a:solidFill>
                <a:srgbClr val="FF0000"/>
              </a:solidFill>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97768" y="699542"/>
            <a:ext cx="8604448" cy="3969385"/>
          </a:xfrm>
          <a:prstGeom prst="rect">
            <a:avLst/>
          </a:prstGeom>
          <a:noFill/>
        </p:spPr>
        <p:txBody>
          <a:bodyPr wrap="square" rtlCol="0">
            <a:spAutoFit/>
          </a:bodyPr>
          <a:lstStyle/>
          <a:p>
            <a:r>
              <a:rPr lang="en-US" altLang="zh-CN" sz="2800" b="1" dirty="0" smtClean="0">
                <a:latin typeface="宋体" panose="02010600030101010101" pitchFamily="2" charset="-122"/>
                <a:ea typeface="宋体" panose="02010600030101010101" pitchFamily="2" charset="-122"/>
                <a:cs typeface="楷体" panose="02010609060101010101" pitchFamily="49" charset="-122"/>
                <a:sym typeface="+mn-ea"/>
              </a:rPr>
              <a:t>4.</a:t>
            </a:r>
            <a:r>
              <a:rPr lang="zh-CN" altLang="en-US" sz="2800" b="1" dirty="0" smtClean="0">
                <a:latin typeface="宋体" panose="02010600030101010101" pitchFamily="2" charset="-122"/>
                <a:ea typeface="宋体" panose="02010600030101010101" pitchFamily="2" charset="-122"/>
                <a:cs typeface="楷体" panose="02010609060101010101" pitchFamily="49" charset="-122"/>
                <a:sym typeface="+mn-ea"/>
              </a:rPr>
              <a:t>判断，正确的打“√”，错误的打“</a:t>
            </a:r>
            <a:r>
              <a:rPr lang="en-US" altLang="zh-CN" sz="2800" b="1" dirty="0" smtClean="0">
                <a:latin typeface="宋体" panose="02010600030101010101" pitchFamily="2" charset="-122"/>
                <a:ea typeface="宋体" panose="02010600030101010101" pitchFamily="2" charset="-122"/>
                <a:cs typeface="楷体" panose="02010609060101010101" pitchFamily="49" charset="-122"/>
                <a:sym typeface="+mn-ea"/>
              </a:rPr>
              <a:t>×”</a:t>
            </a:r>
            <a:r>
              <a:rPr lang="zh-CN" altLang="en-US" sz="2800" b="1" dirty="0" smtClean="0">
                <a:latin typeface="宋体" panose="02010600030101010101" pitchFamily="2" charset="-122"/>
                <a:ea typeface="宋体" panose="02010600030101010101" pitchFamily="2" charset="-122"/>
                <a:cs typeface="楷体" panose="02010609060101010101" pitchFamily="49" charset="-122"/>
                <a:sym typeface="+mn-ea"/>
              </a:rPr>
              <a:t>。 </a:t>
            </a:r>
            <a:endParaRPr lang="en-US" altLang="zh-CN" sz="2800" b="1" dirty="0" smtClean="0">
              <a:latin typeface="宋体" panose="02010600030101010101" pitchFamily="2" charset="-122"/>
              <a:ea typeface="宋体" panose="02010600030101010101" pitchFamily="2" charset="-122"/>
              <a:cs typeface="楷体" panose="02010609060101010101" pitchFamily="49" charset="-122"/>
              <a:sym typeface="+mn-ea"/>
            </a:endParaRPr>
          </a:p>
          <a:p>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①这段话使用了排比、比喻、夸张等修辞手法。</a:t>
            </a:r>
            <a:r>
              <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rPr>
              <a:t>(  ) </a:t>
            </a:r>
            <a:endPar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endParaRPr>
          </a:p>
          <a:p>
            <a:r>
              <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rPr>
              <a:t>②</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四个“有的”写尽了海里所有种类的鱼的不同样子和形态。</a:t>
            </a:r>
            <a:r>
              <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rPr>
              <a:t>(   ) </a:t>
            </a:r>
            <a:endPar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endParaRPr>
          </a:p>
          <a:p>
            <a:r>
              <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rPr>
              <a:t>③</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鱼多从一个方面说明西沙群岛的海里资源丰富，与文章题目的“富饶”相照应。</a:t>
            </a:r>
            <a:r>
              <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rPr>
              <a:t>(   )  </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 </a:t>
            </a:r>
            <a:r>
              <a:rPr lang="zh-CN" altLang="en-US" sz="2800" b="1" dirty="0" smtClean="0">
                <a:latin typeface="楷体" panose="02010609060101010101" pitchFamily="49" charset="-122"/>
                <a:ea typeface="楷体" panose="02010609060101010101" pitchFamily="49" charset="-122"/>
                <a:cs typeface="楷体" panose="02010609060101010101" pitchFamily="49" charset="-122"/>
                <a:sym typeface="+mn-ea"/>
              </a:rPr>
              <a:t>                       </a:t>
            </a:r>
            <a:endParaRPr lang="zh-CN" altLang="en-US" sz="2800" b="1" u="sng" dirty="0">
              <a:latin typeface="楷体" panose="02010609060101010101" pitchFamily="49" charset="-122"/>
              <a:ea typeface="楷体" panose="02010609060101010101" pitchFamily="49" charset="-122"/>
              <a:cs typeface="楷体" panose="02010609060101010101" pitchFamily="49" charset="-122"/>
            </a:endParaRPr>
          </a:p>
        </p:txBody>
      </p:sp>
      <p:sp>
        <p:nvSpPr>
          <p:cNvPr id="4" name="文本框 3"/>
          <p:cNvSpPr txBox="1"/>
          <p:nvPr/>
        </p:nvSpPr>
        <p:spPr>
          <a:xfrm>
            <a:off x="467544" y="1635646"/>
            <a:ext cx="551180" cy="52322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13" name="文本框 12"/>
          <p:cNvSpPr txBox="1"/>
          <p:nvPr/>
        </p:nvSpPr>
        <p:spPr>
          <a:xfrm>
            <a:off x="3347864" y="2643758"/>
            <a:ext cx="1152128" cy="523220"/>
          </a:xfrm>
          <a:prstGeom prst="rect">
            <a:avLst/>
          </a:prstGeom>
          <a:noFill/>
        </p:spPr>
        <p:txBody>
          <a:bodyPr wrap="square" rtlCol="0">
            <a:spAutoFit/>
          </a:bodyPr>
          <a:lstStyle/>
          <a:p>
            <a:r>
              <a:rPr lang="en-US" altLang="zh-CN" sz="2800" b="1" dirty="0" smtClean="0">
                <a:solidFill>
                  <a:srgbClr val="FF0000"/>
                </a:solidFill>
                <a:latin typeface="楷体" panose="02010609060101010101" pitchFamily="49" charset="-122"/>
                <a:ea typeface="楷体" panose="02010609060101010101" pitchFamily="49" charset="-122"/>
              </a:rPr>
              <a:t>×</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18" name="文本框 9"/>
          <p:cNvSpPr txBox="1"/>
          <p:nvPr/>
        </p:nvSpPr>
        <p:spPr>
          <a:xfrm>
            <a:off x="7020272" y="3651870"/>
            <a:ext cx="560534" cy="52322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a:t>
            </a:r>
            <a:endParaRPr lang="zh-CN" altLang="en-US" sz="2800" b="1" dirty="0">
              <a:solidFill>
                <a:srgbClr val="FF0000"/>
              </a:solidFill>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ppt_x"/>
                                          </p:val>
                                        </p:tav>
                                        <p:tav tm="100000">
                                          <p:val>
                                            <p:strVal val="#ppt_x"/>
                                          </p:val>
                                        </p:tav>
                                      </p:tavLst>
                                    </p:anim>
                                    <p:anim calcmode="lin" valueType="num">
                                      <p:cBhvr additive="base">
                                        <p:cTn id="12" dur="500" fill="hold"/>
                                        <p:tgtEl>
                                          <p:spTgt spid="13"/>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500" fill="hold"/>
                                        <p:tgtEl>
                                          <p:spTgt spid="18"/>
                                        </p:tgtEl>
                                        <p:attrNameLst>
                                          <p:attrName>ppt_x</p:attrName>
                                        </p:attrNameLst>
                                      </p:cBhvr>
                                      <p:tavLst>
                                        <p:tav tm="0">
                                          <p:val>
                                            <p:strVal val="#ppt_x"/>
                                          </p:val>
                                        </p:tav>
                                        <p:tav tm="100000">
                                          <p:val>
                                            <p:strVal val="#ppt_x"/>
                                          </p:val>
                                        </p:tav>
                                      </p:tavLst>
                                    </p:anim>
                                    <p:anim calcmode="lin" valueType="num">
                                      <p:cBhvr additive="base">
                                        <p:cTn id="16"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3" grpId="0"/>
      <p:bldP spid="18"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48920" y="1102360"/>
            <a:ext cx="8438515" cy="1753235"/>
          </a:xfrm>
          <a:prstGeom prst="rect">
            <a:avLst/>
          </a:prstGeom>
          <a:noFill/>
        </p:spPr>
        <p:txBody>
          <a:bodyPr wrap="square" rtlCol="0">
            <a:spAutoFit/>
          </a:bodyPr>
          <a:lstStyle/>
          <a:p>
            <a:pPr>
              <a:lnSpc>
                <a:spcPct val="150000"/>
              </a:lnSpc>
            </a:pPr>
            <a:r>
              <a:rPr lang="en-US" altLang="zh-CN" sz="3600" b="1" dirty="0" smtClean="0">
                <a:latin typeface="楷体" panose="02010609060101010101" pitchFamily="49" charset="-122"/>
                <a:ea typeface="楷体" panose="02010609060101010101" pitchFamily="49" charset="-122"/>
              </a:rPr>
              <a:t>    </a:t>
            </a:r>
            <a:r>
              <a:rPr lang="zh-CN" altLang="en-US" sz="3600" b="1" dirty="0" smtClean="0">
                <a:latin typeface="楷体" panose="02010609060101010101" pitchFamily="49" charset="-122"/>
                <a:ea typeface="楷体" panose="02010609060101010101" pitchFamily="49" charset="-122"/>
              </a:rPr>
              <a:t>复习完课文的知识点后，我们一起来看看本单元有哪些需要背诵的语句吧！</a:t>
            </a:r>
            <a:endParaRPr lang="zh-CN" altLang="en-US" sz="3600" b="1"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descr="a880b8d359e011ab247d9311827b61a8.jpg"/>
          <p:cNvPicPr>
            <a:picLocks noChangeAspect="1"/>
          </p:cNvPicPr>
          <p:nvPr/>
        </p:nvPicPr>
        <p:blipFill>
          <a:blip r:embed="rId1" cstate="print"/>
          <a:stretch>
            <a:fillRect/>
          </a:stretch>
        </p:blipFill>
        <p:spPr>
          <a:xfrm>
            <a:off x="-3810" y="0"/>
            <a:ext cx="9147810" cy="5143500"/>
          </a:xfrm>
          <a:prstGeom prst="rect">
            <a:avLst/>
          </a:prstGeom>
        </p:spPr>
      </p:pic>
      <p:sp>
        <p:nvSpPr>
          <p:cNvPr id="2" name="文本框 1"/>
          <p:cNvSpPr txBox="1"/>
          <p:nvPr/>
        </p:nvSpPr>
        <p:spPr>
          <a:xfrm>
            <a:off x="328" y="1457057"/>
            <a:ext cx="9145016" cy="2122805"/>
          </a:xfrm>
          <a:prstGeom prst="rect">
            <a:avLst/>
          </a:prstGeom>
          <a:solidFill>
            <a:srgbClr val="FFFFFF">
              <a:alpha val="69804"/>
            </a:srgbClr>
          </a:solidFill>
        </p:spPr>
        <p:txBody>
          <a:bodyPr wrap="square" rtlCol="0">
            <a:spAutoFit/>
          </a:bodyPr>
          <a:lstStyle/>
          <a:p>
            <a:pPr algn="ctr"/>
            <a:r>
              <a:rPr lang="zh-CN" altLang="en-US" sz="3200" b="1" dirty="0" smtClean="0">
                <a:latin typeface="+mj-ea"/>
                <a:ea typeface="+mj-ea"/>
              </a:rPr>
              <a:t>望</a:t>
            </a:r>
            <a:r>
              <a:rPr lang="zh-CN" altLang="en-US" sz="3200" b="1" dirty="0" smtClean="0">
                <a:latin typeface="+mj-ea"/>
                <a:ea typeface="+mj-ea"/>
              </a:rPr>
              <a:t>天门山</a:t>
            </a:r>
            <a:endParaRPr lang="en-US" altLang="zh-CN" sz="3200" b="1" dirty="0" smtClean="0">
              <a:latin typeface="+mj-ea"/>
              <a:ea typeface="+mj-ea"/>
            </a:endParaRPr>
          </a:p>
          <a:p>
            <a:pPr algn="ctr"/>
            <a:r>
              <a:rPr lang="en-US" altLang="zh-CN" sz="3200" b="1" dirty="0" smtClean="0">
                <a:latin typeface="宋体" panose="02010600030101010101" pitchFamily="2" charset="-122"/>
                <a:ea typeface="宋体" panose="02010600030101010101" pitchFamily="2" charset="-122"/>
              </a:rPr>
              <a:t>[</a:t>
            </a:r>
            <a:r>
              <a:rPr lang="zh-CN" altLang="en-US" sz="3200" b="1" dirty="0" smtClean="0">
                <a:latin typeface="宋体" panose="02010600030101010101" pitchFamily="2" charset="-122"/>
                <a:ea typeface="宋体" panose="02010600030101010101" pitchFamily="2" charset="-122"/>
              </a:rPr>
              <a:t>唐</a:t>
            </a:r>
            <a:r>
              <a:rPr lang="en-US" altLang="zh-CN" sz="3200" b="1" dirty="0" smtClean="0">
                <a:latin typeface="宋体" panose="02010600030101010101" pitchFamily="2" charset="-122"/>
                <a:ea typeface="宋体" panose="02010600030101010101" pitchFamily="2" charset="-122"/>
              </a:rPr>
              <a:t>]</a:t>
            </a:r>
            <a:r>
              <a:rPr lang="zh-CN" altLang="en-US" sz="3200" b="1" dirty="0" smtClean="0">
                <a:latin typeface="宋体" panose="02010600030101010101" pitchFamily="2" charset="-122"/>
                <a:ea typeface="宋体" panose="02010600030101010101" pitchFamily="2" charset="-122"/>
              </a:rPr>
              <a:t>李 白</a:t>
            </a:r>
            <a:endParaRPr lang="en-US" altLang="zh-CN" sz="3200" b="1" dirty="0" smtClean="0">
              <a:latin typeface="宋体" panose="02010600030101010101" pitchFamily="2" charset="-122"/>
              <a:ea typeface="宋体" panose="02010600030101010101" pitchFamily="2" charset="-122"/>
            </a:endParaRPr>
          </a:p>
          <a:p>
            <a:pPr algn="ctr"/>
            <a:r>
              <a:rPr lang="zh-CN" altLang="en-US" sz="3200" b="1" dirty="0" smtClean="0">
                <a:latin typeface="楷体" panose="02010609060101010101" pitchFamily="49" charset="-122"/>
                <a:ea typeface="楷体" panose="02010609060101010101" pitchFamily="49" charset="-122"/>
              </a:rPr>
              <a:t>天门中断楚江开，碧水东流至此回。 </a:t>
            </a:r>
            <a:br>
              <a:rPr lang="zh-CN" altLang="en-US" sz="3200" b="1" dirty="0" smtClean="0">
                <a:latin typeface="楷体" panose="02010609060101010101" pitchFamily="49" charset="-122"/>
                <a:ea typeface="楷体" panose="02010609060101010101" pitchFamily="49" charset="-122"/>
              </a:rPr>
            </a:br>
            <a:r>
              <a:rPr lang="zh-CN" altLang="en-US" sz="3200" b="1" dirty="0" smtClean="0">
                <a:latin typeface="楷体" panose="02010609060101010101" pitchFamily="49" charset="-122"/>
                <a:ea typeface="楷体" panose="02010609060101010101" pitchFamily="49" charset="-122"/>
              </a:rPr>
              <a:t>两岸青山相对出，孤帆一片日边来。 </a:t>
            </a:r>
            <a:endParaRPr lang="zh-CN" altLang="en-US" sz="3200" b="1" dirty="0">
              <a:latin typeface="楷体" panose="02010609060101010101" pitchFamily="49" charset="-122"/>
              <a:ea typeface="楷体" panose="02010609060101010101" pitchFamily="49" charset="-122"/>
            </a:endParaRPr>
          </a:p>
        </p:txBody>
      </p:sp>
      <p:grpSp>
        <p:nvGrpSpPr>
          <p:cNvPr id="4" name="组合 3"/>
          <p:cNvGrpSpPr/>
          <p:nvPr/>
        </p:nvGrpSpPr>
        <p:grpSpPr>
          <a:xfrm>
            <a:off x="0" y="195486"/>
            <a:ext cx="2513330" cy="509438"/>
            <a:chOff x="458" y="988"/>
            <a:chExt cx="4134" cy="914"/>
          </a:xfrm>
          <a:effectLst>
            <a:outerShdw blurRad="50800" dist="38100" dir="2700000" algn="tl" rotWithShape="0">
              <a:prstClr val="black">
                <a:alpha val="40000"/>
              </a:prstClr>
            </a:outerShdw>
          </a:effectLst>
        </p:grpSpPr>
        <p:sp>
          <p:nvSpPr>
            <p:cNvPr id="7" name="流程图: 延期 6"/>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8" name="文本框 14">
              <a:hlinkClick r:id="rId2" action="ppaction://hlinkfile"/>
            </p:cNvPr>
            <p:cNvSpPr txBox="1"/>
            <p:nvPr/>
          </p:nvSpPr>
          <p:spPr>
            <a:xfrm>
              <a:off x="458" y="1005"/>
              <a:ext cx="3688" cy="897"/>
            </a:xfrm>
            <a:prstGeom prst="rect">
              <a:avLst/>
            </a:prstGeom>
            <a:noFill/>
          </p:spPr>
          <p:txBody>
            <a:bodyPr wrap="square" lIns="68580" tIns="34290" rIns="68580" bIns="34290" rtlCol="0">
              <a:spAutoFit/>
            </a:bodyPr>
            <a:lstStyle/>
            <a:p>
              <a:pPr algn="ctr"/>
              <a:r>
                <a:rPr lang="zh-CN" altLang="en-US" sz="2800" b="1" dirty="0">
                  <a:solidFill>
                    <a:schemeClr val="tx1"/>
                  </a:solidFill>
                  <a:latin typeface="楷体" panose="02010609060101010101" pitchFamily="49" charset="-122"/>
                  <a:ea typeface="楷体" panose="02010609060101010101" pitchFamily="49" charset="-122"/>
                </a:rPr>
                <a:t>积累背诵</a:t>
              </a:r>
              <a:endParaRPr lang="zh-CN" altLang="en-US" sz="2800" b="1" dirty="0">
                <a:solidFill>
                  <a:schemeClr val="tx1"/>
                </a:solidFill>
                <a:latin typeface="楷体" panose="02010609060101010101" pitchFamily="49" charset="-122"/>
                <a:ea typeface="楷体" panose="02010609060101010101" pitchFamily="49" charset="-122"/>
              </a:endParaRPr>
            </a:p>
          </p:txBody>
        </p:sp>
      </p:gr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0" y="0"/>
            <a:ext cx="9143365" cy="5143500"/>
          </a:xfrm>
          <a:prstGeom prst="rect">
            <a:avLst/>
          </a:prstGeom>
        </p:spPr>
      </p:pic>
      <p:sp>
        <p:nvSpPr>
          <p:cNvPr id="2" name="文本框 1"/>
          <p:cNvSpPr txBox="1"/>
          <p:nvPr/>
        </p:nvSpPr>
        <p:spPr>
          <a:xfrm>
            <a:off x="-9203" y="1313041"/>
            <a:ext cx="9152568" cy="2122805"/>
          </a:xfrm>
          <a:prstGeom prst="rect">
            <a:avLst/>
          </a:prstGeom>
          <a:solidFill>
            <a:srgbClr val="FFFFFF">
              <a:alpha val="69804"/>
            </a:srgbClr>
          </a:solidFill>
        </p:spPr>
        <p:txBody>
          <a:bodyPr wrap="square" rtlCol="0">
            <a:spAutoFit/>
          </a:bodyPr>
          <a:lstStyle>
            <a:defPPr>
              <a:defRPr lang="zh-CN"/>
            </a:defPPr>
            <a:lvl1pPr algn="ctr">
              <a:defRPr sz="3200" b="1">
                <a:latin typeface="+mj-ea"/>
                <a:ea typeface="+mj-ea"/>
              </a:defRPr>
            </a:lvl1pPr>
          </a:lstStyle>
          <a:p>
            <a:r>
              <a:rPr lang="zh-CN" altLang="en-US" dirty="0"/>
              <a:t> 　 饮湖上初晴后雨</a:t>
            </a:r>
            <a:endParaRPr lang="en-US" altLang="zh-CN" dirty="0"/>
          </a:p>
          <a:p>
            <a:r>
              <a:rPr lang="en-US" altLang="zh-CN" dirty="0"/>
              <a:t>  </a:t>
            </a:r>
            <a:r>
              <a:rPr lang="en-US" altLang="zh-CN" dirty="0" smtClean="0">
                <a:latin typeface="宋体" panose="02010600030101010101" pitchFamily="2" charset="-122"/>
                <a:ea typeface="宋体" panose="02010600030101010101" pitchFamily="2" charset="-122"/>
              </a:rPr>
              <a:t>[</a:t>
            </a:r>
            <a:r>
              <a:rPr lang="zh-CN" altLang="en-US" dirty="0" smtClean="0">
                <a:latin typeface="宋体" panose="02010600030101010101" pitchFamily="2" charset="-122"/>
                <a:ea typeface="宋体" panose="02010600030101010101" pitchFamily="2" charset="-122"/>
              </a:rPr>
              <a:t>宋</a:t>
            </a:r>
            <a:r>
              <a:rPr lang="en-US" altLang="zh-CN" dirty="0" smtClean="0">
                <a:latin typeface="宋体" panose="02010600030101010101" pitchFamily="2" charset="-122"/>
                <a:ea typeface="宋体" panose="02010600030101010101" pitchFamily="2" charset="-122"/>
              </a:rPr>
              <a:t>]</a:t>
            </a:r>
            <a:r>
              <a:rPr lang="zh-CN" altLang="en-US" dirty="0" smtClean="0">
                <a:latin typeface="宋体" panose="02010600030101010101" pitchFamily="2" charset="-122"/>
                <a:ea typeface="宋体" panose="02010600030101010101" pitchFamily="2" charset="-122"/>
              </a:rPr>
              <a:t>苏 轼</a:t>
            </a:r>
            <a:endParaRPr lang="en-US" altLang="zh-CN" dirty="0">
              <a:latin typeface="宋体" panose="02010600030101010101" pitchFamily="2" charset="-122"/>
              <a:ea typeface="宋体" panose="02010600030101010101" pitchFamily="2" charset="-122"/>
            </a:endParaRPr>
          </a:p>
          <a:p>
            <a:r>
              <a:rPr lang="zh-CN" altLang="en-US" dirty="0">
                <a:latin typeface="楷体" panose="02010609060101010101" pitchFamily="49" charset="-122"/>
                <a:ea typeface="楷体" panose="02010609060101010101" pitchFamily="49" charset="-122"/>
              </a:rPr>
              <a:t>水光潋滟晴方好，山色空蒙雨亦奇。 </a:t>
            </a:r>
            <a:br>
              <a:rPr lang="zh-CN" altLang="en-US" dirty="0">
                <a:latin typeface="楷体" panose="02010609060101010101" pitchFamily="49" charset="-122"/>
                <a:ea typeface="楷体" panose="02010609060101010101" pitchFamily="49" charset="-122"/>
              </a:rPr>
            </a:br>
            <a:r>
              <a:rPr lang="zh-CN" altLang="en-US" dirty="0">
                <a:latin typeface="楷体" panose="02010609060101010101" pitchFamily="49" charset="-122"/>
                <a:ea typeface="楷体" panose="02010609060101010101" pitchFamily="49" charset="-122"/>
              </a:rPr>
              <a:t>欲把西湖比西子，淡妆浓抹总相宜。</a:t>
            </a:r>
            <a:endParaRPr lang="zh-CN" altLang="en-US"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gimg2.baidu.com/image_search/src=http%3A%2F%2Fimgs.guwendianji.com%2Fwp-content%2Fuploads%2F2016%2F12%2F7-127.jpg&amp;refer=http%3A%2F%2Fimgs.guwendianji.com&amp;app=2002&amp;size=f9999,10000&amp;q=a80&amp;n=0&amp;g=0n&amp;fmt=jpeg?sec=1617860362&amp;t=917971d0a06b708287e46c703f974705"/>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20538"/>
            <a:ext cx="9144000" cy="5164038"/>
          </a:xfrm>
          <a:prstGeom prst="rect">
            <a:avLst/>
          </a:prstGeom>
          <a:noFill/>
          <a:extLst>
            <a:ext uri="{909E8E84-426E-40DD-AFC4-6F175D3DCCD1}">
              <a14:hiddenFill xmlns:a14="http://schemas.microsoft.com/office/drawing/2010/main">
                <a:solidFill>
                  <a:srgbClr val="FFFFFF"/>
                </a:solidFill>
              </a14:hiddenFill>
            </a:ext>
          </a:extLst>
        </p:spPr>
      </p:pic>
      <p:sp>
        <p:nvSpPr>
          <p:cNvPr id="2" name="文本框 1"/>
          <p:cNvSpPr txBox="1"/>
          <p:nvPr/>
        </p:nvSpPr>
        <p:spPr>
          <a:xfrm>
            <a:off x="0" y="1241033"/>
            <a:ext cx="9144000" cy="2122805"/>
          </a:xfrm>
          <a:prstGeom prst="rect">
            <a:avLst/>
          </a:prstGeom>
          <a:solidFill>
            <a:srgbClr val="FFFFFF">
              <a:alpha val="69804"/>
            </a:srgbClr>
          </a:solidFill>
        </p:spPr>
        <p:txBody>
          <a:bodyPr wrap="square" rtlCol="0">
            <a:spAutoFit/>
          </a:bodyPr>
          <a:lstStyle>
            <a:defPPr>
              <a:defRPr lang="zh-CN"/>
            </a:defPPr>
            <a:lvl1pPr algn="ctr">
              <a:defRPr sz="3200" b="1">
                <a:latin typeface="+mj-ea"/>
                <a:ea typeface="+mj-ea"/>
              </a:defRPr>
            </a:lvl1pPr>
          </a:lstStyle>
          <a:p>
            <a:r>
              <a:rPr lang="zh-CN" altLang="en-US" dirty="0" smtClean="0"/>
              <a:t>望</a:t>
            </a:r>
            <a:r>
              <a:rPr lang="zh-CN" altLang="en-US" dirty="0"/>
              <a:t>洞庭</a:t>
            </a:r>
            <a:endParaRPr lang="en-US" altLang="zh-CN" dirty="0"/>
          </a:p>
          <a:p>
            <a:r>
              <a:rPr lang="en-US" altLang="zh-CN" dirty="0" smtClean="0">
                <a:latin typeface="宋体" panose="02010600030101010101" pitchFamily="2" charset="-122"/>
                <a:ea typeface="宋体" panose="02010600030101010101" pitchFamily="2" charset="-122"/>
              </a:rPr>
              <a:t>[</a:t>
            </a:r>
            <a:r>
              <a:rPr lang="zh-CN" altLang="en-US" dirty="0" smtClean="0">
                <a:latin typeface="宋体" panose="02010600030101010101" pitchFamily="2" charset="-122"/>
                <a:ea typeface="宋体" panose="02010600030101010101" pitchFamily="2" charset="-122"/>
              </a:rPr>
              <a:t>唐</a:t>
            </a:r>
            <a:r>
              <a:rPr lang="en-US" altLang="zh-CN" dirty="0" smtClean="0">
                <a:latin typeface="宋体" panose="02010600030101010101" pitchFamily="2" charset="-122"/>
                <a:ea typeface="宋体" panose="02010600030101010101" pitchFamily="2" charset="-122"/>
              </a:rPr>
              <a:t>]</a:t>
            </a:r>
            <a:r>
              <a:rPr lang="zh-CN" altLang="en-US" dirty="0" smtClean="0">
                <a:latin typeface="宋体" panose="02010600030101010101" pitchFamily="2" charset="-122"/>
                <a:ea typeface="宋体" panose="02010600030101010101" pitchFamily="2" charset="-122"/>
              </a:rPr>
              <a:t>刘禹锡</a:t>
            </a:r>
            <a:endParaRPr lang="en-US" altLang="zh-CN" dirty="0">
              <a:latin typeface="宋体" panose="02010600030101010101" pitchFamily="2" charset="-122"/>
              <a:ea typeface="宋体" panose="02010600030101010101" pitchFamily="2" charset="-122"/>
            </a:endParaRPr>
          </a:p>
          <a:p>
            <a:r>
              <a:rPr lang="zh-CN" altLang="en-US" dirty="0">
                <a:latin typeface="楷体" panose="02010609060101010101" pitchFamily="49" charset="-122"/>
                <a:ea typeface="楷体" panose="02010609060101010101" pitchFamily="49" charset="-122"/>
              </a:rPr>
              <a:t>湖光秋月两相和，潭面无风镜未磨。 </a:t>
            </a:r>
            <a:br>
              <a:rPr lang="zh-CN" altLang="en-US" dirty="0">
                <a:latin typeface="楷体" panose="02010609060101010101" pitchFamily="49" charset="-122"/>
                <a:ea typeface="楷体" panose="02010609060101010101" pitchFamily="49" charset="-122"/>
              </a:rPr>
            </a:br>
            <a:r>
              <a:rPr lang="zh-CN" altLang="en-US" dirty="0">
                <a:latin typeface="楷体" panose="02010609060101010101" pitchFamily="49" charset="-122"/>
                <a:ea typeface="楷体" panose="02010609060101010101" pitchFamily="49" charset="-122"/>
              </a:rPr>
              <a:t>遥望洞庭山水翠，白银盘里一青螺。</a:t>
            </a:r>
            <a:endParaRPr lang="zh-CN" altLang="en-US"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67360" y="533008"/>
            <a:ext cx="8157845" cy="3293209"/>
          </a:xfrm>
          <a:prstGeom prst="rect">
            <a:avLst/>
          </a:prstGeom>
          <a:noFill/>
        </p:spPr>
        <p:txBody>
          <a:bodyPr wrap="square" rtlCol="0">
            <a:spAutoFit/>
          </a:bodyPr>
          <a:lstStyle/>
          <a:p>
            <a:r>
              <a:rPr lang="zh-CN" altLang="en-US" sz="3200" dirty="0" smtClean="0">
                <a:solidFill>
                  <a:schemeClr val="tx1"/>
                </a:solidFill>
                <a:latin typeface="黑体" panose="02010609060101010101" pitchFamily="49" charset="-122"/>
                <a:ea typeface="黑体" panose="02010609060101010101" pitchFamily="49" charset="-122"/>
                <a:cs typeface="楷体" panose="02010609060101010101" pitchFamily="49" charset="-122"/>
                <a:sym typeface="+mn-ea"/>
              </a:rPr>
              <a:t>二</a:t>
            </a:r>
            <a:r>
              <a:rPr lang="zh-CN" altLang="en-US" sz="3200" dirty="0" smtClean="0">
                <a:latin typeface="黑体" panose="02010609060101010101" pitchFamily="49" charset="-122"/>
                <a:ea typeface="黑体" panose="02010609060101010101" pitchFamily="49" charset="-122"/>
                <a:cs typeface="楷体" panose="02010609060101010101" pitchFamily="49" charset="-122"/>
                <a:sym typeface="+mn-ea"/>
              </a:rPr>
              <a:t>、给加点的多音字选择正确读音画“√”。</a:t>
            </a:r>
            <a:endParaRPr lang="zh-CN" altLang="en-US" sz="3200" dirty="0">
              <a:solidFill>
                <a:srgbClr val="FF0000"/>
              </a:solidFill>
              <a:latin typeface="黑体" panose="02010609060101010101" pitchFamily="49" charset="-122"/>
              <a:ea typeface="黑体" panose="02010609060101010101" pitchFamily="49" charset="-122"/>
              <a:cs typeface="楷体" panose="02010609060101010101" pitchFamily="49" charset="-122"/>
              <a:sym typeface="+mn-ea"/>
            </a:endParaRPr>
          </a:p>
          <a:p>
            <a:pPr indent="630555">
              <a:lnSpc>
                <a:spcPct val="110000"/>
              </a:lnSpc>
            </a:pPr>
            <a:r>
              <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rPr>
              <a:t>1.</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今晚</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的月亮又大又圆，就像一个大磨</a:t>
            </a:r>
            <a:r>
              <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rPr>
              <a:t>(</a:t>
            </a:r>
            <a:r>
              <a:rPr lang="en-US" altLang="zh-CN" sz="3200" b="1" dirty="0" err="1" smtClean="0">
                <a:latin typeface="汉语拼音" pitchFamily="34" charset="0"/>
                <a:ea typeface="楷体" panose="02010609060101010101" pitchFamily="49" charset="-122"/>
                <a:cs typeface="汉语拼音" pitchFamily="34" charset="0"/>
                <a:sym typeface="+mn-ea"/>
              </a:rPr>
              <a:t>mó</a:t>
            </a:r>
            <a:r>
              <a:rPr lang="en-US" altLang="zh-CN" sz="3200" b="1" dirty="0" smtClean="0">
                <a:latin typeface="汉语拼音" pitchFamily="34" charset="0"/>
                <a:ea typeface="楷体" panose="02010609060101010101" pitchFamily="49" charset="-122"/>
                <a:cs typeface="汉语拼音" pitchFamily="34" charset="0"/>
                <a:sym typeface="+mn-ea"/>
              </a:rPr>
              <a:t> </a:t>
            </a:r>
            <a:r>
              <a:rPr lang="en-US" altLang="zh-CN" sz="3200" b="1" dirty="0" err="1" smtClean="0">
                <a:latin typeface="汉语拼音" pitchFamily="34" charset="0"/>
                <a:ea typeface="楷体" panose="02010609060101010101" pitchFamily="49" charset="-122"/>
                <a:cs typeface="汉语拼音" pitchFamily="34" charset="0"/>
                <a:sym typeface="+mn-ea"/>
              </a:rPr>
              <a:t>mò</a:t>
            </a:r>
            <a:r>
              <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rPr>
              <a:t>)</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盘。 </a:t>
            </a:r>
            <a:endPar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endParaRPr>
          </a:p>
          <a:p>
            <a:pPr indent="630555">
              <a:lnSpc>
                <a:spcPct val="110000"/>
              </a:lnSpc>
            </a:pPr>
            <a:r>
              <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rPr>
              <a:t>2.</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海参 </a:t>
            </a:r>
            <a:r>
              <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rPr>
              <a:t>(</a:t>
            </a:r>
            <a:r>
              <a:rPr lang="en-US" altLang="zh-CN" sz="3200" b="1" dirty="0" err="1" smtClean="0">
                <a:latin typeface="汉语拼音" pitchFamily="34" charset="0"/>
                <a:ea typeface="楷体" panose="02010609060101010101" pitchFamily="49" charset="-122"/>
                <a:cs typeface="汉语拼音" pitchFamily="34" charset="0"/>
                <a:sym typeface="+mn-ea"/>
              </a:rPr>
              <a:t>cān</a:t>
            </a:r>
            <a:r>
              <a:rPr lang="en-US" altLang="zh-CN" sz="3200" b="1" dirty="0" smtClean="0">
                <a:latin typeface="汉语拼音" pitchFamily="34" charset="0"/>
                <a:ea typeface="楷体" panose="02010609060101010101" pitchFamily="49" charset="-122"/>
                <a:cs typeface="汉语拼音" pitchFamily="34" charset="0"/>
                <a:sym typeface="+mn-ea"/>
              </a:rPr>
              <a:t> </a:t>
            </a:r>
            <a:r>
              <a:rPr lang="en-US" altLang="zh-CN" sz="3200" b="1" dirty="0" err="1" smtClean="0">
                <a:latin typeface="汉语拼音" pitchFamily="34" charset="0"/>
                <a:ea typeface="楷体" panose="02010609060101010101" pitchFamily="49" charset="-122"/>
                <a:cs typeface="汉语拼音" pitchFamily="34" charset="0"/>
                <a:sym typeface="+mn-ea"/>
              </a:rPr>
              <a:t>shēn</a:t>
            </a:r>
            <a:r>
              <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rPr>
              <a:t>)</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具有非常丰富的营养价值。  </a:t>
            </a:r>
            <a:endPar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endParaRPr>
          </a:p>
          <a:p>
            <a:pPr indent="630555">
              <a:lnSpc>
                <a:spcPct val="110000"/>
              </a:lnSpc>
            </a:pPr>
            <a:r>
              <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rPr>
              <a:t>3.</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班</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里兴 </a:t>
            </a:r>
            <a:r>
              <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rPr>
              <a:t>(</a:t>
            </a:r>
            <a:r>
              <a:rPr lang="en-US" altLang="zh-CN" sz="3200" b="1" dirty="0" err="1" smtClean="0">
                <a:latin typeface="汉语拼音" pitchFamily="34" charset="0"/>
                <a:ea typeface="楷体" panose="02010609060101010101" pitchFamily="49" charset="-122"/>
                <a:cs typeface="汉语拼音" pitchFamily="34" charset="0"/>
                <a:sym typeface="+mn-ea"/>
              </a:rPr>
              <a:t>xìng</a:t>
            </a:r>
            <a:r>
              <a:rPr lang="en-US" altLang="zh-CN" sz="3200" b="1" dirty="0" smtClean="0">
                <a:latin typeface="汉语拼音" pitchFamily="34" charset="0"/>
                <a:ea typeface="楷体" panose="02010609060101010101" pitchFamily="49" charset="-122"/>
                <a:cs typeface="汉语拼音" pitchFamily="34" charset="0"/>
                <a:sym typeface="+mn-ea"/>
              </a:rPr>
              <a:t> </a:t>
            </a:r>
            <a:r>
              <a:rPr lang="en-US" altLang="zh-CN" sz="3200" b="1" dirty="0" err="1" smtClean="0">
                <a:latin typeface="汉语拼音" pitchFamily="34" charset="0"/>
                <a:ea typeface="楷体" panose="02010609060101010101" pitchFamily="49" charset="-122"/>
                <a:cs typeface="汉语拼音" pitchFamily="34" charset="0"/>
                <a:sym typeface="+mn-ea"/>
              </a:rPr>
              <a:t>xīng</a:t>
            </a:r>
            <a:r>
              <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rPr>
              <a:t>)</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起了一股阅读风。</a:t>
            </a:r>
            <a:endParaRPr lang="zh-CN" altLang="en-US" sz="3200" b="1" dirty="0">
              <a:latin typeface="楷体" panose="02010609060101010101" pitchFamily="49" charset="-122"/>
              <a:ea typeface="楷体" panose="02010609060101010101" pitchFamily="49" charset="-122"/>
              <a:cs typeface="楷体" panose="02010609060101010101" pitchFamily="49" charset="-122"/>
            </a:endParaRPr>
          </a:p>
        </p:txBody>
      </p:sp>
      <p:sp>
        <p:nvSpPr>
          <p:cNvPr id="26" name="文本框 7"/>
          <p:cNvSpPr txBox="1"/>
          <p:nvPr/>
        </p:nvSpPr>
        <p:spPr>
          <a:xfrm>
            <a:off x="1572262" y="1820712"/>
            <a:ext cx="563085" cy="52322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27" name="TextBox 26"/>
          <p:cNvSpPr txBox="1"/>
          <p:nvPr/>
        </p:nvSpPr>
        <p:spPr>
          <a:xfrm>
            <a:off x="7797370" y="1146580"/>
            <a:ext cx="864096" cy="584775"/>
          </a:xfrm>
          <a:prstGeom prst="rect">
            <a:avLst/>
          </a:prstGeom>
          <a:noFill/>
        </p:spPr>
        <p:txBody>
          <a:bodyPr wrap="square" rtlCol="0">
            <a:spAutoFit/>
          </a:bodyPr>
          <a:lstStyle/>
          <a:p>
            <a:r>
              <a:rPr lang="zh-CN" altLang="en-US" sz="3200" b="1" dirty="0" smtClean="0">
                <a:latin typeface="楷体" panose="02010609060101010101" pitchFamily="49" charset="-122"/>
                <a:ea typeface="楷体" panose="02010609060101010101" pitchFamily="49" charset="-122"/>
              </a:rPr>
              <a:t>．</a:t>
            </a:r>
            <a:endParaRPr lang="zh-CN" altLang="en-US" sz="3200" dirty="0"/>
          </a:p>
        </p:txBody>
      </p:sp>
      <p:sp>
        <p:nvSpPr>
          <p:cNvPr id="28" name="TextBox 27"/>
          <p:cNvSpPr txBox="1"/>
          <p:nvPr/>
        </p:nvSpPr>
        <p:spPr>
          <a:xfrm>
            <a:off x="2090643" y="2283718"/>
            <a:ext cx="864096" cy="584775"/>
          </a:xfrm>
          <a:prstGeom prst="rect">
            <a:avLst/>
          </a:prstGeom>
          <a:noFill/>
        </p:spPr>
        <p:txBody>
          <a:bodyPr wrap="square" rtlCol="0">
            <a:spAutoFit/>
          </a:bodyPr>
          <a:lstStyle/>
          <a:p>
            <a:r>
              <a:rPr lang="zh-CN" altLang="en-US" sz="3200" b="1" dirty="0" smtClean="0">
                <a:latin typeface="楷体" panose="02010609060101010101" pitchFamily="49" charset="-122"/>
                <a:ea typeface="楷体" panose="02010609060101010101" pitchFamily="49" charset="-122"/>
              </a:rPr>
              <a:t>．</a:t>
            </a:r>
            <a:endParaRPr lang="zh-CN" altLang="en-US" sz="3200" dirty="0"/>
          </a:p>
        </p:txBody>
      </p:sp>
      <p:sp>
        <p:nvSpPr>
          <p:cNvPr id="30" name="TextBox 29"/>
          <p:cNvSpPr txBox="1"/>
          <p:nvPr/>
        </p:nvSpPr>
        <p:spPr>
          <a:xfrm>
            <a:off x="2483768" y="3355127"/>
            <a:ext cx="864096" cy="584775"/>
          </a:xfrm>
          <a:prstGeom prst="rect">
            <a:avLst/>
          </a:prstGeom>
          <a:noFill/>
        </p:spPr>
        <p:txBody>
          <a:bodyPr wrap="square" rtlCol="0">
            <a:spAutoFit/>
          </a:bodyPr>
          <a:lstStyle/>
          <a:p>
            <a:r>
              <a:rPr lang="zh-CN" altLang="en-US" sz="3200" b="1" dirty="0" smtClean="0">
                <a:latin typeface="楷体" panose="02010609060101010101" pitchFamily="49" charset="-122"/>
                <a:ea typeface="楷体" panose="02010609060101010101" pitchFamily="49" charset="-122"/>
              </a:rPr>
              <a:t>．</a:t>
            </a:r>
            <a:endParaRPr lang="zh-CN" altLang="en-US" sz="3200" dirty="0"/>
          </a:p>
        </p:txBody>
      </p:sp>
      <p:sp>
        <p:nvSpPr>
          <p:cNvPr id="32" name="文本框 7"/>
          <p:cNvSpPr txBox="1"/>
          <p:nvPr/>
        </p:nvSpPr>
        <p:spPr>
          <a:xfrm>
            <a:off x="3923928" y="2344926"/>
            <a:ext cx="563085" cy="52322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34" name="文本框 7"/>
          <p:cNvSpPr txBox="1"/>
          <p:nvPr/>
        </p:nvSpPr>
        <p:spPr>
          <a:xfrm>
            <a:off x="4355976" y="3515370"/>
            <a:ext cx="563085" cy="52322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a:t>
            </a:r>
            <a:endParaRPr lang="zh-CN" altLang="en-US" sz="2800" b="1" dirty="0">
              <a:solidFill>
                <a:srgbClr val="FF0000"/>
              </a:solidFill>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000" fill="hold">
                                          <p:stCondLst>
                                            <p:cond delay="0"/>
                                          </p:stCondLst>
                                        </p:cTn>
                                        <p:tgtEl>
                                          <p:spTgt spid="26"/>
                                        </p:tgtEl>
                                        <p:attrNameLst>
                                          <p:attrName>style.visibility</p:attrName>
                                        </p:attrNameLst>
                                      </p:cBhvr>
                                      <p:to>
                                        <p:strVal val="visible"/>
                                      </p:to>
                                    </p:set>
                                    <p:anim calcmode="lin" valueType="num">
                                      <p:cBhvr additive="base">
                                        <p:cTn id="7" dur="1000" fill="hold"/>
                                        <p:tgtEl>
                                          <p:spTgt spid="26"/>
                                        </p:tgtEl>
                                        <p:attrNameLst>
                                          <p:attrName>ppt_x</p:attrName>
                                        </p:attrNameLst>
                                      </p:cBhvr>
                                      <p:tavLst>
                                        <p:tav tm="0">
                                          <p:val>
                                            <p:strVal val="#ppt_x"/>
                                          </p:val>
                                        </p:tav>
                                        <p:tav tm="100000">
                                          <p:val>
                                            <p:strVal val="#ppt_x"/>
                                          </p:val>
                                        </p:tav>
                                      </p:tavLst>
                                    </p:anim>
                                    <p:anim calcmode="lin" valueType="num">
                                      <p:cBhvr additive="base">
                                        <p:cTn id="8" dur="1000" fill="hold"/>
                                        <p:tgtEl>
                                          <p:spTgt spid="2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000" fill="hold">
                                          <p:stCondLst>
                                            <p:cond delay="0"/>
                                          </p:stCondLst>
                                        </p:cTn>
                                        <p:tgtEl>
                                          <p:spTgt spid="32"/>
                                        </p:tgtEl>
                                        <p:attrNameLst>
                                          <p:attrName>style.visibility</p:attrName>
                                        </p:attrNameLst>
                                      </p:cBhvr>
                                      <p:to>
                                        <p:strVal val="visible"/>
                                      </p:to>
                                    </p:set>
                                    <p:anim calcmode="lin" valueType="num">
                                      <p:cBhvr additive="base">
                                        <p:cTn id="11" dur="1000" fill="hold"/>
                                        <p:tgtEl>
                                          <p:spTgt spid="32"/>
                                        </p:tgtEl>
                                        <p:attrNameLst>
                                          <p:attrName>ppt_x</p:attrName>
                                        </p:attrNameLst>
                                      </p:cBhvr>
                                      <p:tavLst>
                                        <p:tav tm="0">
                                          <p:val>
                                            <p:strVal val="#ppt_x"/>
                                          </p:val>
                                        </p:tav>
                                        <p:tav tm="100000">
                                          <p:val>
                                            <p:strVal val="#ppt_x"/>
                                          </p:val>
                                        </p:tav>
                                      </p:tavLst>
                                    </p:anim>
                                    <p:anim calcmode="lin" valueType="num">
                                      <p:cBhvr additive="base">
                                        <p:cTn id="12" dur="1000" fill="hold"/>
                                        <p:tgtEl>
                                          <p:spTgt spid="32"/>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000" fill="hold">
                                          <p:stCondLst>
                                            <p:cond delay="0"/>
                                          </p:stCondLst>
                                        </p:cTn>
                                        <p:tgtEl>
                                          <p:spTgt spid="34"/>
                                        </p:tgtEl>
                                        <p:attrNameLst>
                                          <p:attrName>style.visibility</p:attrName>
                                        </p:attrNameLst>
                                      </p:cBhvr>
                                      <p:to>
                                        <p:strVal val="visible"/>
                                      </p:to>
                                    </p:set>
                                    <p:anim calcmode="lin" valueType="num">
                                      <p:cBhvr additive="base">
                                        <p:cTn id="15" dur="1000" fill="hold"/>
                                        <p:tgtEl>
                                          <p:spTgt spid="34"/>
                                        </p:tgtEl>
                                        <p:attrNameLst>
                                          <p:attrName>ppt_x</p:attrName>
                                        </p:attrNameLst>
                                      </p:cBhvr>
                                      <p:tavLst>
                                        <p:tav tm="0">
                                          <p:val>
                                            <p:strVal val="#ppt_x"/>
                                          </p:val>
                                        </p:tav>
                                        <p:tav tm="100000">
                                          <p:val>
                                            <p:strVal val="#ppt_x"/>
                                          </p:val>
                                        </p:tav>
                                      </p:tavLst>
                                    </p:anim>
                                    <p:anim calcmode="lin" valueType="num">
                                      <p:cBhvr additive="base">
                                        <p:cTn id="16" dur="1000" fill="hold"/>
                                        <p:tgtEl>
                                          <p:spTgt spid="3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32" grpId="0"/>
      <p:bldP spid="34" grpId="0"/>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834835" y="1028928"/>
            <a:ext cx="4097205" cy="3415030"/>
          </a:xfrm>
          <a:prstGeom prst="rect">
            <a:avLst/>
          </a:prstGeom>
          <a:noFill/>
        </p:spPr>
        <p:txBody>
          <a:bodyPr wrap="square" rtlCol="0">
            <a:spAutoFit/>
          </a:bodyPr>
          <a:lstStyle/>
          <a:p>
            <a:pPr algn="ctr"/>
            <a:r>
              <a:rPr lang="zh-CN" altLang="en-US" sz="3600" b="1" dirty="0" smtClean="0">
                <a:latin typeface="+mj-ea"/>
                <a:ea typeface="+mj-ea"/>
                <a:cs typeface="楷体" panose="02010609060101010101" pitchFamily="49" charset="-122"/>
              </a:rPr>
              <a:t>早发</a:t>
            </a:r>
            <a:r>
              <a:rPr lang="zh-CN" altLang="en-US" sz="3600" b="1" dirty="0" smtClean="0">
                <a:latin typeface="+mj-ea"/>
                <a:ea typeface="+mj-ea"/>
                <a:cs typeface="楷体" panose="02010609060101010101" pitchFamily="49" charset="-122"/>
              </a:rPr>
              <a:t>白帝城</a:t>
            </a:r>
            <a:endParaRPr lang="en-US" altLang="zh-CN" sz="3600" b="1" dirty="0" smtClean="0">
              <a:latin typeface="+mj-ea"/>
              <a:ea typeface="+mj-ea"/>
              <a:cs typeface="楷体" panose="02010609060101010101" pitchFamily="49" charset="-122"/>
            </a:endParaRPr>
          </a:p>
          <a:p>
            <a:pPr algn="ctr"/>
            <a:r>
              <a:rPr lang="en-US" altLang="zh-CN" sz="3600" b="1" dirty="0" smtClean="0">
                <a:latin typeface="宋体" panose="02010600030101010101" pitchFamily="2" charset="-122"/>
                <a:ea typeface="宋体" panose="02010600030101010101" pitchFamily="2" charset="-122"/>
                <a:cs typeface="楷体" panose="02010609060101010101" pitchFamily="49" charset="-122"/>
              </a:rPr>
              <a:t>[</a:t>
            </a:r>
            <a:r>
              <a:rPr lang="zh-CN" altLang="en-US" sz="3600" b="1" dirty="0" smtClean="0">
                <a:latin typeface="宋体" panose="02010600030101010101" pitchFamily="2" charset="-122"/>
                <a:ea typeface="宋体" panose="02010600030101010101" pitchFamily="2" charset="-122"/>
                <a:cs typeface="楷体" panose="02010609060101010101" pitchFamily="49" charset="-122"/>
              </a:rPr>
              <a:t>唐</a:t>
            </a:r>
            <a:r>
              <a:rPr lang="en-US" altLang="zh-CN" sz="3600" b="1" dirty="0" smtClean="0">
                <a:latin typeface="宋体" panose="02010600030101010101" pitchFamily="2" charset="-122"/>
                <a:ea typeface="宋体" panose="02010600030101010101" pitchFamily="2" charset="-122"/>
                <a:cs typeface="楷体" panose="02010609060101010101" pitchFamily="49" charset="-122"/>
              </a:rPr>
              <a:t>]</a:t>
            </a:r>
            <a:r>
              <a:rPr lang="zh-CN" altLang="en-US" sz="3600" b="1" dirty="0" smtClean="0">
                <a:latin typeface="宋体" panose="02010600030101010101" pitchFamily="2" charset="-122"/>
                <a:ea typeface="宋体" panose="02010600030101010101" pitchFamily="2" charset="-122"/>
                <a:cs typeface="楷体" panose="02010609060101010101" pitchFamily="49" charset="-122"/>
              </a:rPr>
              <a:t>刘禹锡</a:t>
            </a:r>
            <a:endParaRPr lang="zh-CN" altLang="en-US" sz="3600" b="1" dirty="0">
              <a:latin typeface="宋体" panose="02010600030101010101" pitchFamily="2" charset="-122"/>
              <a:ea typeface="宋体" panose="02010600030101010101" pitchFamily="2" charset="-122"/>
              <a:cs typeface="楷体" panose="02010609060101010101" pitchFamily="49" charset="-122"/>
            </a:endParaRPr>
          </a:p>
          <a:p>
            <a:pPr algn="ctr"/>
            <a:r>
              <a:rPr lang="zh-CN" altLang="en-US" sz="3600" b="1" dirty="0" smtClean="0">
                <a:latin typeface="楷体" panose="02010609060101010101" pitchFamily="49" charset="-122"/>
                <a:ea typeface="楷体" panose="02010609060101010101" pitchFamily="49" charset="-122"/>
                <a:cs typeface="楷体" panose="02010609060101010101" pitchFamily="49" charset="-122"/>
              </a:rPr>
              <a:t>朝</a:t>
            </a:r>
            <a:r>
              <a:rPr lang="zh-CN" altLang="en-US" sz="3600" b="1" dirty="0" smtClean="0">
                <a:latin typeface="楷体" panose="02010609060101010101" pitchFamily="49" charset="-122"/>
                <a:ea typeface="楷体" panose="02010609060101010101" pitchFamily="49" charset="-122"/>
                <a:cs typeface="楷体" panose="02010609060101010101" pitchFamily="49" charset="-122"/>
              </a:rPr>
              <a:t>辞白帝彩云间，</a:t>
            </a:r>
            <a:endParaRPr lang="en-US" altLang="zh-CN" sz="3600" b="1" dirty="0" smtClean="0">
              <a:latin typeface="楷体" panose="02010609060101010101" pitchFamily="49" charset="-122"/>
              <a:ea typeface="楷体" panose="02010609060101010101" pitchFamily="49" charset="-122"/>
              <a:cs typeface="楷体" panose="02010609060101010101" pitchFamily="49" charset="-122"/>
            </a:endParaRPr>
          </a:p>
          <a:p>
            <a:pPr algn="ctr"/>
            <a:r>
              <a:rPr lang="zh-CN" altLang="en-US" sz="3600" b="1" dirty="0" smtClean="0">
                <a:latin typeface="楷体" panose="02010609060101010101" pitchFamily="49" charset="-122"/>
                <a:ea typeface="楷体" panose="02010609060101010101" pitchFamily="49" charset="-122"/>
                <a:cs typeface="楷体" panose="02010609060101010101" pitchFamily="49" charset="-122"/>
              </a:rPr>
              <a:t>千</a:t>
            </a:r>
            <a:r>
              <a:rPr lang="zh-CN" altLang="en-US" sz="3600" b="1" dirty="0" smtClean="0">
                <a:latin typeface="楷体" panose="02010609060101010101" pitchFamily="49" charset="-122"/>
                <a:ea typeface="楷体" panose="02010609060101010101" pitchFamily="49" charset="-122"/>
                <a:cs typeface="楷体" panose="02010609060101010101" pitchFamily="49" charset="-122"/>
              </a:rPr>
              <a:t>里江陵一日还。 </a:t>
            </a:r>
            <a:br>
              <a:rPr lang="zh-CN" altLang="en-US" sz="3600" b="1" dirty="0" smtClean="0">
                <a:latin typeface="楷体" panose="02010609060101010101" pitchFamily="49" charset="-122"/>
                <a:ea typeface="楷体" panose="02010609060101010101" pitchFamily="49" charset="-122"/>
                <a:cs typeface="楷体" panose="02010609060101010101" pitchFamily="49" charset="-122"/>
              </a:rPr>
            </a:br>
            <a:r>
              <a:rPr lang="zh-CN" altLang="en-US" sz="3600" b="1" dirty="0" smtClean="0">
                <a:latin typeface="楷体" panose="02010609060101010101" pitchFamily="49" charset="-122"/>
                <a:ea typeface="楷体" panose="02010609060101010101" pitchFamily="49" charset="-122"/>
                <a:cs typeface="楷体" panose="02010609060101010101" pitchFamily="49" charset="-122"/>
              </a:rPr>
              <a:t>两岸</a:t>
            </a:r>
            <a:r>
              <a:rPr lang="zh-CN" altLang="en-US" sz="3600" b="1" dirty="0" smtClean="0">
                <a:latin typeface="楷体" panose="02010609060101010101" pitchFamily="49" charset="-122"/>
                <a:ea typeface="楷体" panose="02010609060101010101" pitchFamily="49" charset="-122"/>
                <a:cs typeface="楷体" panose="02010609060101010101" pitchFamily="49" charset="-122"/>
              </a:rPr>
              <a:t>猿声啼不住，</a:t>
            </a:r>
            <a:endParaRPr lang="en-US" altLang="zh-CN" sz="3600" b="1" dirty="0" smtClean="0">
              <a:latin typeface="楷体" panose="02010609060101010101" pitchFamily="49" charset="-122"/>
              <a:ea typeface="楷体" panose="02010609060101010101" pitchFamily="49" charset="-122"/>
              <a:cs typeface="楷体" panose="02010609060101010101" pitchFamily="49" charset="-122"/>
            </a:endParaRPr>
          </a:p>
          <a:p>
            <a:pPr algn="ctr"/>
            <a:r>
              <a:rPr lang="zh-CN" altLang="en-US" sz="3600" b="1" dirty="0" smtClean="0">
                <a:latin typeface="楷体" panose="02010609060101010101" pitchFamily="49" charset="-122"/>
                <a:ea typeface="楷体" panose="02010609060101010101" pitchFamily="49" charset="-122"/>
                <a:cs typeface="楷体" panose="02010609060101010101" pitchFamily="49" charset="-122"/>
              </a:rPr>
              <a:t>轻舟</a:t>
            </a:r>
            <a:r>
              <a:rPr lang="zh-CN" altLang="en-US" sz="3600" b="1" dirty="0" smtClean="0">
                <a:latin typeface="楷体" panose="02010609060101010101" pitchFamily="49" charset="-122"/>
                <a:ea typeface="楷体" panose="02010609060101010101" pitchFamily="49" charset="-122"/>
                <a:cs typeface="楷体" panose="02010609060101010101" pitchFamily="49" charset="-122"/>
              </a:rPr>
              <a:t>已过万重山。</a:t>
            </a:r>
            <a:endParaRPr lang="zh-CN" altLang="en-US" sz="3600" b="1" dirty="0" smtClean="0">
              <a:latin typeface="楷体" panose="02010609060101010101" pitchFamily="49" charset="-122"/>
              <a:ea typeface="楷体" panose="02010609060101010101" pitchFamily="49" charset="-122"/>
              <a:cs typeface="楷体" panose="02010609060101010101" pitchFamily="49" charset="-122"/>
            </a:endParaRPr>
          </a:p>
        </p:txBody>
      </p:sp>
      <p:sp>
        <p:nvSpPr>
          <p:cNvPr id="2" name="文本框 1"/>
          <p:cNvSpPr txBox="1"/>
          <p:nvPr/>
        </p:nvSpPr>
        <p:spPr>
          <a:xfrm>
            <a:off x="229236" y="267785"/>
            <a:ext cx="1620957" cy="523220"/>
          </a:xfrm>
          <a:prstGeom prst="rect">
            <a:avLst/>
          </a:prstGeom>
          <a:solidFill>
            <a:srgbClr val="00B050"/>
          </a:solidFill>
          <a:effectLst>
            <a:outerShdw blurRad="50800" dist="38100" dir="2700000" algn="tl" rotWithShape="0">
              <a:prstClr val="black">
                <a:alpha val="40000"/>
              </a:prstClr>
            </a:outerShdw>
          </a:effectLst>
        </p:spPr>
        <p:txBody>
          <a:bodyPr wrap="none" rtlCol="0" anchor="t">
            <a:spAutoFit/>
          </a:bodyPr>
          <a:lstStyle/>
          <a:p>
            <a:r>
              <a:rPr lang="zh-CN" altLang="en-US" sz="2800" dirty="0">
                <a:solidFill>
                  <a:schemeClr val="lt1"/>
                </a:solidFill>
                <a:latin typeface="黑体" panose="02010609060101010101" pitchFamily="49" charset="-122"/>
                <a:ea typeface="黑体" panose="02010609060101010101" pitchFamily="49" charset="-122"/>
                <a:sym typeface="+mn-ea"/>
              </a:rPr>
              <a:t>日积月累</a:t>
            </a:r>
            <a:endParaRPr lang="zh-CN" altLang="en-US" sz="2800" dirty="0">
              <a:solidFill>
                <a:schemeClr val="lt1"/>
              </a:solidFill>
              <a:latin typeface="黑体" panose="02010609060101010101" pitchFamily="49" charset="-122"/>
              <a:ea typeface="黑体" panose="02010609060101010101" pitchFamily="49" charset="-122"/>
              <a:sym typeface="+mn-ea"/>
            </a:endParaRPr>
          </a:p>
        </p:txBody>
      </p:sp>
      <p:pic>
        <p:nvPicPr>
          <p:cNvPr id="5" name="图片 4" descr="a9b19c99f95c49a38e425093c31d1448.jpg"/>
          <p:cNvPicPr>
            <a:picLocks noChangeAspect="1"/>
          </p:cNvPicPr>
          <p:nvPr/>
        </p:nvPicPr>
        <p:blipFill>
          <a:blip r:embed="rId1" cstate="print"/>
          <a:stretch>
            <a:fillRect/>
          </a:stretch>
        </p:blipFill>
        <p:spPr>
          <a:xfrm>
            <a:off x="5220072" y="723587"/>
            <a:ext cx="3218608" cy="3864387"/>
          </a:xfrm>
          <a:prstGeom prst="rect">
            <a:avLst/>
          </a:prstGeom>
          <a:ln>
            <a:noFill/>
          </a:ln>
          <a:effectLst>
            <a:softEdge rad="112500"/>
          </a:effectLst>
        </p:spPr>
      </p:pic>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79512" y="176322"/>
            <a:ext cx="902811" cy="523220"/>
          </a:xfrm>
          <a:prstGeom prst="rect">
            <a:avLst/>
          </a:prstGeom>
          <a:solidFill>
            <a:srgbClr val="00B050"/>
          </a:solidFill>
          <a:effectLst>
            <a:outerShdw blurRad="50800" dist="38100" dir="2700000" algn="tl" rotWithShape="0">
              <a:prstClr val="black">
                <a:alpha val="40000"/>
              </a:prstClr>
            </a:outerShdw>
          </a:effectLst>
        </p:spPr>
        <p:txBody>
          <a:bodyPr wrap="none" rtlCol="0" anchor="t">
            <a:spAutoFit/>
          </a:bodyPr>
          <a:lstStyle/>
          <a:p>
            <a:r>
              <a:rPr lang="zh-CN" altLang="en-US" sz="2800" dirty="0">
                <a:solidFill>
                  <a:schemeClr val="lt1"/>
                </a:solidFill>
                <a:latin typeface="黑体" panose="02010609060101010101" pitchFamily="49" charset="-122"/>
                <a:ea typeface="黑体" panose="02010609060101010101" pitchFamily="49" charset="-122"/>
                <a:sym typeface="+mn-ea"/>
              </a:rPr>
              <a:t>拓展</a:t>
            </a:r>
            <a:endParaRPr lang="zh-CN" altLang="en-US" sz="2800" dirty="0">
              <a:solidFill>
                <a:schemeClr val="lt1"/>
              </a:solidFill>
              <a:latin typeface="黑体" panose="02010609060101010101" pitchFamily="49" charset="-122"/>
              <a:ea typeface="黑体" panose="02010609060101010101" pitchFamily="49" charset="-122"/>
              <a:sym typeface="+mn-ea"/>
            </a:endParaRPr>
          </a:p>
        </p:txBody>
      </p:sp>
      <p:sp>
        <p:nvSpPr>
          <p:cNvPr id="8" name="文本框 1"/>
          <p:cNvSpPr txBox="1"/>
          <p:nvPr/>
        </p:nvSpPr>
        <p:spPr>
          <a:xfrm>
            <a:off x="1" y="1113589"/>
            <a:ext cx="8829675" cy="646331"/>
          </a:xfrm>
          <a:prstGeom prst="rect">
            <a:avLst/>
          </a:prstGeom>
          <a:noFill/>
        </p:spPr>
        <p:txBody>
          <a:bodyPr wrap="square" rtlCol="0">
            <a:spAutoFit/>
          </a:bodyPr>
          <a:lstStyle/>
          <a:p>
            <a:br>
              <a:rPr lang="zh-CN" altLang="en-US" b="1" dirty="0" smtClean="0"/>
            </a:br>
            <a:endParaRPr lang="zh-CN" altLang="en-US" b="1" dirty="0"/>
          </a:p>
        </p:txBody>
      </p:sp>
      <p:sp>
        <p:nvSpPr>
          <p:cNvPr id="10" name="文本框 1"/>
          <p:cNvSpPr txBox="1"/>
          <p:nvPr/>
        </p:nvSpPr>
        <p:spPr>
          <a:xfrm>
            <a:off x="581025" y="817392"/>
            <a:ext cx="3990975" cy="3842590"/>
          </a:xfrm>
          <a:prstGeom prst="rect">
            <a:avLst/>
          </a:prstGeom>
          <a:noFill/>
        </p:spPr>
        <p:txBody>
          <a:bodyPr wrap="square" rtlCol="0">
            <a:spAutoFit/>
          </a:bodyPr>
          <a:lstStyle/>
          <a:p>
            <a:pPr algn="ctr">
              <a:lnSpc>
                <a:spcPct val="130000"/>
              </a:lnSpc>
            </a:pPr>
            <a:r>
              <a:rPr lang="zh-CN" altLang="en-US" sz="3200" b="1" dirty="0" smtClean="0">
                <a:latin typeface="黑体" panose="02010609060101010101" pitchFamily="49" charset="-122"/>
                <a:ea typeface="黑体" panose="02010609060101010101" pitchFamily="49" charset="-122"/>
              </a:rPr>
              <a:t> 江畔独步寻花</a:t>
            </a:r>
            <a:endParaRPr lang="en-US" altLang="zh-CN" sz="3200" b="1" dirty="0" smtClean="0">
              <a:latin typeface="黑体" panose="02010609060101010101" pitchFamily="49" charset="-122"/>
              <a:ea typeface="黑体" panose="02010609060101010101" pitchFamily="49" charset="-122"/>
            </a:endParaRPr>
          </a:p>
          <a:p>
            <a:pPr algn="ctr">
              <a:lnSpc>
                <a:spcPct val="130000"/>
              </a:lnSpc>
            </a:pPr>
            <a:r>
              <a:rPr lang="en-US" altLang="zh-CN" sz="3200" b="1" dirty="0" smtClean="0">
                <a:latin typeface="宋体" panose="02010600030101010101" pitchFamily="2" charset="-122"/>
                <a:ea typeface="宋体" panose="02010600030101010101" pitchFamily="2" charset="-122"/>
              </a:rPr>
              <a:t>[</a:t>
            </a:r>
            <a:r>
              <a:rPr lang="zh-CN" altLang="en-US" sz="3200" b="1" dirty="0" smtClean="0">
                <a:latin typeface="宋体" panose="02010600030101010101" pitchFamily="2" charset="-122"/>
                <a:ea typeface="宋体" panose="02010600030101010101" pitchFamily="2" charset="-122"/>
              </a:rPr>
              <a:t>唐</a:t>
            </a:r>
            <a:r>
              <a:rPr lang="en-US" altLang="zh-CN" sz="3200" b="1" dirty="0" smtClean="0">
                <a:latin typeface="宋体" panose="02010600030101010101" pitchFamily="2" charset="-122"/>
                <a:ea typeface="宋体" panose="02010600030101010101" pitchFamily="2" charset="-122"/>
              </a:rPr>
              <a:t>]</a:t>
            </a:r>
            <a:r>
              <a:rPr lang="zh-CN" altLang="en-US" sz="3200" b="1" dirty="0" smtClean="0">
                <a:latin typeface="宋体" panose="02010600030101010101" pitchFamily="2" charset="-122"/>
                <a:ea typeface="宋体" panose="02010600030101010101" pitchFamily="2" charset="-122"/>
              </a:rPr>
              <a:t>杜 甫</a:t>
            </a:r>
            <a:endParaRPr lang="en-US" altLang="zh-CN" sz="3200" b="1" dirty="0" smtClean="0">
              <a:latin typeface="宋体" panose="02010600030101010101" pitchFamily="2" charset="-122"/>
              <a:ea typeface="宋体" panose="02010600030101010101" pitchFamily="2" charset="-122"/>
            </a:endParaRPr>
          </a:p>
          <a:p>
            <a:pPr algn="ctr">
              <a:lnSpc>
                <a:spcPct val="130000"/>
              </a:lnSpc>
            </a:pPr>
            <a:r>
              <a:rPr lang="zh-CN" altLang="en-US" sz="3200" b="1" dirty="0" smtClean="0">
                <a:latin typeface="楷体" panose="02010609060101010101" pitchFamily="49" charset="-122"/>
                <a:ea typeface="楷体" panose="02010609060101010101" pitchFamily="49" charset="-122"/>
              </a:rPr>
              <a:t>黄四娘家花满蹊，</a:t>
            </a:r>
            <a:endParaRPr lang="en-US" altLang="zh-CN" sz="3200" b="1" dirty="0" smtClean="0">
              <a:latin typeface="楷体" panose="02010609060101010101" pitchFamily="49" charset="-122"/>
              <a:ea typeface="楷体" panose="02010609060101010101" pitchFamily="49" charset="-122"/>
            </a:endParaRPr>
          </a:p>
          <a:p>
            <a:pPr algn="ctr">
              <a:lnSpc>
                <a:spcPct val="130000"/>
              </a:lnSpc>
            </a:pPr>
            <a:r>
              <a:rPr lang="zh-CN" altLang="en-US" sz="3200" b="1" dirty="0" smtClean="0">
                <a:latin typeface="楷体" panose="02010609060101010101" pitchFamily="49" charset="-122"/>
                <a:ea typeface="楷体" panose="02010609060101010101" pitchFamily="49" charset="-122"/>
              </a:rPr>
              <a:t>千朵万朵压枝低。</a:t>
            </a:r>
            <a:br>
              <a:rPr lang="zh-CN" altLang="en-US" sz="3200" b="1" dirty="0" smtClean="0">
                <a:latin typeface="楷体" panose="02010609060101010101" pitchFamily="49" charset="-122"/>
                <a:ea typeface="楷体" panose="02010609060101010101" pitchFamily="49" charset="-122"/>
              </a:rPr>
            </a:br>
            <a:r>
              <a:rPr lang="zh-CN" altLang="en-US" sz="3200" b="1" dirty="0" smtClean="0">
                <a:latin typeface="楷体" panose="02010609060101010101" pitchFamily="49" charset="-122"/>
                <a:ea typeface="楷体" panose="02010609060101010101" pitchFamily="49" charset="-122"/>
              </a:rPr>
              <a:t>留连戏蝶时时舞，</a:t>
            </a:r>
            <a:endParaRPr lang="en-US" altLang="zh-CN" sz="3200" b="1" dirty="0" smtClean="0">
              <a:latin typeface="楷体" panose="02010609060101010101" pitchFamily="49" charset="-122"/>
              <a:ea typeface="楷体" panose="02010609060101010101" pitchFamily="49" charset="-122"/>
            </a:endParaRPr>
          </a:p>
          <a:p>
            <a:pPr algn="ctr">
              <a:lnSpc>
                <a:spcPct val="130000"/>
              </a:lnSpc>
            </a:pPr>
            <a:r>
              <a:rPr lang="zh-CN" altLang="en-US" sz="3200" b="1" dirty="0" smtClean="0">
                <a:latin typeface="楷体" panose="02010609060101010101" pitchFamily="49" charset="-122"/>
                <a:ea typeface="楷体" panose="02010609060101010101" pitchFamily="49" charset="-122"/>
              </a:rPr>
              <a:t>自在娇莺恰恰啼。</a:t>
            </a:r>
            <a:endParaRPr lang="zh-CN" altLang="en-US" sz="3200" b="1" dirty="0" smtClean="0">
              <a:latin typeface="楷体" panose="02010609060101010101" pitchFamily="49" charset="-122"/>
              <a:ea typeface="楷体" panose="02010609060101010101" pitchFamily="49" charset="-122"/>
            </a:endParaRPr>
          </a:p>
        </p:txBody>
      </p:sp>
      <p:pic>
        <p:nvPicPr>
          <p:cNvPr id="5" name="图片 4" descr="80ffeed3adf2c02f1d264ecdbff48ab8.jpg"/>
          <p:cNvPicPr>
            <a:picLocks noChangeAspect="1"/>
          </p:cNvPicPr>
          <p:nvPr/>
        </p:nvPicPr>
        <p:blipFill>
          <a:blip r:embed="rId1" cstate="print"/>
          <a:stretch>
            <a:fillRect/>
          </a:stretch>
        </p:blipFill>
        <p:spPr>
          <a:xfrm>
            <a:off x="4896392" y="796071"/>
            <a:ext cx="3644451" cy="3863911"/>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92088" y="843558"/>
            <a:ext cx="7380312" cy="3869329"/>
          </a:xfrm>
          <a:prstGeom prst="rect">
            <a:avLst/>
          </a:prstGeom>
          <a:noFill/>
        </p:spPr>
        <p:txBody>
          <a:bodyPr wrap="square" rtlCol="0">
            <a:spAutoFit/>
          </a:bodyPr>
          <a:lstStyle/>
          <a:p>
            <a:pPr>
              <a:lnSpc>
                <a:spcPct val="150000"/>
              </a:lnSpc>
            </a:pPr>
            <a:r>
              <a:rPr lang="zh-CN" altLang="en-US" sz="2800" b="1" dirty="0" smtClean="0">
                <a:latin typeface="黑体" panose="02010609060101010101" pitchFamily="49" charset="-122"/>
                <a:ea typeface="黑体" panose="02010609060101010101" pitchFamily="49" charset="-122"/>
              </a:rPr>
              <a:t>一、积累我在行。</a:t>
            </a:r>
            <a:endParaRPr lang="en-US" altLang="zh-CN" sz="2800" b="1" dirty="0" smtClean="0">
              <a:latin typeface="黑体" panose="02010609060101010101" pitchFamily="49" charset="-122"/>
              <a:ea typeface="黑体" panose="02010609060101010101" pitchFamily="49" charset="-122"/>
            </a:endParaRPr>
          </a:p>
          <a:p>
            <a:pPr>
              <a:lnSpc>
                <a:spcPct val="150000"/>
              </a:lnSpc>
            </a:pPr>
            <a:r>
              <a:rPr lang="en-US" altLang="zh-CN" sz="2800" b="1" dirty="0" smtClean="0">
                <a:latin typeface="楷体" panose="02010609060101010101" pitchFamily="49" charset="-122"/>
                <a:ea typeface="楷体" panose="02010609060101010101" pitchFamily="49" charset="-122"/>
              </a:rPr>
              <a:t>1.</a:t>
            </a:r>
            <a:r>
              <a:rPr lang="zh-CN" altLang="en-US" sz="2800" b="1" dirty="0" smtClean="0">
                <a:latin typeface="楷体" panose="02010609060101010101" pitchFamily="49" charset="-122"/>
                <a:ea typeface="楷体" panose="02010609060101010101" pitchFamily="49" charset="-122"/>
              </a:rPr>
              <a:t>连一连。</a:t>
            </a:r>
            <a:endParaRPr lang="en-US" altLang="zh-CN" sz="2800" b="1" dirty="0" smtClean="0">
              <a:latin typeface="楷体" panose="02010609060101010101" pitchFamily="49" charset="-122"/>
              <a:ea typeface="楷体" panose="02010609060101010101" pitchFamily="49" charset="-122"/>
            </a:endParaRPr>
          </a:p>
          <a:p>
            <a:pPr>
              <a:lnSpc>
                <a:spcPct val="150000"/>
              </a:lnSpc>
            </a:pPr>
            <a:r>
              <a:rPr lang="zh-CN" altLang="en-US" sz="2800" b="1" dirty="0" smtClean="0">
                <a:latin typeface="楷体" panose="02010609060101010101" pitchFamily="49" charset="-122"/>
                <a:ea typeface="楷体" panose="02010609060101010101" pitchFamily="49" charset="-122"/>
              </a:rPr>
              <a:t>两岸青山相对出        潭面无风镜未磨 </a:t>
            </a:r>
            <a:endParaRPr lang="en-US" altLang="zh-CN" sz="2800" b="1" dirty="0" smtClean="0">
              <a:latin typeface="楷体" panose="02010609060101010101" pitchFamily="49" charset="-122"/>
              <a:ea typeface="楷体" panose="02010609060101010101" pitchFamily="49" charset="-122"/>
            </a:endParaRPr>
          </a:p>
          <a:p>
            <a:pPr>
              <a:lnSpc>
                <a:spcPct val="150000"/>
              </a:lnSpc>
            </a:pPr>
            <a:r>
              <a:rPr lang="zh-CN" altLang="en-US" sz="2800" b="1" dirty="0" smtClean="0">
                <a:latin typeface="楷体" panose="02010609060101010101" pitchFamily="49" charset="-122"/>
                <a:ea typeface="楷体" panose="02010609060101010101" pitchFamily="49" charset="-122"/>
              </a:rPr>
              <a:t>欲把西湖比西子        孤帆一片日边来 </a:t>
            </a:r>
            <a:endParaRPr lang="en-US" altLang="zh-CN" sz="2800" b="1" dirty="0" smtClean="0">
              <a:latin typeface="楷体" panose="02010609060101010101" pitchFamily="49" charset="-122"/>
              <a:ea typeface="楷体" panose="02010609060101010101" pitchFamily="49" charset="-122"/>
            </a:endParaRPr>
          </a:p>
          <a:p>
            <a:pPr>
              <a:lnSpc>
                <a:spcPct val="150000"/>
              </a:lnSpc>
            </a:pPr>
            <a:r>
              <a:rPr lang="zh-CN" altLang="en-US" sz="2800" b="1" dirty="0" smtClean="0">
                <a:latin typeface="楷体" panose="02010609060101010101" pitchFamily="49" charset="-122"/>
                <a:ea typeface="楷体" panose="02010609060101010101" pitchFamily="49" charset="-122"/>
              </a:rPr>
              <a:t>湖光秋月两相和        淡妆浓抹总相宜 </a:t>
            </a:r>
            <a:endParaRPr lang="en-US" altLang="zh-CN" sz="2800" b="1" dirty="0" smtClean="0">
              <a:latin typeface="楷体" panose="02010609060101010101" pitchFamily="49" charset="-122"/>
              <a:ea typeface="楷体" panose="02010609060101010101" pitchFamily="49" charset="-122"/>
            </a:endParaRPr>
          </a:p>
          <a:p>
            <a:pPr>
              <a:lnSpc>
                <a:spcPct val="150000"/>
              </a:lnSpc>
            </a:pPr>
            <a:r>
              <a:rPr lang="zh-CN" altLang="en-US" sz="2800" b="1" dirty="0" smtClean="0">
                <a:latin typeface="楷体" panose="02010609060101010101" pitchFamily="49" charset="-122"/>
                <a:ea typeface="楷体" panose="02010609060101010101" pitchFamily="49" charset="-122"/>
              </a:rPr>
              <a:t>两岸猿声啼不住        轻舟已过万重山</a:t>
            </a:r>
            <a:endParaRPr lang="zh-CN" altLang="en-US" sz="2800" b="1" dirty="0">
              <a:latin typeface="楷体" panose="02010609060101010101" pitchFamily="49" charset="-122"/>
              <a:ea typeface="楷体" panose="02010609060101010101" pitchFamily="49" charset="-122"/>
            </a:endParaRPr>
          </a:p>
        </p:txBody>
      </p:sp>
      <p:sp>
        <p:nvSpPr>
          <p:cNvPr id="6" name="文本框 8"/>
          <p:cNvSpPr txBox="1"/>
          <p:nvPr/>
        </p:nvSpPr>
        <p:spPr>
          <a:xfrm>
            <a:off x="324544" y="267494"/>
            <a:ext cx="1668780" cy="523220"/>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zh-CN" altLang="en-US" sz="2800" dirty="0">
                <a:solidFill>
                  <a:schemeClr val="tx1"/>
                </a:solidFill>
                <a:latin typeface="黑体" panose="02010609060101010101" pitchFamily="49" charset="-122"/>
                <a:ea typeface="黑体" panose="02010609060101010101" pitchFamily="49" charset="-122"/>
              </a:rPr>
              <a:t>巩固练习</a:t>
            </a:r>
            <a:endParaRPr lang="zh-CN" altLang="en-US" sz="2800" dirty="0">
              <a:solidFill>
                <a:schemeClr val="tx1"/>
              </a:solidFill>
              <a:latin typeface="黑体" panose="02010609060101010101" pitchFamily="49" charset="-122"/>
              <a:ea typeface="黑体" panose="02010609060101010101" pitchFamily="49" charset="-122"/>
            </a:endParaRPr>
          </a:p>
        </p:txBody>
      </p:sp>
      <p:cxnSp>
        <p:nvCxnSpPr>
          <p:cNvPr id="11" name="直接连接符 10"/>
          <p:cNvCxnSpPr/>
          <p:nvPr/>
        </p:nvCxnSpPr>
        <p:spPr>
          <a:xfrm>
            <a:off x="3478788" y="2548923"/>
            <a:ext cx="1309236" cy="670899"/>
          </a:xfrm>
          <a:prstGeom prst="line">
            <a:avLst/>
          </a:prstGeom>
          <a:ln>
            <a:solidFill>
              <a:srgbClr val="FF0000"/>
            </a:solidFill>
          </a:ln>
        </p:spPr>
        <p:style>
          <a:lnRef idx="3">
            <a:schemeClr val="accent2"/>
          </a:lnRef>
          <a:fillRef idx="0">
            <a:schemeClr val="accent2"/>
          </a:fillRef>
          <a:effectRef idx="2">
            <a:schemeClr val="accent2"/>
          </a:effectRef>
          <a:fontRef idx="minor">
            <a:schemeClr val="tx1"/>
          </a:fontRef>
        </p:style>
      </p:cxnSp>
      <p:cxnSp>
        <p:nvCxnSpPr>
          <p:cNvPr id="13" name="直接连接符 12"/>
          <p:cNvCxnSpPr/>
          <p:nvPr/>
        </p:nvCxnSpPr>
        <p:spPr>
          <a:xfrm>
            <a:off x="3426120" y="3212216"/>
            <a:ext cx="1309236" cy="609908"/>
          </a:xfrm>
          <a:prstGeom prst="line">
            <a:avLst/>
          </a:prstGeom>
          <a:ln>
            <a:solidFill>
              <a:srgbClr val="FF0000"/>
            </a:solidFill>
          </a:ln>
        </p:spPr>
        <p:style>
          <a:lnRef idx="3">
            <a:schemeClr val="accent2"/>
          </a:lnRef>
          <a:fillRef idx="0">
            <a:schemeClr val="accent2"/>
          </a:fillRef>
          <a:effectRef idx="2">
            <a:schemeClr val="accent2"/>
          </a:effectRef>
          <a:fontRef idx="minor">
            <a:schemeClr val="tx1"/>
          </a:fontRef>
        </p:style>
      </p:cxnSp>
      <p:cxnSp>
        <p:nvCxnSpPr>
          <p:cNvPr id="16" name="直接连接符 15"/>
          <p:cNvCxnSpPr/>
          <p:nvPr/>
        </p:nvCxnSpPr>
        <p:spPr>
          <a:xfrm flipV="1">
            <a:off x="3428316" y="2601730"/>
            <a:ext cx="1374698" cy="1150113"/>
          </a:xfrm>
          <a:prstGeom prst="line">
            <a:avLst/>
          </a:prstGeom>
          <a:ln>
            <a:solidFill>
              <a:srgbClr val="FF0000"/>
            </a:solidFill>
          </a:ln>
        </p:spPr>
        <p:style>
          <a:lnRef idx="3">
            <a:schemeClr val="accent4"/>
          </a:lnRef>
          <a:fillRef idx="0">
            <a:schemeClr val="accent4"/>
          </a:fillRef>
          <a:effectRef idx="2">
            <a:schemeClr val="accent4"/>
          </a:effectRef>
          <a:fontRef idx="minor">
            <a:schemeClr val="tx1"/>
          </a:fontRef>
        </p:style>
      </p:cxnSp>
      <p:cxnSp>
        <p:nvCxnSpPr>
          <p:cNvPr id="18" name="直接连接符 17"/>
          <p:cNvCxnSpPr/>
          <p:nvPr/>
        </p:nvCxnSpPr>
        <p:spPr>
          <a:xfrm>
            <a:off x="3498128" y="4443958"/>
            <a:ext cx="1309236" cy="0"/>
          </a:xfrm>
          <a:prstGeom prst="line">
            <a:avLst/>
          </a:prstGeom>
          <a:ln>
            <a:solidFill>
              <a:srgbClr val="FF0000"/>
            </a:solidFill>
          </a:ln>
        </p:spPr>
        <p:style>
          <a:lnRef idx="3">
            <a:schemeClr val="accent4"/>
          </a:lnRef>
          <a:fillRef idx="0">
            <a:schemeClr val="accent4"/>
          </a:fillRef>
          <a:effectRef idx="2">
            <a:schemeClr val="accent4"/>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linds(horizontal)">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box(in)">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4" fill="hold"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wheel(4)">
                                      <p:cBhvr>
                                        <p:cTn id="17" dur="2000"/>
                                        <p:tgtEl>
                                          <p:spTgt spid="16"/>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nodeType="click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checkerboard(across)">
                                      <p:cBhvr>
                                        <p:cTn id="2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9552" y="767265"/>
            <a:ext cx="7920880" cy="2554545"/>
          </a:xfrm>
          <a:prstGeom prst="rect">
            <a:avLst/>
          </a:prstGeom>
          <a:noFill/>
        </p:spPr>
        <p:txBody>
          <a:bodyPr wrap="square" rtlCol="0">
            <a:spAutoFit/>
          </a:bodyPr>
          <a:lstStyle/>
          <a:p>
            <a:pPr indent="630555"/>
            <a:r>
              <a:rPr lang="en-US" altLang="zh-CN" sz="3200" dirty="0" smtClean="0">
                <a:latin typeface="+mj-ea"/>
                <a:ea typeface="+mj-ea"/>
              </a:rPr>
              <a:t>2.</a:t>
            </a:r>
            <a:r>
              <a:rPr lang="zh-CN" altLang="en-US" sz="3200" dirty="0" smtClean="0">
                <a:latin typeface="+mj-ea"/>
                <a:ea typeface="+mj-ea"/>
              </a:rPr>
              <a:t>第</a:t>
            </a:r>
            <a:r>
              <a:rPr lang="en-US" altLang="zh-CN" sz="3200" dirty="0" smtClean="0">
                <a:latin typeface="+mj-ea"/>
                <a:ea typeface="+mj-ea"/>
              </a:rPr>
              <a:t>1</a:t>
            </a:r>
            <a:r>
              <a:rPr lang="zh-CN" altLang="en-US" sz="3200" dirty="0" smtClean="0">
                <a:latin typeface="+mj-ea"/>
                <a:ea typeface="+mj-ea"/>
              </a:rPr>
              <a:t>题</a:t>
            </a:r>
            <a:r>
              <a:rPr lang="zh-CN" altLang="en-US" sz="3200" dirty="0" smtClean="0">
                <a:latin typeface="+mj-ea"/>
                <a:ea typeface="+mj-ea"/>
              </a:rPr>
              <a:t>中有两句诗描写了天门山的景象，这两句诗的作者是</a:t>
            </a:r>
            <a:r>
              <a:rPr lang="zh-CN" altLang="en-US" sz="3200" u="sng" dirty="0" smtClean="0">
                <a:latin typeface="+mj-ea"/>
                <a:ea typeface="+mj-ea"/>
              </a:rPr>
              <a:t>        </a:t>
            </a:r>
            <a:r>
              <a:rPr lang="zh-CN" altLang="en-US" sz="3200" dirty="0" smtClean="0">
                <a:latin typeface="+mj-ea"/>
                <a:ea typeface="+mj-ea"/>
              </a:rPr>
              <a:t>，题目是</a:t>
            </a:r>
            <a:r>
              <a:rPr lang="en-US" altLang="zh-CN" sz="3200" u="sng" dirty="0" smtClean="0">
                <a:latin typeface="+mj-ea"/>
                <a:ea typeface="+mj-ea"/>
              </a:rPr>
              <a:t>《          》</a:t>
            </a:r>
            <a:r>
              <a:rPr lang="zh-CN" altLang="en-US" sz="3200" dirty="0" smtClean="0">
                <a:latin typeface="+mj-ea"/>
                <a:ea typeface="+mj-ea"/>
              </a:rPr>
              <a:t>，诗中描写天门山雄奇，长江水奔腾不息的诗句是</a:t>
            </a:r>
            <a:r>
              <a:rPr lang="zh-CN" altLang="en-US" sz="3200" dirty="0" smtClean="0">
                <a:latin typeface="+mj-ea"/>
                <a:ea typeface="+mj-ea"/>
              </a:rPr>
              <a:t>： “</a:t>
            </a:r>
            <a:r>
              <a:rPr lang="en-US" altLang="zh-CN" sz="3200" u="sng" dirty="0" smtClean="0">
                <a:latin typeface="+mj-ea"/>
                <a:ea typeface="+mj-ea"/>
              </a:rPr>
              <a:t>__________________________________</a:t>
            </a:r>
            <a:r>
              <a:rPr lang="zh-CN" altLang="en-US" sz="3200" dirty="0" smtClean="0">
                <a:latin typeface="+mj-ea"/>
                <a:ea typeface="+mj-ea"/>
              </a:rPr>
              <a:t>”</a:t>
            </a:r>
            <a:endParaRPr lang="zh-CN" altLang="en-US" sz="3200" dirty="0">
              <a:latin typeface="+mj-ea"/>
              <a:ea typeface="+mj-ea"/>
            </a:endParaRPr>
          </a:p>
        </p:txBody>
      </p:sp>
      <p:sp>
        <p:nvSpPr>
          <p:cNvPr id="3" name="文本框 3"/>
          <p:cNvSpPr txBox="1"/>
          <p:nvPr/>
        </p:nvSpPr>
        <p:spPr>
          <a:xfrm>
            <a:off x="4929133" y="1222291"/>
            <a:ext cx="1512168" cy="584775"/>
          </a:xfrm>
          <a:prstGeom prst="rect">
            <a:avLst/>
          </a:prstGeom>
          <a:noFill/>
        </p:spPr>
        <p:txBody>
          <a:bodyPr wrap="square" rtlCol="0">
            <a:spAutoFit/>
          </a:bodyPr>
          <a:lstStyle/>
          <a:p>
            <a:r>
              <a:rPr lang="zh-CN" altLang="en-US" sz="3200" b="1" dirty="0" smtClean="0">
                <a:solidFill>
                  <a:srgbClr val="FF0000"/>
                </a:solidFill>
                <a:latin typeface="楷体" panose="02010609060101010101" pitchFamily="49" charset="-122"/>
                <a:ea typeface="楷体" panose="02010609060101010101" pitchFamily="49" charset="-122"/>
              </a:rPr>
              <a:t>李白</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4" name="文本框 3"/>
          <p:cNvSpPr txBox="1"/>
          <p:nvPr/>
        </p:nvSpPr>
        <p:spPr>
          <a:xfrm>
            <a:off x="1043608" y="1745397"/>
            <a:ext cx="2160240" cy="584775"/>
          </a:xfrm>
          <a:prstGeom prst="rect">
            <a:avLst/>
          </a:prstGeom>
          <a:noFill/>
        </p:spPr>
        <p:txBody>
          <a:bodyPr wrap="square" rtlCol="0">
            <a:spAutoFit/>
          </a:bodyPr>
          <a:lstStyle/>
          <a:p>
            <a:r>
              <a:rPr lang="zh-CN" altLang="en-US" sz="3200" b="1" dirty="0" smtClean="0">
                <a:solidFill>
                  <a:srgbClr val="FF0000"/>
                </a:solidFill>
                <a:latin typeface="楷体" panose="02010609060101010101" pitchFamily="49" charset="-122"/>
                <a:ea typeface="楷体" panose="02010609060101010101" pitchFamily="49" charset="-122"/>
              </a:rPr>
              <a:t>望天门山</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5" name="文本框 3"/>
          <p:cNvSpPr txBox="1"/>
          <p:nvPr/>
        </p:nvSpPr>
        <p:spPr>
          <a:xfrm>
            <a:off x="1172634" y="2711481"/>
            <a:ext cx="6726724" cy="584775"/>
          </a:xfrm>
          <a:prstGeom prst="rect">
            <a:avLst/>
          </a:prstGeom>
          <a:noFill/>
        </p:spPr>
        <p:txBody>
          <a:bodyPr wrap="square" rtlCol="0">
            <a:spAutoFit/>
          </a:bodyPr>
          <a:lstStyle/>
          <a:p>
            <a:r>
              <a:rPr lang="zh-CN" altLang="en-US" sz="3200" b="1" dirty="0" smtClean="0">
                <a:solidFill>
                  <a:srgbClr val="FF0000"/>
                </a:solidFill>
                <a:latin typeface="楷体" panose="02010609060101010101" pitchFamily="49" charset="-122"/>
                <a:ea typeface="楷体" panose="02010609060101010101" pitchFamily="49" charset="-122"/>
              </a:rPr>
              <a:t>天门中断楚江开，碧水东流至此</a:t>
            </a:r>
            <a:r>
              <a:rPr lang="zh-CN" altLang="en-US" sz="3200" b="1" dirty="0" smtClean="0">
                <a:solidFill>
                  <a:srgbClr val="FF0000"/>
                </a:solidFill>
                <a:latin typeface="楷体" panose="02010609060101010101" pitchFamily="49" charset="-122"/>
                <a:ea typeface="楷体" panose="02010609060101010101" pitchFamily="49" charset="-122"/>
              </a:rPr>
              <a:t>回。</a:t>
            </a:r>
            <a:endParaRPr lang="zh-CN" altLang="en-US" sz="3200" b="1" dirty="0">
              <a:solidFill>
                <a:srgbClr val="FF0000"/>
              </a:solidFill>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fill="hold"/>
                                        <p:tgtEl>
                                          <p:spTgt spid="5"/>
                                        </p:tgtEl>
                                        <p:attrNameLst>
                                          <p:attrName>ppt_x</p:attrName>
                                        </p:attrNameLst>
                                      </p:cBhvr>
                                      <p:tavLst>
                                        <p:tav tm="0">
                                          <p:val>
                                            <p:strVal val="#ppt_x"/>
                                          </p:val>
                                        </p:tav>
                                        <p:tav tm="100000">
                                          <p:val>
                                            <p:strVal val="#ppt_x"/>
                                          </p:val>
                                        </p:tav>
                                      </p:tavLst>
                                    </p:anim>
                                    <p:anim calcmode="lin" valueType="num">
                                      <p:cBhvr additive="base">
                                        <p:cTn id="1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39552" y="627534"/>
            <a:ext cx="8264596" cy="3539430"/>
          </a:xfrm>
          <a:prstGeom prst="rect">
            <a:avLst/>
          </a:prstGeom>
          <a:noFill/>
        </p:spPr>
        <p:txBody>
          <a:bodyPr wrap="square" rtlCol="0">
            <a:spAutoFit/>
          </a:bodyPr>
          <a:lstStyle/>
          <a:p>
            <a:r>
              <a:rPr lang="zh-CN" altLang="en-US" sz="3200" b="1" dirty="0" smtClean="0">
                <a:latin typeface="+mn-ea"/>
              </a:rPr>
              <a:t>三、给红色字选择正确的解释。</a:t>
            </a:r>
            <a:endParaRPr lang="en-US" altLang="zh-CN" sz="3200" b="1" dirty="0">
              <a:latin typeface="+mn-ea"/>
            </a:endParaRPr>
          </a:p>
          <a:p>
            <a:r>
              <a:rPr lang="zh-CN" altLang="en-US" sz="3200" b="1" dirty="0" smtClean="0">
                <a:solidFill>
                  <a:srgbClr val="FF0000"/>
                </a:solidFill>
                <a:latin typeface="黑体" panose="02010609060101010101" pitchFamily="49" charset="-122"/>
                <a:ea typeface="黑体" panose="02010609060101010101" pitchFamily="49" charset="-122"/>
                <a:cs typeface="楷体" panose="02010609060101010101" pitchFamily="49" charset="-122"/>
                <a:sym typeface="+mn-ea"/>
              </a:rPr>
              <a:t>    优</a:t>
            </a:r>
            <a:r>
              <a:rPr lang="zh-CN" altLang="en-US" sz="3200" b="1" dirty="0" smtClean="0">
                <a:latin typeface="黑体" panose="02010609060101010101" pitchFamily="49" charset="-122"/>
                <a:ea typeface="黑体" panose="02010609060101010101" pitchFamily="49" charset="-122"/>
                <a:cs typeface="楷体" panose="02010609060101010101" pitchFamily="49" charset="-122"/>
                <a:sym typeface="+mn-ea"/>
              </a:rPr>
              <a:t>：</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①优良；美好（跟“劣”相对）</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。②</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充足；富裕。 ③优待。 ④姓。⑤旧时称演戏的人</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a:t>
            </a:r>
            <a:endPar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endParaRPr>
          </a:p>
          <a:p>
            <a:r>
              <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rPr>
              <a:t>1.</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此地山明水秀</a:t>
            </a:r>
            <a:r>
              <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rPr>
              <a:t>,</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风景</a:t>
            </a:r>
            <a:r>
              <a:rPr lang="zh-CN" altLang="en-US" sz="3200" b="1" dirty="0" smtClean="0">
                <a:solidFill>
                  <a:srgbClr val="FF0000"/>
                </a:solidFill>
                <a:latin typeface="楷体" panose="02010609060101010101" pitchFamily="49" charset="-122"/>
                <a:ea typeface="楷体" panose="02010609060101010101" pitchFamily="49" charset="-122"/>
                <a:cs typeface="楷体" panose="02010609060101010101" pitchFamily="49" charset="-122"/>
                <a:sym typeface="+mn-ea"/>
              </a:rPr>
              <a:t>优</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美</a:t>
            </a:r>
            <a:r>
              <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rPr>
              <a:t>,</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值得一游</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 </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a:t>
            </a:r>
            <a:endPar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endParaRPr>
          </a:p>
          <a:p>
            <a:r>
              <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rPr>
              <a:t>2.</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我们的拥军</a:t>
            </a:r>
            <a:r>
              <a:rPr lang="zh-CN" altLang="en-US" sz="3200" b="1" dirty="0" smtClean="0">
                <a:solidFill>
                  <a:srgbClr val="FF0000"/>
                </a:solidFill>
                <a:latin typeface="楷体" panose="02010609060101010101" pitchFamily="49" charset="-122"/>
                <a:ea typeface="楷体" panose="02010609060101010101" pitchFamily="49" charset="-122"/>
                <a:cs typeface="楷体" panose="02010609060101010101" pitchFamily="49" charset="-122"/>
                <a:sym typeface="+mn-ea"/>
              </a:rPr>
              <a:t>优</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属政策不变。</a:t>
            </a:r>
            <a:r>
              <a:rPr lang="zh-CN" altLang="en-US" sz="3200" b="1" dirty="0" smtClean="0">
                <a:solidFill>
                  <a:srgbClr val="FF0000"/>
                </a:solidFill>
                <a:latin typeface="楷体" panose="02010609060101010101" pitchFamily="49" charset="-122"/>
                <a:ea typeface="楷体" panose="02010609060101010101" pitchFamily="49" charset="-122"/>
                <a:cs typeface="楷体" panose="02010609060101010101" pitchFamily="49" charset="-122"/>
                <a:sym typeface="+mn-ea"/>
              </a:rPr>
              <a:t>        </a:t>
            </a:r>
            <a:r>
              <a:rPr lang="zh-CN" altLang="en-US" sz="3200" b="1" dirty="0" smtClean="0">
                <a:solidFill>
                  <a:schemeClr val="tx1"/>
                </a:solidFill>
                <a:latin typeface="楷体" panose="02010609060101010101" pitchFamily="49" charset="-122"/>
                <a:ea typeface="楷体" panose="02010609060101010101" pitchFamily="49" charset="-122"/>
                <a:cs typeface="楷体" panose="02010609060101010101" pitchFamily="49" charset="-122"/>
                <a:sym typeface="+mn-ea"/>
              </a:rPr>
              <a:t>（ ）</a:t>
            </a:r>
            <a:endPar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endParaRPr>
          </a:p>
          <a:p>
            <a:r>
              <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rPr>
              <a:t>3.</a:t>
            </a:r>
            <a:r>
              <a:rPr lang="zh-CN" altLang="en-US" sz="3200" b="1" dirty="0" smtClean="0">
                <a:latin typeface="楷体" panose="02010609060101010101" pitchFamily="49" charset="-122"/>
                <a:ea typeface="楷体" panose="02010609060101010101" pitchFamily="49" charset="-122"/>
              </a:rPr>
              <a:t>现在的生活条件很</a:t>
            </a:r>
            <a:r>
              <a:rPr lang="zh-CN" altLang="en-US" sz="3200" b="1" dirty="0" smtClean="0">
                <a:solidFill>
                  <a:srgbClr val="FF0000"/>
                </a:solidFill>
                <a:latin typeface="楷体" panose="02010609060101010101" pitchFamily="49" charset="-122"/>
                <a:ea typeface="楷体" panose="02010609060101010101" pitchFamily="49" charset="-122"/>
              </a:rPr>
              <a:t>优</a:t>
            </a:r>
            <a:r>
              <a:rPr lang="zh-CN" altLang="en-US" sz="3200" b="1" dirty="0" smtClean="0">
                <a:latin typeface="楷体" panose="02010609060101010101" pitchFamily="49" charset="-122"/>
                <a:ea typeface="楷体" panose="02010609060101010101" pitchFamily="49" charset="-122"/>
              </a:rPr>
              <a:t>裕。</a:t>
            </a:r>
            <a:r>
              <a:rPr lang="zh-CN" altLang="en-US" sz="3200" b="1" dirty="0" smtClean="0"/>
              <a:t>             </a:t>
            </a:r>
            <a:r>
              <a:rPr lang="zh-CN" altLang="en-US" sz="3200" b="1" dirty="0" smtClean="0"/>
              <a:t>       </a:t>
            </a:r>
            <a:r>
              <a:rPr lang="zh-CN" altLang="en-US" sz="3200" b="1" dirty="0" smtClean="0"/>
              <a:t>（  ）</a:t>
            </a:r>
            <a:endParaRPr lang="zh-CN" altLang="en-US" sz="3200" b="1" dirty="0"/>
          </a:p>
        </p:txBody>
      </p:sp>
      <p:sp>
        <p:nvSpPr>
          <p:cNvPr id="4" name="TextBox 3"/>
          <p:cNvSpPr txBox="1"/>
          <p:nvPr/>
        </p:nvSpPr>
        <p:spPr>
          <a:xfrm>
            <a:off x="7796036" y="2482002"/>
            <a:ext cx="720080" cy="584775"/>
          </a:xfrm>
          <a:prstGeom prst="rect">
            <a:avLst/>
          </a:prstGeom>
          <a:noFill/>
        </p:spPr>
        <p:txBody>
          <a:bodyPr wrap="square" rtlCol="0">
            <a:spAutoFit/>
          </a:bodyPr>
          <a:lstStyle/>
          <a:p>
            <a:r>
              <a:rPr lang="zh-CN" altLang="en-US" sz="3200" b="1" dirty="0" smtClean="0">
                <a:solidFill>
                  <a:srgbClr val="FF0000"/>
                </a:solidFill>
                <a:latin typeface="楷体" panose="02010609060101010101" pitchFamily="49" charset="-122"/>
                <a:ea typeface="楷体" panose="02010609060101010101" pitchFamily="49" charset="-122"/>
              </a:rPr>
              <a:t>①</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5" name="TextBox 4"/>
          <p:cNvSpPr txBox="1"/>
          <p:nvPr/>
        </p:nvSpPr>
        <p:spPr>
          <a:xfrm>
            <a:off x="7796036" y="3066956"/>
            <a:ext cx="720080" cy="584775"/>
          </a:xfrm>
          <a:prstGeom prst="rect">
            <a:avLst/>
          </a:prstGeom>
          <a:noFill/>
        </p:spPr>
        <p:txBody>
          <a:bodyPr wrap="square" rtlCol="0">
            <a:spAutoFit/>
          </a:bodyPr>
          <a:lstStyle/>
          <a:p>
            <a:r>
              <a:rPr lang="zh-CN" altLang="en-US" sz="3200" b="1" dirty="0" smtClean="0">
                <a:solidFill>
                  <a:srgbClr val="FF0000"/>
                </a:solidFill>
                <a:latin typeface="楷体" panose="02010609060101010101" pitchFamily="49" charset="-122"/>
                <a:ea typeface="楷体" panose="02010609060101010101" pitchFamily="49" charset="-122"/>
              </a:rPr>
              <a:t>③</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6" name="TextBox 5"/>
          <p:cNvSpPr txBox="1"/>
          <p:nvPr/>
        </p:nvSpPr>
        <p:spPr>
          <a:xfrm>
            <a:off x="7796036" y="3606687"/>
            <a:ext cx="720080" cy="584775"/>
          </a:xfrm>
          <a:prstGeom prst="rect">
            <a:avLst/>
          </a:prstGeom>
          <a:noFill/>
        </p:spPr>
        <p:txBody>
          <a:bodyPr wrap="square" rtlCol="0">
            <a:spAutoFit/>
          </a:bodyPr>
          <a:lstStyle/>
          <a:p>
            <a:r>
              <a:rPr lang="zh-CN" altLang="en-US" sz="3200" b="1" dirty="0" smtClean="0">
                <a:solidFill>
                  <a:srgbClr val="FF0000"/>
                </a:solidFill>
                <a:latin typeface="楷体" panose="02010609060101010101" pitchFamily="49" charset="-122"/>
                <a:ea typeface="楷体" panose="02010609060101010101" pitchFamily="49" charset="-122"/>
              </a:rPr>
              <a:t>②</a:t>
            </a:r>
            <a:endParaRPr lang="zh-CN" altLang="en-US" sz="3200" b="1" dirty="0">
              <a:solidFill>
                <a:srgbClr val="FF0000"/>
              </a:solidFill>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plus(in)">
                                      <p:cBhvr>
                                        <p:cTn id="7" dur="2000"/>
                                        <p:tgtEl>
                                          <p:spTgt spid="4"/>
                                        </p:tgtEl>
                                      </p:cBhvr>
                                    </p:animEffect>
                                  </p:childTnLst>
                                </p:cTn>
                              </p:par>
                              <p:par>
                                <p:cTn id="8" presetID="13" presetClass="entr" presetSubtype="16"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plus(in)">
                                      <p:cBhvr>
                                        <p:cTn id="10" dur="2000"/>
                                        <p:tgtEl>
                                          <p:spTgt spid="5"/>
                                        </p:tgtEl>
                                      </p:cBhvr>
                                    </p:animEffect>
                                  </p:childTnLst>
                                </p:cTn>
                              </p:par>
                              <p:par>
                                <p:cTn id="11" presetID="13" presetClass="entr" presetSubtype="16"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plus(in)">
                                      <p:cBhvr>
                                        <p:cTn id="13"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59632" y="915566"/>
            <a:ext cx="7056784" cy="2585323"/>
          </a:xfrm>
          <a:prstGeom prst="rect">
            <a:avLst/>
          </a:prstGeom>
          <a:noFill/>
        </p:spPr>
        <p:txBody>
          <a:bodyPr wrap="square" rtlCol="0">
            <a:spAutoFit/>
          </a:bodyPr>
          <a:lstStyle/>
          <a:p>
            <a:pPr>
              <a:lnSpc>
                <a:spcPct val="150000"/>
              </a:lnSpc>
            </a:pPr>
            <a:r>
              <a:rPr lang="en-US" altLang="zh-CN" sz="3600" b="1" dirty="0" smtClean="0">
                <a:latin typeface="楷体" panose="02010609060101010101" pitchFamily="49" charset="-122"/>
                <a:ea typeface="楷体" panose="02010609060101010101" pitchFamily="49" charset="-122"/>
              </a:rPr>
              <a:t>    </a:t>
            </a:r>
            <a:r>
              <a:rPr lang="zh-CN" altLang="en-US" sz="3600" b="1" dirty="0" smtClean="0">
                <a:latin typeface="楷体" panose="02010609060101010101" pitchFamily="49" charset="-122"/>
                <a:ea typeface="楷体" panose="02010609060101010101" pitchFamily="49" charset="-122"/>
              </a:rPr>
              <a:t>掌握了这一单元的生字后，我们再一起看一看本单元有哪些需要掌握的词语吧！</a:t>
            </a:r>
            <a:endParaRPr lang="zh-CN" altLang="en-US" sz="3600" b="1"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par>
    </p:tnLst>
  </p:timing>
</p:sld>
</file>

<file path=ppt/tags/tag1.xml><?xml version="1.0" encoding="utf-8"?>
<p:tagLst xmlns:p="http://schemas.openxmlformats.org/presentationml/2006/main">
  <p:tag name="KSO_WPP_MARK_KEY" val="fe754859-215a-4bc1-a4ec-b4fb22d9f61a"/>
  <p:tag name="COMMONDATA" val="eyJoZGlkIjoiMDUzMmRhYzhkNzM3Y2ZlODExZjhhYzliMDJjYzA0ZGIifQ=="/>
</p:tagLst>
</file>

<file path=ppt/theme/theme1.xml><?xml version="1.0" encoding="utf-8"?>
<a:theme xmlns:a="http://schemas.openxmlformats.org/drawingml/2006/main" name="卷草阳台">
  <a:themeElements>
    <a:clrScheme name="卷草阳台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卷草阳台">
      <a:majorFont>
        <a:latin typeface="Arial"/>
        <a:ea typeface="黑体"/>
        <a:cs typeface=""/>
      </a:majorFont>
      <a:minorFont>
        <a:latin typeface="Arial Rounded MT Bold"/>
        <a:ea typeface="黑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raClrSchemeLst>
    <a:extraClrScheme>
      <a:clrScheme name="卷草阳台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卷草阳台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卷草阳台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卷草阳台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卷草阳台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卷草阳台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卷草阳台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卷草阳台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卷草阳台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卷草阳台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卷草阳台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卷草阳台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清香</Template>
  <TotalTime>0</TotalTime>
  <Words>8043</Words>
  <Application>WPS 演示</Application>
  <PresentationFormat>全屏显示(16:9)</PresentationFormat>
  <Paragraphs>701</Paragraphs>
  <Slides>73</Slides>
  <Notes>55</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73</vt:i4>
      </vt:variant>
    </vt:vector>
  </HeadingPairs>
  <TitlesOfParts>
    <vt:vector size="87" baseType="lpstr">
      <vt:lpstr>Arial</vt:lpstr>
      <vt:lpstr>宋体</vt:lpstr>
      <vt:lpstr>Wingdings</vt:lpstr>
      <vt:lpstr>黑体</vt:lpstr>
      <vt:lpstr>楷体</vt:lpstr>
      <vt:lpstr>汉语拼音</vt:lpstr>
      <vt:lpstr>Segoe Print</vt:lpstr>
      <vt:lpstr>Arial Rounded MT Bold</vt:lpstr>
      <vt:lpstr>微软雅黑</vt:lpstr>
      <vt:lpstr>Calibri</vt:lpstr>
      <vt:lpstr>Arial Unicode MS</vt:lpstr>
      <vt:lpstr>新宋体</vt:lpstr>
      <vt:lpstr>Xingkai SC</vt:lpstr>
      <vt:lpstr>卷草阳台</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Administrator</dc:creator>
  <cp:lastModifiedBy>Rocket Girls</cp:lastModifiedBy>
  <cp:revision>628</cp:revision>
  <dcterms:created xsi:type="dcterms:W3CDTF">2019-08-10T12:25:00Z</dcterms:created>
  <dcterms:modified xsi:type="dcterms:W3CDTF">2022-11-29T18:31:46Z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2052-11.1.0.12763</vt:lpwstr>
  </property>
  <property fmtid="{D5CDD505-2E9C-101B-9397-08002B2CF9AE}" pid="3" name="ICV">
    <vt:lpwstr>0A1B01544BF54086B780538494EE11D7</vt:lpwstr>
  </property>
</Properties>
</file>