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259" r:id="rId7"/>
    <p:sldId id="260" r:id="rId8"/>
    <p:sldId id="308" r:id="rId9"/>
    <p:sldId id="331" r:id="rId10"/>
    <p:sldId id="323" r:id="rId11"/>
    <p:sldId id="333" r:id="rId12"/>
    <p:sldId id="261" r:id="rId13"/>
    <p:sldId id="293" r:id="rId14"/>
    <p:sldId id="294" r:id="rId15"/>
    <p:sldId id="265" r:id="rId16"/>
    <p:sldId id="332" r:id="rId17"/>
    <p:sldId id="353" r:id="rId18"/>
    <p:sldId id="337" r:id="rId19"/>
    <p:sldId id="264" r:id="rId20"/>
    <p:sldId id="267" r:id="rId21"/>
    <p:sldId id="355" r:id="rId22"/>
    <p:sldId id="354" r:id="rId23"/>
    <p:sldId id="268" r:id="rId24"/>
    <p:sldId id="349" r:id="rId25"/>
    <p:sldId id="350" r:id="rId26"/>
    <p:sldId id="351" r:id="rId27"/>
    <p:sldId id="352" r:id="rId28"/>
    <p:sldId id="334" r:id="rId29"/>
    <p:sldId id="335" r:id="rId30"/>
    <p:sldId id="336" r:id="rId31"/>
    <p:sldId id="338" r:id="rId32"/>
    <p:sldId id="269" r:id="rId33"/>
    <p:sldId id="326" r:id="rId34"/>
    <p:sldId id="270" r:id="rId35"/>
    <p:sldId id="274" r:id="rId36"/>
    <p:sldId id="299" r:id="rId37"/>
    <p:sldId id="275" r:id="rId38"/>
    <p:sldId id="278" r:id="rId39"/>
    <p:sldId id="347" r:id="rId40"/>
    <p:sldId id="348" r:id="rId41"/>
    <p:sldId id="357" r:id="rId42"/>
    <p:sldId id="319" r:id="rId43"/>
    <p:sldId id="340" r:id="rId44"/>
    <p:sldId id="356" r:id="rId45"/>
    <p:sldId id="341" r:id="rId46"/>
    <p:sldId id="339" r:id="rId47"/>
    <p:sldId id="279" r:id="rId48"/>
    <p:sldId id="282" r:id="rId49"/>
    <p:sldId id="283" r:id="rId50"/>
    <p:sldId id="329" r:id="rId51"/>
    <p:sldId id="292" r:id="rId52"/>
  </p:sldIdLst>
  <p:sldSz cx="9144000" cy="5143500" type="screen16x9"/>
  <p:notesSz cx="6858000" cy="9144000"/>
  <p:custDataLst>
    <p:tags r:id="rId5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-2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gs" Target="tags/tag1.xml"/><Relationship Id="rId56" Type="http://schemas.openxmlformats.org/officeDocument/2006/relationships/commentAuthors" Target="commentAuthors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第八单元复习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2"/>
          <p:cNvSpPr txBox="1"/>
          <p:nvPr/>
        </p:nvSpPr>
        <p:spPr>
          <a:xfrm>
            <a:off x="189166" y="109163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93251" y="771550"/>
            <a:ext cx="7287209" cy="3672408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31640" y="843558"/>
            <a:ext cx="687590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郊外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养病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跳动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欢快  谷粒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男孩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或者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严寒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本来  可惜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肯定  诚实  手术台  阵地  战斗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打响  气焰  刚刚  不断  激烈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眼球  血丝  烟雾  仍然  取出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匆匆  离开  危险  转告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36512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79512" y="4371950"/>
            <a:ext cx="8784976" cy="57606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</a:rPr>
              <a:t>解析：进行词语积累时要注意读准字音，熟记字形，理解词意。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8870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《灰雀》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7103" y="1758132"/>
            <a:ext cx="73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自言自语：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自己跟自己说话；独自低声说话。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48595" y="38522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《手术台就是阵地》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510" y="970280"/>
            <a:ext cx="85731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气焰嚣张：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嚣张：猖狂的样子。形容人威势逼人，猖狂放肆。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65760" y="1981056"/>
            <a:ext cx="863600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硝烟滚滚：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爆炸物爆炸后形成的烟雾。形容战火硝烟滚滚应该是形容战况比较激烈，场面很混乱。现在一般形容双方、多方争夺、争论某一事物、观点的激烈，闹得不可开交。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27990" y="3921988"/>
            <a:ext cx="85115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争分夺秒：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不放过一分一秒，形容对时间抓得很紧。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626935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ABCC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28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11655" y="7628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人山人海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22451" y="162693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硝烟滚滚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81525" y="162693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得意洋洋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771550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+mn-ea"/>
              </a:rPr>
              <a:t>ABAC</a:t>
            </a:r>
            <a:r>
              <a:rPr lang="zh-CN" altLang="en-US" sz="2800" dirty="0" smtClean="0">
                <a:latin typeface="+mn-ea"/>
              </a:rPr>
              <a:t>式</a:t>
            </a:r>
            <a:endParaRPr lang="zh-CN" altLang="en-US" sz="28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2491031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+mj-ea"/>
                <a:ea typeface="+mj-ea"/>
              </a:rPr>
              <a:t>含有近义词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04956" y="2491031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争分夺秒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627879" y="1626121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生机勃勃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6627879" y="77155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若隐若现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713026" y="3291830"/>
            <a:ext cx="7789956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四</a:t>
            </a:r>
            <a:r>
              <a:rPr lang="zh-CN" altLang="en-US" sz="2400" dirty="0">
                <a:solidFill>
                  <a:srgbClr val="FF0000"/>
                </a:solidFill>
              </a:rPr>
              <a:t>字词语常以仿写词语、根据意思写词语等题型出现，这需要我们掌握词语特点并理解词语意思。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2610610" y="77190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自言自语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2" name="文本框 13"/>
          <p:cNvSpPr txBox="1"/>
          <p:nvPr/>
        </p:nvSpPr>
        <p:spPr>
          <a:xfrm>
            <a:off x="4581128" y="246025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惊天动地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13"/>
          <p:cNvSpPr txBox="1"/>
          <p:nvPr/>
        </p:nvSpPr>
        <p:spPr>
          <a:xfrm>
            <a:off x="6627482" y="24594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察言观色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122" y="1150051"/>
            <a:ext cx="849439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自言自语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ABAC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___________  ___________  ___________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硝烟滚滚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ABCC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___________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争分夺秒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带近义词的词语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___________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___________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43771" y="1700924"/>
            <a:ext cx="183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人来人往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0795" y="1700924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自由自在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87824" y="414919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千丝万缕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0625" y="1700924"/>
            <a:ext cx="19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非亲非故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580" y="2925060"/>
            <a:ext cx="188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文质彬彬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53549" y="292506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气喘吁吁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7584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冥思苦想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01821" y="292506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神采奕奕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855" y="690831"/>
            <a:ext cx="5307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一、根据要求各写三个词语。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364088" y="414919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门当户对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24544" y="123478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30441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</a:t>
            </a:r>
            <a:r>
              <a:rPr lang="zh-CN" altLang="en-US" sz="3200" dirty="0" smtClean="0"/>
              <a:t>填写合适的词语。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08112" y="1487562"/>
            <a:ext cx="7668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的挂包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的白桦树 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地歌唱  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地取出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49098" y="162693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652" y="2339027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108" y="234701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0127" y="1617037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鼓鼓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0060" y="1275715"/>
            <a:ext cx="76523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43608" y="1673696"/>
            <a:ext cx="7884368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手术台就是阵地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（《手术台就是阵地》）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95885" y="40621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1187624" y="2211710"/>
            <a:ext cx="11521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043608" y="1059959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975759" y="105958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211769" y="2253738"/>
            <a:ext cx="7841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415637" y="2499742"/>
            <a:ext cx="8312727" cy="17425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将手术台比喻成阵地，生动形象的表现出救人的危险与急迫。使做手术时的匆忙、仔细的场景得到充分的展现，让人们更加能感受到救人的危急。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bldLvl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75606"/>
            <a:ext cx="8244408" cy="1786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第二天，列宁来到白桦树下，果然又看到那只灰雀欢蹦乱跳地在枝头歌唱。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411510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043663" y="3219822"/>
            <a:ext cx="7157085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拟人的手法，写出了灰雀重获自由的喜悦的样子。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683" y="1131590"/>
            <a:ext cx="824440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敌机不断地在上空吼叫。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1705610" y="2939415"/>
            <a:ext cx="5085080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拟人的手法，当时情况非常危险。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亲爱的同学们，在第八单元中，我们学习了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手术台就是阵地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一个粗瓷大碗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1332396"/>
            <a:ext cx="8244408" cy="178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战士们没有离开他们的阵地，我怎么能离开自己的阵地呢？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555526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048385" y="3348355"/>
            <a:ext cx="7442200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反问的手法，写出了白求恩不能离开手术台的原因。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03598"/>
            <a:ext cx="804159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列宁自言自语地说：“多好的灰雀呀，可惜再也飞不回来了。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195486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语言描写的句子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184910" y="3295015"/>
            <a:ext cx="6774180" cy="123888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       </a:t>
            </a:r>
            <a:r>
              <a:rPr lang="zh-CN" altLang="en-US" sz="2400" dirty="0" smtClean="0">
                <a:solidFill>
                  <a:srgbClr val="FF0000"/>
                </a:solidFill>
              </a:rPr>
              <a:t>“自言自语”看似是列宁自己和自己说话，其实是说给小男孩听的。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03598"/>
            <a:ext cx="80415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“一定会飞回来！”男孩肯定地说。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971600" y="2787774"/>
            <a:ext cx="7668344" cy="146807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列宁的喜出望外进一步感染了男孩，令男孩坚定改正错误的决心。可以看出小男孩是个知错就改的孩子。也看出男孩也很喜欢灰雀。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0850" y="915566"/>
            <a:ext cx="80415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列宁看看男孩，又看看灰雀，微笑着说：“你好！灰雀，昨天你到哪儿去了？” 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629805" y="2571750"/>
            <a:ext cx="7884391" cy="167346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列宁不问男孩，而是去问一只不会说话的鸟，一方面表现出列宁见到灰雀后的惊喜；另一方面表现了列宁对男孩的爱护。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020" y="304800"/>
            <a:ext cx="857059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白求恩说：“谢谢师长的关心。可是，手术台是医生的阵地。战士们没有离开他们的阵地，我怎么能离开自己的阵地呢？部长同志，请您转告师长，我是一名八路军战士，不是你们的客人。” 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831215" y="3487852"/>
            <a:ext cx="7749540" cy="10633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这句话充分地体现了白求恩同志对工作极端负责</a:t>
            </a:r>
            <a:r>
              <a:rPr lang="en-US" altLang="zh-CN" sz="2400" dirty="0" smtClean="0">
                <a:solidFill>
                  <a:srgbClr val="FF0000"/>
                </a:solidFill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</a:rPr>
              <a:t>对同志极端热忱的高尚品质。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0" y="267494"/>
            <a:ext cx="3347864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外貌描写的句子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23528" y="987574"/>
            <a:ext cx="85166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公园里有一棵高大的白桦树，树上有三只灰雀：两只胸脯是粉红的，一只胸脯是深红的。它们在树枝间来回跳动，婉转地歌唱，非常惹人喜爱。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415637" y="3291830"/>
            <a:ext cx="8312727" cy="1310707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写灰雀的样子，说明它们很可爱，为下文列宁和男孩喜欢灰雀打下基础。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4400" y="1585587"/>
            <a:ext cx="800004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战士们没有离开他们的阵地，我怎么能离开自己的阵地呢？</a:t>
            </a:r>
            <a:r>
              <a:rPr lang="en-US" altLang="zh-CN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改为陈述句</a:t>
            </a:r>
            <a:r>
              <a:rPr lang="en-US" altLang="zh-CN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) </a:t>
            </a:r>
            <a:endParaRPr lang="zh-CN" altLang="en-US" sz="3200" u="sng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2862684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战士们没有离开他们的阵地，我不能离开自己的阵地。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064" y="1002090"/>
            <a:ext cx="7884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一、句子练习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627534"/>
            <a:ext cx="79563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灰雀在枝头鸣叫，非常惹人喜爱。 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灰雀在枝头欢蹦乱跳地唱歌，非常惹人喜爱。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539750" algn="r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照样子改写句子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) 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风一吹，树叶纷纷扬扬飘落下来。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_______________________________________</a:t>
            </a:r>
            <a:endParaRPr lang="zh-CN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79104" y="287477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风一吹，树叶翩翩起舞。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402069" y="1074561"/>
            <a:ext cx="8460431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“一定会飞回来！”男孩肯定地说。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列宁对灰雀的喜爱感染了男孩，令男孩坚定改正错误的决心。可以看出男孩是个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，也看出男孩也很喜欢灰雀。</a:t>
            </a:r>
            <a:endParaRPr lang="zh-CN" altLang="en-US" sz="2800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0675" y="2336562"/>
            <a:ext cx="285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知错就改的孩子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395536" y="39234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分析句子。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312" y="1188611"/>
            <a:ext cx="73471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83185" y="26749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43589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司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0862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者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74502" y="2849329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zhě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67725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速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43206" y="1486980"/>
            <a:ext cx="572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sù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1083509" y="2787774"/>
            <a:ext cx="681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chí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1147386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持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2280071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渣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" name="文本框 20"/>
          <p:cNvSpPr txBox="1"/>
          <p:nvPr/>
        </p:nvSpPr>
        <p:spPr>
          <a:xfrm>
            <a:off x="2276865" y="2833203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zhā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83768" y="477497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4446481" y="841602"/>
            <a:ext cx="252028" cy="6623746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933049" y="4368337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2925926" y="444151"/>
            <a:ext cx="316836" cy="1662909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2173655" y="1478269"/>
            <a:ext cx="72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sī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92079" y="406860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581121" y="284932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chè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4572990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撤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4499992" y="1414972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dòu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9" name="文本框 13"/>
          <p:cNvSpPr txBox="1"/>
          <p:nvPr/>
        </p:nvSpPr>
        <p:spPr>
          <a:xfrm>
            <a:off x="5566162" y="1414972"/>
            <a:ext cx="708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dài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44" name="文本框 12"/>
          <p:cNvSpPr txBox="1"/>
          <p:nvPr/>
        </p:nvSpPr>
        <p:spPr>
          <a:xfrm>
            <a:off x="4499992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斗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5" name="文本框 12"/>
          <p:cNvSpPr txBox="1"/>
          <p:nvPr/>
        </p:nvSpPr>
        <p:spPr>
          <a:xfrm>
            <a:off x="5652120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大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6" name="左大括号 45"/>
          <p:cNvSpPr/>
          <p:nvPr/>
        </p:nvSpPr>
        <p:spPr>
          <a:xfrm rot="16200000" flipH="1" flipV="1">
            <a:off x="5766545" y="66548"/>
            <a:ext cx="369905" cy="2326949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8"/>
          <p:cNvSpPr txBox="1"/>
          <p:nvPr/>
        </p:nvSpPr>
        <p:spPr>
          <a:xfrm>
            <a:off x="5805257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陈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7" name="文本框 11"/>
          <p:cNvSpPr txBox="1"/>
          <p:nvPr/>
        </p:nvSpPr>
        <p:spPr>
          <a:xfrm>
            <a:off x="5758897" y="2849329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chén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8" name="文本框 11"/>
          <p:cNvSpPr txBox="1"/>
          <p:nvPr/>
        </p:nvSpPr>
        <p:spPr>
          <a:xfrm>
            <a:off x="6885377" y="2849329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zhēn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6957385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撤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0" name="文本框 13"/>
          <p:cNvSpPr txBox="1"/>
          <p:nvPr/>
        </p:nvSpPr>
        <p:spPr>
          <a:xfrm>
            <a:off x="6588224" y="1414972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huán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51" name="文本框 12"/>
          <p:cNvSpPr txBox="1"/>
          <p:nvPr/>
        </p:nvSpPr>
        <p:spPr>
          <a:xfrm>
            <a:off x="6732240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还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3" grpId="0"/>
      <p:bldP spid="30" grpId="0"/>
      <p:bldP spid="35" grpId="0" animBg="1"/>
      <p:bldP spid="36" grpId="0" animBg="1"/>
      <p:bldP spid="37" grpId="0" animBg="1"/>
      <p:bldP spid="38" grpId="0" animBg="1"/>
      <p:bldP spid="40" grpId="0"/>
      <p:bldP spid="43" grpId="0" animBg="1"/>
      <p:bldP spid="31" grpId="0"/>
      <p:bldP spid="34" grpId="0"/>
      <p:bldP spid="39" grpId="0"/>
      <p:bldP spid="46" grpId="0" animBg="1"/>
      <p:bldP spid="47" grpId="0"/>
      <p:bldP spid="48" grpId="0"/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273028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课文讲了司马光小时候砸破水缸救出小伙伴的故事。作者这样写的目的是：形成鲜明的对比，突出司马光的不慌张，沉着冷静。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032" y="1044736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《司马光》一文</a:t>
            </a:r>
            <a:r>
              <a:rPr lang="zh-CN" altLang="en-US" sz="3200" dirty="0" smtClean="0"/>
              <a:t>讲了怎样的小故事？作者写了司马光的表现，还写了其他孩子的表现，为什么这样写？</a:t>
            </a:r>
            <a:endParaRPr lang="zh-CN" altLang="en-US" sz="3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37317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用自己的话说一说</a:t>
            </a:r>
            <a:r>
              <a:rPr lang="en-US" altLang="zh-CN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司马光</a:t>
            </a:r>
            <a:r>
              <a:rPr lang="en-US" altLang="zh-CN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一文的意思。</a:t>
            </a:r>
            <a:endParaRPr lang="zh-CN" altLang="en-US" sz="32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056" y="1347614"/>
            <a:ext cx="8244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一天，一群小孩在庭院里嬉戏。院子里有一口大水缸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一个小孩爬到瓮缸上，失足掉进缸里沉没到水里。家都丢弃他失足者离开了。司马光立刻拿起石块击打瓮缸，瓮缸被打破了，水从破口处喷涌出来，失足掉入水里的人才能够活下来。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322" y="1707654"/>
            <a:ext cx="76210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这篇课文的语言是文言文，比较凝练，刚读起来觉得很难明白其意思，只看注释，理解起来也很困难。我们学的其他课文描写生动具体，语言浅显易懂。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77155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司马光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</a:t>
            </a:r>
            <a:r>
              <a:rPr lang="zh-CN" altLang="en-US" sz="3200" dirty="0" smtClean="0"/>
              <a:t>和其他课文有什么不同？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6735" y="1562898"/>
            <a:ext cx="81686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本文通过讲述列宁在公园里找灰雀时，遇到了将灰雀捉走的男孩，经过交谈，受到感动的男孩主动放回灰雀的故事，体现了列宁善解人意，对男孩的尊重、爱护的品质以及男孩的诚实和天真。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6737" y="699542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《灰雀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一课的主题是什么？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4418" y="1221601"/>
            <a:ext cx="76820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宁实际是说给小男孩听的，表达了列宁对灰雀的担心和惋惜，他用这种感情让男孩知道有很多人喜爱灰雀在枝头欢蹦乱跳、唱歌，听不到别人心里会难过的。看出列宁善解人意、循循善诱及对男孩的尊重与爱护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9607" y="555526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列宁为什么说灰雀再也飞不回来了？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4015" y="2021815"/>
            <a:ext cx="77540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列宁是让灰雀在自然的环境中自由生活，而男孩是将其圈养起来。他们都很喜欢鸟。列宁是个善解人意、尊重男孩的人，小男孩是一个知错就改，诚实守信的孩子。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699542"/>
            <a:ext cx="7870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列宁和小男孩喜欢灰雀方式不同在哪？看出列宁和小男孩分别是怎样的人？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511816"/>
            <a:ext cx="81367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这篇课文主要写抗日战争时期，齐会战斗打响后，加拿大共产党员白求恩大夫坚持在手术台上为伤员做手术，赞颂了白求恩不怕牺牲，坚守岗位，无私奉献精神。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699542"/>
            <a:ext cx="842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手术台就是阵地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705" y="1707654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白求恩认为手术台就是医生打仗的阵地。抢救伤员就是打仗。既能点明白求恩大夫工作的环境，又能表现出白求恩大夫不怕牺牲，坚守岗位的精神。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673" y="833785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白求恩为什么说“手术台就是阵地”？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7" y="2319918"/>
            <a:ext cx="7776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情况越来越危急，白求恩一心只想着加快手术的速度，尽可能地在短时间里抢救更多的伤员。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7" y="62753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白求恩仍然争分夺秒地给伤员做手术，做了一个又一个。从“争分夺秒”这个词语中，你感受到了什么？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491630"/>
            <a:ext cx="81367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这篇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课文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以</a:t>
            </a:r>
            <a:r>
              <a:rPr lang="zh-CN" altLang="en-US" sz="32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倒叙的方法，以一个粗瓷大碗为线索，记述了抗日民族女英雄赵一曼，在那样艰苦的环境中时时关心战士胜于关心自己，和他们同甘共苦，坚持革命，从而赞美赵一曼作为一名共产党员的高尚品质。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699542"/>
            <a:ext cx="842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一个粗瓷大碗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1560" y="928340"/>
            <a:ext cx="8298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司 庭 弃 </a:t>
            </a:r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谷 </a:t>
            </a:r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或 </a:t>
            </a:r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冻 术 匆  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1092555" y="2293838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116891" y="217072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司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1092555" y="3448040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08735" y="217072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17020" y="3324929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弃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5209122" y="3324929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或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6276873" y="330678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术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7368975" y="330678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匆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/>
      <p:bldP spid="20" grpId="0"/>
      <p:bldP spid="23" grpId="0"/>
      <p:bldP spid="14" grpId="0"/>
      <p:bldP spid="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78863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一、根据课文内容，填空。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698943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是一篇文言文，讲述的是司马光“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的故事，反映了司马光的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。 “群儿戏于庭”中的“于”是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的意思， “众皆弃去”中的“去”是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的意思。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209767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破瓮救人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55258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机智聪明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984634"/>
            <a:ext cx="61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340586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离开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835" y="1175921"/>
            <a:ext cx="784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这篇课文讲了一个和灰雀有关的故事，从故事中我们可以看出列宁是一个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的人，男孩是一个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745" y="2010054"/>
            <a:ext cx="716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爱护动物、爱护儿童、懂得保护儿童心灵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5756" y="2453647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知错就改、诚实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90238"/>
            <a:ext cx="8279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一文中“水迸”是说缸砸破后水涌出来了。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的故事里，列宁并不知道灰雀是怎么不见的。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白求恩是一位加拿大共产党员，来到中国参加抗日战争。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33446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162228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24863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1417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二、判断，对的打“√”，错的打“</a:t>
            </a:r>
            <a:r>
              <a:rPr lang="en-US" altLang="zh-CN" sz="3200" dirty="0" smtClean="0"/>
              <a:t>×”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66911"/>
            <a:ext cx="8438712" cy="240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列宁说：“一定是飞走了或者是冻死了。天气严寒，它怕冷。”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列宁自言自语地说：“多好的灰雀呀，可惜再也飞不回来了。”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0095" y="2505669"/>
            <a:ext cx="7920880" cy="1514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两句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话你体会到列宁对灰雀怎样的感情？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列宁为什么这样自言自语？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40135" y="298894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担心和惋惜。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683567" y="3931424"/>
            <a:ext cx="78054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他这样做既保护了男孩的自尊，又使男孩认识到了错误，可见列宁的善解人意与循循善诱。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7574"/>
            <a:ext cx="778065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1995686"/>
            <a:ext cx="74409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 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群儿戏于庭，一儿登瓮，足跌没水中。众皆弃去，光持石击瓮破之，水迸，儿得活。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7424" y="1131590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课文片段</a:t>
            </a:r>
            <a:endParaRPr lang="zh-CN" altLang="en-US" dirty="0"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341595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0173" y="1241341"/>
            <a:ext cx="80462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不迁怒，不贰过。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论语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爱人若爱其身。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墨子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仁者爱人，有礼者敬人。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孟子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与人善言，暖于布帛；伤人以言，深于矛戟。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荀子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267494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zh-CN" altLang="en-US" b="1" dirty="0" smtClean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467544" y="1033794"/>
            <a:ext cx="8487410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人而不仁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则道义息。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胡宏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胡子知言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修身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仁为万善本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贪是诸恶根。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史襄哉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中华谚海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知者无不知也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当务之为急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仁者无不爱也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急亲贤之为务。               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尽心上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知者不惑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仁者不忧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勇者不惧。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子罕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088" y="976536"/>
            <a:ext cx="7524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一、积累我在行。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63055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，暖于布帛；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，深于矛戟。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荀子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，一儿登瓮，足跌没水中。</a:t>
            </a: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，光持石击瓮破之，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，儿得活。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40045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伤人以言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7576" y="3120776"/>
            <a:ext cx="101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23728" y="1400458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与人善言 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26455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群儿戏于庭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268161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众皆弃去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9139428" cy="5143500"/>
          </a:xfrm>
          <a:prstGeom prst="rect">
            <a:avLst/>
          </a:prstGeom>
        </p:spPr>
      </p:pic>
      <p:sp>
        <p:nvSpPr>
          <p:cNvPr id="3" name="文本框 3"/>
          <p:cNvSpPr txBox="1"/>
          <p:nvPr/>
        </p:nvSpPr>
        <p:spPr>
          <a:xfrm>
            <a:off x="651128" y="1419622"/>
            <a:ext cx="7834196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079329" y="509940"/>
              <a:ext cx="115127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1" y="1257603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①拿着；握着。 ②保守住。 ③掌握；料理。 ④挟制。 ⑤对抗。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83185" y="123478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29457" y="2571750"/>
            <a:ext cx="81469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①抚育，供给生活品。 ②饲养动物，培植花草。 ③生育，生小孩儿。④抚养的（非亲生的）。 ⑤教育，训练。 ⑥使身心得到滋补和休息。 ⑦保护修补。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536" y="906855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一、给多音字选择正确的读音，用“√”标出。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" y="1563638"/>
            <a:ext cx="8460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1.1939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年春，齐会战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dòu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dǒu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）打响了。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在离火线不远的一座小庙里，白求恩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dà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dài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夫正在给伤员做手术。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赵一曼看着这个碗，对通讯员说：“哪里拿来的，请你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huán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hái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）到哪里去！”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185167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10932" y="24833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29183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22793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9214" y="987574"/>
            <a:ext cx="7217162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、选字填空。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 烈     陈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(   )      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  ) 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郊 效     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区      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果 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迟 持     支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 )      ( 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3491880" y="160743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6169155" y="157316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3059832" y="216954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5724128" y="218349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3491880" y="2745608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5767108" y="275956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528" y="484093"/>
            <a:ext cx="88559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三、给红色字选择正确的解释。</a:t>
            </a:r>
            <a:endParaRPr lang="en-US" altLang="zh-CN" sz="3200" dirty="0">
              <a:latin typeface="+mn-ea"/>
            </a:endParaRPr>
          </a:p>
          <a:p>
            <a:pPr indent="630555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①拿着；握着。 ②保守住。 ③掌握；料理。 ④挟制。 ⑤对抗。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55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保持国内长期稳定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争取世界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久和平。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555" algn="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55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现在生活好了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可妈妈还是忘不了勤俭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555" algn="r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555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这场球赛两队势均力敌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相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不下。（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56376" y="240682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6376" y="341494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6376" y="391899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545" y="1077595"/>
            <a:ext cx="753999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042eeb50-24a4-4768-8cd9-431c81f7ab9c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4710</Words>
  <Application>WPS 演示</Application>
  <PresentationFormat>全屏显示(16:9)</PresentationFormat>
  <Paragraphs>438</Paragraphs>
  <Slides>49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3" baseType="lpstr">
      <vt:lpstr>Arial</vt:lpstr>
      <vt:lpstr>宋体</vt:lpstr>
      <vt:lpstr>Wingdings</vt:lpstr>
      <vt:lpstr>黑体</vt:lpstr>
      <vt:lpstr>楷体</vt:lpstr>
      <vt:lpstr>汉语拼音</vt:lpstr>
      <vt:lpstr>Segoe Print</vt:lpstr>
      <vt:lpstr>Arial Rounded MT Bold</vt:lpstr>
      <vt:lpstr>微软雅黑</vt:lpstr>
      <vt:lpstr>Calibri</vt:lpstr>
      <vt:lpstr>Arial Unicode MS</vt:lpstr>
      <vt:lpstr>新宋体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570</cp:revision>
  <dcterms:created xsi:type="dcterms:W3CDTF">2019-08-10T12:25:00Z</dcterms:created>
  <dcterms:modified xsi:type="dcterms:W3CDTF">2022-11-29T18:36:05Z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8018A3DF548D48EE89430259E08D13A1</vt:lpwstr>
  </property>
</Properties>
</file>