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1502" r:id="rId3"/>
    <p:sldId id="1501" r:id="rId5"/>
    <p:sldId id="1548" r:id="rId6"/>
    <p:sldId id="1469" r:id="rId7"/>
    <p:sldId id="1525" r:id="rId8"/>
    <p:sldId id="1470" r:id="rId9"/>
    <p:sldId id="1407" r:id="rId10"/>
    <p:sldId id="1506" r:id="rId11"/>
    <p:sldId id="1524" r:id="rId12"/>
    <p:sldId id="1508" r:id="rId13"/>
    <p:sldId id="1537" r:id="rId14"/>
    <p:sldId id="1536" r:id="rId15"/>
    <p:sldId id="1511" r:id="rId16"/>
    <p:sldId id="1538" r:id="rId17"/>
    <p:sldId id="1528" r:id="rId18"/>
    <p:sldId id="1540" r:id="rId19"/>
    <p:sldId id="1539" r:id="rId20"/>
    <p:sldId id="1546" r:id="rId21"/>
    <p:sldId id="1513" r:id="rId22"/>
    <p:sldId id="1515" r:id="rId23"/>
    <p:sldId id="1544" r:id="rId24"/>
    <p:sldId id="1545" r:id="rId25"/>
    <p:sldId id="1521" r:id="rId26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1"/>
    </p:embeddedFont>
    <p:embeddedFont>
      <p:font typeface="黑体" panose="02010609060101010101" pitchFamily="49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汉语拼音" panose="020B0604020202020204" pitchFamily="34" charset="0"/>
      <p:regular r:id="rId37"/>
    </p:embeddedFont>
    <p:embeddedFont>
      <p:font typeface="微软雅黑" panose="020B0503020204020204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66"/>
    <a:srgbClr val="FFFFFF"/>
    <a:srgbClr val="0066FF"/>
    <a:srgbClr val="CCFF99"/>
    <a:srgbClr val="90EC84"/>
    <a:srgbClr val="008000"/>
    <a:srgbClr val="DFFF75"/>
    <a:srgbClr val="FF0000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505" autoAdjust="0"/>
    <p:restoredTop sz="94737" autoAdjust="0"/>
  </p:normalViewPr>
  <p:slideViewPr>
    <p:cSldViewPr>
      <p:cViewPr>
        <p:scale>
          <a:sx n="110" d="100"/>
          <a:sy n="110" d="100"/>
        </p:scale>
        <p:origin x="-120" y="-156"/>
      </p:cViewPr>
      <p:guideLst>
        <p:guide orient="horz" pos="2210"/>
        <p:guide pos="43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80"/>
        <p:guide pos="22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2.xml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hyperlink" Target="&#19971;&#24425;&#19968;&#24180;&#32423;&#19978;&#35838;&#25991;&#26391;&#35835;&#35782;&#23383;3&#21475;&#32819;&#30446;&#9312;.mp4" TargetMode="External"/><Relationship Id="rId3" Type="http://schemas.openxmlformats.org/officeDocument/2006/relationships/image" Target="../media/image8.png"/><Relationship Id="rId2" Type="http://schemas.openxmlformats.org/officeDocument/2006/relationships/hyperlink" Target="&#36164;&#26009;&#38142;&#25509;/&#35270;&#39057;/&#19971;&#24425;-&#35838;&#25991;&#26391;&#35835;-&#22235;&#19978;-4.&#32321;&#26143;.mp4" TargetMode="External"/><Relationship Id="rId1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1598904"/>
            <a:ext cx="4608512" cy="1332886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55776" y="1598904"/>
            <a:ext cx="3888432" cy="1116862"/>
            <a:chOff x="2877716" y="2859782"/>
            <a:chExt cx="3888432" cy="1116862"/>
          </a:xfrm>
        </p:grpSpPr>
        <p:grpSp>
          <p:nvGrpSpPr>
            <p:cNvPr id="7" name="组合 6"/>
            <p:cNvGrpSpPr/>
            <p:nvPr/>
          </p:nvGrpSpPr>
          <p:grpSpPr>
            <a:xfrm>
              <a:off x="2877716" y="2896524"/>
              <a:ext cx="3888432" cy="1080120"/>
              <a:chOff x="1581572" y="934278"/>
              <a:chExt cx="3888432" cy="1080120"/>
            </a:xfrm>
          </p:grpSpPr>
          <p:sp>
            <p:nvSpPr>
              <p:cNvPr id="8" name="标题 1"/>
              <p:cNvSpPr txBox="1"/>
              <p:nvPr/>
            </p:nvSpPr>
            <p:spPr>
              <a:xfrm>
                <a:off x="2733700" y="934278"/>
                <a:ext cx="2736304" cy="107657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/>
              <a:lstStyle/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72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繁 星</a:t>
                </a:r>
                <a:endParaRPr lang="zh-CN" altLang="en-US" sz="72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581572" y="1176043"/>
                <a:ext cx="830188" cy="838355"/>
                <a:chOff x="3059832" y="2278810"/>
                <a:chExt cx="830188" cy="838355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9832" y="2293219"/>
                  <a:ext cx="830188" cy="823946"/>
                </a:xfrm>
                <a:prstGeom prst="rect">
                  <a:avLst/>
                </a:prstGeom>
              </p:spPr>
            </p:pic>
            <p:sp>
              <p:nvSpPr>
                <p:cNvPr id="13" name="文本框 6"/>
                <p:cNvSpPr txBox="1"/>
                <p:nvPr/>
              </p:nvSpPr>
              <p:spPr>
                <a:xfrm>
                  <a:off x="3232423" y="2278810"/>
                  <a:ext cx="468398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kumimoji="1" lang="en-US" altLang="zh-CN" sz="4400" b="1" dirty="0" smtClean="0">
                      <a:solidFill>
                        <a:srgbClr val="92D05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kumimoji="1" lang="zh-CN" altLang="en-US" sz="4800" b="1" dirty="0">
                    <a:solidFill>
                      <a:srgbClr val="92D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15" name="标题 1"/>
            <p:cNvSpPr txBox="1"/>
            <p:nvPr/>
          </p:nvSpPr>
          <p:spPr>
            <a:xfrm>
              <a:off x="3319103" y="2859782"/>
              <a:ext cx="909613" cy="107657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4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*</a:t>
              </a:r>
              <a:endPara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02352" y="52631"/>
            <a:ext cx="27414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四年级 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15616" y="1275606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自由朗读第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自然段，边读边想象画面，说一说：作者描写了繁星的什么特点？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7886" y="-92546"/>
            <a:ext cx="9180512" cy="5265563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矩形 2"/>
          <p:cNvSpPr/>
          <p:nvPr/>
        </p:nvSpPr>
        <p:spPr>
          <a:xfrm>
            <a:off x="539552" y="1923678"/>
            <a:ext cx="82809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虽然星星的光亮很“微小”，但因为星星很多，一群一群的，分布很广，所以“光明无处不在”，柔和清亮的光在夜空中一闪一闪的，宁静又温馨。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771550"/>
            <a:ext cx="82089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说星星“微小”，而“光明无处不在”？</a:t>
            </a:r>
            <a:endParaRPr lang="zh-CN" altLang="en-US" sz="2800" b="1" dirty="0">
              <a:solidFill>
                <a:schemeClr val="bg1"/>
              </a:solidFill>
              <a:effectLst>
                <a:glow rad="63500">
                  <a:schemeClr val="bg1">
                    <a:lumMod val="9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7886" y="-92546"/>
            <a:ext cx="9180512" cy="5265563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1560" y="1491630"/>
            <a:ext cx="7776864" cy="11156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solidFill>
                  <a:schemeClr val="tx1"/>
                </a:solidFill>
                <a:effectLst>
                  <a:glow rad="139700">
                    <a:schemeClr val="bg1">
                      <a:lumMod val="95000"/>
                    </a:schemeClr>
                  </a:glow>
                </a:effectLst>
                <a:latin typeface="宋体" panose="02010600030101010101" pitchFamily="2" charset="-122"/>
              </a:rPr>
              <a:t>我仿佛看到了（        ）的星空，星星用它（        ）的光照亮了夜空。</a:t>
            </a:r>
            <a:endParaRPr lang="zh-CN" altLang="en-US" b="1" dirty="0">
              <a:solidFill>
                <a:schemeClr val="tx1"/>
              </a:solidFill>
              <a:effectLst>
                <a:glow rad="139700">
                  <a:schemeClr val="bg1">
                    <a:lumMod val="95000"/>
                  </a:schemeClr>
                </a:glow>
              </a:effectLst>
              <a:latin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364360" y="1491630"/>
            <a:ext cx="229587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星群密布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656841" y="2045627"/>
            <a:ext cx="2563231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柔和清亮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71600" y="1203598"/>
            <a:ext cx="73945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自由朗读最后一自然段，边读边想象画面，说说：哪些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词句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引起了你的注意？这些词语使你想到了怎样的画面？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5382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2083" y="1603775"/>
            <a:ext cx="828092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chemeClr val="tx1"/>
                </a:solidFill>
                <a:effectLst>
                  <a:glow rad="139700">
                    <a:schemeClr val="bg1">
                      <a:lumMod val="85000"/>
                    </a:schemeClr>
                  </a:glow>
                </a:effectLst>
                <a:latin typeface="宋体" panose="02010600030101010101" pitchFamily="2" charset="-122"/>
              </a:rPr>
              <a:t>我仿佛看到了（        ）的星星撒满夜空，好像（                  ）。它们那么（  ），又在不停地动，（        ）。</a:t>
            </a:r>
            <a:endParaRPr lang="zh-CN" altLang="en-US" b="1" dirty="0">
              <a:solidFill>
                <a:schemeClr val="tx1"/>
              </a:solidFill>
              <a:effectLst>
                <a:glow rad="139700">
                  <a:schemeClr val="bg1">
                    <a:lumMod val="85000"/>
                  </a:schemeClr>
                </a:glow>
              </a:effectLst>
              <a:latin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144491" y="1563638"/>
            <a:ext cx="229587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</a:rPr>
              <a:t>半明半昧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15816" y="2107831"/>
            <a:ext cx="475252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孩子调皮地眨着眼睛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696219" y="2588660"/>
            <a:ext cx="72008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低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156176" y="2563440"/>
            <a:ext cx="18002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摇摇欲坠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784" y="2509262"/>
            <a:ext cx="3960440" cy="236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67544" y="1266516"/>
            <a:ext cx="8064896" cy="10172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渐渐地我的眼睛模糊了，我好像看见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无数萤火虫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在我的周围飞舞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92080" y="1715386"/>
            <a:ext cx="3054503" cy="0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1560" y="2211710"/>
            <a:ext cx="2880320" cy="0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5" y="2524711"/>
            <a:ext cx="3960440" cy="23353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1" name="组合 10"/>
          <p:cNvGrpSpPr/>
          <p:nvPr/>
        </p:nvGrpSpPr>
        <p:grpSpPr>
          <a:xfrm>
            <a:off x="1238556" y="411510"/>
            <a:ext cx="1389228" cy="648072"/>
            <a:chOff x="2772909" y="2886143"/>
            <a:chExt cx="1389228" cy="64807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389228" cy="6480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9"/>
            <p:cNvSpPr txBox="1"/>
            <p:nvPr/>
          </p:nvSpPr>
          <p:spPr>
            <a:xfrm>
              <a:off x="3018405" y="2997264"/>
              <a:ext cx="978639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流程图: 可选过程 7"/>
          <p:cNvSpPr/>
          <p:nvPr/>
        </p:nvSpPr>
        <p:spPr>
          <a:xfrm>
            <a:off x="3851920" y="1959670"/>
            <a:ext cx="1728191" cy="64809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星光闪烁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-92546"/>
            <a:ext cx="9180512" cy="5236611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9552" y="1563638"/>
            <a:ext cx="828092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kumimoji="1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dirty="0" smtClean="0">
                <a:solidFill>
                  <a:schemeClr val="tx1"/>
                </a:solidFill>
                <a:effectLst>
                  <a:glow rad="139700">
                    <a:schemeClr val="bg1">
                      <a:lumMod val="85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我感到星星离我更近了，还调皮地在我身边（        ）。</a:t>
            </a:r>
            <a:endParaRPr lang="zh-CN" altLang="en-US" dirty="0">
              <a:solidFill>
                <a:schemeClr val="tx1"/>
              </a:solidFill>
              <a:effectLst>
                <a:glow rad="139700">
                  <a:schemeClr val="bg1">
                    <a:lumMod val="85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63688" y="2427734"/>
            <a:ext cx="187220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飞舞嬉戏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0610" y="762460"/>
            <a:ext cx="7858760" cy="10172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在星的怀抱中我微笑着，我沉睡着。我觉得自己是一个小孩子，现在睡在母亲的怀里了。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3851920" y="2609201"/>
            <a:ext cx="4727064" cy="165618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从“星的怀抱”到“母亲的怀里”，表达了“我”对星空的依恋和热爱。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972" y="2499742"/>
            <a:ext cx="2456621" cy="1890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703774" y="1225950"/>
            <a:ext cx="1584176" cy="0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364088" y="1687221"/>
            <a:ext cx="1872208" cy="0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"/>
          <a:stretch>
            <a:fillRect/>
          </a:stretch>
        </p:blipFill>
        <p:spPr bwMode="auto">
          <a:xfrm>
            <a:off x="539552" y="1204299"/>
            <a:ext cx="8136904" cy="2879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99592" y="1779662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细致入微地捕捉到繁星的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样子，离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当下越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近，描写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就越细致。读这样的文章，我们要充分发挥想象，想象文章描写的画面，去理解文意，去体会感情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7280" y="629275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写法总结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6"/>
          <p:cNvSpPr txBox="1"/>
          <p:nvPr/>
        </p:nvSpPr>
        <p:spPr>
          <a:xfrm>
            <a:off x="2127319" y="4032815"/>
            <a:ext cx="662114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我仿佛看见无数萤火虫在我的周围飞舞。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5775" y="26749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分类整理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4842" y="1488434"/>
            <a:ext cx="90601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数量</a:t>
            </a:r>
            <a:endParaRPr lang="zh-CN" altLang="en-US" sz="1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427734"/>
            <a:ext cx="90601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光亮</a:t>
            </a:r>
            <a:endParaRPr lang="zh-CN" altLang="en-US" sz="1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3363838"/>
            <a:ext cx="90601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姿态</a:t>
            </a:r>
            <a:endParaRPr lang="zh-CN" altLang="en-US" sz="11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4699" y="1488434"/>
            <a:ext cx="4692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密密麻麻  星群密布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728" y="242947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半明半昧</a:t>
            </a:r>
            <a:endParaRPr lang="zh-CN" altLang="en-US" sz="1100" dirty="0"/>
          </a:p>
        </p:txBody>
      </p:sp>
      <p:sp>
        <p:nvSpPr>
          <p:cNvPr id="10" name="矩形 9"/>
          <p:cNvSpPr/>
          <p:nvPr/>
        </p:nvSpPr>
        <p:spPr>
          <a:xfrm>
            <a:off x="2151710" y="337163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摇摇欲坠</a:t>
            </a:r>
            <a:endParaRPr lang="zh-CN" altLang="en-US" sz="1100" dirty="0"/>
          </a:p>
        </p:txBody>
      </p:sp>
      <p:sp>
        <p:nvSpPr>
          <p:cNvPr id="11" name="矩形 10"/>
          <p:cNvSpPr/>
          <p:nvPr/>
        </p:nvSpPr>
        <p:spPr>
          <a:xfrm>
            <a:off x="410550" y="75238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描写繁星的词句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181" y="1290679"/>
            <a:ext cx="1716916" cy="91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44" y="1292936"/>
            <a:ext cx="1716916" cy="91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936" y="2231720"/>
            <a:ext cx="1716916" cy="91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902" y="3161330"/>
            <a:ext cx="1716916" cy="91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星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536" y="-9525"/>
            <a:ext cx="9283055" cy="5196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9552" y="4423600"/>
            <a:ext cx="712879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同学们</a:t>
            </a:r>
            <a:r>
              <a:rPr lang="zh-CN" altLang="en-US" sz="2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，每当凝望星空时，你有</a:t>
            </a:r>
            <a:r>
              <a:rPr lang="zh-CN" alt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r>
              <a:rPr lang="zh-CN" altLang="en-US" sz="2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链接1：儿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44104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119" y="1432917"/>
            <a:ext cx="8143932" cy="28700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课文以（    ）为线索，讲述了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在（    ）、（      ）、（    ）不同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时期不同地点观看繁星的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情景与感受，抒发了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“我”由此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产生（        ）、（             ）的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感受，给人以丰富的联想和美的享受。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0475" y="1437177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6375" y="2010781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从前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402" y="3075806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热爱自然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65536" y="3097872"/>
            <a:ext cx="25026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向往美好生活</a:t>
            </a:r>
            <a:endParaRPr lang="zh-CN" altLang="en-US" sz="3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10532" y="1999027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三年前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8024" y="1991175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如今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404" y="1087720"/>
            <a:ext cx="7710377" cy="283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0000"/>
              </a:lnSpc>
            </a:pP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一、仿写词语。</a:t>
            </a:r>
            <a:endParaRPr lang="en-US" altLang="zh-CN" sz="2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en-US" altLang="zh-CN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摇摇欲坠：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昧：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2283718"/>
            <a:ext cx="1728192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滔滔不绝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25399" y="226455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欣欣向荣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8024" y="228371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亭亭玉立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5816" y="3200658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自由自在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07511" y="3200658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一心一意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44831" y="3215469"/>
            <a:ext cx="1627369" cy="508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十全十美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915816" y="2787774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809620" y="2796878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668592" y="2779625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15816" y="3723878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66427" y="3705192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646995" y="3723878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769" y="771550"/>
            <a:ext cx="8115687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二、以下</a:t>
            </a:r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说法有误的一项是（  </a:t>
            </a: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）。</a:t>
            </a:r>
            <a:endParaRPr lang="zh-CN" altLang="en-US" sz="2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A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本文讲述了“从前”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“三年前”“如今”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三个不同时段看星星的感受。 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B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文中写了在家乡庭院、南京住所的庭院和海上这三个不同的地方看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星星。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C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.“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船在动，星也在动，它们是这样低，真是摇摇欲坠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呢！”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这句话富有想象力。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D.“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我仿佛听见它们在小声说话。”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这句话运用了比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喻的手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法。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4048" y="608950"/>
            <a:ext cx="5040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1995686"/>
            <a:ext cx="816765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仰望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星空时，你有什么感受呢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？课下和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同学交流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8302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55101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583029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89704" y="915566"/>
            <a:ext cx="7704138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巴金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1904—2005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），原名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李尧棠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，四川成都人，现代文学家。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2003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年被国务院授予“人民作家”荣誉称号，是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世纪中国杰出的文学大师、中国当代文坛的巨匠。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539552" y="1787644"/>
            <a:ext cx="3312368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认真朗读课文，读准容易读错的字音，注意停顿。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0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>
            <a:hlinkClick r:id="rId4" action="ppaction://hlinkfile"/>
          </p:cNvPr>
          <p:cNvSpPr txBox="1"/>
          <p:nvPr/>
        </p:nvSpPr>
        <p:spPr>
          <a:xfrm>
            <a:off x="1104570" y="1135253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80850" y="480600"/>
            <a:ext cx="1059582" cy="1059582"/>
          </a:xfrm>
          <a:prstGeom prst="rect">
            <a:avLst/>
          </a:prstGeom>
        </p:spPr>
      </p:pic>
      <p:pic>
        <p:nvPicPr>
          <p:cNvPr id="1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201" y="157162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644"/>
            <a:ext cx="4402842" cy="500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859922" y="1907410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半明半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昧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29228" y="1419622"/>
            <a:ext cx="110402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mèi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84000" y="2031009"/>
            <a:ext cx="185182" cy="47333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649185" y="2040529"/>
            <a:ext cx="261179" cy="473337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2369566" y="2000662"/>
            <a:ext cx="648072" cy="561666"/>
          </a:xfrm>
          <a:prstGeom prst="ellipse">
            <a:avLst/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920582" y="2966779"/>
            <a:ext cx="1728603" cy="977190"/>
          </a:xfrm>
          <a:prstGeom prst="cloudCallout">
            <a:avLst>
              <a:gd name="adj1" fmla="val 33898"/>
              <a:gd name="adj2" fmla="val -9507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指朝日。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3036688" y="2825304"/>
            <a:ext cx="2826996" cy="1260140"/>
          </a:xfrm>
          <a:prstGeom prst="cloudCallout">
            <a:avLst>
              <a:gd name="adj1" fmla="val -50418"/>
              <a:gd name="adj2" fmla="val -6930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指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树木上部的柔枝嫩叶。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3400111" y="439150"/>
            <a:ext cx="3096344" cy="1260140"/>
          </a:xfrm>
          <a:prstGeom prst="cloudCallout">
            <a:avLst>
              <a:gd name="adj1" fmla="val -61136"/>
              <a:gd name="adj2" fmla="val 723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表示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“日上树梢”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天未大明。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25" name="文本框 15"/>
          <p:cNvSpPr txBox="1"/>
          <p:nvPr/>
        </p:nvSpPr>
        <p:spPr>
          <a:xfrm>
            <a:off x="827584" y="41151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715743" y="196177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摇摇欲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坠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2265" y="1458351"/>
            <a:ext cx="1104022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zhuì</a:t>
            </a:r>
            <a:endParaRPr lang="en-US" altLang="en-US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20272" y="968916"/>
            <a:ext cx="2004135" cy="901412"/>
            <a:chOff x="5033722" y="852280"/>
            <a:chExt cx="1778496" cy="901412"/>
          </a:xfrm>
        </p:grpSpPr>
        <p:sp>
          <p:nvSpPr>
            <p:cNvPr id="26" name="云形标注 25"/>
            <p:cNvSpPr/>
            <p:nvPr/>
          </p:nvSpPr>
          <p:spPr>
            <a:xfrm>
              <a:off x="5033722" y="852280"/>
              <a:ext cx="1778496" cy="901412"/>
            </a:xfrm>
            <a:prstGeom prst="cloudCallout">
              <a:avLst>
                <a:gd name="adj1" fmla="val -48132"/>
                <a:gd name="adj2" fmla="val 32549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215465" y="992832"/>
              <a:ext cx="1415008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翘舌音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266236" y="2024166"/>
            <a:ext cx="632050" cy="579071"/>
          </a:xfrm>
          <a:prstGeom prst="ellipse">
            <a:avLst/>
          </a:prstGeom>
          <a:grp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5400000">
            <a:off x="6202507" y="2916129"/>
            <a:ext cx="759508" cy="34162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53086" y="350785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落下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9" grpId="0" animBg="1"/>
      <p:bldP spid="19" grpId="1" animBg="1"/>
      <p:bldP spid="43" grpId="0" animBg="1"/>
      <p:bldP spid="43" grpId="1" animBg="1"/>
      <p:bldP spid="47" grpId="0" animBg="1"/>
      <p:bldP spid="18" grpId="0" animBg="1"/>
      <p:bldP spid="18" grpId="1" animBg="1"/>
      <p:bldP spid="20" grpId="0" animBg="1"/>
      <p:bldP spid="20" grpId="1" animBg="1"/>
      <p:bldP spid="21" grpId="0" animBg="1"/>
      <p:bldP spid="16" grpId="0"/>
      <p:bldP spid="28" grpId="0" animBg="1"/>
      <p:bldP spid="29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1029370" y="1419622"/>
            <a:ext cx="7503069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默读课文，思考：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课文写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了作者在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哪些地方看繁星的情景？按照什么顺序来写的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？完成表格。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587" y="409113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85355" y="37710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9113"/>
            <a:ext cx="450000" cy="559756"/>
          </a:xfrm>
          <a:prstGeom prst="rect">
            <a:avLst/>
          </a:prstGeom>
        </p:spPr>
      </p:pic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9371" y="12756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6740" y="832046"/>
          <a:ext cx="7631428" cy="1947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9600"/>
                <a:gridCol w="2727492"/>
                <a:gridCol w="3024336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段落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地点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445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自然段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zh-CN" sz="2400" b="1" dirty="0" smtClean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自然段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7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自然段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zh-CN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64"/>
          <p:cNvSpPr txBox="1"/>
          <p:nvPr/>
        </p:nvSpPr>
        <p:spPr>
          <a:xfrm>
            <a:off x="683568" y="3230353"/>
            <a:ext cx="7651638" cy="9302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课文以（    ）为线索，讲述了在三个不同时段、三个不同地方，观赏繁星的情景与感受。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7784" y="32198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75529" y="1411014"/>
            <a:ext cx="228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家乡的庭院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5528" y="2341414"/>
            <a:ext cx="228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8604" y="1879749"/>
            <a:ext cx="2679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住所的菜园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6739" y="139000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0148" y="186047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3557" y="231642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01520" y="915566"/>
            <a:ext cx="783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同学们自由朗读第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自然段，抓住描写星空的语句，想象繁星满天的画面吧！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  <p:pic>
        <p:nvPicPr>
          <p:cNvPr id="1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74810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654384" y="2512399"/>
            <a:ext cx="780604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9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我爱月夜，但我也爱星天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。从前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家乡七八月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的夜晚，在庭院里纳凉的时候，我最爱看天上密密麻麻的星星。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23522" y="4083918"/>
            <a:ext cx="1472214" cy="0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72008"/>
            <a:ext cx="9289032" cy="5236046"/>
          </a:xfrm>
          <a:prstGeom prst="rect">
            <a:avLst/>
          </a:prstGeom>
        </p:spPr>
      </p:pic>
      <p:sp>
        <p:nvSpPr>
          <p:cNvPr id="7" name="文本框 64"/>
          <p:cNvSpPr txBox="1"/>
          <p:nvPr/>
        </p:nvSpPr>
        <p:spPr>
          <a:xfrm>
            <a:off x="1547664" y="641906"/>
            <a:ext cx="2088232" cy="561692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密密麻麻</a:t>
            </a:r>
            <a:endParaRPr lang="zh-CN" altLang="en-US" sz="32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644007" y="641906"/>
            <a:ext cx="345638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星星又多又密。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上箭头 14"/>
          <p:cNvSpPr/>
          <p:nvPr/>
        </p:nvSpPr>
        <p:spPr>
          <a:xfrm rot="5400000">
            <a:off x="3993671" y="734310"/>
            <a:ext cx="255953" cy="504057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55576" y="2047193"/>
            <a:ext cx="7776864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 smtClean="0">
                <a:solidFill>
                  <a:schemeClr val="tx1"/>
                </a:solidFill>
                <a:effectLst>
                  <a:glow rad="139700">
                    <a:schemeClr val="bg1">
                      <a:lumMod val="85000"/>
                    </a:schemeClr>
                  </a:glow>
                </a:effectLst>
                <a:latin typeface="宋体" panose="02010600030101010101" pitchFamily="2" charset="-122"/>
              </a:rPr>
              <a:t>我仿佛看到了（    ）的夜晚，星星闪闪烁烁，像（           ）撒满了夜空。</a:t>
            </a:r>
            <a:endParaRPr lang="zh-CN" altLang="en-US" b="1" dirty="0">
              <a:solidFill>
                <a:schemeClr val="tx1"/>
              </a:solidFill>
              <a:effectLst>
                <a:glow rad="139700">
                  <a:schemeClr val="bg1">
                    <a:lumMod val="85000"/>
                  </a:schemeClr>
                </a:glow>
              </a:effectLst>
              <a:latin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427984" y="2061565"/>
            <a:ext cx="121575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晴朗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736961" y="2623257"/>
            <a:ext cx="2563231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</a:rPr>
              <a:t>无数颗珍珠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 animBg="1"/>
      <p:bldP spid="6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TABLE_BEAUTIFY" val="smartTable{c59dcd38-d286-445b-b7d1-5de010eff92e}"/>
</p:tagLst>
</file>

<file path=ppt/tags/tag2.xml><?xml version="1.0" encoding="utf-8"?>
<p:tagLst xmlns:p="http://schemas.openxmlformats.org/presentationml/2006/main">
  <p:tag name="KSO_WM_DOC_GUID" val="{2ba765c6-8db6-496f-83fb-7174ae1a28f7}"/>
  <p:tag name="KSO_WPP_MARK_KEY" val="bcb49ef6-2d11-4b77-a337-606163774c9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1554</Words>
  <Application>WPS 演示</Application>
  <PresentationFormat>全屏显示(16:9)</PresentationFormat>
  <Paragraphs>194</Paragraphs>
  <Slides>23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楷体</vt:lpstr>
      <vt:lpstr>黑体</vt:lpstr>
      <vt:lpstr>Kaiti SC</vt:lpstr>
      <vt:lpstr>Calibri</vt:lpstr>
      <vt:lpstr>汉语拼音</vt:lpstr>
      <vt:lpstr>微软雅黑</vt:lpstr>
      <vt:lpstr>Times New Roman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188</cp:revision>
  <dcterms:created xsi:type="dcterms:W3CDTF">2017-03-17T02:28:00Z</dcterms:created>
  <dcterms:modified xsi:type="dcterms:W3CDTF">2022-11-30T06:15:52Z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86D39F338D6B4ADBA00AAF347C2A2DE4</vt:lpwstr>
  </property>
</Properties>
</file>