
<file path=[Content_Types].xml><?xml version="1.0" encoding="utf-8"?>
<Types xmlns="http://schemas.openxmlformats.org/package/2006/content-types">
  <Default Extension="png" ContentType="image/png"/>
  <Default Extension="emf" ContentType="image/x-emf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323" r:id="rId3"/>
    <p:sldId id="834" r:id="rId5"/>
    <p:sldId id="835" r:id="rId6"/>
    <p:sldId id="836" r:id="rId7"/>
    <p:sldId id="781" r:id="rId8"/>
    <p:sldId id="843" r:id="rId9"/>
    <p:sldId id="829" r:id="rId10"/>
    <p:sldId id="837" r:id="rId11"/>
    <p:sldId id="839" r:id="rId12"/>
    <p:sldId id="844" r:id="rId13"/>
    <p:sldId id="840" r:id="rId14"/>
    <p:sldId id="841" r:id="rId15"/>
    <p:sldId id="760" r:id="rId16"/>
    <p:sldId id="805" r:id="rId17"/>
    <p:sldId id="845" r:id="rId18"/>
    <p:sldId id="846" r:id="rId19"/>
  </p:sldIdLst>
  <p:sldSz cx="9144000" cy="5143500" type="screen16x9"/>
  <p:notesSz cx="6858000" cy="9144000"/>
  <p:embeddedFontLst>
    <p:embeddedFont>
      <p:font typeface="FZDaBiaoSong-B06" panose="03000509000000000000" pitchFamily="66" charset="-122"/>
      <p:regular r:id="rId24"/>
    </p:embeddedFont>
    <p:embeddedFont>
      <p:font typeface="黑体" panose="02010609060101010101" pitchFamily="49" charset="-122"/>
      <p:regular r:id="rId25"/>
    </p:embeddedFont>
    <p:embeddedFont>
      <p:font typeface="楷体" panose="02010609060101010101" charset="-122"/>
      <p:regular r:id="rId26"/>
    </p:embeddedFont>
    <p:embeddedFont>
      <p:font typeface="微软雅黑" panose="020B0503020204020204" charset="-122"/>
      <p:regular r:id="rId27"/>
    </p:embeddedFont>
    <p:embeddedFont>
      <p:font typeface="等线 Light" panose="02010600030101010101" charset="-122"/>
      <p:regular r:id="rId28"/>
    </p:embeddedFont>
    <p:embeddedFont>
      <p:font typeface="等线" panose="02010600030101010101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</p:embeddedFontLst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BF53"/>
    <a:srgbClr val="0000FF"/>
    <a:srgbClr val="FF6600"/>
    <a:srgbClr val="009900"/>
    <a:srgbClr val="FF0000"/>
    <a:srgbClr val="EE606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77" autoAdjust="0"/>
    <p:restoredTop sz="94709"/>
  </p:normalViewPr>
  <p:slideViewPr>
    <p:cSldViewPr>
      <p:cViewPr>
        <p:scale>
          <a:sx n="100" d="100"/>
          <a:sy n="100" d="100"/>
        </p:scale>
        <p:origin x="-192" y="-210"/>
      </p:cViewPr>
      <p:guideLst>
        <p:guide orient="horz" pos="146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8.xml"/><Relationship Id="rId33" Type="http://schemas.openxmlformats.org/officeDocument/2006/relationships/font" Target="fonts/font10.fntdata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CFB6-1072-304E-ABC4-08EA0315C38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E402-C1AE-5B47-AAC9-B39368809AE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CFB6-1072-304E-ABC4-08EA0315C38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E402-C1AE-5B47-AAC9-B39368809AE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CFB6-1072-304E-ABC4-08EA0315C38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E402-C1AE-5B47-AAC9-B39368809AE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CFB6-1072-304E-ABC4-08EA0315C38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E402-C1AE-5B47-AAC9-B39368809AE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CFB6-1072-304E-ABC4-08EA0315C38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E402-C1AE-5B47-AAC9-B39368809AE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CFB6-1072-304E-ABC4-08EA0315C38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E402-C1AE-5B47-AAC9-B39368809AE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CFB6-1072-304E-ABC4-08EA0315C38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E402-C1AE-5B47-AAC9-B39368809AE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CFB6-1072-304E-ABC4-08EA0315C38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E402-C1AE-5B47-AAC9-B39368809AE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CFB6-1072-304E-ABC4-08EA0315C38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E402-C1AE-5B47-AAC9-B39368809AE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CFB6-1072-304E-ABC4-08EA0315C38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E402-C1AE-5B47-AAC9-B39368809AE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CFB6-1072-304E-ABC4-08EA0315C38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E402-C1AE-5B47-AAC9-B39368809AE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FBF17-9B2A-1F4B-8402-D671350E7016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3976E-0D85-C04B-894A-3481DC7FFFC6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80706"/>
            <a:ext cx="1116935" cy="47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4.xml"/><Relationship Id="rId4" Type="http://schemas.openxmlformats.org/officeDocument/2006/relationships/image" Target="../media/image15.GIF"/><Relationship Id="rId3" Type="http://schemas.openxmlformats.org/officeDocument/2006/relationships/image" Target="../media/image14.emf"/><Relationship Id="rId2" Type="http://schemas.openxmlformats.org/officeDocument/2006/relationships/hyperlink" Target="&#38142;&#25509;&#65306;&#22403;&#22334;&#20998;&#31867;.pptx" TargetMode="Externa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51720" y="2171640"/>
            <a:ext cx="6336704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/>
            <a:r>
              <a:rPr lang="zh-CN" altLang="en-US" sz="6000" dirty="0">
                <a:latin typeface="FZDaBiaoSong-B06" panose="03000509000000000000" pitchFamily="66" charset="-122"/>
                <a:ea typeface="FZDaBiaoSong-B06" panose="03000509000000000000" pitchFamily="66" charset="-122"/>
              </a:rPr>
              <a:t>我们与环境</a:t>
            </a:r>
            <a:endParaRPr lang="zh-CN" altLang="en-US" sz="6000" dirty="0">
              <a:latin typeface="FZDaBiaoSong-B06" panose="03000509000000000000" pitchFamily="66" charset="-122"/>
              <a:ea typeface="FZDaBiaoSong-B06" panose="03000509000000000000" pitchFamily="66" charset="-122"/>
            </a:endParaRPr>
          </a:p>
        </p:txBody>
      </p:sp>
      <p:sp>
        <p:nvSpPr>
          <p:cNvPr id="5" name="流程图: 决策 4"/>
          <p:cNvSpPr/>
          <p:nvPr/>
        </p:nvSpPr>
        <p:spPr>
          <a:xfrm>
            <a:off x="2303505" y="2842276"/>
            <a:ext cx="685907" cy="458700"/>
          </a:xfrm>
          <a:prstGeom prst="flowChartDecision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TextBox 21"/>
          <p:cNvSpPr txBox="1"/>
          <p:nvPr/>
        </p:nvSpPr>
        <p:spPr>
          <a:xfrm>
            <a:off x="315678" y="150112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四年级 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484652" y="958354"/>
            <a:ext cx="2212498" cy="7493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1620851" y="-114796"/>
            <a:ext cx="1940100" cy="1265465"/>
            <a:chOff x="1847699" y="0"/>
            <a:chExt cx="1940100" cy="1265465"/>
          </a:xfrm>
        </p:grpSpPr>
        <p:grpSp>
          <p:nvGrpSpPr>
            <p:cNvPr id="8" name="组合 7"/>
            <p:cNvGrpSpPr/>
            <p:nvPr/>
          </p:nvGrpSpPr>
          <p:grpSpPr>
            <a:xfrm>
              <a:off x="1847699" y="0"/>
              <a:ext cx="114300" cy="1263650"/>
              <a:chOff x="1847699" y="0"/>
              <a:chExt cx="114300" cy="126365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847699" y="1149350"/>
                <a:ext cx="114300" cy="1143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894049" y="0"/>
                <a:ext cx="21600" cy="1206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673499" y="1815"/>
              <a:ext cx="114300" cy="1263650"/>
              <a:chOff x="1847699" y="0"/>
              <a:chExt cx="114300" cy="126365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847699" y="1149350"/>
                <a:ext cx="114300" cy="1143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894049" y="0"/>
                <a:ext cx="21600" cy="1206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536840" y="1061323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FZDaBiaoSong-B06" panose="03000509000000000000" pitchFamily="66" charset="-122"/>
                <a:ea typeface="FZDaBiaoSong-B06" panose="03000509000000000000" pitchFamily="66" charset="-122"/>
              </a:rPr>
              <a:t>口语交际</a:t>
            </a:r>
            <a:endParaRPr lang="zh-CN" altLang="en-US" sz="3600" dirty="0">
              <a:solidFill>
                <a:schemeClr val="bg1"/>
              </a:solidFill>
              <a:latin typeface="FZDaBiaoSong-B06" panose="03000509000000000000" pitchFamily="66" charset="-122"/>
              <a:ea typeface="FZDaBiaoSong-B06" panose="03000509000000000000" pitchFamily="66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19672" y="2643760"/>
            <a:ext cx="6408710" cy="1478188"/>
            <a:chOff x="4147735" y="3139891"/>
            <a:chExt cx="3376593" cy="1261795"/>
          </a:xfrm>
        </p:grpSpPr>
        <p:sp>
          <p:nvSpPr>
            <p:cNvPr id="21" name="任意形状 20"/>
            <p:cNvSpPr/>
            <p:nvPr/>
          </p:nvSpPr>
          <p:spPr>
            <a:xfrm flipH="1">
              <a:off x="4147736" y="3211898"/>
              <a:ext cx="3376592" cy="1088044"/>
            </a:xfrm>
            <a:custGeom>
              <a:avLst/>
              <a:gdLst>
                <a:gd name="connsiteX0" fmla="*/ 292535 w 4387813"/>
                <a:gd name="connsiteY0" fmla="*/ 0 h 1755208"/>
                <a:gd name="connsiteX1" fmla="*/ 3819058 w 4387813"/>
                <a:gd name="connsiteY1" fmla="*/ 0 h 1755208"/>
                <a:gd name="connsiteX2" fmla="*/ 4111593 w 4387813"/>
                <a:gd name="connsiteY2" fmla="*/ 292535 h 1755208"/>
                <a:gd name="connsiteX3" fmla="*/ 4111593 w 4387813"/>
                <a:gd name="connsiteY3" fmla="*/ 1051113 h 1755208"/>
                <a:gd name="connsiteX4" fmla="*/ 4387813 w 4387813"/>
                <a:gd name="connsiteY4" fmla="*/ 1201076 h 1755208"/>
                <a:gd name="connsiteX5" fmla="*/ 4111592 w 4387813"/>
                <a:gd name="connsiteY5" fmla="*/ 1351039 h 1755208"/>
                <a:gd name="connsiteX6" fmla="*/ 4111592 w 4387813"/>
                <a:gd name="connsiteY6" fmla="*/ 1462673 h 1755208"/>
                <a:gd name="connsiteX7" fmla="*/ 3819057 w 4387813"/>
                <a:gd name="connsiteY7" fmla="*/ 1755208 h 1755208"/>
                <a:gd name="connsiteX8" fmla="*/ 292535 w 4387813"/>
                <a:gd name="connsiteY8" fmla="*/ 1755207 h 1755208"/>
                <a:gd name="connsiteX9" fmla="*/ 0 w 4387813"/>
                <a:gd name="connsiteY9" fmla="*/ 1462672 h 1755208"/>
                <a:gd name="connsiteX10" fmla="*/ 0 w 4387813"/>
                <a:gd name="connsiteY10" fmla="*/ 292535 h 1755208"/>
                <a:gd name="connsiteX11" fmla="*/ 292535 w 4387813"/>
                <a:gd name="connsiteY11" fmla="*/ 0 h 175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87813" h="1755208">
                  <a:moveTo>
                    <a:pt x="292535" y="0"/>
                  </a:moveTo>
                  <a:lnTo>
                    <a:pt x="3819058" y="0"/>
                  </a:lnTo>
                  <a:cubicBezTo>
                    <a:pt x="3980621" y="0"/>
                    <a:pt x="4111593" y="130972"/>
                    <a:pt x="4111593" y="292535"/>
                  </a:cubicBezTo>
                  <a:lnTo>
                    <a:pt x="4111593" y="1051113"/>
                  </a:lnTo>
                  <a:lnTo>
                    <a:pt x="4387813" y="1201076"/>
                  </a:lnTo>
                  <a:lnTo>
                    <a:pt x="4111592" y="1351039"/>
                  </a:lnTo>
                  <a:lnTo>
                    <a:pt x="4111592" y="1462673"/>
                  </a:lnTo>
                  <a:cubicBezTo>
                    <a:pt x="4111592" y="1624236"/>
                    <a:pt x="3980620" y="1755208"/>
                    <a:pt x="3819057" y="1755208"/>
                  </a:cubicBezTo>
                  <a:lnTo>
                    <a:pt x="292535" y="1755207"/>
                  </a:lnTo>
                  <a:cubicBezTo>
                    <a:pt x="130972" y="1755207"/>
                    <a:pt x="0" y="1624235"/>
                    <a:pt x="0" y="1462672"/>
                  </a:cubicBezTo>
                  <a:lnTo>
                    <a:pt x="0" y="292535"/>
                  </a:lnTo>
                  <a:cubicBezTo>
                    <a:pt x="0" y="130972"/>
                    <a:pt x="130972" y="0"/>
                    <a:pt x="292535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9" name="任意形状 18"/>
            <p:cNvSpPr/>
            <p:nvPr/>
          </p:nvSpPr>
          <p:spPr>
            <a:xfrm flipH="1">
              <a:off x="4147735" y="3139891"/>
              <a:ext cx="3376592" cy="1088044"/>
            </a:xfrm>
            <a:custGeom>
              <a:avLst/>
              <a:gdLst>
                <a:gd name="connsiteX0" fmla="*/ 292535 w 4387813"/>
                <a:gd name="connsiteY0" fmla="*/ 0 h 1755208"/>
                <a:gd name="connsiteX1" fmla="*/ 3819058 w 4387813"/>
                <a:gd name="connsiteY1" fmla="*/ 0 h 1755208"/>
                <a:gd name="connsiteX2" fmla="*/ 4111593 w 4387813"/>
                <a:gd name="connsiteY2" fmla="*/ 292535 h 1755208"/>
                <a:gd name="connsiteX3" fmla="*/ 4111593 w 4387813"/>
                <a:gd name="connsiteY3" fmla="*/ 1051113 h 1755208"/>
                <a:gd name="connsiteX4" fmla="*/ 4387813 w 4387813"/>
                <a:gd name="connsiteY4" fmla="*/ 1201076 h 1755208"/>
                <a:gd name="connsiteX5" fmla="*/ 4111592 w 4387813"/>
                <a:gd name="connsiteY5" fmla="*/ 1351039 h 1755208"/>
                <a:gd name="connsiteX6" fmla="*/ 4111592 w 4387813"/>
                <a:gd name="connsiteY6" fmla="*/ 1462673 h 1755208"/>
                <a:gd name="connsiteX7" fmla="*/ 3819057 w 4387813"/>
                <a:gd name="connsiteY7" fmla="*/ 1755208 h 1755208"/>
                <a:gd name="connsiteX8" fmla="*/ 292535 w 4387813"/>
                <a:gd name="connsiteY8" fmla="*/ 1755207 h 1755208"/>
                <a:gd name="connsiteX9" fmla="*/ 0 w 4387813"/>
                <a:gd name="connsiteY9" fmla="*/ 1462672 h 1755208"/>
                <a:gd name="connsiteX10" fmla="*/ 0 w 4387813"/>
                <a:gd name="connsiteY10" fmla="*/ 292535 h 1755208"/>
                <a:gd name="connsiteX11" fmla="*/ 292535 w 4387813"/>
                <a:gd name="connsiteY11" fmla="*/ 0 h 175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87813" h="1755208">
                  <a:moveTo>
                    <a:pt x="292535" y="0"/>
                  </a:moveTo>
                  <a:lnTo>
                    <a:pt x="3819058" y="0"/>
                  </a:lnTo>
                  <a:cubicBezTo>
                    <a:pt x="3980621" y="0"/>
                    <a:pt x="4111593" y="130972"/>
                    <a:pt x="4111593" y="292535"/>
                  </a:cubicBezTo>
                  <a:lnTo>
                    <a:pt x="4111593" y="1051113"/>
                  </a:lnTo>
                  <a:lnTo>
                    <a:pt x="4387813" y="1201076"/>
                  </a:lnTo>
                  <a:lnTo>
                    <a:pt x="4111592" y="1351039"/>
                  </a:lnTo>
                  <a:lnTo>
                    <a:pt x="4111592" y="1462673"/>
                  </a:lnTo>
                  <a:cubicBezTo>
                    <a:pt x="4111592" y="1624236"/>
                    <a:pt x="3980620" y="1755208"/>
                    <a:pt x="3819057" y="1755208"/>
                  </a:cubicBezTo>
                  <a:lnTo>
                    <a:pt x="292535" y="1755207"/>
                  </a:lnTo>
                  <a:cubicBezTo>
                    <a:pt x="130972" y="1755207"/>
                    <a:pt x="0" y="1624235"/>
                    <a:pt x="0" y="1462672"/>
                  </a:cubicBezTo>
                  <a:lnTo>
                    <a:pt x="0" y="292535"/>
                  </a:lnTo>
                  <a:cubicBezTo>
                    <a:pt x="0" y="130972"/>
                    <a:pt x="130972" y="0"/>
                    <a:pt x="2925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92D05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4427984" y="3201357"/>
              <a:ext cx="309634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539750"/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同学们轮流当班级的“电灯管理员”，这样可以节约能源，也可以提高大家的环保意识。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08323" y="794611"/>
            <a:ext cx="6188013" cy="1129067"/>
            <a:chOff x="3124704" y="722602"/>
            <a:chExt cx="4394949" cy="1484371"/>
          </a:xfrm>
        </p:grpSpPr>
        <p:sp>
          <p:nvSpPr>
            <p:cNvPr id="20" name="任意形状 19"/>
            <p:cNvSpPr/>
            <p:nvPr/>
          </p:nvSpPr>
          <p:spPr>
            <a:xfrm>
              <a:off x="3131840" y="816542"/>
              <a:ext cx="4387813" cy="1390431"/>
            </a:xfrm>
            <a:custGeom>
              <a:avLst/>
              <a:gdLst>
                <a:gd name="connsiteX0" fmla="*/ 292535 w 4387813"/>
                <a:gd name="connsiteY0" fmla="*/ 0 h 1755208"/>
                <a:gd name="connsiteX1" fmla="*/ 3819058 w 4387813"/>
                <a:gd name="connsiteY1" fmla="*/ 0 h 1755208"/>
                <a:gd name="connsiteX2" fmla="*/ 4111593 w 4387813"/>
                <a:gd name="connsiteY2" fmla="*/ 292535 h 1755208"/>
                <a:gd name="connsiteX3" fmla="*/ 4111593 w 4387813"/>
                <a:gd name="connsiteY3" fmla="*/ 1051113 h 1755208"/>
                <a:gd name="connsiteX4" fmla="*/ 4387813 w 4387813"/>
                <a:gd name="connsiteY4" fmla="*/ 1201076 h 1755208"/>
                <a:gd name="connsiteX5" fmla="*/ 4111592 w 4387813"/>
                <a:gd name="connsiteY5" fmla="*/ 1351039 h 1755208"/>
                <a:gd name="connsiteX6" fmla="*/ 4111592 w 4387813"/>
                <a:gd name="connsiteY6" fmla="*/ 1462673 h 1755208"/>
                <a:gd name="connsiteX7" fmla="*/ 3819057 w 4387813"/>
                <a:gd name="connsiteY7" fmla="*/ 1755208 h 1755208"/>
                <a:gd name="connsiteX8" fmla="*/ 292535 w 4387813"/>
                <a:gd name="connsiteY8" fmla="*/ 1755207 h 1755208"/>
                <a:gd name="connsiteX9" fmla="*/ 0 w 4387813"/>
                <a:gd name="connsiteY9" fmla="*/ 1462672 h 1755208"/>
                <a:gd name="connsiteX10" fmla="*/ 0 w 4387813"/>
                <a:gd name="connsiteY10" fmla="*/ 292535 h 1755208"/>
                <a:gd name="connsiteX11" fmla="*/ 292535 w 4387813"/>
                <a:gd name="connsiteY11" fmla="*/ 0 h 175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87813" h="1755208">
                  <a:moveTo>
                    <a:pt x="292535" y="0"/>
                  </a:moveTo>
                  <a:lnTo>
                    <a:pt x="3819058" y="0"/>
                  </a:lnTo>
                  <a:cubicBezTo>
                    <a:pt x="3980621" y="0"/>
                    <a:pt x="4111593" y="130972"/>
                    <a:pt x="4111593" y="292535"/>
                  </a:cubicBezTo>
                  <a:lnTo>
                    <a:pt x="4111593" y="1051113"/>
                  </a:lnTo>
                  <a:lnTo>
                    <a:pt x="4387813" y="1201076"/>
                  </a:lnTo>
                  <a:lnTo>
                    <a:pt x="4111592" y="1351039"/>
                  </a:lnTo>
                  <a:lnTo>
                    <a:pt x="4111592" y="1462673"/>
                  </a:lnTo>
                  <a:cubicBezTo>
                    <a:pt x="4111592" y="1624236"/>
                    <a:pt x="3980620" y="1755208"/>
                    <a:pt x="3819057" y="1755208"/>
                  </a:cubicBezTo>
                  <a:lnTo>
                    <a:pt x="292535" y="1755207"/>
                  </a:lnTo>
                  <a:cubicBezTo>
                    <a:pt x="130972" y="1755207"/>
                    <a:pt x="0" y="1624235"/>
                    <a:pt x="0" y="1462672"/>
                  </a:cubicBezTo>
                  <a:lnTo>
                    <a:pt x="0" y="292535"/>
                  </a:lnTo>
                  <a:cubicBezTo>
                    <a:pt x="0" y="130972"/>
                    <a:pt x="130972" y="0"/>
                    <a:pt x="292535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6" name="任意形状 15"/>
            <p:cNvSpPr/>
            <p:nvPr/>
          </p:nvSpPr>
          <p:spPr>
            <a:xfrm>
              <a:off x="3124704" y="722602"/>
              <a:ext cx="4387813" cy="1389703"/>
            </a:xfrm>
            <a:custGeom>
              <a:avLst/>
              <a:gdLst>
                <a:gd name="connsiteX0" fmla="*/ 292535 w 4387813"/>
                <a:gd name="connsiteY0" fmla="*/ 0 h 1755208"/>
                <a:gd name="connsiteX1" fmla="*/ 3819058 w 4387813"/>
                <a:gd name="connsiteY1" fmla="*/ 0 h 1755208"/>
                <a:gd name="connsiteX2" fmla="*/ 4111593 w 4387813"/>
                <a:gd name="connsiteY2" fmla="*/ 292535 h 1755208"/>
                <a:gd name="connsiteX3" fmla="*/ 4111593 w 4387813"/>
                <a:gd name="connsiteY3" fmla="*/ 1051113 h 1755208"/>
                <a:gd name="connsiteX4" fmla="*/ 4387813 w 4387813"/>
                <a:gd name="connsiteY4" fmla="*/ 1201076 h 1755208"/>
                <a:gd name="connsiteX5" fmla="*/ 4111592 w 4387813"/>
                <a:gd name="connsiteY5" fmla="*/ 1351039 h 1755208"/>
                <a:gd name="connsiteX6" fmla="*/ 4111592 w 4387813"/>
                <a:gd name="connsiteY6" fmla="*/ 1462673 h 1755208"/>
                <a:gd name="connsiteX7" fmla="*/ 3819057 w 4387813"/>
                <a:gd name="connsiteY7" fmla="*/ 1755208 h 1755208"/>
                <a:gd name="connsiteX8" fmla="*/ 292535 w 4387813"/>
                <a:gd name="connsiteY8" fmla="*/ 1755207 h 1755208"/>
                <a:gd name="connsiteX9" fmla="*/ 0 w 4387813"/>
                <a:gd name="connsiteY9" fmla="*/ 1462672 h 1755208"/>
                <a:gd name="connsiteX10" fmla="*/ 0 w 4387813"/>
                <a:gd name="connsiteY10" fmla="*/ 292535 h 1755208"/>
                <a:gd name="connsiteX11" fmla="*/ 292535 w 4387813"/>
                <a:gd name="connsiteY11" fmla="*/ 0 h 175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87813" h="1755208">
                  <a:moveTo>
                    <a:pt x="292535" y="0"/>
                  </a:moveTo>
                  <a:lnTo>
                    <a:pt x="3819058" y="0"/>
                  </a:lnTo>
                  <a:cubicBezTo>
                    <a:pt x="3980621" y="0"/>
                    <a:pt x="4111593" y="130972"/>
                    <a:pt x="4111593" y="292535"/>
                  </a:cubicBezTo>
                  <a:lnTo>
                    <a:pt x="4111593" y="1051113"/>
                  </a:lnTo>
                  <a:lnTo>
                    <a:pt x="4387813" y="1201076"/>
                  </a:lnTo>
                  <a:lnTo>
                    <a:pt x="4111592" y="1351039"/>
                  </a:lnTo>
                  <a:lnTo>
                    <a:pt x="4111592" y="1462673"/>
                  </a:lnTo>
                  <a:cubicBezTo>
                    <a:pt x="4111592" y="1624236"/>
                    <a:pt x="3980620" y="1755208"/>
                    <a:pt x="3819057" y="1755208"/>
                  </a:cubicBezTo>
                  <a:lnTo>
                    <a:pt x="292535" y="1755207"/>
                  </a:lnTo>
                  <a:cubicBezTo>
                    <a:pt x="130972" y="1755207"/>
                    <a:pt x="0" y="1624235"/>
                    <a:pt x="0" y="1462672"/>
                  </a:cubicBezTo>
                  <a:lnTo>
                    <a:pt x="0" y="292535"/>
                  </a:lnTo>
                  <a:cubicBezTo>
                    <a:pt x="0" y="130972"/>
                    <a:pt x="130972" y="0"/>
                    <a:pt x="2925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92D05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275856" y="885969"/>
              <a:ext cx="3888432" cy="1037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539750"/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最后离开教室的同学要注意关灯。大家一起努力，做到不开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“无人灯”。</a:t>
              </a:r>
              <a:endParaRPr lang="zh-CN" altLang="en-US" sz="2400" dirty="0"/>
            </a:p>
          </p:txBody>
        </p:sp>
      </p:grp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31590"/>
            <a:ext cx="70167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10" y="2785997"/>
            <a:ext cx="890587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66841" y="565555"/>
            <a:ext cx="8297647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同学们对自己发现的环境问题提出环境保护的合理建议。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755576" y="2023093"/>
            <a:ext cx="7793591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1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每组根据环境问题的原因，提出保护环境的简单易行的做法。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判断提出的做法是否简单易行。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88594"/>
            <a:ext cx="1008112" cy="542996"/>
          </a:xfrm>
          <a:prstGeom prst="rect">
            <a:avLst/>
          </a:prstGeom>
        </p:spPr>
      </p:pic>
      <p:cxnSp>
        <p:nvCxnSpPr>
          <p:cNvPr id="7" name="直线连接符 25"/>
          <p:cNvCxnSpPr/>
          <p:nvPr/>
        </p:nvCxnSpPr>
        <p:spPr>
          <a:xfrm>
            <a:off x="539552" y="1114483"/>
            <a:ext cx="8064896" cy="17107"/>
          </a:xfrm>
          <a:prstGeom prst="line">
            <a:avLst/>
          </a:prstGeom>
          <a:ln w="28575">
            <a:solidFill>
              <a:srgbClr val="FFFF00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直线连接符 25"/>
          <p:cNvCxnSpPr/>
          <p:nvPr/>
        </p:nvCxnSpPr>
        <p:spPr>
          <a:xfrm>
            <a:off x="539552" y="1635646"/>
            <a:ext cx="2160240" cy="0"/>
          </a:xfrm>
          <a:prstGeom prst="line">
            <a:avLst/>
          </a:prstGeom>
          <a:ln w="28575">
            <a:solidFill>
              <a:srgbClr val="FFFF00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5"/>
          <p:cNvSpPr txBox="1"/>
          <p:nvPr/>
        </p:nvSpPr>
        <p:spPr>
          <a:xfrm>
            <a:off x="1475656" y="1347614"/>
            <a:ext cx="5976664" cy="2893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塑料污染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问题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  超市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购物时用布袋，不用塑料袋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；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  外出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就餐时，不用塑料打包盒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；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做好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hlinkClick r:id="rId2" action="ppaction://hlinkpres?slideindex=1&amp;slidetitle="/>
              </a:rPr>
              <a:t>垃圾分类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，及时收集塑料垃圾；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  回收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利用一些废旧的塑料制品。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1552921" y="555526"/>
            <a:ext cx="1656184" cy="5730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讨论示例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572" y="568848"/>
            <a:ext cx="531349" cy="517897"/>
          </a:xfrm>
          <a:prstGeom prst="rect">
            <a:avLst/>
          </a:prstGeom>
        </p:spPr>
      </p:pic>
      <p:pic>
        <p:nvPicPr>
          <p:cNvPr id="6" name="图片 3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BF5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5759">
            <a:off x="4041898" y="3265874"/>
            <a:ext cx="464928" cy="46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915566"/>
            <a:ext cx="75300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讨论后，选出十项保护环境简单易行的做法，印成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保护环境小建议十条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，张贴在学校、社区等地方的布告栏里。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22846" y="2427734"/>
            <a:ext cx="121365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横卷形 7"/>
          <p:cNvSpPr/>
          <p:nvPr/>
        </p:nvSpPr>
        <p:spPr>
          <a:xfrm rot="16200000">
            <a:off x="1953978" y="-1146932"/>
            <a:ext cx="5020021" cy="7560842"/>
          </a:xfrm>
          <a:prstGeom prst="horizontalScroll">
            <a:avLst/>
          </a:prstGeom>
          <a:solidFill>
            <a:schemeClr val="accent4">
              <a:lumMod val="20000"/>
              <a:lumOff val="80000"/>
              <a:alpha val="59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907704" y="1203598"/>
            <a:ext cx="4968552" cy="3528392"/>
          </a:xfrm>
          <a:prstGeom prst="roundRect">
            <a:avLst/>
          </a:prstGeom>
          <a:noFill/>
          <a:ln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1511660" y="267494"/>
            <a:ext cx="5940660" cy="4598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    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保护环境小建议十条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 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   1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避免使用一次性塑料杯、泡沫饭盒、塑料袋、一次性筷子。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    2.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遵守有关禁止乱扔各种废弃物的规定，把废弃物扔到指定地点或容器内。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    3.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节约用纸，大家在用纸的时候不能浪费，没用完的纸张可以撕起来装订成草稿本，既环保又不浪费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。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4.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爱护花草树木，不破坏城市绿化，积极参加绿化植树活动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横卷形 7"/>
          <p:cNvSpPr/>
          <p:nvPr/>
        </p:nvSpPr>
        <p:spPr>
          <a:xfrm rot="16200000">
            <a:off x="1953978" y="-1146932"/>
            <a:ext cx="5020021" cy="7560842"/>
          </a:xfrm>
          <a:prstGeom prst="horizontalScroll">
            <a:avLst/>
          </a:prstGeom>
          <a:solidFill>
            <a:schemeClr val="accent4">
              <a:lumMod val="20000"/>
              <a:lumOff val="80000"/>
              <a:alpha val="59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907704" y="1203598"/>
            <a:ext cx="4968552" cy="3528392"/>
          </a:xfrm>
          <a:prstGeom prst="roundRect">
            <a:avLst/>
          </a:prstGeom>
          <a:noFill/>
          <a:ln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1511660" y="734031"/>
            <a:ext cx="5940660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   5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离开房间时，关掉电灯，拔掉电视机、音响、计算机等电器的插头，减少资源损耗，从小事做起。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    6.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携带购物袋去购物以避免使用不可回收利用、不可分解的塑料袋。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    7.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节约用水，刷牙时关闭水龙头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400" b="1" dirty="0" smtClean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8.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尽量以步代车或骑自行车，或者坐公交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车。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横卷形 7"/>
          <p:cNvSpPr/>
          <p:nvPr/>
        </p:nvSpPr>
        <p:spPr>
          <a:xfrm rot="16200000">
            <a:off x="1953978" y="-1146932"/>
            <a:ext cx="5020021" cy="7560842"/>
          </a:xfrm>
          <a:prstGeom prst="horizontalScroll">
            <a:avLst/>
          </a:prstGeom>
          <a:solidFill>
            <a:schemeClr val="accent4">
              <a:lumMod val="20000"/>
              <a:lumOff val="80000"/>
              <a:alpha val="59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907704" y="1203598"/>
            <a:ext cx="4968552" cy="3528392"/>
          </a:xfrm>
          <a:prstGeom prst="roundRect">
            <a:avLst/>
          </a:prstGeom>
          <a:noFill/>
          <a:ln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1511660" y="734031"/>
            <a:ext cx="5940660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    9.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学习并掌握垃圾分类和回收利用知识，按标志单独投放有害垃圾，分类投放其他生活垃圾，不乱扔、乱放。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   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10.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不焚烧垃圾、秸秆，少烧散煤，少燃放烟花爆竹，抵制露天烧烤，减少油烟排放，少用化学洗涤剂，少用化肥农药，避免噪声扰民。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756562"/>
            <a:ext cx="6336704" cy="1471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1"/>
          <p:cNvSpPr txBox="1"/>
          <p:nvPr/>
        </p:nvSpPr>
        <p:spPr>
          <a:xfrm>
            <a:off x="539551" y="1000231"/>
            <a:ext cx="7920881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观察课本上的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4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幅图，说一说：我们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身边存在哪些环境问题？对人们的身体健康有什么危害？你最想说什么？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1640" y="335473"/>
            <a:ext cx="1404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528" y="281123"/>
            <a:ext cx="2304256" cy="542996"/>
            <a:chOff x="323528" y="123478"/>
            <a:chExt cx="2304256" cy="54299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23478"/>
              <a:ext cx="1008112" cy="542996"/>
            </a:xfrm>
            <a:prstGeom prst="rect">
              <a:avLst/>
            </a:prstGeom>
          </p:spPr>
        </p:pic>
        <p:cxnSp>
          <p:nvCxnSpPr>
            <p:cNvPr id="6" name="直线连接符 25"/>
            <p:cNvCxnSpPr/>
            <p:nvPr/>
          </p:nvCxnSpPr>
          <p:spPr>
            <a:xfrm>
              <a:off x="467544" y="666474"/>
              <a:ext cx="2160240" cy="0"/>
            </a:xfrm>
            <a:prstGeom prst="line">
              <a:avLst/>
            </a:prstGeom>
            <a:ln w="28575">
              <a:solidFill>
                <a:srgbClr val="FFFF00"/>
              </a:solidFill>
              <a:prstDash val="sysDot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8" name="文本框 1"/>
          <p:cNvSpPr txBox="1"/>
          <p:nvPr/>
        </p:nvSpPr>
        <p:spPr>
          <a:xfrm>
            <a:off x="1893897" y="2931790"/>
            <a:ext cx="56304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围绕话题表达看法，不跑题；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听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判断别人的发言是否与话题相关。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323528" y="3219822"/>
            <a:ext cx="8496944" cy="1532334"/>
          </a:xfrm>
          <a:prstGeom prst="roundRect">
            <a:avLst/>
          </a:prstGeom>
          <a:noFill/>
          <a:ln w="19050">
            <a:noFill/>
            <a:prstDash val="dashDot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720090" algn="dist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乱扔垃圾、乱排污水、乱排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废气、滥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砍滥伐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……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这些环境问题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正深深地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危害着我们的生活。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3478"/>
            <a:ext cx="8155561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03648" y="555526"/>
            <a:ext cx="6048672" cy="5730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交流：课前你调查了哪些环境问题？</a:t>
            </a:r>
            <a:endParaRPr lang="zh-CN" altLang="en-US" sz="1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899591" y="1635646"/>
            <a:ext cx="7585601" cy="19303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调查发现存在的环境问题以及其给人们的身体健康带来的危害；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尝试分析造成环境问题的原因。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88594"/>
            <a:ext cx="1008112" cy="542996"/>
          </a:xfrm>
          <a:prstGeom prst="rect">
            <a:avLst/>
          </a:prstGeom>
        </p:spPr>
      </p:pic>
      <p:cxnSp>
        <p:nvCxnSpPr>
          <p:cNvPr id="5" name="直线连接符 25"/>
          <p:cNvCxnSpPr/>
          <p:nvPr/>
        </p:nvCxnSpPr>
        <p:spPr>
          <a:xfrm flipV="1">
            <a:off x="539552" y="1128568"/>
            <a:ext cx="6480720" cy="12548"/>
          </a:xfrm>
          <a:prstGeom prst="line">
            <a:avLst/>
          </a:prstGeom>
          <a:ln w="28575">
            <a:solidFill>
              <a:srgbClr val="FFFF00"/>
            </a:solidFill>
            <a:prstDash val="sys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83568" y="771550"/>
            <a:ext cx="7560840" cy="28385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06070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由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同学们的调查不难发现：我们身边存在各种环境问题。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306070"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为了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保护环境，我们可以做些什么呢？下面我们围绕一些典型的事例，共同讨论怎么保护周围的环境。</a:t>
            </a:r>
            <a:endParaRPr lang="zh-CN" altLang="en-US" sz="1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22846" y="2427734"/>
            <a:ext cx="121365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0" y="1656184"/>
            <a:ext cx="9144000" cy="1563638"/>
            <a:chOff x="0" y="1656184"/>
            <a:chExt cx="9144000" cy="1563638"/>
          </a:xfrm>
        </p:grpSpPr>
        <p:sp>
          <p:nvSpPr>
            <p:cNvPr id="5" name="圆角矩形 4"/>
            <p:cNvSpPr/>
            <p:nvPr/>
          </p:nvSpPr>
          <p:spPr>
            <a:xfrm>
              <a:off x="0" y="1656184"/>
              <a:ext cx="9144000" cy="1563638"/>
            </a:xfrm>
            <a:prstGeom prst="round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5"/>
            <p:cNvSpPr txBox="1"/>
            <p:nvPr/>
          </p:nvSpPr>
          <p:spPr>
            <a:xfrm>
              <a:off x="467544" y="1775130"/>
              <a:ext cx="8136904" cy="137268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事例一：遇到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堵车时间长的情况，如何做才能保护环境呢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?</a:t>
              </a:r>
              <a:endPara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形状 20"/>
          <p:cNvSpPr/>
          <p:nvPr/>
        </p:nvSpPr>
        <p:spPr>
          <a:xfrm flipH="1">
            <a:off x="4147736" y="3211898"/>
            <a:ext cx="3376592" cy="1088044"/>
          </a:xfrm>
          <a:custGeom>
            <a:avLst/>
            <a:gdLst>
              <a:gd name="connsiteX0" fmla="*/ 292535 w 4387813"/>
              <a:gd name="connsiteY0" fmla="*/ 0 h 1755208"/>
              <a:gd name="connsiteX1" fmla="*/ 3819058 w 4387813"/>
              <a:gd name="connsiteY1" fmla="*/ 0 h 1755208"/>
              <a:gd name="connsiteX2" fmla="*/ 4111593 w 4387813"/>
              <a:gd name="connsiteY2" fmla="*/ 292535 h 1755208"/>
              <a:gd name="connsiteX3" fmla="*/ 4111593 w 4387813"/>
              <a:gd name="connsiteY3" fmla="*/ 1051113 h 1755208"/>
              <a:gd name="connsiteX4" fmla="*/ 4387813 w 4387813"/>
              <a:gd name="connsiteY4" fmla="*/ 1201076 h 1755208"/>
              <a:gd name="connsiteX5" fmla="*/ 4111592 w 4387813"/>
              <a:gd name="connsiteY5" fmla="*/ 1351039 h 1755208"/>
              <a:gd name="connsiteX6" fmla="*/ 4111592 w 4387813"/>
              <a:gd name="connsiteY6" fmla="*/ 1462673 h 1755208"/>
              <a:gd name="connsiteX7" fmla="*/ 3819057 w 4387813"/>
              <a:gd name="connsiteY7" fmla="*/ 1755208 h 1755208"/>
              <a:gd name="connsiteX8" fmla="*/ 292535 w 4387813"/>
              <a:gd name="connsiteY8" fmla="*/ 1755207 h 1755208"/>
              <a:gd name="connsiteX9" fmla="*/ 0 w 4387813"/>
              <a:gd name="connsiteY9" fmla="*/ 1462672 h 1755208"/>
              <a:gd name="connsiteX10" fmla="*/ 0 w 4387813"/>
              <a:gd name="connsiteY10" fmla="*/ 292535 h 1755208"/>
              <a:gd name="connsiteX11" fmla="*/ 292535 w 4387813"/>
              <a:gd name="connsiteY11" fmla="*/ 0 h 175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87813" h="1755208">
                <a:moveTo>
                  <a:pt x="292535" y="0"/>
                </a:moveTo>
                <a:lnTo>
                  <a:pt x="3819058" y="0"/>
                </a:lnTo>
                <a:cubicBezTo>
                  <a:pt x="3980621" y="0"/>
                  <a:pt x="4111593" y="130972"/>
                  <a:pt x="4111593" y="292535"/>
                </a:cubicBezTo>
                <a:lnTo>
                  <a:pt x="4111593" y="1051113"/>
                </a:lnTo>
                <a:lnTo>
                  <a:pt x="4387813" y="1201076"/>
                </a:lnTo>
                <a:lnTo>
                  <a:pt x="4111592" y="1351039"/>
                </a:lnTo>
                <a:lnTo>
                  <a:pt x="4111592" y="1462673"/>
                </a:lnTo>
                <a:cubicBezTo>
                  <a:pt x="4111592" y="1624236"/>
                  <a:pt x="3980620" y="1755208"/>
                  <a:pt x="3819057" y="1755208"/>
                </a:cubicBezTo>
                <a:lnTo>
                  <a:pt x="292535" y="1755207"/>
                </a:lnTo>
                <a:cubicBezTo>
                  <a:pt x="130972" y="1755207"/>
                  <a:pt x="0" y="1624235"/>
                  <a:pt x="0" y="1462672"/>
                </a:cubicBezTo>
                <a:lnTo>
                  <a:pt x="0" y="292535"/>
                </a:lnTo>
                <a:cubicBezTo>
                  <a:pt x="0" y="130972"/>
                  <a:pt x="130972" y="0"/>
                  <a:pt x="292535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9" name="任意形状 18"/>
          <p:cNvSpPr/>
          <p:nvPr/>
        </p:nvSpPr>
        <p:spPr>
          <a:xfrm flipH="1">
            <a:off x="4147735" y="3139891"/>
            <a:ext cx="3376592" cy="1088044"/>
          </a:xfrm>
          <a:custGeom>
            <a:avLst/>
            <a:gdLst>
              <a:gd name="connsiteX0" fmla="*/ 292535 w 4387813"/>
              <a:gd name="connsiteY0" fmla="*/ 0 h 1755208"/>
              <a:gd name="connsiteX1" fmla="*/ 3819058 w 4387813"/>
              <a:gd name="connsiteY1" fmla="*/ 0 h 1755208"/>
              <a:gd name="connsiteX2" fmla="*/ 4111593 w 4387813"/>
              <a:gd name="connsiteY2" fmla="*/ 292535 h 1755208"/>
              <a:gd name="connsiteX3" fmla="*/ 4111593 w 4387813"/>
              <a:gd name="connsiteY3" fmla="*/ 1051113 h 1755208"/>
              <a:gd name="connsiteX4" fmla="*/ 4387813 w 4387813"/>
              <a:gd name="connsiteY4" fmla="*/ 1201076 h 1755208"/>
              <a:gd name="connsiteX5" fmla="*/ 4111592 w 4387813"/>
              <a:gd name="connsiteY5" fmla="*/ 1351039 h 1755208"/>
              <a:gd name="connsiteX6" fmla="*/ 4111592 w 4387813"/>
              <a:gd name="connsiteY6" fmla="*/ 1462673 h 1755208"/>
              <a:gd name="connsiteX7" fmla="*/ 3819057 w 4387813"/>
              <a:gd name="connsiteY7" fmla="*/ 1755208 h 1755208"/>
              <a:gd name="connsiteX8" fmla="*/ 292535 w 4387813"/>
              <a:gd name="connsiteY8" fmla="*/ 1755207 h 1755208"/>
              <a:gd name="connsiteX9" fmla="*/ 0 w 4387813"/>
              <a:gd name="connsiteY9" fmla="*/ 1462672 h 1755208"/>
              <a:gd name="connsiteX10" fmla="*/ 0 w 4387813"/>
              <a:gd name="connsiteY10" fmla="*/ 292535 h 1755208"/>
              <a:gd name="connsiteX11" fmla="*/ 292535 w 4387813"/>
              <a:gd name="connsiteY11" fmla="*/ 0 h 175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87813" h="1755208">
                <a:moveTo>
                  <a:pt x="292535" y="0"/>
                </a:moveTo>
                <a:lnTo>
                  <a:pt x="3819058" y="0"/>
                </a:lnTo>
                <a:cubicBezTo>
                  <a:pt x="3980621" y="0"/>
                  <a:pt x="4111593" y="130972"/>
                  <a:pt x="4111593" y="292535"/>
                </a:cubicBezTo>
                <a:lnTo>
                  <a:pt x="4111593" y="1051113"/>
                </a:lnTo>
                <a:lnTo>
                  <a:pt x="4387813" y="1201076"/>
                </a:lnTo>
                <a:lnTo>
                  <a:pt x="4111592" y="1351039"/>
                </a:lnTo>
                <a:lnTo>
                  <a:pt x="4111592" y="1462673"/>
                </a:lnTo>
                <a:cubicBezTo>
                  <a:pt x="4111592" y="1624236"/>
                  <a:pt x="3980620" y="1755208"/>
                  <a:pt x="3819057" y="1755208"/>
                </a:cubicBezTo>
                <a:lnTo>
                  <a:pt x="292535" y="1755207"/>
                </a:lnTo>
                <a:cubicBezTo>
                  <a:pt x="130972" y="1755207"/>
                  <a:pt x="0" y="1624235"/>
                  <a:pt x="0" y="1462672"/>
                </a:cubicBezTo>
                <a:lnTo>
                  <a:pt x="0" y="292535"/>
                </a:lnTo>
                <a:cubicBezTo>
                  <a:pt x="0" y="130972"/>
                  <a:pt x="130972" y="0"/>
                  <a:pt x="292535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92D05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39891"/>
            <a:ext cx="3612257" cy="128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27984" y="3291830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/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B: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多多乘坐共交通也可以保护环境。</a:t>
            </a:r>
            <a:endParaRPr lang="zh-CN" altLang="en-US" sz="2400" dirty="0"/>
          </a:p>
        </p:txBody>
      </p:sp>
      <p:grpSp>
        <p:nvGrpSpPr>
          <p:cNvPr id="3" name="组合 2"/>
          <p:cNvGrpSpPr/>
          <p:nvPr/>
        </p:nvGrpSpPr>
        <p:grpSpPr>
          <a:xfrm>
            <a:off x="1331640" y="722602"/>
            <a:ext cx="6188013" cy="1481809"/>
            <a:chOff x="3124704" y="722602"/>
            <a:chExt cx="4394949" cy="1849148"/>
          </a:xfrm>
        </p:grpSpPr>
        <p:sp>
          <p:nvSpPr>
            <p:cNvPr id="20" name="任意形状 19"/>
            <p:cNvSpPr/>
            <p:nvPr/>
          </p:nvSpPr>
          <p:spPr>
            <a:xfrm>
              <a:off x="3131840" y="816542"/>
              <a:ext cx="4387813" cy="1755208"/>
            </a:xfrm>
            <a:custGeom>
              <a:avLst/>
              <a:gdLst>
                <a:gd name="connsiteX0" fmla="*/ 292535 w 4387813"/>
                <a:gd name="connsiteY0" fmla="*/ 0 h 1755208"/>
                <a:gd name="connsiteX1" fmla="*/ 3819058 w 4387813"/>
                <a:gd name="connsiteY1" fmla="*/ 0 h 1755208"/>
                <a:gd name="connsiteX2" fmla="*/ 4111593 w 4387813"/>
                <a:gd name="connsiteY2" fmla="*/ 292535 h 1755208"/>
                <a:gd name="connsiteX3" fmla="*/ 4111593 w 4387813"/>
                <a:gd name="connsiteY3" fmla="*/ 1051113 h 1755208"/>
                <a:gd name="connsiteX4" fmla="*/ 4387813 w 4387813"/>
                <a:gd name="connsiteY4" fmla="*/ 1201076 h 1755208"/>
                <a:gd name="connsiteX5" fmla="*/ 4111592 w 4387813"/>
                <a:gd name="connsiteY5" fmla="*/ 1351039 h 1755208"/>
                <a:gd name="connsiteX6" fmla="*/ 4111592 w 4387813"/>
                <a:gd name="connsiteY6" fmla="*/ 1462673 h 1755208"/>
                <a:gd name="connsiteX7" fmla="*/ 3819057 w 4387813"/>
                <a:gd name="connsiteY7" fmla="*/ 1755208 h 1755208"/>
                <a:gd name="connsiteX8" fmla="*/ 292535 w 4387813"/>
                <a:gd name="connsiteY8" fmla="*/ 1755207 h 1755208"/>
                <a:gd name="connsiteX9" fmla="*/ 0 w 4387813"/>
                <a:gd name="connsiteY9" fmla="*/ 1462672 h 1755208"/>
                <a:gd name="connsiteX10" fmla="*/ 0 w 4387813"/>
                <a:gd name="connsiteY10" fmla="*/ 292535 h 1755208"/>
                <a:gd name="connsiteX11" fmla="*/ 292535 w 4387813"/>
                <a:gd name="connsiteY11" fmla="*/ 0 h 175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87813" h="1755208">
                  <a:moveTo>
                    <a:pt x="292535" y="0"/>
                  </a:moveTo>
                  <a:lnTo>
                    <a:pt x="3819058" y="0"/>
                  </a:lnTo>
                  <a:cubicBezTo>
                    <a:pt x="3980621" y="0"/>
                    <a:pt x="4111593" y="130972"/>
                    <a:pt x="4111593" y="292535"/>
                  </a:cubicBezTo>
                  <a:lnTo>
                    <a:pt x="4111593" y="1051113"/>
                  </a:lnTo>
                  <a:lnTo>
                    <a:pt x="4387813" y="1201076"/>
                  </a:lnTo>
                  <a:lnTo>
                    <a:pt x="4111592" y="1351039"/>
                  </a:lnTo>
                  <a:lnTo>
                    <a:pt x="4111592" y="1462673"/>
                  </a:lnTo>
                  <a:cubicBezTo>
                    <a:pt x="4111592" y="1624236"/>
                    <a:pt x="3980620" y="1755208"/>
                    <a:pt x="3819057" y="1755208"/>
                  </a:cubicBezTo>
                  <a:lnTo>
                    <a:pt x="292535" y="1755207"/>
                  </a:lnTo>
                  <a:cubicBezTo>
                    <a:pt x="130972" y="1755207"/>
                    <a:pt x="0" y="1624235"/>
                    <a:pt x="0" y="1462672"/>
                  </a:cubicBezTo>
                  <a:lnTo>
                    <a:pt x="0" y="292535"/>
                  </a:lnTo>
                  <a:cubicBezTo>
                    <a:pt x="0" y="130972"/>
                    <a:pt x="130972" y="0"/>
                    <a:pt x="292535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6" name="任意形状 15"/>
            <p:cNvSpPr/>
            <p:nvPr/>
          </p:nvSpPr>
          <p:spPr>
            <a:xfrm>
              <a:off x="3124704" y="722602"/>
              <a:ext cx="4387813" cy="1755208"/>
            </a:xfrm>
            <a:custGeom>
              <a:avLst/>
              <a:gdLst>
                <a:gd name="connsiteX0" fmla="*/ 292535 w 4387813"/>
                <a:gd name="connsiteY0" fmla="*/ 0 h 1755208"/>
                <a:gd name="connsiteX1" fmla="*/ 3819058 w 4387813"/>
                <a:gd name="connsiteY1" fmla="*/ 0 h 1755208"/>
                <a:gd name="connsiteX2" fmla="*/ 4111593 w 4387813"/>
                <a:gd name="connsiteY2" fmla="*/ 292535 h 1755208"/>
                <a:gd name="connsiteX3" fmla="*/ 4111593 w 4387813"/>
                <a:gd name="connsiteY3" fmla="*/ 1051113 h 1755208"/>
                <a:gd name="connsiteX4" fmla="*/ 4387813 w 4387813"/>
                <a:gd name="connsiteY4" fmla="*/ 1201076 h 1755208"/>
                <a:gd name="connsiteX5" fmla="*/ 4111592 w 4387813"/>
                <a:gd name="connsiteY5" fmla="*/ 1351039 h 1755208"/>
                <a:gd name="connsiteX6" fmla="*/ 4111592 w 4387813"/>
                <a:gd name="connsiteY6" fmla="*/ 1462673 h 1755208"/>
                <a:gd name="connsiteX7" fmla="*/ 3819057 w 4387813"/>
                <a:gd name="connsiteY7" fmla="*/ 1755208 h 1755208"/>
                <a:gd name="connsiteX8" fmla="*/ 292535 w 4387813"/>
                <a:gd name="connsiteY8" fmla="*/ 1755207 h 1755208"/>
                <a:gd name="connsiteX9" fmla="*/ 0 w 4387813"/>
                <a:gd name="connsiteY9" fmla="*/ 1462672 h 1755208"/>
                <a:gd name="connsiteX10" fmla="*/ 0 w 4387813"/>
                <a:gd name="connsiteY10" fmla="*/ 292535 h 1755208"/>
                <a:gd name="connsiteX11" fmla="*/ 292535 w 4387813"/>
                <a:gd name="connsiteY11" fmla="*/ 0 h 1755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87813" h="1755208">
                  <a:moveTo>
                    <a:pt x="292535" y="0"/>
                  </a:moveTo>
                  <a:lnTo>
                    <a:pt x="3819058" y="0"/>
                  </a:lnTo>
                  <a:cubicBezTo>
                    <a:pt x="3980621" y="0"/>
                    <a:pt x="4111593" y="130972"/>
                    <a:pt x="4111593" y="292535"/>
                  </a:cubicBezTo>
                  <a:lnTo>
                    <a:pt x="4111593" y="1051113"/>
                  </a:lnTo>
                  <a:lnTo>
                    <a:pt x="4387813" y="1201076"/>
                  </a:lnTo>
                  <a:lnTo>
                    <a:pt x="4111592" y="1351039"/>
                  </a:lnTo>
                  <a:lnTo>
                    <a:pt x="4111592" y="1462673"/>
                  </a:lnTo>
                  <a:cubicBezTo>
                    <a:pt x="4111592" y="1624236"/>
                    <a:pt x="3980620" y="1755208"/>
                    <a:pt x="3819057" y="1755208"/>
                  </a:cubicBezTo>
                  <a:lnTo>
                    <a:pt x="292535" y="1755207"/>
                  </a:lnTo>
                  <a:cubicBezTo>
                    <a:pt x="130972" y="1755207"/>
                    <a:pt x="0" y="1624235"/>
                    <a:pt x="0" y="1462672"/>
                  </a:cubicBezTo>
                  <a:lnTo>
                    <a:pt x="0" y="292535"/>
                  </a:lnTo>
                  <a:cubicBezTo>
                    <a:pt x="0" y="130972"/>
                    <a:pt x="130972" y="0"/>
                    <a:pt x="2925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92D05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275856" y="815376"/>
              <a:ext cx="388843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539750"/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A: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如果堵车时间长，我们可以提醒爸爸妈妈将汽车熄火。这样可以减少尾气排放，也可以节省燃料。</a:t>
              </a:r>
              <a:endParaRPr lang="zh-CN" altLang="en-US" sz="2400" dirty="0"/>
            </a:p>
          </p:txBody>
        </p:sp>
      </p:grp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31590"/>
            <a:ext cx="70167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9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形状 11"/>
          <p:cNvSpPr/>
          <p:nvPr/>
        </p:nvSpPr>
        <p:spPr>
          <a:xfrm flipH="1">
            <a:off x="1986846" y="2554572"/>
            <a:ext cx="4385352" cy="1601353"/>
          </a:xfrm>
          <a:custGeom>
            <a:avLst/>
            <a:gdLst>
              <a:gd name="connsiteX0" fmla="*/ 292535 w 4387813"/>
              <a:gd name="connsiteY0" fmla="*/ 0 h 1755208"/>
              <a:gd name="connsiteX1" fmla="*/ 3819058 w 4387813"/>
              <a:gd name="connsiteY1" fmla="*/ 0 h 1755208"/>
              <a:gd name="connsiteX2" fmla="*/ 4111593 w 4387813"/>
              <a:gd name="connsiteY2" fmla="*/ 292535 h 1755208"/>
              <a:gd name="connsiteX3" fmla="*/ 4111593 w 4387813"/>
              <a:gd name="connsiteY3" fmla="*/ 1051113 h 1755208"/>
              <a:gd name="connsiteX4" fmla="*/ 4387813 w 4387813"/>
              <a:gd name="connsiteY4" fmla="*/ 1201076 h 1755208"/>
              <a:gd name="connsiteX5" fmla="*/ 4111592 w 4387813"/>
              <a:gd name="connsiteY5" fmla="*/ 1351039 h 1755208"/>
              <a:gd name="connsiteX6" fmla="*/ 4111592 w 4387813"/>
              <a:gd name="connsiteY6" fmla="*/ 1462673 h 1755208"/>
              <a:gd name="connsiteX7" fmla="*/ 3819057 w 4387813"/>
              <a:gd name="connsiteY7" fmla="*/ 1755208 h 1755208"/>
              <a:gd name="connsiteX8" fmla="*/ 292535 w 4387813"/>
              <a:gd name="connsiteY8" fmla="*/ 1755207 h 1755208"/>
              <a:gd name="connsiteX9" fmla="*/ 0 w 4387813"/>
              <a:gd name="connsiteY9" fmla="*/ 1462672 h 1755208"/>
              <a:gd name="connsiteX10" fmla="*/ 0 w 4387813"/>
              <a:gd name="connsiteY10" fmla="*/ 292535 h 1755208"/>
              <a:gd name="connsiteX11" fmla="*/ 292535 w 4387813"/>
              <a:gd name="connsiteY11" fmla="*/ 0 h 175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87813" h="1755208">
                <a:moveTo>
                  <a:pt x="292535" y="0"/>
                </a:moveTo>
                <a:lnTo>
                  <a:pt x="3819058" y="0"/>
                </a:lnTo>
                <a:cubicBezTo>
                  <a:pt x="3980621" y="0"/>
                  <a:pt x="4111593" y="130972"/>
                  <a:pt x="4111593" y="292535"/>
                </a:cubicBezTo>
                <a:lnTo>
                  <a:pt x="4111593" y="1051113"/>
                </a:lnTo>
                <a:lnTo>
                  <a:pt x="4387813" y="1201076"/>
                </a:lnTo>
                <a:lnTo>
                  <a:pt x="4111592" y="1351039"/>
                </a:lnTo>
                <a:lnTo>
                  <a:pt x="4111592" y="1462673"/>
                </a:lnTo>
                <a:cubicBezTo>
                  <a:pt x="4111592" y="1624236"/>
                  <a:pt x="3980620" y="1755208"/>
                  <a:pt x="3819057" y="1755208"/>
                </a:cubicBezTo>
                <a:lnTo>
                  <a:pt x="292535" y="1755207"/>
                </a:lnTo>
                <a:cubicBezTo>
                  <a:pt x="130972" y="1755207"/>
                  <a:pt x="0" y="1624235"/>
                  <a:pt x="0" y="1462672"/>
                </a:cubicBezTo>
                <a:lnTo>
                  <a:pt x="0" y="292535"/>
                </a:lnTo>
                <a:cubicBezTo>
                  <a:pt x="0" y="130972"/>
                  <a:pt x="130972" y="0"/>
                  <a:pt x="292535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3" name="任意形状 12"/>
          <p:cNvSpPr/>
          <p:nvPr/>
        </p:nvSpPr>
        <p:spPr>
          <a:xfrm flipH="1">
            <a:off x="1979710" y="2460632"/>
            <a:ext cx="4385352" cy="1601353"/>
          </a:xfrm>
          <a:custGeom>
            <a:avLst/>
            <a:gdLst>
              <a:gd name="connsiteX0" fmla="*/ 292535 w 4387813"/>
              <a:gd name="connsiteY0" fmla="*/ 0 h 1755208"/>
              <a:gd name="connsiteX1" fmla="*/ 3819058 w 4387813"/>
              <a:gd name="connsiteY1" fmla="*/ 0 h 1755208"/>
              <a:gd name="connsiteX2" fmla="*/ 4111593 w 4387813"/>
              <a:gd name="connsiteY2" fmla="*/ 292535 h 1755208"/>
              <a:gd name="connsiteX3" fmla="*/ 4111593 w 4387813"/>
              <a:gd name="connsiteY3" fmla="*/ 1051113 h 1755208"/>
              <a:gd name="connsiteX4" fmla="*/ 4387813 w 4387813"/>
              <a:gd name="connsiteY4" fmla="*/ 1201076 h 1755208"/>
              <a:gd name="connsiteX5" fmla="*/ 4111592 w 4387813"/>
              <a:gd name="connsiteY5" fmla="*/ 1351039 h 1755208"/>
              <a:gd name="connsiteX6" fmla="*/ 4111592 w 4387813"/>
              <a:gd name="connsiteY6" fmla="*/ 1462673 h 1755208"/>
              <a:gd name="connsiteX7" fmla="*/ 3819057 w 4387813"/>
              <a:gd name="connsiteY7" fmla="*/ 1755208 h 1755208"/>
              <a:gd name="connsiteX8" fmla="*/ 292535 w 4387813"/>
              <a:gd name="connsiteY8" fmla="*/ 1755207 h 1755208"/>
              <a:gd name="connsiteX9" fmla="*/ 0 w 4387813"/>
              <a:gd name="connsiteY9" fmla="*/ 1462672 h 1755208"/>
              <a:gd name="connsiteX10" fmla="*/ 0 w 4387813"/>
              <a:gd name="connsiteY10" fmla="*/ 292535 h 1755208"/>
              <a:gd name="connsiteX11" fmla="*/ 292535 w 4387813"/>
              <a:gd name="connsiteY11" fmla="*/ 0 h 175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87813" h="1755208">
                <a:moveTo>
                  <a:pt x="292535" y="0"/>
                </a:moveTo>
                <a:lnTo>
                  <a:pt x="3819058" y="0"/>
                </a:lnTo>
                <a:cubicBezTo>
                  <a:pt x="3980621" y="0"/>
                  <a:pt x="4111593" y="130972"/>
                  <a:pt x="4111593" y="292535"/>
                </a:cubicBezTo>
                <a:lnTo>
                  <a:pt x="4111593" y="1051113"/>
                </a:lnTo>
                <a:lnTo>
                  <a:pt x="4387813" y="1201076"/>
                </a:lnTo>
                <a:lnTo>
                  <a:pt x="4111592" y="1351039"/>
                </a:lnTo>
                <a:lnTo>
                  <a:pt x="4111592" y="1462673"/>
                </a:lnTo>
                <a:cubicBezTo>
                  <a:pt x="4111592" y="1624236"/>
                  <a:pt x="3980620" y="1755208"/>
                  <a:pt x="3819057" y="1755208"/>
                </a:cubicBezTo>
                <a:lnTo>
                  <a:pt x="292535" y="1755207"/>
                </a:lnTo>
                <a:cubicBezTo>
                  <a:pt x="130972" y="1755207"/>
                  <a:pt x="0" y="1624235"/>
                  <a:pt x="0" y="1462672"/>
                </a:cubicBezTo>
                <a:lnTo>
                  <a:pt x="0" y="292535"/>
                </a:lnTo>
                <a:cubicBezTo>
                  <a:pt x="0" y="130972"/>
                  <a:pt x="130972" y="0"/>
                  <a:pt x="292535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92D05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79030" y="2643758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/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D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：如果堵车时间长，上学就要迟到，我会让爸爸给老师打电话请假。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任意形状 8"/>
          <p:cNvSpPr/>
          <p:nvPr/>
        </p:nvSpPr>
        <p:spPr>
          <a:xfrm>
            <a:off x="3500582" y="649466"/>
            <a:ext cx="3755849" cy="1418228"/>
          </a:xfrm>
          <a:custGeom>
            <a:avLst/>
            <a:gdLst>
              <a:gd name="connsiteX0" fmla="*/ 292535 w 4387813"/>
              <a:gd name="connsiteY0" fmla="*/ 0 h 1755208"/>
              <a:gd name="connsiteX1" fmla="*/ 3819058 w 4387813"/>
              <a:gd name="connsiteY1" fmla="*/ 0 h 1755208"/>
              <a:gd name="connsiteX2" fmla="*/ 4111593 w 4387813"/>
              <a:gd name="connsiteY2" fmla="*/ 292535 h 1755208"/>
              <a:gd name="connsiteX3" fmla="*/ 4111593 w 4387813"/>
              <a:gd name="connsiteY3" fmla="*/ 1051113 h 1755208"/>
              <a:gd name="connsiteX4" fmla="*/ 4387813 w 4387813"/>
              <a:gd name="connsiteY4" fmla="*/ 1201076 h 1755208"/>
              <a:gd name="connsiteX5" fmla="*/ 4111592 w 4387813"/>
              <a:gd name="connsiteY5" fmla="*/ 1351039 h 1755208"/>
              <a:gd name="connsiteX6" fmla="*/ 4111592 w 4387813"/>
              <a:gd name="connsiteY6" fmla="*/ 1462673 h 1755208"/>
              <a:gd name="connsiteX7" fmla="*/ 3819057 w 4387813"/>
              <a:gd name="connsiteY7" fmla="*/ 1755208 h 1755208"/>
              <a:gd name="connsiteX8" fmla="*/ 292535 w 4387813"/>
              <a:gd name="connsiteY8" fmla="*/ 1755207 h 1755208"/>
              <a:gd name="connsiteX9" fmla="*/ 0 w 4387813"/>
              <a:gd name="connsiteY9" fmla="*/ 1462672 h 1755208"/>
              <a:gd name="connsiteX10" fmla="*/ 0 w 4387813"/>
              <a:gd name="connsiteY10" fmla="*/ 292535 h 1755208"/>
              <a:gd name="connsiteX11" fmla="*/ 292535 w 4387813"/>
              <a:gd name="connsiteY11" fmla="*/ 0 h 175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87813" h="1755208">
                <a:moveTo>
                  <a:pt x="292535" y="0"/>
                </a:moveTo>
                <a:lnTo>
                  <a:pt x="3819058" y="0"/>
                </a:lnTo>
                <a:cubicBezTo>
                  <a:pt x="3980621" y="0"/>
                  <a:pt x="4111593" y="130972"/>
                  <a:pt x="4111593" y="292535"/>
                </a:cubicBezTo>
                <a:lnTo>
                  <a:pt x="4111593" y="1051113"/>
                </a:lnTo>
                <a:lnTo>
                  <a:pt x="4387813" y="1201076"/>
                </a:lnTo>
                <a:lnTo>
                  <a:pt x="4111592" y="1351039"/>
                </a:lnTo>
                <a:lnTo>
                  <a:pt x="4111592" y="1462673"/>
                </a:lnTo>
                <a:cubicBezTo>
                  <a:pt x="4111592" y="1624236"/>
                  <a:pt x="3980620" y="1755208"/>
                  <a:pt x="3819057" y="1755208"/>
                </a:cubicBezTo>
                <a:lnTo>
                  <a:pt x="292535" y="1755207"/>
                </a:lnTo>
                <a:cubicBezTo>
                  <a:pt x="130972" y="1755207"/>
                  <a:pt x="0" y="1624235"/>
                  <a:pt x="0" y="1462672"/>
                </a:cubicBezTo>
                <a:lnTo>
                  <a:pt x="0" y="292535"/>
                </a:lnTo>
                <a:cubicBezTo>
                  <a:pt x="0" y="130972"/>
                  <a:pt x="130972" y="0"/>
                  <a:pt x="292535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任意形状 10"/>
          <p:cNvSpPr/>
          <p:nvPr/>
        </p:nvSpPr>
        <p:spPr>
          <a:xfrm>
            <a:off x="3493446" y="555526"/>
            <a:ext cx="3755849" cy="1418228"/>
          </a:xfrm>
          <a:custGeom>
            <a:avLst/>
            <a:gdLst>
              <a:gd name="connsiteX0" fmla="*/ 292535 w 4387813"/>
              <a:gd name="connsiteY0" fmla="*/ 0 h 1755208"/>
              <a:gd name="connsiteX1" fmla="*/ 3819058 w 4387813"/>
              <a:gd name="connsiteY1" fmla="*/ 0 h 1755208"/>
              <a:gd name="connsiteX2" fmla="*/ 4111593 w 4387813"/>
              <a:gd name="connsiteY2" fmla="*/ 292535 h 1755208"/>
              <a:gd name="connsiteX3" fmla="*/ 4111593 w 4387813"/>
              <a:gd name="connsiteY3" fmla="*/ 1051113 h 1755208"/>
              <a:gd name="connsiteX4" fmla="*/ 4387813 w 4387813"/>
              <a:gd name="connsiteY4" fmla="*/ 1201076 h 1755208"/>
              <a:gd name="connsiteX5" fmla="*/ 4111592 w 4387813"/>
              <a:gd name="connsiteY5" fmla="*/ 1351039 h 1755208"/>
              <a:gd name="connsiteX6" fmla="*/ 4111592 w 4387813"/>
              <a:gd name="connsiteY6" fmla="*/ 1462673 h 1755208"/>
              <a:gd name="connsiteX7" fmla="*/ 3819057 w 4387813"/>
              <a:gd name="connsiteY7" fmla="*/ 1755208 h 1755208"/>
              <a:gd name="connsiteX8" fmla="*/ 292535 w 4387813"/>
              <a:gd name="connsiteY8" fmla="*/ 1755207 h 1755208"/>
              <a:gd name="connsiteX9" fmla="*/ 0 w 4387813"/>
              <a:gd name="connsiteY9" fmla="*/ 1462672 h 1755208"/>
              <a:gd name="connsiteX10" fmla="*/ 0 w 4387813"/>
              <a:gd name="connsiteY10" fmla="*/ 292535 h 1755208"/>
              <a:gd name="connsiteX11" fmla="*/ 292535 w 4387813"/>
              <a:gd name="connsiteY11" fmla="*/ 0 h 175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87813" h="1755208">
                <a:moveTo>
                  <a:pt x="292535" y="0"/>
                </a:moveTo>
                <a:lnTo>
                  <a:pt x="3819058" y="0"/>
                </a:lnTo>
                <a:cubicBezTo>
                  <a:pt x="3980621" y="0"/>
                  <a:pt x="4111593" y="130972"/>
                  <a:pt x="4111593" y="292535"/>
                </a:cubicBezTo>
                <a:lnTo>
                  <a:pt x="4111593" y="1051113"/>
                </a:lnTo>
                <a:lnTo>
                  <a:pt x="4387813" y="1201076"/>
                </a:lnTo>
                <a:lnTo>
                  <a:pt x="4111592" y="1351039"/>
                </a:lnTo>
                <a:lnTo>
                  <a:pt x="4111592" y="1462673"/>
                </a:lnTo>
                <a:cubicBezTo>
                  <a:pt x="4111592" y="1624236"/>
                  <a:pt x="3980620" y="1755208"/>
                  <a:pt x="3819057" y="1755208"/>
                </a:cubicBezTo>
                <a:lnTo>
                  <a:pt x="292535" y="1755207"/>
                </a:lnTo>
                <a:cubicBezTo>
                  <a:pt x="130972" y="1755207"/>
                  <a:pt x="0" y="1624235"/>
                  <a:pt x="0" y="1462672"/>
                </a:cubicBezTo>
                <a:lnTo>
                  <a:pt x="0" y="292535"/>
                </a:lnTo>
                <a:cubicBezTo>
                  <a:pt x="0" y="130972"/>
                  <a:pt x="130972" y="0"/>
                  <a:pt x="292535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92D05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30376" y="698983"/>
            <a:ext cx="3096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/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C: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我认为要是不上学和不上班就好了，就没有堵车了。</a:t>
            </a:r>
            <a:endParaRPr lang="zh-CN" altLang="en-US" sz="2400" dirty="0"/>
          </a:p>
        </p:txBody>
      </p:sp>
      <p:sp>
        <p:nvSpPr>
          <p:cNvPr id="16" name="矩形 15"/>
          <p:cNvSpPr/>
          <p:nvPr/>
        </p:nvSpPr>
        <p:spPr>
          <a:xfrm>
            <a:off x="4499992" y="2058402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不现实，不能解决实际问题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74980" y="4103911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与环境无关，跑题了</a:t>
            </a:r>
            <a:endParaRPr lang="zh-CN" altLang="en-US" sz="16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647" y="895679"/>
            <a:ext cx="974725" cy="118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03110"/>
            <a:ext cx="890587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1728192"/>
            <a:ext cx="9144000" cy="1563638"/>
            <a:chOff x="0" y="1656184"/>
            <a:chExt cx="9144000" cy="1563638"/>
          </a:xfrm>
        </p:grpSpPr>
        <p:sp>
          <p:nvSpPr>
            <p:cNvPr id="12" name="圆角矩形 11"/>
            <p:cNvSpPr/>
            <p:nvPr/>
          </p:nvSpPr>
          <p:spPr>
            <a:xfrm>
              <a:off x="0" y="1656184"/>
              <a:ext cx="9144000" cy="1563638"/>
            </a:xfrm>
            <a:prstGeom prst="round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5"/>
            <p:cNvSpPr txBox="1"/>
            <p:nvPr/>
          </p:nvSpPr>
          <p:spPr>
            <a:xfrm>
              <a:off x="611560" y="1775130"/>
              <a:ext cx="8136904" cy="137268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事例二：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教室里没人时灯也经常开着，我们该怎么办</a:t>
              </a:r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呢</a:t>
              </a:r>
              <a:r>
                <a:rPr lang="en-US" altLang="zh-CN" sz="32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?</a:t>
              </a:r>
              <a:endPara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PP_MARK_KEY" val="fa40040b-3dff-4d0e-9770-10d49fca81ee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1196</Words>
  <Application>WPS 演示</Application>
  <PresentationFormat>全屏显示(16:9)</PresentationFormat>
  <Paragraphs>72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FZDaBiaoSong-B06</vt:lpstr>
      <vt:lpstr>黑体</vt:lpstr>
      <vt:lpstr>楷体</vt:lpstr>
      <vt:lpstr>微软雅黑</vt:lpstr>
      <vt:lpstr>Xingkai SC</vt:lpstr>
      <vt:lpstr>等线 Light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124</cp:revision>
  <dcterms:created xsi:type="dcterms:W3CDTF">2017-03-17T02:28:00Z</dcterms:created>
  <dcterms:modified xsi:type="dcterms:W3CDTF">2022-11-30T06:18:26Z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E478177582354FE5B0C2C13EC15642B4</vt:lpwstr>
  </property>
</Properties>
</file>