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5"/>
  </p:notesMasterIdLst>
  <p:sldIdLst>
    <p:sldId id="264" r:id="rId4"/>
    <p:sldId id="257" r:id="rId6"/>
    <p:sldId id="272" r:id="rId7"/>
    <p:sldId id="273" r:id="rId8"/>
    <p:sldId id="274" r:id="rId9"/>
    <p:sldId id="275" r:id="rId10"/>
    <p:sldId id="277" r:id="rId11"/>
    <p:sldId id="276" r:id="rId12"/>
    <p:sldId id="278" r:id="rId13"/>
    <p:sldId id="279" r:id="rId14"/>
    <p:sldId id="280" r:id="rId15"/>
    <p:sldId id="294" r:id="rId16"/>
    <p:sldId id="258" r:id="rId17"/>
    <p:sldId id="295" r:id="rId18"/>
    <p:sldId id="296" r:id="rId19"/>
    <p:sldId id="259" r:id="rId20"/>
    <p:sldId id="260" r:id="rId21"/>
    <p:sldId id="286" r:id="rId22"/>
    <p:sldId id="287" r:id="rId23"/>
    <p:sldId id="288" r:id="rId24"/>
    <p:sldId id="289" r:id="rId25"/>
    <p:sldId id="290" r:id="rId26"/>
    <p:sldId id="281" r:id="rId27"/>
    <p:sldId id="291" r:id="rId28"/>
    <p:sldId id="292" r:id="rId29"/>
    <p:sldId id="282" r:id="rId30"/>
    <p:sldId id="261" r:id="rId31"/>
    <p:sldId id="262" r:id="rId32"/>
    <p:sldId id="263" r:id="rId33"/>
    <p:sldId id="267" r:id="rId34"/>
    <p:sldId id="268" r:id="rId35"/>
    <p:sldId id="270" r:id="rId36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0"/>
    </p:embeddedFont>
    <p:embeddedFont>
      <p:font typeface="黑体" panose="02010609060101010101" pitchFamily="49" charset="-122"/>
      <p:regular r:id="rId41"/>
    </p:embeddedFont>
    <p:embeddedFont>
      <p:font typeface="汉语拼音" panose="020B0604020202020204" pitchFamily="34" charset="0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微软雅黑" panose="020B0503020204020204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21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8" Type="http://schemas.openxmlformats.org/officeDocument/2006/relationships/tags" Target="tags/tag1.xml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59A68-DF1B-4E9F-87DD-4584F8C678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86864-2921-425D-8954-EC6662AE6F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86864-2921-425D-8954-EC6662AE6F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6.png"/><Relationship Id="rId7" Type="http://schemas.openxmlformats.org/officeDocument/2006/relationships/image" Target="../media/image45.emf"/><Relationship Id="rId6" Type="http://schemas.microsoft.com/office/2007/relationships/hdphoto" Target="../media/image44.wdp"/><Relationship Id="rId5" Type="http://schemas.openxmlformats.org/officeDocument/2006/relationships/image" Target="../media/image43.png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emf"/><Relationship Id="rId1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GIF"/><Relationship Id="rId6" Type="http://schemas.openxmlformats.org/officeDocument/2006/relationships/image" Target="../media/image10.png"/><Relationship Id="rId5" Type="http://schemas.openxmlformats.org/officeDocument/2006/relationships/hyperlink" Target="&#36164;&#26009;&#38142;&#25509;/&#35270;&#39057;/&#19971;&#24425;&#35838;&#25991;&#26391;&#35835;&#22235;&#19978;8&#34676;&#34678;&#30340;&#23478;.mp4" TargetMode="External"/><Relationship Id="rId4" Type="http://schemas.openxmlformats.org/officeDocument/2006/relationships/image" Target="../media/image9.emf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emf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emf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752" y="1779661"/>
            <a:ext cx="4968552" cy="108012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491880" y="1711201"/>
            <a:ext cx="3744416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>
              <a:buFont typeface="Arial" panose="020B0604020202020204" pitchFamily="34" charset="0"/>
              <a:buNone/>
            </a:pPr>
            <a:r>
              <a:rPr lang="zh-CN" altLang="en-US" sz="6600" b="1" dirty="0" smtClean="0">
                <a:latin typeface="+mj-ea"/>
                <a:ea typeface="+mj-ea"/>
              </a:rPr>
              <a:t>蝴蝶的家</a:t>
            </a:r>
            <a:endParaRPr lang="zh-CN" altLang="en-US" sz="6600" b="1" dirty="0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11760" y="1842145"/>
            <a:ext cx="830188" cy="838355"/>
            <a:chOff x="3059832" y="2027520"/>
            <a:chExt cx="830188" cy="83835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041929"/>
              <a:ext cx="830188" cy="823946"/>
            </a:xfrm>
            <a:prstGeom prst="rect">
              <a:avLst/>
            </a:prstGeom>
          </p:spPr>
        </p:pic>
        <p:sp>
          <p:nvSpPr>
            <p:cNvPr id="16" name="文本框 6"/>
            <p:cNvSpPr txBox="1"/>
            <p:nvPr/>
          </p:nvSpPr>
          <p:spPr>
            <a:xfrm>
              <a:off x="3239506" y="2027520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92D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kumimoji="1" lang="zh-CN" altLang="en-US" sz="48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2853147" y="1563638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27584" y="503380"/>
            <a:ext cx="7629296" cy="10295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认真读课文，用前几课学过的提问方法，提出自己的问题！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12632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755576" y="1638787"/>
            <a:ext cx="69974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蝴蝶的家在哪里？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自然段为什么要用自问自答的方式来写？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蜗牛的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家又在哪呢？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40325" y="1669399"/>
            <a:ext cx="0" cy="648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4076175" y="1993435"/>
            <a:ext cx="1092142" cy="0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75422" y="2956917"/>
            <a:ext cx="0" cy="648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1920367" y="3294985"/>
            <a:ext cx="1578582" cy="0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33779" y="3699485"/>
            <a:ext cx="0" cy="6480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4368638" y="4001718"/>
            <a:ext cx="936105" cy="0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96117" y="1786871"/>
            <a:ext cx="316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根据课文内容提出了一个问题。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72956" y="2970655"/>
            <a:ext cx="4872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文中自问自答的地方很多，这个同学发现了作者写文章的秘密。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77795" y="3561859"/>
            <a:ext cx="30833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这位同学能联系自己的生活想到了蜗牛。他从课文启示的角度提出了问题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611560" y="1779662"/>
            <a:ext cx="7920880" cy="15096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选择自己提出的问题填写在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个人问题清单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上。</a:t>
            </a:r>
            <a:endParaRPr lang="en-US" altLang="zh-CN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根据不同的角度，给问题分类。</a:t>
            </a:r>
            <a:endParaRPr lang="en-US" altLang="zh-CN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筛选出三个自己认为最值得思考的问题，作好记号。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091" y="3750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64"/>
          <p:cNvSpPr txBox="1"/>
          <p:nvPr/>
        </p:nvSpPr>
        <p:spPr>
          <a:xfrm>
            <a:off x="1187624" y="717478"/>
            <a:ext cx="3240360" cy="5493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梳理问题，分类筛选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467544" y="771550"/>
          <a:ext cx="8230235" cy="3741420"/>
        </p:xfrm>
        <a:graphic>
          <a:graphicData uri="http://schemas.openxmlformats.org/drawingml/2006/table">
            <a:tbl>
              <a:tblPr firstRow="1" bandRow="1"/>
              <a:tblGrid>
                <a:gridCol w="897255"/>
                <a:gridCol w="2497464"/>
                <a:gridCol w="3024336"/>
                <a:gridCol w="1811180"/>
              </a:tblGrid>
              <a:tr h="935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endParaRPr lang="en-US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提出的问题</a:t>
                      </a:r>
                      <a:endParaRPr lang="en-US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提问角度</a:t>
                      </a:r>
                      <a:endParaRPr 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18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可以是局部/整体的问题，也可以是写法/内容/获得的启示等问题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最值得思考的问题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18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以√表示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77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29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34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endParaRPr lang="en-US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标题 1"/>
          <p:cNvSpPr txBox="1"/>
          <p:nvPr/>
        </p:nvSpPr>
        <p:spPr>
          <a:xfrm>
            <a:off x="457200" y="123478"/>
            <a:ext cx="8229600" cy="65341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个人问题清单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115616" y="1563638"/>
            <a:ext cx="6768752" cy="19897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小组成员轮流分享值得思考的问题，并简单说说理由。听其他人分享时，注意反思自己的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不足。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选出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组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最值得思考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的三个问题，填写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小组问题清单</a:t>
            </a: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u=286934502,265383650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0272" y="2545328"/>
            <a:ext cx="1764946" cy="1761415"/>
          </a:xfrm>
          <a:prstGeom prst="rect">
            <a:avLst/>
          </a:prstGeom>
        </p:spPr>
      </p:pic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27865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64"/>
          <p:cNvSpPr txBox="1"/>
          <p:nvPr/>
        </p:nvSpPr>
        <p:spPr>
          <a:xfrm>
            <a:off x="1403648" y="613948"/>
            <a:ext cx="3240360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合作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007604" y="987574"/>
          <a:ext cx="7128792" cy="3579971"/>
        </p:xfrm>
        <a:graphic>
          <a:graphicData uri="http://schemas.openxmlformats.org/drawingml/2006/table">
            <a:tbl>
              <a:tblPr firstRow="1" bandRow="1"/>
              <a:tblGrid>
                <a:gridCol w="897255"/>
                <a:gridCol w="3783265"/>
                <a:gridCol w="2448272"/>
              </a:tblGrid>
              <a:tr h="935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endParaRPr lang="en-US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zh-CN" altLang="en-US" sz="1800" b="1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组内最值得思考</a:t>
                      </a:r>
                      <a:r>
                        <a:rPr lang="en-US" sz="1800" b="1" dirty="0" err="1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的问题</a:t>
                      </a:r>
                      <a:endParaRPr lang="en-US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zh-CN" altLang="en-US" sz="1800" b="1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推荐理由</a:t>
                      </a:r>
                      <a:endParaRPr lang="en-US" altLang="en-US" sz="1800" b="1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77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29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34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onstantia" panose="02030602050306030303"/>
                        </a:defRPr>
                      </a:lvl9pPr>
                    </a:lstStyle>
                    <a:p>
                      <a:pPr indent="0" algn="ctr">
                        <a:buNone/>
                      </a:pPr>
                      <a:endParaRPr lang="en-US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标题 1"/>
          <p:cNvSpPr txBox="1"/>
          <p:nvPr/>
        </p:nvSpPr>
        <p:spPr>
          <a:xfrm>
            <a:off x="457200" y="262151"/>
            <a:ext cx="8229600" cy="65341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小组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问题清单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259632" y="1563638"/>
            <a:ext cx="6768752" cy="19897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各小组代表上台交流本组最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值得思考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的问题，并说明推荐理由。全班共同讨论，筛选出三个“最值得思考的问题”，形成全班问题清单。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27865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64"/>
          <p:cNvSpPr txBox="1"/>
          <p:nvPr/>
        </p:nvSpPr>
        <p:spPr>
          <a:xfrm>
            <a:off x="1403648" y="613948"/>
            <a:ext cx="3240360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全班交流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619672" y="1131590"/>
          <a:ext cx="6096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全班问题清单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为什么作者在文中反复写“我真为蝴蝶着急”？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为什么“小朋友”和“女孩”都非常确信蝴蝶有家呢？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蝴蝶的家在哪里？</a:t>
                      </a:r>
                      <a:endParaRPr lang="zh-CN" altLang="en-US" sz="24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195737" y="665210"/>
            <a:ext cx="6316020" cy="4210796"/>
            <a:chOff x="3067817" y="483518"/>
            <a:chExt cx="6465847" cy="4182863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58"/>
            <a:stretch>
              <a:fillRect/>
            </a:stretch>
          </p:blipFill>
          <p:spPr bwMode="auto">
            <a:xfrm>
              <a:off x="3067817" y="483518"/>
              <a:ext cx="3275062" cy="4182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58"/>
            <a:stretch>
              <a:fillRect/>
            </a:stretch>
          </p:blipFill>
          <p:spPr bwMode="auto">
            <a:xfrm>
              <a:off x="6228184" y="483518"/>
              <a:ext cx="3305480" cy="4182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107504" y="123478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154255"/>
            <a:ext cx="6624736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为什么作者在文中反复写“我真为蝴蝶着急”？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4"/>
          <p:cNvSpPr txBox="1"/>
          <p:nvPr/>
        </p:nvSpPr>
        <p:spPr>
          <a:xfrm>
            <a:off x="146918" y="1420100"/>
            <a:ext cx="17933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阅读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课文，勾画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出直接写“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我”为蝴蝶着急的句子。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2624374" y="3401514"/>
            <a:ext cx="1299554" cy="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771800" y="4193600"/>
            <a:ext cx="2376264" cy="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02882" y="4373130"/>
            <a:ext cx="2948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502356" y="2033362"/>
            <a:ext cx="6120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061583" y="1835094"/>
            <a:ext cx="3060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508104" y="3257498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172400" y="3041474"/>
            <a:ext cx="2259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63076" y="4481634"/>
            <a:ext cx="169850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97419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下载 (4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3613" y="1928634"/>
            <a:ext cx="2286016" cy="228601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TextBox 2"/>
          <p:cNvSpPr txBox="1"/>
          <p:nvPr/>
        </p:nvSpPr>
        <p:spPr>
          <a:xfrm>
            <a:off x="1115616" y="134761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下大雨的时候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下载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073495" y="1199012"/>
            <a:ext cx="2143125" cy="1349375"/>
          </a:xfrm>
          <a:prstGeom prst="ellipse">
            <a:avLst/>
          </a:prstGeom>
        </p:spPr>
      </p:pic>
      <p:pic>
        <p:nvPicPr>
          <p:cNvPr id="5" name="图片 4" descr="下载 (6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936" y="2918910"/>
            <a:ext cx="2142000" cy="1525048"/>
          </a:xfrm>
          <a:prstGeom prst="ellipse">
            <a:avLst/>
          </a:prstGeom>
        </p:spPr>
      </p:pic>
      <p:sp>
        <p:nvSpPr>
          <p:cNvPr id="6" name="Freeform 24"/>
          <p:cNvSpPr/>
          <p:nvPr/>
        </p:nvSpPr>
        <p:spPr bwMode="gray">
          <a:xfrm rot="16200000">
            <a:off x="5296557" y="3084320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4"/>
          <p:cNvSpPr/>
          <p:nvPr/>
        </p:nvSpPr>
        <p:spPr bwMode="gray">
          <a:xfrm rot="14907478" flipH="1">
            <a:off x="5173344" y="1313602"/>
            <a:ext cx="525711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923928" y="2418844"/>
            <a:ext cx="1285884" cy="642942"/>
            <a:chOff x="8100392" y="1962696"/>
            <a:chExt cx="1285884" cy="6429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285884" cy="642942"/>
            </a:xfrm>
            <a:prstGeom prst="clou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21480" y="1995686"/>
              <a:ext cx="9060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躲避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文本框 4"/>
          <p:cNvSpPr txBox="1"/>
          <p:nvPr/>
        </p:nvSpPr>
        <p:spPr>
          <a:xfrm>
            <a:off x="299522" y="555526"/>
            <a:ext cx="7490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我们一起来看看作者究竟是如何着急的？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5577" y="21107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435407624,611152000&amp;fm=200&amp;gp=0.jpg"/>
          <p:cNvPicPr>
            <a:picLocks noChangeAspect="1"/>
          </p:cNvPicPr>
          <p:nvPr/>
        </p:nvPicPr>
        <p:blipFill>
          <a:blip r:embed="rId1"/>
          <a:srcRect b="6371"/>
          <a:stretch>
            <a:fillRect/>
          </a:stretch>
        </p:blipFill>
        <p:spPr>
          <a:xfrm>
            <a:off x="683568" y="1419622"/>
            <a:ext cx="295275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4119733" y="514586"/>
            <a:ext cx="2864276" cy="1089810"/>
            <a:chOff x="3631472" y="-15512"/>
            <a:chExt cx="2864276" cy="1440160"/>
          </a:xfrm>
        </p:grpSpPr>
        <p:sp>
          <p:nvSpPr>
            <p:cNvPr id="4" name="云形标注 3"/>
            <p:cNvSpPr/>
            <p:nvPr/>
          </p:nvSpPr>
          <p:spPr bwMode="auto">
            <a:xfrm rot="11113383">
              <a:off x="3631472" y="-15512"/>
              <a:ext cx="2864276" cy="1440160"/>
            </a:xfrm>
            <a:prstGeom prst="cloudCallout">
              <a:avLst>
                <a:gd name="adj1" fmla="val 43574"/>
                <a:gd name="adj2" fmla="val -6886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000496" y="380970"/>
              <a:ext cx="2244525" cy="7727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怎么办呢？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4075623" y="2571750"/>
            <a:ext cx="424042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kern="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引出下文</a:t>
            </a:r>
            <a:r>
              <a:rPr lang="zh-CN" altLang="en-US" sz="32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，引起读者的好奇心。</a:t>
            </a:r>
            <a:endParaRPr lang="zh-CN" altLang="en-US" sz="32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6873" b="5670"/>
          <a:stretch>
            <a:fillRect/>
          </a:stretch>
        </p:blipFill>
        <p:spPr>
          <a:xfrm>
            <a:off x="-28045" y="-15663"/>
            <a:ext cx="9180512" cy="51676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3147814"/>
            <a:ext cx="8001000" cy="1800493"/>
          </a:xfrm>
          <a:prstGeom prst="rect">
            <a:avLst/>
          </a:prstGeom>
          <a:solidFill>
            <a:schemeClr val="bg1">
              <a:alpha val="50000"/>
            </a:schemeClr>
          </a:solidFill>
          <a:effectLst>
            <a:softEdge rad="63500"/>
          </a:effectLst>
        </p:spPr>
        <p:txBody>
          <a:bodyPr wrap="square" lIns="68580" tIns="34290" rIns="68580" bIns="34290" rtlCol="0">
            <a:spAutoFit/>
          </a:bodyPr>
          <a:lstStyle/>
          <a:p>
            <a:pPr defTabSz="914400" fontAlgn="base">
              <a:lnSpc>
                <a:spcPts val="4500"/>
              </a:lnSpc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，我们尝试运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用本单元学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的提问方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法学习一篇略读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蝴蝶的家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。希望同学们独立思考，提出自己的问题，提出值得思考的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50225" y="843558"/>
            <a:ext cx="1357322" cy="549508"/>
            <a:chOff x="8100392" y="1962696"/>
            <a:chExt cx="1357322" cy="549508"/>
          </a:xfrm>
        </p:grpSpPr>
        <p:sp>
          <p:nvSpPr>
            <p:cNvPr id="3" name="云形 2"/>
            <p:cNvSpPr/>
            <p:nvPr/>
          </p:nvSpPr>
          <p:spPr>
            <a:xfrm>
              <a:off x="8100392" y="1962696"/>
              <a:ext cx="1357322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221480" y="1995686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天低沉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00192" y="1700814"/>
            <a:ext cx="1857388" cy="549508"/>
            <a:chOff x="8100392" y="1962696"/>
            <a:chExt cx="1857388" cy="549508"/>
          </a:xfrm>
        </p:grpSpPr>
        <p:sp>
          <p:nvSpPr>
            <p:cNvPr id="6" name="云形 5"/>
            <p:cNvSpPr/>
            <p:nvPr/>
          </p:nvSpPr>
          <p:spPr>
            <a:xfrm>
              <a:off x="8100392" y="1962696"/>
              <a:ext cx="185738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21480" y="1995686"/>
              <a:ext cx="14221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雷电交加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57541" y="2600407"/>
            <a:ext cx="1542690" cy="707114"/>
            <a:chOff x="8100392" y="1962696"/>
            <a:chExt cx="1357322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357322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312243" y="2050539"/>
              <a:ext cx="979092" cy="358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风怒吼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91550" y="3569134"/>
            <a:ext cx="1474672" cy="642516"/>
            <a:chOff x="8100392" y="1962696"/>
            <a:chExt cx="1357322" cy="549508"/>
          </a:xfrm>
        </p:grpSpPr>
        <p:sp>
          <p:nvSpPr>
            <p:cNvPr id="12" name="云形 11"/>
            <p:cNvSpPr/>
            <p:nvPr/>
          </p:nvSpPr>
          <p:spPr>
            <a:xfrm>
              <a:off x="8100392" y="1962696"/>
              <a:ext cx="1357322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64713" y="1995686"/>
              <a:ext cx="1024251" cy="3948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雨密集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52" y="876548"/>
            <a:ext cx="5322800" cy="3335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790029"/>
            <a:ext cx="5256583" cy="32218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组合 2"/>
          <p:cNvGrpSpPr/>
          <p:nvPr/>
        </p:nvGrpSpPr>
        <p:grpSpPr>
          <a:xfrm>
            <a:off x="6025560" y="1011674"/>
            <a:ext cx="2056765" cy="695980"/>
            <a:chOff x="8100392" y="1962696"/>
            <a:chExt cx="2056765" cy="549275"/>
          </a:xfrm>
        </p:grpSpPr>
        <p:sp>
          <p:nvSpPr>
            <p:cNvPr id="4" name="云形 3"/>
            <p:cNvSpPr/>
            <p:nvPr/>
          </p:nvSpPr>
          <p:spPr>
            <a:xfrm>
              <a:off x="8100392" y="1962696"/>
              <a:ext cx="2056765" cy="54927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314362" y="2051596"/>
              <a:ext cx="1731564" cy="364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被冲洗遍了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89060" y="2071489"/>
            <a:ext cx="1929764" cy="644277"/>
            <a:chOff x="8100392" y="1962696"/>
            <a:chExt cx="2056765" cy="549275"/>
          </a:xfrm>
        </p:grpSpPr>
        <p:sp>
          <p:nvSpPr>
            <p:cNvPr id="7" name="云形 6"/>
            <p:cNvSpPr/>
            <p:nvPr/>
          </p:nvSpPr>
          <p:spPr>
            <a:xfrm>
              <a:off x="8100392" y="1962696"/>
              <a:ext cx="2056765" cy="54927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13"/>
            <p:cNvSpPr txBox="1"/>
            <p:nvPr/>
          </p:nvSpPr>
          <p:spPr>
            <a:xfrm>
              <a:off x="8425194" y="2007145"/>
              <a:ext cx="1515780" cy="393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水淋淋的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76652" y="3147814"/>
            <a:ext cx="2354580" cy="720080"/>
            <a:chOff x="8100392" y="1962696"/>
            <a:chExt cx="2354580" cy="549275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2354580" cy="54927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TextBox 13"/>
            <p:cNvSpPr txBox="1"/>
            <p:nvPr/>
          </p:nvSpPr>
          <p:spPr>
            <a:xfrm>
              <a:off x="8221480" y="2051596"/>
              <a:ext cx="2040943" cy="352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到处都是湿的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爆炸形 1 11"/>
          <p:cNvSpPr/>
          <p:nvPr/>
        </p:nvSpPr>
        <p:spPr>
          <a:xfrm>
            <a:off x="3851920" y="2715766"/>
            <a:ext cx="1872207" cy="1508161"/>
          </a:xfrm>
          <a:prstGeom prst="irregularSeal1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雨大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453714" y="1533364"/>
            <a:ext cx="1589272" cy="41055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67545" y="1987060"/>
            <a:ext cx="3251986" cy="41055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"/>
          <p:cNvSpPr txBox="1"/>
          <p:nvPr/>
        </p:nvSpPr>
        <p:spPr>
          <a:xfrm>
            <a:off x="395536" y="555526"/>
            <a:ext cx="8032060" cy="18774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它们的身体是那样轻盈，载不动一个水点；它们身上的彩粉是那样斑斓，一点儿水都不能沾；它们是那样柔弱，比一片树叶还无力，怎么禁得起这猛烈的风雨呢？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912816" y="1081867"/>
            <a:ext cx="1022692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603572" y="1537845"/>
            <a:ext cx="111595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87624" y="1921178"/>
            <a:ext cx="1078454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8" name="组合 9"/>
          <p:cNvGrpSpPr/>
          <p:nvPr/>
        </p:nvGrpSpPr>
        <p:grpSpPr>
          <a:xfrm>
            <a:off x="1171537" y="3490140"/>
            <a:ext cx="6640823" cy="1241850"/>
            <a:chOff x="872904" y="2531763"/>
            <a:chExt cx="5417513" cy="2235331"/>
          </a:xfrm>
          <a:solidFill>
            <a:schemeClr val="accent2">
              <a:lumMod val="60000"/>
              <a:lumOff val="40000"/>
            </a:schemeClr>
          </a:solidFill>
          <a:effectLst/>
        </p:grpSpPr>
        <p:sp>
          <p:nvSpPr>
            <p:cNvPr id="9" name="流程图: 可选过程 8"/>
            <p:cNvSpPr/>
            <p:nvPr/>
          </p:nvSpPr>
          <p:spPr>
            <a:xfrm>
              <a:off x="872904" y="2531763"/>
              <a:ext cx="5376595" cy="2235331"/>
            </a:xfrm>
            <a:prstGeom prst="flowChartAlternate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TextBox 5"/>
            <p:cNvSpPr txBox="1"/>
            <p:nvPr/>
          </p:nvSpPr>
          <p:spPr>
            <a:xfrm>
              <a:off x="914340" y="2593868"/>
              <a:ext cx="5376077" cy="216059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作者反复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写“我真为蝴蝶着急</a:t>
              </a:r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”，表达出了对小生命的关爱之情，让每个读者感同身受，也都为蝴蝶着急。</a:t>
              </a:r>
              <a:endPara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爆炸形 1 10"/>
          <p:cNvSpPr/>
          <p:nvPr/>
        </p:nvSpPr>
        <p:spPr>
          <a:xfrm>
            <a:off x="1763688" y="2278284"/>
            <a:ext cx="1589298" cy="1229570"/>
          </a:xfrm>
          <a:prstGeom prst="irregularSeal1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弱小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43218" y="51470"/>
            <a:ext cx="1161887" cy="549703"/>
            <a:chOff x="2772909" y="2886143"/>
            <a:chExt cx="1161887" cy="5497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909" y="2886143"/>
              <a:ext cx="1161887" cy="5420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9"/>
            <p:cNvSpPr txBox="1"/>
            <p:nvPr/>
          </p:nvSpPr>
          <p:spPr>
            <a:xfrm>
              <a:off x="3018406" y="2997264"/>
              <a:ext cx="760090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排比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62495" y="2028772"/>
            <a:ext cx="1161887" cy="549703"/>
            <a:chOff x="2772909" y="2886143"/>
            <a:chExt cx="1161887" cy="5497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909" y="2886143"/>
              <a:ext cx="1161887" cy="5420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文本框 9"/>
            <p:cNvSpPr txBox="1"/>
            <p:nvPr/>
          </p:nvSpPr>
          <p:spPr>
            <a:xfrm>
              <a:off x="3018406" y="2997264"/>
              <a:ext cx="760090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反问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11510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0486" y="442287"/>
            <a:ext cx="7344002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为什么“小朋友”和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“女孩”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都非常确信蝴蝶有家呢？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9110" y="1291915"/>
            <a:ext cx="3338830" cy="3555365"/>
            <a:chOff x="499110" y="713740"/>
            <a:chExt cx="3338830" cy="3555365"/>
          </a:xfrm>
          <a:effectLst/>
        </p:grpSpPr>
        <p:sp>
          <p:nvSpPr>
            <p:cNvPr id="5" name="圆角矩形 4"/>
            <p:cNvSpPr/>
            <p:nvPr/>
          </p:nvSpPr>
          <p:spPr>
            <a:xfrm>
              <a:off x="499110" y="713740"/>
              <a:ext cx="3338830" cy="355536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0712" y="915052"/>
              <a:ext cx="3095625" cy="319472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但是，一位小朋友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非常确定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地说：“它们和我们一样，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肯定有家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。下雨的时候，它们就会急忙飞回家里去哩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Freeform 24"/>
          <p:cNvSpPr/>
          <p:nvPr/>
        </p:nvSpPr>
        <p:spPr bwMode="gray">
          <a:xfrm rot="7206263" flipH="1">
            <a:off x="3842331" y="2023463"/>
            <a:ext cx="1066813" cy="11007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爆炸形 1 7"/>
          <p:cNvSpPr/>
          <p:nvPr/>
        </p:nvSpPr>
        <p:spPr>
          <a:xfrm>
            <a:off x="4644008" y="1351244"/>
            <a:ext cx="2500330" cy="1792635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蝴蝶是有家的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图片1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4208" y="2573861"/>
            <a:ext cx="2283615" cy="17145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510" y="2980661"/>
            <a:ext cx="731229" cy="1895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392448" y="454471"/>
            <a:ext cx="6131880" cy="334141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746766" y="616188"/>
            <a:ext cx="5849570" cy="310769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雨后，蝴蝶就会重新出来，在阳光里飞。它们是那么高兴，那么鲜艳。我想，它们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一定是藏在一个秘密的家里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。它们的家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一定美丽而香甜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，不像家雀儿似的，一下雨就飞到人们的屋檐下避雨。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一定是这样的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943096" y="2810932"/>
            <a:ext cx="25922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4678775" y="1527477"/>
            <a:ext cx="819105" cy="439141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97439" y="1975243"/>
            <a:ext cx="786018" cy="415267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27929" y="2810932"/>
            <a:ext cx="788665" cy="443394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691680" y="3795886"/>
            <a:ext cx="6425634" cy="91440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女孩对蝴蝶有家非常相信。</a:t>
            </a:r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683568" y="1641644"/>
            <a:ext cx="1222362" cy="208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38626" y="896573"/>
            <a:ext cx="2964094" cy="900023"/>
            <a:chOff x="3038626" y="896573"/>
            <a:chExt cx="2964094" cy="900023"/>
          </a:xfrm>
        </p:grpSpPr>
        <p:sp>
          <p:nvSpPr>
            <p:cNvPr id="8" name="左右箭头 7"/>
            <p:cNvSpPr/>
            <p:nvPr/>
          </p:nvSpPr>
          <p:spPr>
            <a:xfrm>
              <a:off x="3038626" y="896573"/>
              <a:ext cx="2964094" cy="900023"/>
            </a:xfrm>
            <a:prstGeom prst="leftRigh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192082" y="1078155"/>
              <a:ext cx="2763269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观察视角很独特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51520" y="3084646"/>
            <a:ext cx="2376264" cy="1323439"/>
          </a:xfrm>
          <a:prstGeom prst="rect">
            <a:avLst/>
          </a:prstGeom>
          <a:noFill/>
          <a:ln w="25400"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小朋友认为下雨时的蝴蝶飞得急急忙忙的，就确信蝴蝶有家。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3110549"/>
            <a:ext cx="2520280" cy="1323439"/>
          </a:xfrm>
          <a:prstGeom prst="rect">
            <a:avLst/>
          </a:prstGeom>
          <a:noFill/>
          <a:ln w="25400">
            <a:solidFill>
              <a:srgbClr val="FFC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女孩看到雨后蝴蝶在阳光里飞，认为蝴蝶一定藏在一个秘密的家里。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7612" y="2114428"/>
            <a:ext cx="3052207" cy="2308324"/>
          </a:xfrm>
          <a:prstGeom prst="rect">
            <a:avLst/>
          </a:prstGeom>
          <a:solidFill>
            <a:srgbClr val="FFC000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    孩子的视角总是美好的，他们关注小生命，非常确信蝴蝶有家，不会在暴风雨中被淋湿，甚至失去生命。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843558"/>
            <a:ext cx="794993" cy="20606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08681" y="848303"/>
            <a:ext cx="1179742" cy="2025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11510"/>
            <a:ext cx="1152128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453901"/>
            <a:ext cx="2592288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蝴蝶的家在哪里？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275606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却从来没有见到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过下雨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时蝴蝶藏身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的地方。谁要是能说给我，我就不着急了。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899592" y="2859782"/>
            <a:ext cx="3437020" cy="1412783"/>
          </a:xfrm>
          <a:prstGeom prst="cloudCallout">
            <a:avLst>
              <a:gd name="adj1" fmla="val 13860"/>
              <a:gd name="adj2" fmla="val -9292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“我”最终没有找到蝴蝶的家。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3003798"/>
            <a:ext cx="3813438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00B050"/>
            </a:solidFill>
            <a:prstDash val="dash"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我们可以在课后通过多种途径查阅资料，寻找答案。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0598" y="968410"/>
            <a:ext cx="199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蝴蝶的家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4730" y="1635646"/>
            <a:ext cx="95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担忧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4730" y="2295301"/>
            <a:ext cx="95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着急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8839" y="2944836"/>
            <a:ext cx="1671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寻找无果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4730" y="3720652"/>
            <a:ext cx="95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关爱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93386" y="1635646"/>
            <a:ext cx="95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提问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93386" y="2295301"/>
            <a:ext cx="95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分类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93039" y="2944836"/>
            <a:ext cx="95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筛选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93039" y="3720653"/>
            <a:ext cx="95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理解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36887" y="1635646"/>
            <a:ext cx="2156377" cy="2626719"/>
            <a:chOff x="3754946" y="1500060"/>
            <a:chExt cx="2540372" cy="353868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52660" y1="85556" x2="58511" y2="89630"/>
                          <a14:backgroundMark x1="5851" y1="16667" x2="4787" y2="59259"/>
                          <a14:backgroundMark x1="68085" y1="25926" x2="24468" y2="71481"/>
                          <a14:backgroundMark x1="85638" y1="60741" x2="84043" y2="86667"/>
                          <a14:backgroundMark x1="85638" y1="5185" x2="92021" y2="107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4016" y="3214811"/>
              <a:ext cx="1406116" cy="182393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27500" y1="50265" x2="27500" y2="51852"/>
                          <a14:foregroundMark x1="37857" y1="57672" x2="37857" y2="61376"/>
                          <a14:foregroundMark x1="38214" y1="75661" x2="38214" y2="72487"/>
                          <a14:foregroundMark x1="46786" y1="70899" x2="46786" y2="74074"/>
                          <a14:foregroundMark x1="51786" y1="61376" x2="51786" y2="62963"/>
                          <a14:foregroundMark x1="57143" y1="76720" x2="57143" y2="80423"/>
                          <a14:foregroundMark x1="61786" y1="61376" x2="61786" y2="63492"/>
                          <a14:foregroundMark x1="67500" y1="69841" x2="67500" y2="72487"/>
                          <a14:foregroundMark x1="73214" y1="56085" x2="73214" y2="59788"/>
                          <a14:foregroundMark x1="29643" y1="69841" x2="29643" y2="73545"/>
                          <a14:backgroundMark x1="10357" y1="23280" x2="10357" y2="59788"/>
                          <a14:backgroundMark x1="89643" y1="39153" x2="88571" y2="756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4946" y="1500060"/>
              <a:ext cx="2540372" cy="171475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00" b="100000" l="0" r="100000">
                          <a14:backgroundMark x1="6600" y1="2600" x2="31000" y2="12000"/>
                          <a14:backgroundMark x1="59000" y1="11000" x2="80000" y2="7000"/>
                          <a14:backgroundMark x1="9000" y1="61400" x2="17000" y2="88600"/>
                          <a14:backgroundMark x1="53400" y1="90200" x2="88400" y2="89800"/>
                          <a14:backgroundMark x1="91200" y1="61600" x2="91200" y2="792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4316" y="3507854"/>
              <a:ext cx="481632" cy="481632"/>
            </a:xfrm>
            <a:prstGeom prst="rect">
              <a:avLst/>
            </a:prstGeom>
          </p:spPr>
        </p:pic>
      </p:grpSp>
      <p:cxnSp>
        <p:nvCxnSpPr>
          <p:cNvPr id="16" name="直接箭头连接符 15"/>
          <p:cNvCxnSpPr/>
          <p:nvPr/>
        </p:nvCxnSpPr>
        <p:spPr>
          <a:xfrm>
            <a:off x="2699792" y="3483513"/>
            <a:ext cx="0" cy="2808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2699792" y="2768059"/>
            <a:ext cx="0" cy="2808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2699792" y="2068219"/>
            <a:ext cx="0" cy="2808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6876256" y="3439806"/>
            <a:ext cx="0" cy="2808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876256" y="2729442"/>
            <a:ext cx="0" cy="2808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6876256" y="2097311"/>
            <a:ext cx="0" cy="28084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750" y="235824"/>
            <a:ext cx="2268000" cy="6925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29766"/>
            <a:ext cx="450000" cy="559756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84518" y="18864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31590"/>
            <a:ext cx="7262635" cy="31029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这是一篇言辞优美的散文，讲述“我”为雨中的蝴蝶深感担忧，不断找寻蝴蝶的家而最终无果。作者构思独特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，以（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）和（     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为主线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雨天蝴蝶躲藏在哪里而（     ）的情感贯穿全篇，真切地表达了作者（                 ）之情。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208" y="2139702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8203" y="2705146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思索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0507" y="320157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着急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64695" y="3723878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对幼小生灵的关爱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234169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73570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juimg.com/tuku/yulantu/140304/330887-1403041935505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75"/>
          <a:stretch>
            <a:fillRect/>
          </a:stretch>
        </p:blipFill>
        <p:spPr bwMode="auto">
          <a:xfrm>
            <a:off x="0" y="0"/>
            <a:ext cx="914752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478388" y="555526"/>
            <a:ext cx="8126060" cy="4032448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219713" y="66070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下雨时蝴蝶去哪了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247611"/>
            <a:ext cx="7685866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为了准备飞行，蝴蝶必须让阳光直射它的翅膀，因为只有这样，才能很快温暖它们的翅肌，而阴天遮挡了它们起飞所必需的太阳光。因此，乌云密布，天将下雨时，蝴蝶便会寻找躲雨的地方：如叶状植物之类的可以遮风挡雨的场所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它没有固定的巢穴，在树叶下边，草丛中，石缝里，总之一切能避雨的地方都可以。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大雨过后，它们还会重返蓝天，快乐地飞舞。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8" y="150981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58434" y="11923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0981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15816" y="555526"/>
            <a:ext cx="6076183" cy="4341993"/>
            <a:chOff x="3067817" y="483518"/>
            <a:chExt cx="6465847" cy="4486009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7817" y="483518"/>
              <a:ext cx="3275062" cy="4486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483518"/>
              <a:ext cx="3305480" cy="4486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4"/>
          <p:cNvSpPr txBox="1"/>
          <p:nvPr/>
        </p:nvSpPr>
        <p:spPr>
          <a:xfrm>
            <a:off x="395536" y="1650162"/>
            <a:ext cx="25146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2340" y="147081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21" y="357449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5" action="ppaction://hlinkfile"/>
          </p:cNvPr>
          <p:cNvSpPr txBox="1"/>
          <p:nvPr/>
        </p:nvSpPr>
        <p:spPr>
          <a:xfrm>
            <a:off x="720917" y="33795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5919"/>
            <a:ext cx="443315" cy="551442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1115616" y="1098088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80850" y="290950"/>
            <a:ext cx="1059582" cy="105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68410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一、为画线字选择正确读音。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3003" y="1785631"/>
            <a:ext cx="5606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震撼 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gǎn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（   ） 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hàn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（   ）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4314" y="2714325"/>
            <a:ext cx="5482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玷污 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zhān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（   ） 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diàn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（   ）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3500143"/>
            <a:ext cx="5804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家雀儿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qiǎo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（   ） 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què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（   ）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29243" y="2245455"/>
            <a:ext cx="28575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34307" y="3990978"/>
            <a:ext cx="28575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57464" y="3147135"/>
            <a:ext cx="28575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744215" y="1647099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7904" y="337603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88231" y="2622703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42670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9723" y="706759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二、按意思写词语。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4273" y="1498847"/>
            <a:ext cx="3977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大声地叫。（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7217" y="2271394"/>
            <a:ext cx="5780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震动，摇动人的心灵。（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4375" y="3128586"/>
            <a:ext cx="7043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密密麻麻的雨点形成的景象。（ 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0316" y="149884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72601" y="22713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震撼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312865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水淋淋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957932" y="1428678"/>
            <a:ext cx="5759692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你对生活中的一些现象有过怎样的思考和疑问呢？想一想，和你的朋友讲讲吧。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1694861"/>
            <a:ext cx="2124991" cy="16641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3423" y="1776242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48926" y="1768689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6299" y="1347614"/>
            <a:ext cx="57150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bì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43950" y="1763326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86892" y="1769820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0152" y="1406136"/>
            <a:ext cx="10715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xuān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8107" y="3233147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檐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75165" y="3233147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46669" y="2767776"/>
            <a:ext cx="92869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yán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7824" y="2754459"/>
            <a:ext cx="98115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qiǎo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81559" y="321983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93302" y="3219830"/>
            <a:ext cx="78581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74123" y="1347615"/>
            <a:ext cx="121444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hàn</a:t>
            </a:r>
            <a:endParaRPr lang="zh-CN" altLang="en-US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45561" y="1782737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撼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90810" y="1776243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震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6228" y="3219828"/>
            <a:ext cx="78581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24" name="文本框 15"/>
          <p:cNvSpPr txBox="1"/>
          <p:nvPr/>
        </p:nvSpPr>
        <p:spPr>
          <a:xfrm>
            <a:off x="827584" y="411510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6" grpId="0"/>
      <p:bldP spid="7" grpId="0"/>
      <p:bldP spid="7" grpId="1"/>
      <p:bldP spid="9" grpId="0"/>
      <p:bldP spid="10" grpId="0"/>
      <p:bldP spid="10" grpId="1"/>
      <p:bldP spid="11" grpId="0"/>
      <p:bldP spid="11" grpId="1"/>
      <p:bldP spid="13" grpId="0"/>
      <p:bldP spid="14" grpId="0"/>
      <p:bldP spid="14" grpId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38800" y="1563638"/>
            <a:ext cx="194421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en-US" altLang="zh-CN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56176" y="1491630"/>
            <a:ext cx="1219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75656" y="1131590"/>
            <a:ext cx="111587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qiǎo</a:t>
            </a:r>
            <a:endParaRPr lang="en-US" altLang="zh-CN" sz="2800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480461" y="1059582"/>
            <a:ext cx="111587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què</a:t>
            </a:r>
            <a:endParaRPr lang="en-US" altLang="zh-CN" sz="2800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1824" y="2978397"/>
            <a:ext cx="7830616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我常想，下大雨的时候，青鸟、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这些鸟都要躲避起来，蝴蝶怎么办呢？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3475" y="1969746"/>
            <a:ext cx="3003931" cy="945036"/>
            <a:chOff x="3899870" y="3245413"/>
            <a:chExt cx="4857539" cy="1272148"/>
          </a:xfrm>
        </p:grpSpPr>
        <p:sp>
          <p:nvSpPr>
            <p:cNvPr id="9" name="云形标注 8"/>
            <p:cNvSpPr/>
            <p:nvPr/>
          </p:nvSpPr>
          <p:spPr>
            <a:xfrm>
              <a:off x="3899870" y="3245413"/>
              <a:ext cx="4857539" cy="1272148"/>
            </a:xfrm>
            <a:prstGeom prst="cloudCallout">
              <a:avLst>
                <a:gd name="adj1" fmla="val -63063"/>
                <a:gd name="adj2" fmla="val -32273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73456" y="3396423"/>
              <a:ext cx="3923274" cy="952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放在课文的语境中读一读吧。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01824" y="4019608"/>
            <a:ext cx="7830616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它们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的家一定美丽而香甜，不像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家雀儿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似的，一下雨就飞到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人们的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屋檐下避雨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AF5F2"/>
              </a:clrFrom>
              <a:clrTo>
                <a:srgbClr val="FAF5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853" y="743458"/>
            <a:ext cx="2686980" cy="1985686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3707904" y="5147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2" y="-1"/>
            <a:ext cx="9145501" cy="51476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420" r="10838" b="3936"/>
          <a:stretch>
            <a:fillRect/>
          </a:stretch>
        </p:blipFill>
        <p:spPr>
          <a:xfrm>
            <a:off x="5046452" y="100332"/>
            <a:ext cx="4097547" cy="5063706"/>
          </a:xfrm>
          <a:prstGeom prst="rect">
            <a:avLst/>
          </a:prstGeom>
        </p:spPr>
      </p:pic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4324689" y="4267019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送蝴蝶回家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pic>
        <p:nvPicPr>
          <p:cNvPr id="39" name="图片 38" descr="下载 (9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781"/>
          <a:stretch>
            <a:fillRect/>
          </a:stretch>
        </p:blipFill>
        <p:spPr>
          <a:xfrm>
            <a:off x="7211399" y="1629403"/>
            <a:ext cx="1023928" cy="937921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85720" y="2926721"/>
            <a:ext cx="1892452" cy="1371594"/>
            <a:chOff x="1214414" y="2071684"/>
            <a:chExt cx="1892452" cy="1371594"/>
          </a:xfrm>
        </p:grpSpPr>
        <p:pic>
          <p:nvPicPr>
            <p:cNvPr id="41" name="图片 40" descr="下载 (8)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2303441" y="2664460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喧嚷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5720" y="1998027"/>
            <a:ext cx="1889277" cy="1371594"/>
            <a:chOff x="1214414" y="2071684"/>
            <a:chExt cx="1889277" cy="1371594"/>
          </a:xfrm>
        </p:grpSpPr>
        <p:pic>
          <p:nvPicPr>
            <p:cNvPr id="44" name="图片 43" descr="下载 (8)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2300266" y="2715895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震撼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62124" y="3485226"/>
            <a:ext cx="2241837" cy="1371594"/>
            <a:chOff x="1214414" y="2071684"/>
            <a:chExt cx="2241837" cy="1371594"/>
          </a:xfrm>
        </p:grpSpPr>
        <p:pic>
          <p:nvPicPr>
            <p:cNvPr id="47" name="图片 46" descr="下载 (8)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2343446" y="2644140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家雀儿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4282" y="997895"/>
            <a:ext cx="1961032" cy="1371594"/>
            <a:chOff x="1214414" y="2071684"/>
            <a:chExt cx="1961032" cy="1371594"/>
          </a:xfrm>
        </p:grpSpPr>
        <p:pic>
          <p:nvPicPr>
            <p:cNvPr id="50" name="图片 49" descr="下载 (8)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071684"/>
              <a:ext cx="1513901" cy="1371594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2372021" y="2703195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躲避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2" name="文本框 15"/>
          <p:cNvSpPr txBox="1"/>
          <p:nvPr/>
        </p:nvSpPr>
        <p:spPr>
          <a:xfrm>
            <a:off x="3354712" y="15344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识字游戏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555776" y="153442"/>
            <a:ext cx="3771295" cy="546100"/>
            <a:chOff x="2270085" y="409406"/>
            <a:chExt cx="3771295" cy="546100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32 -0.000197 C 0.156527 0.017966 0.313259 0.035995 0.391701 0.043368 C 0.470153 0.050741 0.410365 0.045142 0.470981 0.044323 C 0.531919 0.043505 0.708961 0.039679 0.756525 0.03872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00" y="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8 0.028771 C 0.144662 0.077465 0.289471 0.126397 0.411977 0.113637 C 0.534493 0.100883 0.634878 0.026219 0.735254 -0.048213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7 0.000060 C 0.314737 -0.116926 0.630322 -0.233904 0.756626 -0.2857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00" y="-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9972E-6 C 0.11388 0.0423 0.22795 0.0846 0.31996 0.03366 C 0.4118 -0.01698 0.48159 -0.16054 0.55173 -0.30349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87" y="-109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448145" y="848167"/>
            <a:ext cx="6076183" cy="4265376"/>
            <a:chOff x="3067817" y="562676"/>
            <a:chExt cx="6465847" cy="4406851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4"/>
            <a:stretch>
              <a:fillRect/>
            </a:stretch>
          </p:blipFill>
          <p:spPr bwMode="auto">
            <a:xfrm>
              <a:off x="3067817" y="562676"/>
              <a:ext cx="3275063" cy="44068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4"/>
            <a:stretch>
              <a:fillRect/>
            </a:stretch>
          </p:blipFill>
          <p:spPr bwMode="auto">
            <a:xfrm>
              <a:off x="6228184" y="562676"/>
              <a:ext cx="3305480" cy="44068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2547476" y="339502"/>
            <a:ext cx="6272996" cy="50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课文围绕“蝴蝶的家”讲了哪些内容？</a:t>
            </a:r>
            <a:endParaRPr lang="en-US" altLang="zh-CN" sz="2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84160" y="1941434"/>
            <a:ext cx="360040" cy="4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1001" y="309156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56542" y="419759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38379" y="196676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8379" y="311819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63780" y="391028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55435" y="2046611"/>
            <a:ext cx="2863671" cy="22847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对话气泡: 圆角矩形 14"/>
          <p:cNvSpPr/>
          <p:nvPr/>
        </p:nvSpPr>
        <p:spPr>
          <a:xfrm>
            <a:off x="625358" y="2057794"/>
            <a:ext cx="584224" cy="2202519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担忧蝴蝶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55435" y="4331378"/>
            <a:ext cx="2863671" cy="373978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08870" y="915565"/>
            <a:ext cx="2943450" cy="3150757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对话气泡: 圆角矩形 14"/>
          <p:cNvSpPr/>
          <p:nvPr/>
        </p:nvSpPr>
        <p:spPr>
          <a:xfrm>
            <a:off x="7740352" y="1019959"/>
            <a:ext cx="548607" cy="263196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寻找蝴蝶的家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17748" y="4065558"/>
            <a:ext cx="2934572" cy="3784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对话气泡: 圆角矩形 14"/>
          <p:cNvSpPr/>
          <p:nvPr/>
        </p:nvSpPr>
        <p:spPr>
          <a:xfrm>
            <a:off x="7782687" y="3753551"/>
            <a:ext cx="508093" cy="105044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无果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55" y="83482"/>
            <a:ext cx="2268000" cy="692577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597323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482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720311"/>
            <a:ext cx="741682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自读提示：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读课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文，提出自己的问题，再试着把问题分分类，选出你认为最值得思考的几个问题，并尝试解决。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39190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27584" y="555526"/>
            <a:ext cx="784887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在本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单元前三课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中，我们学习了哪些提问方法？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50411"/>
            <a:ext cx="2408444" cy="1381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55" y="1450410"/>
            <a:ext cx="2444917" cy="1381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024" y="1450412"/>
            <a:ext cx="2467948" cy="1381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899592" y="3103330"/>
            <a:ext cx="1967277" cy="988797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课文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局部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文整体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8174" y="3103330"/>
            <a:ext cx="1967277" cy="988797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内容、写法、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启示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68144" y="3075806"/>
            <a:ext cx="2664296" cy="1052596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筛选出对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理解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课文有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帮助的问题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429" y="21318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tags/tag1.xml><?xml version="1.0" encoding="utf-8"?>
<p:tagLst xmlns:p="http://schemas.openxmlformats.org/presentationml/2006/main">
  <p:tag name="KSO_WPP_MARK_KEY" val="dcb273f8-9be5-44d3-b39a-001babb00db2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2194</Words>
  <Application>WPS 演示</Application>
  <PresentationFormat>全屏显示(16:9)</PresentationFormat>
  <Paragraphs>351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楷体</vt:lpstr>
      <vt:lpstr>黑体</vt:lpstr>
      <vt:lpstr>Kaiti SC</vt:lpstr>
      <vt:lpstr>汉语拼音</vt:lpstr>
      <vt:lpstr>Calibri</vt:lpstr>
      <vt:lpstr>Times New Roman</vt:lpstr>
      <vt:lpstr>微软雅黑</vt:lpstr>
      <vt:lpstr>Arial Unicode MS</vt:lpstr>
      <vt:lpstr>Constantia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76</cp:revision>
  <dcterms:created xsi:type="dcterms:W3CDTF">2021-03-12T06:44:00Z</dcterms:created>
  <dcterms:modified xsi:type="dcterms:W3CDTF">2022-11-30T06:37:11Z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E4864480E42C4659892BF6B5E8B1CD63</vt:lpwstr>
  </property>
  <property fmtid="{D5CDD505-2E9C-101B-9397-08002B2CF9AE}" pid="3" name="KSOProductBuildVer">
    <vt:lpwstr>2052-11.1.0.12763</vt:lpwstr>
  </property>
</Properties>
</file>